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46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494" y="-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9/7/2017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9/7/2017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7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</a:t>
            </a:r>
            <a:r>
              <a:rPr lang="en-GB" altLang="en-US" dirty="0" smtClean="0">
                <a:solidFill>
                  <a:schemeClr val="bg1"/>
                </a:solidFill>
              </a:rPr>
              <a:t>RP-171530 </a:t>
            </a:r>
            <a:r>
              <a:rPr lang="en-GB" altLang="en-US" dirty="0" smtClean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SP-170753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</a:t>
            </a:r>
            <a:r>
              <a:rPr lang="en-GB" altLang="en-US" sz="800" dirty="0" smtClean="0">
                <a:solidFill>
                  <a:schemeClr val="bg1"/>
                </a:solidFill>
              </a:rPr>
              <a:t>77, 11-15 September, </a:t>
            </a:r>
            <a:r>
              <a:rPr lang="en-GB" altLang="en-US" sz="800" dirty="0" smtClean="0">
                <a:solidFill>
                  <a:schemeClr val="bg1"/>
                </a:solidFill>
              </a:rPr>
              <a:t>2017, </a:t>
            </a:r>
            <a:r>
              <a:rPr lang="en-GB" altLang="en-US" sz="800" dirty="0" smtClean="0">
                <a:solidFill>
                  <a:schemeClr val="bg1"/>
                </a:solidFill>
              </a:rPr>
              <a:t>Sapporo, JP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</a:t>
            </a:r>
            <a:r>
              <a:rPr lang="de-DE" sz="2200" dirty="0" smtClean="0"/>
              <a:t>#77</a:t>
            </a:r>
            <a: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/>
            </a:r>
            <a:b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</a:b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Questions for Advice and Requests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WG5 Summary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25"/>
            <a:ext cx="9144000" cy="49650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11" y="934022"/>
            <a:ext cx="8481178" cy="327545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Topics for RAN-SA Coordination</a:t>
            </a:r>
            <a:endParaRPr lang="de-DE" altLang="en-US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Questions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triggered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by</a:t>
            </a:r>
            <a:r>
              <a:rPr lang="de-DE" altLang="en-US" sz="2400" dirty="0" smtClean="0">
                <a:ea typeface="ＭＳ Ｐゴシック" charset="-128"/>
              </a:rPr>
              <a:t> SA2 LSs</a:t>
            </a: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Other </a:t>
            </a:r>
            <a:r>
              <a:rPr lang="de-DE" altLang="en-US" sz="2400" dirty="0" smtClean="0">
                <a:ea typeface="ＭＳ Ｐゴシック" charset="-128"/>
              </a:rPr>
              <a:t>topics for </a:t>
            </a:r>
            <a:r>
              <a:rPr lang="de-DE" altLang="en-US" sz="2400" dirty="0" smtClean="0">
                <a:ea typeface="ＭＳ Ｐゴシック" charset="-128"/>
              </a:rPr>
              <a:t>coordination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SA2 awaits progress for continuing on LTE_LIGHT_CONNECTION and starting on Further Evolution of CIOT.</a:t>
            </a:r>
            <a:endParaRPr lang="de-DE" altLang="en-US" sz="2000" dirty="0" smtClean="0">
              <a:ea typeface="ＭＳ Ｐゴシック" charset="-128"/>
            </a:endParaRP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Agreed </a:t>
            </a:r>
            <a:r>
              <a:rPr lang="de-DE" altLang="en-US" sz="2400" dirty="0">
                <a:ea typeface="ＭＳ Ｐゴシック" charset="-128"/>
              </a:rPr>
              <a:t>at RAN-SA joint session at TSG 75:</a:t>
            </a:r>
          </a:p>
          <a:p>
            <a:pPr marL="739815" lvl="1" indent="-341313"/>
            <a:r>
              <a:rPr lang="de-DE" altLang="en-US" sz="2000" dirty="0">
                <a:ea typeface="ＭＳ Ｐゴシック" charset="-128"/>
              </a:rPr>
              <a:t>RAN </a:t>
            </a:r>
            <a:r>
              <a:rPr lang="de-DE" altLang="en-US" sz="2000" dirty="0" err="1">
                <a:ea typeface="ＭＳ Ｐゴシック" charset="-128"/>
              </a:rPr>
              <a:t>should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identify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conclusions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with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system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impacts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by</a:t>
            </a:r>
            <a:r>
              <a:rPr lang="de-DE" altLang="en-US" sz="2000" dirty="0">
                <a:ea typeface="ＭＳ Ｐゴシック" charset="-128"/>
              </a:rPr>
              <a:t> TSG 76 (</a:t>
            </a:r>
            <a:r>
              <a:rPr lang="de-DE" altLang="en-US" sz="2000" dirty="0" err="1">
                <a:ea typeface="ＭＳ Ｐゴシック" charset="-128"/>
              </a:rPr>
              <a:t>latest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by</a:t>
            </a:r>
            <a:r>
              <a:rPr lang="de-DE" altLang="en-US" sz="2000" dirty="0">
                <a:ea typeface="ＭＳ Ｐゴシック" charset="-128"/>
              </a:rPr>
              <a:t> TSG 77</a:t>
            </a:r>
            <a:r>
              <a:rPr lang="de-DE" altLang="en-US" sz="2000" dirty="0" smtClean="0">
                <a:ea typeface="ＭＳ Ｐゴシック" charset="-128"/>
              </a:rPr>
              <a:t>).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The </a:t>
            </a:r>
            <a:r>
              <a:rPr lang="de-DE" altLang="en-US" sz="2000" dirty="0" err="1" smtClean="0">
                <a:ea typeface="ＭＳ Ｐゴシック" charset="-128"/>
              </a:rPr>
              <a:t>next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slide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shows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the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implications</a:t>
            </a:r>
            <a:r>
              <a:rPr lang="de-DE" altLang="en-US" sz="2000" dirty="0" smtClean="0">
                <a:ea typeface="ＭＳ Ｐゴシック" charset="-128"/>
              </a:rPr>
              <a:t>.</a:t>
            </a:r>
            <a:endParaRPr lang="de-DE" altLang="en-US" sz="2000" dirty="0">
              <a:ea typeface="ＭＳ Ｐゴシック" charset="-128"/>
            </a:endParaRPr>
          </a:p>
          <a:p>
            <a:pPr marL="341313" indent="-341313"/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Status after TSG </a:t>
            </a:r>
            <a:r>
              <a:rPr lang="en-US" altLang="x-none" dirty="0" smtClean="0">
                <a:ea typeface="ＭＳ Ｐゴシック" charset="-128"/>
              </a:rPr>
              <a:t>76: </a:t>
            </a:r>
            <a:r>
              <a:rPr lang="en-US" altLang="x-none" dirty="0">
                <a:ea typeface="ＭＳ Ｐゴシック" charset="-128"/>
              </a:rPr>
              <a:t>RAN &amp; SA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9" y="821803"/>
            <a:ext cx="7843245" cy="3891485"/>
          </a:xfr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SA#77. </a:t>
            </a:r>
            <a:r>
              <a:rPr lang="en-US" altLang="en-US" sz="2400" dirty="0">
                <a:ea typeface="ＭＳ Ｐゴシック" charset="-128"/>
              </a:rPr>
              <a:t>None of the work or study items sent to plenary for approval are shown in the figures (though some of these expectations are discussed.)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Coordination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>
                <a:ea typeface="ＭＳ Ｐゴシック" charset="-128"/>
              </a:rPr>
              <a:t>Rel-14 </a:t>
            </a:r>
            <a:r>
              <a:rPr lang="de-DE" altLang="en-US" sz="2000" dirty="0" smtClean="0">
                <a:ea typeface="ＭＳ Ｐゴシック" charset="-128"/>
              </a:rPr>
              <a:t>remainders progress towards completion</a:t>
            </a:r>
            <a:endParaRPr lang="de-DE" altLang="en-US" sz="1800" dirty="0">
              <a:ea typeface="ＭＳ Ｐゴシック" charset="-128"/>
            </a:endParaRP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SA3-LI and SA5-Charging work on CUPS charging.</a:t>
            </a:r>
            <a:endParaRPr lang="de-DE" altLang="en-US" sz="1800" dirty="0">
              <a:ea typeface="ＭＳ Ｐゴシック" charset="-128"/>
            </a:endParaRPr>
          </a:p>
          <a:p>
            <a:pPr marL="341313" indent="-341313"/>
            <a:r>
              <a:rPr lang="de-DE" altLang="en-US" sz="2000" dirty="0">
                <a:ea typeface="ＭＳ Ｐゴシック" charset="-128"/>
              </a:rPr>
              <a:t>Rel-15 </a:t>
            </a:r>
            <a:r>
              <a:rPr lang="de-DE" altLang="en-US" sz="2000" dirty="0" err="1">
                <a:ea typeface="ＭＳ Ｐゴシック" charset="-128"/>
              </a:rPr>
              <a:t>ongoing</a:t>
            </a:r>
            <a:endParaRPr lang="de-DE" altLang="en-US" sz="2000" dirty="0">
              <a:ea typeface="ＭＳ Ｐゴシック" charset="-128"/>
            </a:endParaRP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ongoing. WIDs for 5G Phase 2 studies at TSG 76</a:t>
            </a:r>
            <a:r>
              <a:rPr lang="de-DE" altLang="en-US" sz="1800" dirty="0" smtClean="0">
                <a:ea typeface="ＭＳ Ｐゴシック" charset="-128"/>
              </a:rPr>
              <a:t>.</a:t>
            </a: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for Rel-16 proceed.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4748"/>
            <a:ext cx="9144000" cy="175476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87" y="1090613"/>
            <a:ext cx="7371926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849027"/>
            <a:ext cx="8001000" cy="396634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SA2 Related Items for RAN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SA2 </a:t>
            </a:r>
            <a:r>
              <a:rPr lang="de-DE" altLang="en-US" sz="2400" dirty="0" smtClean="0">
                <a:ea typeface="ＭＳ Ｐゴシック" charset="-128"/>
              </a:rPr>
              <a:t>paused </a:t>
            </a:r>
            <a:r>
              <a:rPr lang="de-DE" altLang="en-US" sz="2400" dirty="0" smtClean="0">
                <a:ea typeface="ＭＳ Ｐゴシック" charset="-128"/>
              </a:rPr>
              <a:t>FS_LTE_LIGHT_CONNECTION</a:t>
            </a:r>
          </a:p>
          <a:p>
            <a:pPr marL="739815" lvl="1" indent="-341313"/>
            <a:r>
              <a:rPr lang="de-DE" altLang="en-US" sz="2000" dirty="0" err="1" smtClean="0">
                <a:ea typeface="ＭＳ Ｐゴシック" charset="-128"/>
              </a:rPr>
              <a:t>Wait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for</a:t>
            </a:r>
            <a:r>
              <a:rPr lang="de-DE" altLang="en-US" sz="2000" dirty="0" smtClean="0">
                <a:ea typeface="ＭＳ Ｐゴシック" charset="-128"/>
              </a:rPr>
              <a:t> RAN </a:t>
            </a:r>
            <a:r>
              <a:rPr lang="de-DE" altLang="en-US" sz="2000" dirty="0" err="1" smtClean="0">
                <a:ea typeface="ＭＳ Ｐゴシック" charset="-128"/>
              </a:rPr>
              <a:t>work</a:t>
            </a:r>
            <a:r>
              <a:rPr lang="de-DE" altLang="en-US" sz="2000" dirty="0" smtClean="0">
                <a:ea typeface="ＭＳ Ｐゴシック" charset="-128"/>
              </a:rPr>
              <a:t> on RRC_INACTIVE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progress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harmonize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approaches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between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RAN </a:t>
            </a:r>
            <a:r>
              <a:rPr lang="de-DE" altLang="en-US" sz="1800" dirty="0">
                <a:ea typeface="ＭＳ Ｐゴシック" charset="-128"/>
              </a:rPr>
              <a:t>should identify conclusions with </a:t>
            </a:r>
            <a:r>
              <a:rPr lang="de-DE" altLang="en-US" sz="1800" dirty="0" smtClean="0">
                <a:ea typeface="ＭＳ Ｐゴシック" charset="-128"/>
              </a:rPr>
              <a:t>system </a:t>
            </a:r>
            <a:r>
              <a:rPr lang="de-DE" altLang="en-US" sz="1800" dirty="0">
                <a:ea typeface="ＭＳ Ｐゴシック" charset="-128"/>
              </a:rPr>
              <a:t>impacts </a:t>
            </a:r>
            <a:r>
              <a:rPr lang="de-DE" altLang="en-US" sz="1800" b="1" dirty="0" smtClean="0">
                <a:solidFill>
                  <a:srgbClr val="7030A0"/>
                </a:solidFill>
                <a:ea typeface="ＭＳ Ｐゴシック" charset="-128"/>
              </a:rPr>
              <a:t>as soon as possible</a:t>
            </a:r>
            <a:r>
              <a:rPr lang="de-DE" altLang="en-US" sz="1800" b="1" dirty="0" smtClean="0">
                <a:solidFill>
                  <a:srgbClr val="7030A0"/>
                </a:solidFill>
                <a:ea typeface="ＭＳ Ｐゴシック" charset="-128"/>
              </a:rPr>
              <a:t>.</a:t>
            </a:r>
          </a:p>
          <a:p>
            <a:pPr marL="341313" indent="-341313"/>
            <a:r>
              <a:rPr lang="de-DE" altLang="en-US" sz="2200" dirty="0" smtClean="0">
                <a:ea typeface="ＭＳ Ｐゴシック" charset="-128"/>
              </a:rPr>
              <a:t>SA2 awaits input from RAN WGs on Further CIOT EPS enhancements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Time is very tight in SA2. No work or study item has been agreed in SA2 yet. </a:t>
            </a:r>
            <a:endParaRPr lang="de-DE" altLang="en-US" sz="1800" dirty="0">
              <a:ea typeface="ＭＳ Ｐゴシック" charset="-128"/>
            </a:endParaRPr>
          </a:p>
          <a:p>
            <a:pPr marL="739815" lvl="1" indent="-341313"/>
            <a:r>
              <a:rPr lang="de-DE" altLang="en-US" sz="1800" dirty="0">
                <a:ea typeface="ＭＳ Ｐゴシック" charset="-128"/>
              </a:rPr>
              <a:t>RAN should identify conclusions with system impacts </a:t>
            </a:r>
            <a:r>
              <a:rPr lang="de-DE" altLang="en-US" sz="1800" b="1" dirty="0">
                <a:solidFill>
                  <a:srgbClr val="7030A0"/>
                </a:solidFill>
                <a:ea typeface="ＭＳ Ｐゴシック" charset="-128"/>
              </a:rPr>
              <a:t>as soon as possible.</a:t>
            </a:r>
            <a:endParaRPr lang="de-DE" altLang="en-US" sz="1800" dirty="0" smtClean="0">
              <a:ea typeface="ＭＳ Ｐゴシック" charset="-128"/>
            </a:endParaRPr>
          </a:p>
          <a:p>
            <a:pPr marL="341313" indent="-341313"/>
            <a:endParaRPr lang="de-DE" altLang="en-US" sz="2200" dirty="0" smtClean="0">
              <a:ea typeface="ＭＳ Ｐゴシック" charset="-128"/>
            </a:endParaRPr>
          </a:p>
          <a:p>
            <a:pPr marL="341313" indent="-341313"/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24" y="1090613"/>
            <a:ext cx="7190652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00" y="986750"/>
            <a:ext cx="8340000" cy="317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00" y="685230"/>
            <a:ext cx="8112280" cy="411223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9800</TotalTime>
  <Words>291</Words>
  <Application>Microsoft Office PowerPoint</Application>
  <PresentationFormat>On-screen Show (16:9)</PresentationFormat>
  <Paragraphs>48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#77 Questions for Advice and Requests</vt:lpstr>
      <vt:lpstr>Contents</vt:lpstr>
      <vt:lpstr>SA Status Overview</vt:lpstr>
      <vt:lpstr>SA WG1 Summary</vt:lpstr>
      <vt:lpstr>SA WG2 Summary</vt:lpstr>
      <vt:lpstr>SA2 Related Items for RAN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Status after TSG 76: RAN &amp; SA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 2</cp:lastModifiedBy>
  <cp:revision>1187</cp:revision>
  <cp:lastPrinted>2017-02-24T12:37:51Z</cp:lastPrinted>
  <dcterms:created xsi:type="dcterms:W3CDTF">2008-08-30T09:32:10Z</dcterms:created>
  <dcterms:modified xsi:type="dcterms:W3CDTF">2017-09-08T13:10:00Z</dcterms:modified>
</cp:coreProperties>
</file>