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10" autoAdjust="0"/>
    <p:restoredTop sz="94434" autoAdjust="0"/>
  </p:normalViewPr>
  <p:slideViewPr>
    <p:cSldViewPr snapToGrid="0">
      <p:cViewPr varScale="1">
        <p:scale>
          <a:sx n="71" d="100"/>
          <a:sy n="71" d="100"/>
        </p:scale>
        <p:origin x="94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6/7/2017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9555" y="1586387"/>
            <a:ext cx="933289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</a:t>
            </a:r>
            <a:r>
              <a:rPr lang="en-US" dirty="0" smtClean="0"/>
              <a:t>on</a:t>
            </a:r>
            <a:br>
              <a:rPr lang="en-US" dirty="0" smtClean="0"/>
            </a:br>
            <a:r>
              <a:rPr lang="en-US" dirty="0" smtClean="0"/>
              <a:t>NB-IoT and eMTC evolution </a:t>
            </a:r>
            <a:br>
              <a:rPr lang="en-US" dirty="0" smtClean="0"/>
            </a:br>
            <a:r>
              <a:rPr lang="en-US" dirty="0" smtClean="0"/>
              <a:t>and UE capability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4235824"/>
            <a:ext cx="9529483" cy="2356045"/>
          </a:xfrm>
        </p:spPr>
        <p:txBody>
          <a:bodyPr>
            <a:noAutofit/>
          </a:bodyPr>
          <a:lstStyle/>
          <a:p>
            <a:r>
              <a:rPr lang="en-US" sz="2800" dirty="0" smtClean="0"/>
              <a:t>Deutsche Telekom, </a:t>
            </a:r>
            <a:r>
              <a:rPr lang="en-GB" sz="2800" dirty="0" smtClean="0"/>
              <a:t>BT,</a:t>
            </a:r>
            <a:r>
              <a:rPr lang="en-US" sz="2800" dirty="0" smtClean="0"/>
              <a:t> Telecom Italia,</a:t>
            </a:r>
            <a:r>
              <a:rPr lang="en-GB" sz="2800" dirty="0" smtClean="0"/>
              <a:t> </a:t>
            </a:r>
            <a:r>
              <a:rPr lang="en-US" sz="2800" dirty="0" smtClean="0"/>
              <a:t>Vodafone, </a:t>
            </a:r>
            <a:r>
              <a:rPr lang="en-GB" sz="2800" dirty="0" smtClean="0"/>
              <a:t>Huawei, HiSilicon, Neul, Ericsson, </a:t>
            </a:r>
            <a:r>
              <a:rPr lang="en-GB" sz="2800" dirty="0"/>
              <a:t>Intel, China Telecom, </a:t>
            </a:r>
            <a:r>
              <a:rPr lang="en-GB" sz="2800" dirty="0" err="1"/>
              <a:t>MediaTek</a:t>
            </a:r>
            <a:r>
              <a:rPr lang="en-GB" sz="2800" dirty="0"/>
              <a:t>, Telefonica, LGU</a:t>
            </a:r>
            <a:r>
              <a:rPr lang="en-GB" sz="2800" dirty="0" smtClean="0"/>
              <a:t>+, ZTE, Qualcomm, Nokia, CMCC, Sierra Wireless, China Unicom, u-</a:t>
            </a:r>
            <a:r>
              <a:rPr lang="en-GB" sz="2800" dirty="0" err="1" smtClean="0"/>
              <a:t>blox</a:t>
            </a:r>
            <a:r>
              <a:rPr lang="en-GB" sz="2800" dirty="0" smtClean="0"/>
              <a:t>, Sequans, IITH, IITM, </a:t>
            </a:r>
            <a:r>
              <a:rPr lang="en-GB" sz="2800" dirty="0" err="1" smtClean="0"/>
              <a:t>CeWIT</a:t>
            </a:r>
            <a:r>
              <a:rPr lang="en-GB" sz="2800" dirty="0" smtClean="0"/>
              <a:t>, Reliance-</a:t>
            </a:r>
            <a:r>
              <a:rPr lang="en-GB" sz="2800" dirty="0" err="1" smtClean="0"/>
              <a:t>Jio</a:t>
            </a:r>
            <a:r>
              <a:rPr lang="en-GB" sz="2800" dirty="0" smtClean="0"/>
              <a:t>, Sony, Samsung, Veolia, Sprint, Dish, AT&amp;T, CATT, </a:t>
            </a:r>
            <a:r>
              <a:rPr lang="en-GB" sz="2800" dirty="0" smtClean="0"/>
              <a:t>LG, Orange</a:t>
            </a:r>
            <a:endParaRPr lang="en-GB" sz="2800" dirty="0"/>
          </a:p>
          <a:p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90412" y="263731"/>
            <a:ext cx="162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2000" smtClean="0">
                <a:ea typeface="Arial Unicode MS" pitchFamily="50" charset="-127"/>
                <a:cs typeface="Arial Unicode MS" pitchFamily="50" charset="-127"/>
              </a:rPr>
              <a:t>RP-171467 </a:t>
            </a:r>
            <a:endParaRPr lang="en-US" altLang="en-US" sz="2000" dirty="0"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2000" dirty="0" smtClean="0">
                <a:ea typeface="Arial Unicode MS" pitchFamily="50" charset="-127"/>
                <a:cs typeface="Arial Unicode MS" pitchFamily="50" charset="-127"/>
              </a:rPr>
              <a:t>3GPP TSG RAN Meeting #76</a:t>
            </a:r>
          </a:p>
          <a:p>
            <a:pPr>
              <a:buNone/>
            </a:pPr>
            <a:r>
              <a:rPr lang="en-US" altLang="ja-JP" sz="2000" dirty="0" smtClean="0">
                <a:ea typeface="Arial Unicode MS" pitchFamily="50" charset="-127"/>
                <a:cs typeface="Arial Unicode MS" pitchFamily="50" charset="-127"/>
              </a:rPr>
              <a:t>West Palm Beach, USA, June 5-8, 2017</a:t>
            </a:r>
          </a:p>
          <a:p>
            <a:pPr>
              <a:buNone/>
            </a:pPr>
            <a:r>
              <a:rPr lang="en-US" altLang="ja-JP" sz="2000" dirty="0" smtClean="0">
                <a:ea typeface="Arial Unicode MS" pitchFamily="50" charset="-127"/>
                <a:cs typeface="Arial Unicode MS" pitchFamily="50" charset="-127"/>
              </a:rPr>
              <a:t>Agenda item 10.11.13</a:t>
            </a:r>
            <a:endParaRPr lang="ja-JP" altLang="en-US" sz="2000" dirty="0"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87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535" y="1191091"/>
            <a:ext cx="11405347" cy="53250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100" b="1" dirty="0"/>
              <a:t>Add</a:t>
            </a:r>
            <a:r>
              <a:rPr lang="en-GB" sz="3100" dirty="0"/>
              <a:t> to section  4.1 of the respective </a:t>
            </a:r>
            <a:r>
              <a:rPr lang="en-GB" sz="3100" dirty="0" smtClean="0"/>
              <a:t>LTE_eMTC4 and NB-IoTenh2 WIDs </a:t>
            </a:r>
            <a:r>
              <a:rPr lang="en-GB" sz="3100" dirty="0"/>
              <a:t>as follows:</a:t>
            </a:r>
          </a:p>
          <a:p>
            <a:pPr lvl="1"/>
            <a:r>
              <a:rPr lang="en-GB" sz="2700" dirty="0"/>
              <a:t>It is out of scope of the Rel-15 eMTC WID to introduce a eMTC capable only UE category with a maximum supported channel bandwidth of less than 6 PRB in UL and DL.</a:t>
            </a:r>
          </a:p>
          <a:p>
            <a:pPr lvl="1"/>
            <a:r>
              <a:rPr lang="en-GB" sz="2700" dirty="0"/>
              <a:t>It is out of scope of the Rel-15  NB-IoT WID to introduce a NB-IoT capable only UE category with a maximum supported channel bandwidth of more than 1 PRB in UL and DL.</a:t>
            </a:r>
          </a:p>
          <a:p>
            <a:pPr marL="457200" lvl="1" indent="0">
              <a:buNone/>
            </a:pPr>
            <a:endParaRPr lang="en-GB" sz="2700" dirty="0"/>
          </a:p>
          <a:p>
            <a:pPr marL="0" indent="0">
              <a:buNone/>
            </a:pPr>
            <a:r>
              <a:rPr lang="en-GB" sz="3100" b="1" dirty="0"/>
              <a:t>Delete</a:t>
            </a:r>
            <a:r>
              <a:rPr lang="en-GB" sz="3100" dirty="0"/>
              <a:t> the following note from the Rel-15 eMTC WID:</a:t>
            </a:r>
          </a:p>
          <a:p>
            <a:pPr lvl="1" hangingPunct="0"/>
            <a:r>
              <a:rPr lang="en-US" sz="2700" dirty="0"/>
              <a:t>“Note: There is no intention to lower the minimum required UE capability compared to UE category M1 as part of this WI, i.e. the UE shall still support a PUSCH transmission of 6 PRBs.”</a:t>
            </a:r>
            <a:endParaRPr lang="en-GB" sz="2700" dirty="0"/>
          </a:p>
          <a:p>
            <a:pPr marL="228600" lvl="1">
              <a:lnSpc>
                <a:spcPts val="3200"/>
              </a:lnSpc>
              <a:spcBef>
                <a:spcPts val="1000"/>
              </a:spcBef>
              <a:tabLst>
                <a:tab pos="457200" algn="l"/>
              </a:tabLst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99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Arial</vt:lpstr>
      <vt:lpstr>Calibri</vt:lpstr>
      <vt:lpstr>Calibri Light</vt:lpstr>
      <vt:lpstr>Office Theme</vt:lpstr>
      <vt:lpstr>Way forward on NB-IoT and eMTC evolution  and UE capability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 NB-IoT and eMTC evolution  and UE capability</dc:title>
  <dc:creator>Axel Klatt</dc:creator>
  <cp:lastModifiedBy>Huawei</cp:lastModifiedBy>
  <cp:revision>187</cp:revision>
  <dcterms:created xsi:type="dcterms:W3CDTF">2016-03-23T22:01:47Z</dcterms:created>
  <dcterms:modified xsi:type="dcterms:W3CDTF">2017-06-07T19:19:57Z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(3)RKbAjmeEymj6airJi8+f2jnFhzaOwJTVtu7fYdOnCDHg7mBOBwLvi052e7CGiOXc8jhhL4Ea
iRcIpHkVCziY8A3q60O0qyFa6X1RVjlhRi2spgNwDMxiQLJTVS8T9ZPPQ+5eGf7DMuEZ9Ct1
gVQqgmmiYNlWC26MbjlW/O5mNEFIkuNmPW/aMA2RYabRoBdzGFqORFzYy1PKtTD4u1EMKHfT
40Vn8ib00JXU+7MZ7k</vt:lpwstr>
  </property>
  <property fmtid="{D5CDD505-2E9C-101B-9397-08002B2CF9AE}" pid="3" name="_2015_ms_pID_7253431">
    <vt:lpwstr>hWOe6TzBm6YwobNScT4OdivzjTyoeQOQuW7Q8SmWuWmHxxN8MDg+Df
27ZC/dK4+9X9kdZ1dfWgVoQB/Gd3hp8znzBy6EktYfpwBHug1fseFLLgue7ckNLuAKySNOkj
mFFPVtcU4kBC7vHCLQqCC7mDhYKn1M5X3pWs9XgPCykbg4ssRyoyr1ChI/y8ByMb+gBHEhq0
USnh6Rlozl0Zuet+qvRddEpJsck+5FY1iN4m</vt:lpwstr>
  </property>
  <property fmtid="{D5CDD505-2E9C-101B-9397-08002B2CF9AE}" pid="4" name="_2015_ms_pID_7253432">
    <vt:lpwstr>PDDNylhrZ5F7yZiPHAMRC7n8glzCjzm8O4IH
yK5QSA8OXZ9NBmQZ4vvNYwKNEVb42Q==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1496863148</vt:lpwstr>
  </property>
</Properties>
</file>