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16"/>
  </p:notesMasterIdLst>
  <p:handoutMasterIdLst>
    <p:handoutMasterId r:id="rId17"/>
  </p:handoutMasterIdLst>
  <p:sldIdLst>
    <p:sldId id="303" r:id="rId2"/>
    <p:sldId id="734" r:id="rId3"/>
    <p:sldId id="736" r:id="rId4"/>
    <p:sldId id="737" r:id="rId5"/>
    <p:sldId id="738" r:id="rId6"/>
    <p:sldId id="745" r:id="rId7"/>
    <p:sldId id="739" r:id="rId8"/>
    <p:sldId id="740" r:id="rId9"/>
    <p:sldId id="741" r:id="rId10"/>
    <p:sldId id="742" r:id="rId11"/>
    <p:sldId id="743" r:id="rId12"/>
    <p:sldId id="744" r:id="rId13"/>
    <p:sldId id="746" r:id="rId14"/>
    <p:sldId id="735" r:id="rId15"/>
  </p:sldIdLst>
  <p:sldSz cx="9144000" cy="5143500" type="screen16x9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ＭＳ Ｐゴシック" charset="-128"/>
        <a:cs typeface="+mn-cs"/>
      </a:defRPr>
    </a:lvl1pPr>
    <a:lvl2pPr marL="4556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28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00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72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charset="0"/>
        <a:ea typeface="ＭＳ Ｐゴシック" charset="-128"/>
        <a:cs typeface="+mn-cs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charset="0"/>
        <a:ea typeface="ＭＳ Ｐゴシック" charset="-128"/>
        <a:cs typeface="+mn-cs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charset="0"/>
        <a:ea typeface="ＭＳ Ｐゴシック" charset="-128"/>
        <a:cs typeface="+mn-cs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charset="0"/>
        <a:ea typeface="ＭＳ Ｐゴシック" charset="-128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00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9EEB4F"/>
    <a:srgbClr val="C7FCA2"/>
    <a:srgbClr val="72AF2F"/>
    <a:srgbClr val="00CC00"/>
    <a:srgbClr val="FF00FF"/>
    <a:srgbClr val="339933"/>
    <a:srgbClr val="0000CC"/>
    <a:srgbClr val="00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828"/>
    <p:restoredTop sz="91922"/>
  </p:normalViewPr>
  <p:slideViewPr>
    <p:cSldViewPr snapToGrid="0">
      <p:cViewPr>
        <p:scale>
          <a:sx n="110" d="100"/>
          <a:sy n="110" d="100"/>
        </p:scale>
        <p:origin x="-58" y="-34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 varScale="1">
        <p:scale>
          <a:sx n="67" d="100"/>
          <a:sy n="67" d="100"/>
        </p:scale>
        <p:origin x="3258" y="72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</a:defRPr>
            </a:lvl1pPr>
          </a:lstStyle>
          <a:p>
            <a:pPr>
              <a:defRPr/>
            </a:pPr>
            <a:fld id="{35D2EA2E-FB82-8E49-BF44-684EF1FD1544}" type="datetime1">
              <a:rPr lang="en-US" altLang="en-US"/>
              <a:pPr>
                <a:defRPr/>
              </a:pPr>
              <a:t>6/6/2017</a:t>
            </a:fld>
            <a:endParaRPr lang="en-US" altLang="en-US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</a:defRPr>
            </a:lvl1pPr>
          </a:lstStyle>
          <a:p>
            <a:pPr>
              <a:defRPr/>
            </a:pPr>
            <a:fld id="{56C49C3E-2ABF-BF40-B59C-9B7209BEED57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38684080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</a:defRPr>
            </a:lvl1pPr>
          </a:lstStyle>
          <a:p>
            <a:pPr>
              <a:defRPr/>
            </a:pPr>
            <a:fld id="{F9B35D63-687F-0645-93C3-538BC8329077}" type="datetime1">
              <a:rPr lang="en-US" altLang="en-US"/>
              <a:pPr>
                <a:defRPr/>
              </a:pPr>
              <a:t>6/6/2017</a:t>
            </a:fld>
            <a:endParaRPr lang="en-US" altLang="en-US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</a:defRPr>
            </a:lvl1pPr>
          </a:lstStyle>
          <a:p>
            <a:pPr>
              <a:defRPr/>
            </a:pPr>
            <a:fld id="{8691D9AE-09FE-5F48-8320-D94237B7424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3782461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ＭＳ Ｐゴシック" charset="0"/>
        <a:cs typeface="ＭＳ Ｐゴシック" charset="0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ＭＳ Ｐゴシック" charset="0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ＭＳ Ｐゴシック" charset="0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ＭＳ Ｐゴシック" charset="0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ＭＳ Ｐゴシック" charset="0"/>
        <a:cs typeface="+mn-cs"/>
      </a:defRPr>
    </a:lvl5pPr>
    <a:lvl6pPr marL="2285740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888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036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184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9pPr>
          </a:lstStyle>
          <a:p>
            <a:pPr>
              <a:spcBef>
                <a:spcPct val="0"/>
              </a:spcBef>
            </a:pPr>
            <a:fld id="{691F40F3-D6D8-A740-B3A4-6E7453421C9B}" type="slidenum">
              <a:rPr lang="en-GB" altLang="en-US"/>
              <a:pPr>
                <a:spcBef>
                  <a:spcPct val="0"/>
                </a:spcBef>
              </a:pPr>
              <a:t>1</a:t>
            </a:fld>
            <a:endParaRPr lang="en-GB" altLang="en-US"/>
          </a:p>
        </p:txBody>
      </p:sp>
      <p:sp>
        <p:nvSpPr>
          <p:cNvPr id="61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Times New Roman" charset="0"/>
              <a:ea typeface="ＭＳ Ｐゴシック" charset="-128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5602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endParaRPr lang="en-US" altLang="x-none">
              <a:latin typeface="Times New Roman" charset="0"/>
              <a:ea typeface="ＭＳ Ｐゴシック" charset="-128"/>
            </a:endParaRPr>
          </a:p>
        </p:txBody>
      </p:sp>
      <p:sp>
        <p:nvSpPr>
          <p:cNvPr id="25603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defTabSz="930275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defTabSz="930275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defTabSz="930275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defTabSz="930275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2844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7416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1988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6560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fld id="{D8570CF4-30C0-1E4C-B198-4030F6B9F12D}" type="slidenum">
              <a:rPr lang="en-GB" altLang="en-US" sz="1200">
                <a:latin typeface="Times New Roman" charset="0"/>
              </a:rPr>
              <a:pPr/>
              <a:t>3</a:t>
            </a:fld>
            <a:endParaRPr lang="en-GB" altLang="en-US" sz="1200">
              <a:latin typeface="Times New Roman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2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endParaRPr lang="en-US" altLang="en-US">
              <a:latin typeface="Times New Roman" charset="0"/>
              <a:ea typeface="ＭＳ Ｐゴシック" charset="-128"/>
            </a:endParaRPr>
          </a:p>
        </p:txBody>
      </p:sp>
      <p:sp>
        <p:nvSpPr>
          <p:cNvPr id="10243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defTabSz="930275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defTabSz="930275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defTabSz="930275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defTabSz="930275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2844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7416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1988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6560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fld id="{90F804B8-2573-F043-ACA4-6A876C71C0BA}" type="slidenum">
              <a:rPr lang="en-GB" altLang="en-US" sz="1200">
                <a:latin typeface="Times New Roman" charset="0"/>
              </a:rPr>
              <a:pPr/>
              <a:t>4</a:t>
            </a:fld>
            <a:endParaRPr lang="en-GB" altLang="en-US" sz="1200">
              <a:latin typeface="Times New Roman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2290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endParaRPr lang="en-US" altLang="en-US">
              <a:latin typeface="Times New Roman" charset="0"/>
              <a:ea typeface="ＭＳ Ｐゴシック" charset="-128"/>
            </a:endParaRPr>
          </a:p>
        </p:txBody>
      </p:sp>
      <p:sp>
        <p:nvSpPr>
          <p:cNvPr id="12291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defTabSz="930275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defTabSz="930275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defTabSz="930275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defTabSz="930275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2844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7416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1988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6560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fld id="{B3A4AFBF-B31D-4C48-BD70-BB0CAD6549AD}" type="slidenum">
              <a:rPr lang="en-GB" altLang="en-US" sz="1200">
                <a:latin typeface="Times New Roman" charset="0"/>
              </a:rPr>
              <a:pPr/>
              <a:t>5</a:t>
            </a:fld>
            <a:endParaRPr lang="en-GB" altLang="en-US" sz="1200">
              <a:latin typeface="Times New Roman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5362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endParaRPr lang="en-US" altLang="en-US">
              <a:latin typeface="Times New Roman" charset="0"/>
              <a:ea typeface="ＭＳ Ｐゴシック" charset="-128"/>
            </a:endParaRPr>
          </a:p>
        </p:txBody>
      </p:sp>
      <p:sp>
        <p:nvSpPr>
          <p:cNvPr id="15363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defTabSz="930275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defTabSz="930275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defTabSz="930275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defTabSz="930275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2844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7416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1988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6560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fld id="{345E8BD2-9C02-7148-BDBA-7A274FB856B2}" type="slidenum">
              <a:rPr lang="en-GB" altLang="en-US" sz="1200">
                <a:latin typeface="Times New Roman" charset="0"/>
              </a:rPr>
              <a:pPr/>
              <a:t>7</a:t>
            </a:fld>
            <a:endParaRPr lang="en-GB" altLang="en-US" sz="1200">
              <a:latin typeface="Times New Roman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0482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endParaRPr lang="en-US" altLang="en-US">
              <a:latin typeface="Times New Roman" charset="0"/>
              <a:ea typeface="ＭＳ Ｐゴシック" charset="-128"/>
            </a:endParaRPr>
          </a:p>
        </p:txBody>
      </p:sp>
      <p:sp>
        <p:nvSpPr>
          <p:cNvPr id="20483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defTabSz="930275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defTabSz="930275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defTabSz="930275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defTabSz="930275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2844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7416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1988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6560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fld id="{B7E6A45E-4BC3-FA40-A8A8-D2C15F82CEFB}" type="slidenum">
              <a:rPr lang="en-GB" altLang="en-US" sz="1200">
                <a:latin typeface="Times New Roman" charset="0"/>
              </a:rPr>
              <a:pPr/>
              <a:t>11</a:t>
            </a:fld>
            <a:endParaRPr lang="en-GB" altLang="en-US" sz="1200">
              <a:latin typeface="Times New Roman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63" y="0"/>
            <a:ext cx="3859212" cy="474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7852" y="2859161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148" indent="0" algn="ctr">
              <a:buNone/>
              <a:defRPr/>
            </a:lvl2pPr>
            <a:lvl3pPr marL="914296" indent="0" algn="ctr">
              <a:buNone/>
              <a:defRPr/>
            </a:lvl3pPr>
            <a:lvl4pPr marL="1371444" indent="0" algn="ctr">
              <a:buNone/>
              <a:defRPr/>
            </a:lvl4pPr>
            <a:lvl5pPr marL="1828592" indent="0" algn="ctr">
              <a:buNone/>
              <a:defRPr/>
            </a:lvl5pPr>
            <a:lvl6pPr marL="2285740" indent="0" algn="ctr">
              <a:buNone/>
              <a:defRPr/>
            </a:lvl6pPr>
            <a:lvl7pPr marL="2742888" indent="0" algn="ctr">
              <a:buNone/>
              <a:defRPr/>
            </a:lvl7pPr>
            <a:lvl8pPr marL="3200036" indent="0" algn="ctr">
              <a:buNone/>
              <a:defRPr/>
            </a:lvl8pPr>
            <a:lvl9pPr marL="3657184" indent="0" algn="ctr">
              <a:buNone/>
              <a:defRPr/>
            </a:lvl9pPr>
          </a:lstStyle>
          <a:p>
            <a:r>
              <a:rPr lang="en-US" dirty="0" smtClean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14034432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42861" indent="-342861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98769838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2118355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/>
        </p:nvSpPr>
        <p:spPr bwMode="auto">
          <a:xfrm>
            <a:off x="7938" y="4779963"/>
            <a:ext cx="6169025" cy="242887"/>
          </a:xfrm>
          <a:prstGeom prst="homePlate">
            <a:avLst>
              <a:gd name="adj" fmla="val 91600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5" rIns="91430" bIns="45715" anchor="ctr"/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>
              <a:defRPr/>
            </a:pPr>
            <a:endParaRPr lang="en-US" altLang="en-US" smtClean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171450"/>
            <a:ext cx="6827838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090613"/>
            <a:ext cx="8388350" cy="3622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4" name="TextBox 13"/>
          <p:cNvSpPr txBox="1"/>
          <p:nvPr/>
        </p:nvSpPr>
        <p:spPr>
          <a:xfrm>
            <a:off x="1588" y="4773613"/>
            <a:ext cx="6221412" cy="288925"/>
          </a:xfrm>
          <a:prstGeom prst="rect">
            <a:avLst/>
          </a:prstGeom>
          <a:noFill/>
        </p:spPr>
        <p:txBody>
          <a:bodyPr lIns="91430" tIns="45715" rIns="91430" bIns="45715" anchor="ctr">
            <a:norm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>
              <a:defRPr/>
            </a:pPr>
            <a:r>
              <a:rPr lang="en-GB" altLang="en-US" dirty="0" smtClean="0">
                <a:solidFill>
                  <a:schemeClr val="bg1"/>
                </a:solidFill>
              </a:rPr>
              <a:t> </a:t>
            </a:r>
            <a:r>
              <a:rPr lang="en-GB" altLang="en-US" dirty="0" smtClean="0">
                <a:solidFill>
                  <a:schemeClr val="bg1"/>
                </a:solidFill>
              </a:rPr>
              <a:t>RP-171438 </a:t>
            </a:r>
            <a:r>
              <a:rPr lang="en-GB" altLang="en-US" dirty="0" smtClean="0">
                <a:solidFill>
                  <a:schemeClr val="bg1"/>
                </a:solidFill>
              </a:rPr>
              <a:t>– SP-160339 - </a:t>
            </a:r>
            <a:r>
              <a:rPr lang="en-GB" altLang="en-US" sz="800" dirty="0" smtClean="0">
                <a:solidFill>
                  <a:schemeClr val="bg1"/>
                </a:solidFill>
              </a:rPr>
              <a:t>3GPP TSG #76, 5-9 June, 2017, Palm Beach, FL, USA</a:t>
            </a:r>
          </a:p>
        </p:txBody>
      </p:sp>
      <p:sp>
        <p:nvSpPr>
          <p:cNvPr id="1030" name="Rectangle 15"/>
          <p:cNvSpPr>
            <a:spLocks noChangeArrowheads="1"/>
          </p:cNvSpPr>
          <p:nvPr/>
        </p:nvSpPr>
        <p:spPr bwMode="auto">
          <a:xfrm>
            <a:off x="4086225" y="2478088"/>
            <a:ext cx="9747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5" rIns="91430" bIns="45715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altLang="en-US" smtClean="0">
                <a:solidFill>
                  <a:schemeClr val="bg1"/>
                </a:solidFill>
              </a:rPr>
              <a:t>© 3GPP 2012</a:t>
            </a:r>
            <a:endParaRPr lang="en-GB" altLang="en-US" smtClean="0"/>
          </a:p>
        </p:txBody>
      </p:sp>
      <p:pic>
        <p:nvPicPr>
          <p:cNvPr id="1031" name="Picture 10" descr="3GPP_TM_RD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3963" y="230188"/>
            <a:ext cx="1187450" cy="690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2" name="Rectangle 16"/>
          <p:cNvSpPr>
            <a:spLocks noChangeArrowheads="1"/>
          </p:cNvSpPr>
          <p:nvPr/>
        </p:nvSpPr>
        <p:spPr bwMode="auto">
          <a:xfrm>
            <a:off x="7439025" y="4846638"/>
            <a:ext cx="817563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5" rIns="91430" bIns="45715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altLang="en-US" sz="800" dirty="0" smtClean="0"/>
              <a:t>© 3GPP 2017</a:t>
            </a:r>
          </a:p>
        </p:txBody>
      </p:sp>
      <p:sp>
        <p:nvSpPr>
          <p:cNvPr id="1033" name="Oval 11"/>
          <p:cNvSpPr>
            <a:spLocks noChangeArrowheads="1"/>
          </p:cNvSpPr>
          <p:nvPr/>
        </p:nvSpPr>
        <p:spPr bwMode="auto">
          <a:xfrm>
            <a:off x="8308975" y="4773613"/>
            <a:ext cx="609600" cy="314325"/>
          </a:xfrm>
          <a:prstGeom prst="ellipse">
            <a:avLst/>
          </a:prstGeom>
          <a:solidFill>
            <a:schemeClr val="bg1">
              <a:alpha val="50195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30" tIns="45715" rIns="91430" bIns="45715"/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ctr">
              <a:defRPr/>
            </a:pPr>
            <a:fld id="{52DF0A0B-5E76-A442-B4AE-AABC0FB81F34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smtClean="0"/>
          </a:p>
          <a:p>
            <a:pPr>
              <a:defRPr/>
            </a:pPr>
            <a:endParaRPr lang="en-GB" altLang="en-US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53" r:id="rId1"/>
    <p:sldLayoutId id="2147484151" r:id="rId2"/>
    <p:sldLayoutId id="2147484152" r:id="rId3"/>
  </p:sldLayoutIdLst>
  <p:transition spd="slow"/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ＭＳ Ｐゴシック" charset="0"/>
          <a:cs typeface="ＭＳ Ｐゴシック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ＭＳ Ｐゴシック" charset="0"/>
          <a:cs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ＭＳ Ｐゴシック" charset="0"/>
          <a:cs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ＭＳ Ｐゴシック" charset="0"/>
          <a:cs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ＭＳ Ｐゴシック" charset="0"/>
          <a:cs typeface="ＭＳ Ｐゴシック" charset="0"/>
        </a:defRPr>
      </a:lvl5pPr>
      <a:lvl6pPr marL="457148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296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444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592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1313" indent="-341313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741363" indent="-284163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charset="0"/>
        <a:buChar char="•"/>
        <a:defRPr sz="2400">
          <a:solidFill>
            <a:schemeClr val="tx1"/>
          </a:solidFill>
          <a:latin typeface="+mn-lt"/>
          <a:ea typeface="ＭＳ Ｐゴシック" charset="0"/>
        </a:defRPr>
      </a:lvl2pPr>
      <a:lvl3pPr marL="1141413" indent="-227013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000">
          <a:solidFill>
            <a:schemeClr val="tx1"/>
          </a:solidFill>
          <a:latin typeface="+mn-lt"/>
          <a:ea typeface="ＭＳ Ｐゴシック" charset="0"/>
        </a:defRPr>
      </a:lvl3pPr>
      <a:lvl4pPr marL="1598613" indent="-227013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>
          <a:solidFill>
            <a:schemeClr val="tx1"/>
          </a:solidFill>
          <a:latin typeface="+mn-lt"/>
          <a:ea typeface="ＭＳ Ｐゴシック" charset="0"/>
        </a:defRPr>
      </a:lvl4pPr>
      <a:lvl5pPr marL="2055813" indent="-227013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  <a:ea typeface="ＭＳ Ｐゴシック" charset="0"/>
        </a:defRPr>
      </a:lvl5pPr>
      <a:lvl6pPr marL="2514314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462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8610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5758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4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2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8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3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4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g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 idx="4294967295"/>
          </p:nvPr>
        </p:nvSpPr>
        <p:spPr>
          <a:xfrm>
            <a:off x="1417638" y="1976438"/>
            <a:ext cx="7069137" cy="1101725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de-DE" sz="2200" dirty="0"/>
              <a:t>TSG SA Report </a:t>
            </a:r>
            <a:r>
              <a:rPr lang="de-DE" sz="2200" dirty="0" err="1"/>
              <a:t>to</a:t>
            </a:r>
            <a:r>
              <a:rPr lang="de-DE" sz="2200" dirty="0"/>
              <a:t> TSG </a:t>
            </a:r>
            <a:r>
              <a:rPr lang="de-DE" sz="2200" dirty="0" smtClean="0"/>
              <a:t>RAN #76</a:t>
            </a:r>
            <a:r>
              <a:rPr lang="en-US" sz="2100" dirty="0">
                <a:effectLst>
                  <a:outerShdw blurRad="38100" dist="38100" dir="2700000" algn="tl">
                    <a:srgbClr val="DDDDDD"/>
                  </a:outerShdw>
                </a:effectLst>
                <a:latin typeface="Arial" charset="0"/>
              </a:rPr>
              <a:t/>
            </a:r>
            <a:br>
              <a:rPr lang="en-US" sz="2100" dirty="0">
                <a:effectLst>
                  <a:outerShdw blurRad="38100" dist="38100" dir="2700000" algn="tl">
                    <a:srgbClr val="DDDDDD"/>
                  </a:outerShdw>
                </a:effectLst>
                <a:latin typeface="Arial" charset="0"/>
              </a:rPr>
            </a:br>
            <a:r>
              <a:rPr lang="en-US" sz="1800" dirty="0">
                <a:effectLst>
                  <a:outerShdw blurRad="38100" dist="38100" dir="2700000" algn="tl">
                    <a:srgbClr val="DDDDDD"/>
                  </a:outerShdw>
                </a:effectLst>
                <a:latin typeface="Arial" charset="0"/>
              </a:rPr>
              <a:t>Questions for Advice and Requests</a:t>
            </a:r>
            <a:endParaRPr lang="en-GB" sz="1600" dirty="0">
              <a:effectLst>
                <a:outerShdw blurRad="38100" dist="38100" dir="2700000" algn="tl">
                  <a:srgbClr val="DDDDDD"/>
                </a:outerShdw>
              </a:effectLst>
            </a:endParaRPr>
          </a:p>
        </p:txBody>
      </p:sp>
      <p:sp>
        <p:nvSpPr>
          <p:cNvPr id="5122" name="Subtitle 6"/>
          <p:cNvSpPr>
            <a:spLocks noGrp="1"/>
          </p:cNvSpPr>
          <p:nvPr>
            <p:ph type="subTitle" idx="1"/>
          </p:nvPr>
        </p:nvSpPr>
        <p:spPr>
          <a:xfrm>
            <a:off x="1749425" y="2879725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2000" dirty="0">
                <a:ea typeface="ＭＳ Ｐゴシック" charset="-128"/>
              </a:rPr>
              <a:t/>
            </a:r>
            <a:br>
              <a:rPr lang="en-US" altLang="en-US" sz="2000" dirty="0">
                <a:ea typeface="ＭＳ Ｐゴシック" charset="-128"/>
              </a:rPr>
            </a:br>
            <a:r>
              <a:rPr lang="en-US" altLang="en-US" sz="2000" dirty="0">
                <a:latin typeface="Arial" charset="0"/>
                <a:ea typeface="ＭＳ Ｐゴシック" charset="-128"/>
              </a:rPr>
              <a:t>Erik </a:t>
            </a:r>
            <a:r>
              <a:rPr lang="en-US" altLang="en-US" sz="2000" dirty="0" err="1">
                <a:latin typeface="Arial" charset="0"/>
                <a:ea typeface="ＭＳ Ｐゴシック" charset="-128"/>
              </a:rPr>
              <a:t>Guttman</a:t>
            </a:r>
            <a:endParaRPr lang="en-US" altLang="en-US" sz="2000" dirty="0">
              <a:latin typeface="Arial" charset="0"/>
              <a:ea typeface="ＭＳ Ｐゴシック" charset="-128"/>
            </a:endParaRPr>
          </a:p>
          <a:p>
            <a:pPr>
              <a:lnSpc>
                <a:spcPct val="80000"/>
              </a:lnSpc>
              <a:spcBef>
                <a:spcPts val="1200"/>
              </a:spcBef>
            </a:pPr>
            <a:r>
              <a:rPr lang="en-US" altLang="en-US" sz="1800" dirty="0">
                <a:ea typeface="ＭＳ Ｐゴシック" charset="-128"/>
              </a:rPr>
              <a:t>Chairman of 3GPP SA</a:t>
            </a:r>
          </a:p>
          <a:p>
            <a:pPr>
              <a:lnSpc>
                <a:spcPct val="80000"/>
              </a:lnSpc>
              <a:spcBef>
                <a:spcPts val="600"/>
              </a:spcBef>
            </a:pPr>
            <a:r>
              <a:rPr lang="en-US" altLang="en-US" sz="1600" i="1" dirty="0">
                <a:ea typeface="ＭＳ Ｐゴシック" charset="-128"/>
              </a:rPr>
              <a:t>Samsung Electronics Co., Ltd.</a:t>
            </a:r>
          </a:p>
          <a:p>
            <a:pPr>
              <a:lnSpc>
                <a:spcPct val="80000"/>
              </a:lnSpc>
            </a:pPr>
            <a:endParaRPr lang="en-GB" altLang="en-US" sz="2000" dirty="0">
              <a:ea typeface="ＭＳ Ｐゴシック" charset="-128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en-US">
                <a:ea typeface="ＭＳ Ｐゴシック" charset="-128"/>
              </a:rPr>
              <a:t>SA WG5 Summary</a:t>
            </a:r>
          </a:p>
        </p:txBody>
      </p:sp>
      <p:sp>
        <p:nvSpPr>
          <p:cNvPr id="18435" name="Rectangle 2"/>
          <p:cNvSpPr>
            <a:spLocks noChangeArrowheads="1"/>
          </p:cNvSpPr>
          <p:nvPr/>
        </p:nvSpPr>
        <p:spPr bwMode="auto">
          <a:xfrm>
            <a:off x="0" y="4462463"/>
            <a:ext cx="6273800" cy="681037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x-none"/>
          </a:p>
        </p:txBody>
      </p:sp>
      <p:pic>
        <p:nvPicPr>
          <p:cNvPr id="18436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2338" y="868363"/>
            <a:ext cx="5961062" cy="410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en-US">
                <a:ea typeface="ＭＳ Ｐゴシック" charset="-128"/>
              </a:rPr>
              <a:t>SA WG6 Summary</a:t>
            </a:r>
          </a:p>
        </p:txBody>
      </p:sp>
      <p:pic>
        <p:nvPicPr>
          <p:cNvPr id="19459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600" y="1219200"/>
            <a:ext cx="8164513" cy="2689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charset="-128"/>
              </a:rPr>
              <a:t>Topics for RAN-SA Coordination</a:t>
            </a:r>
            <a:endParaRPr lang="de-DE" altLang="en-US">
              <a:ea typeface="ＭＳ Ｐゴシック" charset="-128"/>
            </a:endParaRPr>
          </a:p>
        </p:txBody>
      </p:sp>
      <p:sp>
        <p:nvSpPr>
          <p:cNvPr id="21506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1313" indent="-341313"/>
            <a:r>
              <a:rPr lang="de-DE" altLang="en-US" sz="2400" dirty="0" err="1" smtClean="0">
                <a:ea typeface="ＭＳ Ｐゴシック" charset="-128"/>
              </a:rPr>
              <a:t>Questions</a:t>
            </a:r>
            <a:r>
              <a:rPr lang="de-DE" altLang="en-US" sz="2400" dirty="0" smtClean="0">
                <a:ea typeface="ＭＳ Ｐゴシック" charset="-128"/>
              </a:rPr>
              <a:t> </a:t>
            </a:r>
            <a:r>
              <a:rPr lang="de-DE" altLang="en-US" sz="2400" dirty="0" err="1" smtClean="0">
                <a:ea typeface="ＭＳ Ｐゴシック" charset="-128"/>
              </a:rPr>
              <a:t>triggered</a:t>
            </a:r>
            <a:r>
              <a:rPr lang="de-DE" altLang="en-US" sz="2400" dirty="0" smtClean="0">
                <a:ea typeface="ＭＳ Ｐゴシック" charset="-128"/>
              </a:rPr>
              <a:t> </a:t>
            </a:r>
            <a:r>
              <a:rPr lang="de-DE" altLang="en-US" sz="2400" dirty="0" err="1" smtClean="0">
                <a:ea typeface="ＭＳ Ｐゴシック" charset="-128"/>
              </a:rPr>
              <a:t>by</a:t>
            </a:r>
            <a:r>
              <a:rPr lang="de-DE" altLang="en-US" sz="2400" dirty="0" smtClean="0">
                <a:ea typeface="ＭＳ Ｐゴシック" charset="-128"/>
              </a:rPr>
              <a:t> SA2 LSs</a:t>
            </a:r>
          </a:p>
          <a:p>
            <a:pPr marL="739815" lvl="1" indent="-341313"/>
            <a:r>
              <a:rPr lang="en-US" altLang="en-US" sz="1800" dirty="0">
                <a:ea typeface="ＭＳ Ｐゴシック" charset="-128"/>
              </a:rPr>
              <a:t>Emergency Support in NR (SP-170351/RP-173700</a:t>
            </a:r>
            <a:r>
              <a:rPr lang="en-US" altLang="en-US" sz="1800" dirty="0" smtClean="0">
                <a:ea typeface="ＭＳ Ｐゴシック" charset="-128"/>
              </a:rPr>
              <a:t>)</a:t>
            </a:r>
          </a:p>
          <a:p>
            <a:pPr marL="739815" lvl="1" indent="-341313"/>
            <a:r>
              <a:rPr lang="en-US" altLang="en-US" sz="1800" dirty="0" smtClean="0">
                <a:ea typeface="ＭＳ Ｐゴシック" charset="-128"/>
              </a:rPr>
              <a:t>EPC </a:t>
            </a:r>
            <a:r>
              <a:rPr lang="en-US" altLang="en-US" sz="1800" dirty="0" err="1" smtClean="0">
                <a:ea typeface="ＭＳ Ｐゴシック" charset="-128"/>
              </a:rPr>
              <a:t>QoS</a:t>
            </a:r>
            <a:r>
              <a:rPr lang="en-US" altLang="en-US" sz="1800" dirty="0" smtClean="0">
                <a:ea typeface="ＭＳ Ｐゴシック" charset="-128"/>
              </a:rPr>
              <a:t> aspects for TSG RAN’s lower latency features (SP-170350/RP-170897)</a:t>
            </a:r>
          </a:p>
          <a:p>
            <a:pPr marL="739815" lvl="1" indent="-341313"/>
            <a:r>
              <a:rPr lang="en-US" altLang="en-US" sz="1800" dirty="0" smtClean="0">
                <a:ea typeface="ＭＳ Ｐゴシック" charset="-128"/>
              </a:rPr>
              <a:t>EUTRAN sharing enhancement (SP-170348/RP-170899)</a:t>
            </a:r>
            <a:endParaRPr lang="de-DE" altLang="en-US" sz="1800" dirty="0">
              <a:ea typeface="ＭＳ Ｐゴシック" charset="-128"/>
            </a:endParaRPr>
          </a:p>
          <a:p>
            <a:pPr marL="341313" indent="-341313"/>
            <a:r>
              <a:rPr lang="de-DE" altLang="en-US" sz="2400" dirty="0" smtClean="0">
                <a:ea typeface="ＭＳ Ｐゴシック" charset="-128"/>
              </a:rPr>
              <a:t>Other </a:t>
            </a:r>
            <a:r>
              <a:rPr lang="de-DE" altLang="en-US" sz="2400" dirty="0" err="1" smtClean="0">
                <a:ea typeface="ＭＳ Ｐゴシック" charset="-128"/>
              </a:rPr>
              <a:t>topics</a:t>
            </a:r>
            <a:r>
              <a:rPr lang="de-DE" altLang="en-US" sz="2400" dirty="0" smtClean="0">
                <a:ea typeface="ＭＳ Ｐゴシック" charset="-128"/>
              </a:rPr>
              <a:t> </a:t>
            </a:r>
            <a:r>
              <a:rPr lang="de-DE" altLang="en-US" sz="2400" dirty="0" err="1" smtClean="0">
                <a:ea typeface="ＭＳ Ｐゴシック" charset="-128"/>
              </a:rPr>
              <a:t>for</a:t>
            </a:r>
            <a:r>
              <a:rPr lang="de-DE" altLang="en-US" sz="2400" dirty="0" smtClean="0">
                <a:ea typeface="ＭＳ Ｐゴシック" charset="-128"/>
              </a:rPr>
              <a:t> </a:t>
            </a:r>
            <a:r>
              <a:rPr lang="de-DE" altLang="en-US" sz="2400" dirty="0" err="1" smtClean="0">
                <a:ea typeface="ＭＳ Ｐゴシック" charset="-128"/>
              </a:rPr>
              <a:t>coordination</a:t>
            </a:r>
            <a:endParaRPr lang="de-DE" altLang="en-US" sz="2400" dirty="0" smtClean="0">
              <a:ea typeface="ＭＳ Ｐゴシック" charset="-128"/>
            </a:endParaRPr>
          </a:p>
          <a:p>
            <a:pPr marL="739815" lvl="1" indent="-341313"/>
            <a:r>
              <a:rPr lang="en-GB" sz="1800" dirty="0"/>
              <a:t>Cross TSG planning for CIOT in Rel-15 and Rel-16</a:t>
            </a:r>
            <a:r>
              <a:rPr lang="en-US" sz="1800" dirty="0"/>
              <a:t> </a:t>
            </a:r>
            <a:r>
              <a:rPr lang="en-US" sz="1800" dirty="0" smtClean="0"/>
              <a:t>(SP-170518)</a:t>
            </a:r>
          </a:p>
          <a:p>
            <a:pPr marL="739815" lvl="1" indent="-341313"/>
            <a:r>
              <a:rPr lang="en-US" altLang="en-US" sz="1800" dirty="0" smtClean="0">
                <a:ea typeface="ＭＳ Ｐゴシック" charset="-128"/>
              </a:rPr>
              <a:t>Low Latency </a:t>
            </a:r>
            <a:r>
              <a:rPr lang="en-US" altLang="en-US" sz="1800" dirty="0" err="1" smtClean="0">
                <a:ea typeface="ＭＳ Ｐゴシック" charset="-128"/>
              </a:rPr>
              <a:t>QoS</a:t>
            </a:r>
            <a:r>
              <a:rPr lang="en-US" altLang="en-US" sz="1800" dirty="0" smtClean="0">
                <a:ea typeface="ＭＳ Ｐゴシック" charset="-128"/>
              </a:rPr>
              <a:t> control (SA and RAN alignment) (SP-170535/RP-171250)</a:t>
            </a:r>
          </a:p>
          <a:p>
            <a:pPr marL="341313" indent="-341313"/>
            <a:r>
              <a:rPr lang="de-DE" altLang="en-US" sz="2400" dirty="0" err="1" smtClean="0">
                <a:ea typeface="ＭＳ Ｐゴシック" charset="-128"/>
              </a:rPr>
              <a:t>Agreed</a:t>
            </a:r>
            <a:r>
              <a:rPr lang="de-DE" altLang="en-US" sz="2400" dirty="0" smtClean="0">
                <a:ea typeface="ＭＳ Ｐゴシック" charset="-128"/>
              </a:rPr>
              <a:t> </a:t>
            </a:r>
            <a:r>
              <a:rPr lang="de-DE" altLang="en-US" sz="2400" dirty="0">
                <a:ea typeface="ＭＳ Ｐゴシック" charset="-128"/>
              </a:rPr>
              <a:t>at RAN-SA </a:t>
            </a:r>
            <a:r>
              <a:rPr lang="de-DE" altLang="en-US" sz="2400" dirty="0" err="1">
                <a:ea typeface="ＭＳ Ｐゴシック" charset="-128"/>
              </a:rPr>
              <a:t>joint</a:t>
            </a:r>
            <a:r>
              <a:rPr lang="de-DE" altLang="en-US" sz="2400" dirty="0">
                <a:ea typeface="ＭＳ Ｐゴシック" charset="-128"/>
              </a:rPr>
              <a:t> </a:t>
            </a:r>
            <a:r>
              <a:rPr lang="de-DE" altLang="en-US" sz="2400" dirty="0" err="1">
                <a:ea typeface="ＭＳ Ｐゴシック" charset="-128"/>
              </a:rPr>
              <a:t>session</a:t>
            </a:r>
            <a:r>
              <a:rPr lang="de-DE" altLang="en-US" sz="2400" dirty="0">
                <a:ea typeface="ＭＳ Ｐゴシック" charset="-128"/>
              </a:rPr>
              <a:t> at TSG 75:</a:t>
            </a:r>
          </a:p>
          <a:p>
            <a:pPr marL="739815" lvl="1" indent="-341313"/>
            <a:r>
              <a:rPr lang="de-DE" altLang="en-US" sz="1600" dirty="0">
                <a:ea typeface="ＭＳ Ｐゴシック" charset="-128"/>
              </a:rPr>
              <a:t>RAN </a:t>
            </a:r>
            <a:r>
              <a:rPr lang="de-DE" altLang="en-US" sz="1600" dirty="0" err="1">
                <a:ea typeface="ＭＳ Ｐゴシック" charset="-128"/>
              </a:rPr>
              <a:t>should</a:t>
            </a:r>
            <a:r>
              <a:rPr lang="de-DE" altLang="en-US" sz="1600" dirty="0">
                <a:ea typeface="ＭＳ Ｐゴシック" charset="-128"/>
              </a:rPr>
              <a:t> </a:t>
            </a:r>
            <a:r>
              <a:rPr lang="de-DE" altLang="en-US" sz="1600" dirty="0" err="1">
                <a:ea typeface="ＭＳ Ｐゴシック" charset="-128"/>
              </a:rPr>
              <a:t>identify</a:t>
            </a:r>
            <a:r>
              <a:rPr lang="de-DE" altLang="en-US" sz="1600" dirty="0">
                <a:ea typeface="ＭＳ Ｐゴシック" charset="-128"/>
              </a:rPr>
              <a:t> </a:t>
            </a:r>
            <a:r>
              <a:rPr lang="de-DE" altLang="en-US" sz="1600" dirty="0" err="1">
                <a:ea typeface="ＭＳ Ｐゴシック" charset="-128"/>
              </a:rPr>
              <a:t>conclusions</a:t>
            </a:r>
            <a:r>
              <a:rPr lang="de-DE" altLang="en-US" sz="1600" dirty="0">
                <a:ea typeface="ＭＳ Ｐゴシック" charset="-128"/>
              </a:rPr>
              <a:t> </a:t>
            </a:r>
            <a:r>
              <a:rPr lang="de-DE" altLang="en-US" sz="1600" dirty="0" err="1">
                <a:ea typeface="ＭＳ Ｐゴシック" charset="-128"/>
              </a:rPr>
              <a:t>with</a:t>
            </a:r>
            <a:r>
              <a:rPr lang="de-DE" altLang="en-US" sz="1600" dirty="0">
                <a:ea typeface="ＭＳ Ｐゴシック" charset="-128"/>
              </a:rPr>
              <a:t> </a:t>
            </a:r>
            <a:r>
              <a:rPr lang="de-DE" altLang="en-US" sz="1600" dirty="0" err="1">
                <a:ea typeface="ＭＳ Ｐゴシック" charset="-128"/>
              </a:rPr>
              <a:t>system</a:t>
            </a:r>
            <a:r>
              <a:rPr lang="de-DE" altLang="en-US" sz="1600" dirty="0">
                <a:ea typeface="ＭＳ Ｐゴシック" charset="-128"/>
              </a:rPr>
              <a:t> </a:t>
            </a:r>
            <a:r>
              <a:rPr lang="de-DE" altLang="en-US" sz="1600" dirty="0" err="1">
                <a:ea typeface="ＭＳ Ｐゴシック" charset="-128"/>
              </a:rPr>
              <a:t>impacts</a:t>
            </a:r>
            <a:r>
              <a:rPr lang="de-DE" altLang="en-US" sz="1600" dirty="0">
                <a:ea typeface="ＭＳ Ｐゴシック" charset="-128"/>
              </a:rPr>
              <a:t> </a:t>
            </a:r>
            <a:r>
              <a:rPr lang="de-DE" altLang="en-US" sz="1600" dirty="0" err="1">
                <a:ea typeface="ＭＳ Ｐゴシック" charset="-128"/>
              </a:rPr>
              <a:t>by</a:t>
            </a:r>
            <a:r>
              <a:rPr lang="de-DE" altLang="en-US" sz="1600" dirty="0">
                <a:ea typeface="ＭＳ Ｐゴシック" charset="-128"/>
              </a:rPr>
              <a:t> TSG 76 (</a:t>
            </a:r>
            <a:r>
              <a:rPr lang="de-DE" altLang="en-US" sz="1600" dirty="0" err="1">
                <a:ea typeface="ＭＳ Ｐゴシック" charset="-128"/>
              </a:rPr>
              <a:t>latest</a:t>
            </a:r>
            <a:r>
              <a:rPr lang="de-DE" altLang="en-US" sz="1600" dirty="0">
                <a:ea typeface="ＭＳ Ｐゴシック" charset="-128"/>
              </a:rPr>
              <a:t> </a:t>
            </a:r>
            <a:r>
              <a:rPr lang="de-DE" altLang="en-US" sz="1600" dirty="0" err="1">
                <a:ea typeface="ＭＳ Ｐゴシック" charset="-128"/>
              </a:rPr>
              <a:t>by</a:t>
            </a:r>
            <a:r>
              <a:rPr lang="de-DE" altLang="en-US" sz="1600" dirty="0">
                <a:ea typeface="ＭＳ Ｐゴシック" charset="-128"/>
              </a:rPr>
              <a:t> TSG 77</a:t>
            </a:r>
            <a:r>
              <a:rPr lang="de-DE" altLang="en-US" sz="1600" dirty="0" smtClean="0">
                <a:ea typeface="ＭＳ Ｐゴシック" charset="-128"/>
              </a:rPr>
              <a:t>).</a:t>
            </a:r>
          </a:p>
          <a:p>
            <a:pPr marL="739815" lvl="1" indent="-341313"/>
            <a:r>
              <a:rPr lang="de-DE" altLang="en-US" sz="1600" dirty="0" smtClean="0">
                <a:ea typeface="ＭＳ Ｐゴシック" charset="-128"/>
              </a:rPr>
              <a:t>The </a:t>
            </a:r>
            <a:r>
              <a:rPr lang="de-DE" altLang="en-US" sz="1600" dirty="0" err="1" smtClean="0">
                <a:ea typeface="ＭＳ Ｐゴシック" charset="-128"/>
              </a:rPr>
              <a:t>next</a:t>
            </a:r>
            <a:r>
              <a:rPr lang="de-DE" altLang="en-US" sz="1600" dirty="0" smtClean="0">
                <a:ea typeface="ＭＳ Ｐゴシック" charset="-128"/>
              </a:rPr>
              <a:t> </a:t>
            </a:r>
            <a:r>
              <a:rPr lang="de-DE" altLang="en-US" sz="1600" dirty="0" err="1" smtClean="0">
                <a:ea typeface="ＭＳ Ｐゴシック" charset="-128"/>
              </a:rPr>
              <a:t>slide</a:t>
            </a:r>
            <a:r>
              <a:rPr lang="de-DE" altLang="en-US" sz="1600" dirty="0" smtClean="0">
                <a:ea typeface="ＭＳ Ｐゴシック" charset="-128"/>
              </a:rPr>
              <a:t> </a:t>
            </a:r>
            <a:r>
              <a:rPr lang="de-DE" altLang="en-US" sz="1600" dirty="0" err="1" smtClean="0">
                <a:ea typeface="ＭＳ Ｐゴシック" charset="-128"/>
              </a:rPr>
              <a:t>shows</a:t>
            </a:r>
            <a:r>
              <a:rPr lang="de-DE" altLang="en-US" sz="1600" dirty="0" smtClean="0">
                <a:ea typeface="ＭＳ Ｐゴシック" charset="-128"/>
              </a:rPr>
              <a:t> </a:t>
            </a:r>
            <a:r>
              <a:rPr lang="de-DE" altLang="en-US" sz="1600" dirty="0" err="1" smtClean="0">
                <a:ea typeface="ＭＳ Ｐゴシック" charset="-128"/>
              </a:rPr>
              <a:t>the</a:t>
            </a:r>
            <a:r>
              <a:rPr lang="de-DE" altLang="en-US" sz="1600" dirty="0" smtClean="0">
                <a:ea typeface="ＭＳ Ｐゴシック" charset="-128"/>
              </a:rPr>
              <a:t> </a:t>
            </a:r>
            <a:r>
              <a:rPr lang="de-DE" altLang="en-US" sz="1600" dirty="0" err="1" smtClean="0">
                <a:ea typeface="ＭＳ Ｐゴシック" charset="-128"/>
              </a:rPr>
              <a:t>implications</a:t>
            </a:r>
            <a:r>
              <a:rPr lang="de-DE" altLang="en-US" sz="1600" dirty="0" smtClean="0">
                <a:ea typeface="ＭＳ Ｐゴシック" charset="-128"/>
              </a:rPr>
              <a:t>.</a:t>
            </a:r>
            <a:endParaRPr lang="de-DE" altLang="en-US" sz="1600" dirty="0">
              <a:ea typeface="ＭＳ Ｐゴシック" charset="-128"/>
            </a:endParaRPr>
          </a:p>
          <a:p>
            <a:pPr marL="341313" indent="-341313"/>
            <a:endParaRPr lang="en-US" altLang="en-US" sz="2400" dirty="0">
              <a:ea typeface="ＭＳ Ｐゴシック" charset="-128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x-none" dirty="0">
                <a:ea typeface="ＭＳ Ｐゴシック" charset="-128"/>
              </a:rPr>
              <a:t>Status after TSG 74: RAN &amp; SA</a:t>
            </a:r>
          </a:p>
        </p:txBody>
      </p:sp>
      <p:pic>
        <p:nvPicPr>
          <p:cNvPr id="3" name="Content Placeholder 2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8929" y="821803"/>
            <a:ext cx="7843245" cy="3891485"/>
          </a:xfrm>
        </p:spPr>
      </p:pic>
    </p:spTree>
  </p:cSld>
  <p:clrMapOvr>
    <a:masterClrMapping/>
  </p:clrMapOvr>
  <p:transition spd="slow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Title 1"/>
          <p:cNvSpPr>
            <a:spLocks noGrp="1"/>
          </p:cNvSpPr>
          <p:nvPr>
            <p:ph type="title"/>
          </p:nvPr>
        </p:nvSpPr>
        <p:spPr>
          <a:xfrm>
            <a:off x="488950" y="2041525"/>
            <a:ext cx="6827838" cy="857250"/>
          </a:xfrm>
        </p:spPr>
        <p:txBody>
          <a:bodyPr/>
          <a:lstStyle/>
          <a:p>
            <a:r>
              <a:rPr lang="en-US" altLang="en-US">
                <a:ea typeface="ＭＳ Ｐゴシック" charset="-128"/>
              </a:rPr>
              <a:t>Thanks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>
                <a:ea typeface="ＭＳ Ｐゴシック" charset="-128"/>
              </a:rPr>
              <a:t>Contents</a:t>
            </a:r>
          </a:p>
        </p:txBody>
      </p:sp>
      <p:sp>
        <p:nvSpPr>
          <p:cNvPr id="7170" name="Content Placeholder 2"/>
          <p:cNvSpPr>
            <a:spLocks noGrp="1"/>
          </p:cNvSpPr>
          <p:nvPr>
            <p:ph idx="1"/>
          </p:nvPr>
        </p:nvSpPr>
        <p:spPr>
          <a:xfrm>
            <a:off x="485775" y="995363"/>
            <a:ext cx="8388350" cy="3746500"/>
          </a:xfrm>
        </p:spPr>
        <p:txBody>
          <a:bodyPr/>
          <a:lstStyle/>
          <a:p>
            <a:pPr marL="341313" indent="-341313">
              <a:lnSpc>
                <a:spcPct val="80000"/>
              </a:lnSpc>
            </a:pPr>
            <a:r>
              <a:rPr lang="en-US" altLang="en-US" sz="2400" dirty="0">
                <a:ea typeface="ＭＳ Ｐゴシック" charset="-128"/>
              </a:rPr>
              <a:t>This report presents the status before TSG SA#76. None of the work or study items sent to plenary for approval are shown in the figures (though some of these expectations are discussed.)</a:t>
            </a:r>
          </a:p>
          <a:p>
            <a:pPr marL="341313" indent="-341313">
              <a:lnSpc>
                <a:spcPct val="80000"/>
              </a:lnSpc>
            </a:pPr>
            <a:endParaRPr lang="en-US" altLang="en-US" sz="2400" dirty="0">
              <a:ea typeface="ＭＳ Ｐゴシック" charset="-128"/>
            </a:endParaRPr>
          </a:p>
          <a:p>
            <a:pPr marL="341313" indent="-341313">
              <a:lnSpc>
                <a:spcPct val="80000"/>
              </a:lnSpc>
            </a:pPr>
            <a:r>
              <a:rPr lang="en-US" altLang="en-US" sz="2400" dirty="0">
                <a:ea typeface="ＭＳ Ｐゴシック" charset="-128"/>
              </a:rPr>
              <a:t>SA Chairman's Summarized SA Working Group </a:t>
            </a:r>
            <a:r>
              <a:rPr lang="en-US" altLang="en-US" sz="2400" dirty="0" smtClean="0">
                <a:ea typeface="ＭＳ Ｐゴシック" charset="-128"/>
              </a:rPr>
              <a:t>Report</a:t>
            </a:r>
          </a:p>
          <a:p>
            <a:pPr marL="739815" lvl="1" indent="-341313">
              <a:lnSpc>
                <a:spcPct val="80000"/>
              </a:lnSpc>
            </a:pPr>
            <a:r>
              <a:rPr lang="en-US" altLang="en-US" sz="2000" b="1" dirty="0" smtClean="0">
                <a:solidFill>
                  <a:srgbClr val="7030A0"/>
                </a:solidFill>
                <a:ea typeface="ＭＳ Ｐゴシック" charset="-128"/>
              </a:rPr>
              <a:t>Where not otherwise mentioned – coordination occurred and continues effectively at the WG level.</a:t>
            </a:r>
            <a:endParaRPr lang="en-US" altLang="en-US" dirty="0">
              <a:ea typeface="ＭＳ Ｐゴシック" charset="-128"/>
            </a:endParaRPr>
          </a:p>
          <a:p>
            <a:pPr marL="341313" indent="-341313">
              <a:lnSpc>
                <a:spcPct val="80000"/>
              </a:lnSpc>
            </a:pPr>
            <a:r>
              <a:rPr lang="en-US" altLang="en-US" sz="2400" dirty="0">
                <a:ea typeface="ＭＳ Ｐゴシック" charset="-128"/>
              </a:rPr>
              <a:t>Topics for RAN-SA Coordination</a:t>
            </a:r>
          </a:p>
          <a:p>
            <a:pPr marL="341313" indent="-341313">
              <a:lnSpc>
                <a:spcPct val="80000"/>
              </a:lnSpc>
            </a:pPr>
            <a:endParaRPr lang="en-US" altLang="en-US" sz="2400" dirty="0">
              <a:ea typeface="ＭＳ Ｐゴシック" charset="-128"/>
            </a:endParaRPr>
          </a:p>
          <a:p>
            <a:pPr marL="341313" indent="-341313">
              <a:lnSpc>
                <a:spcPct val="80000"/>
              </a:lnSpc>
            </a:pPr>
            <a:r>
              <a:rPr lang="en-US" altLang="en-US" sz="2400" dirty="0">
                <a:ea typeface="ＭＳ Ｐゴシック" charset="-128"/>
              </a:rPr>
              <a:t>Summary of Requests and Questions for Advice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Title 1"/>
          <p:cNvSpPr>
            <a:spLocks noGrp="1"/>
          </p:cNvSpPr>
          <p:nvPr>
            <p:ph type="title"/>
          </p:nvPr>
        </p:nvSpPr>
        <p:spPr>
          <a:xfrm>
            <a:off x="485775" y="201613"/>
            <a:ext cx="6827838" cy="857250"/>
          </a:xfrm>
        </p:spPr>
        <p:txBody>
          <a:bodyPr/>
          <a:lstStyle/>
          <a:p>
            <a:r>
              <a:rPr lang="de-DE" altLang="en-US" dirty="0">
                <a:ea typeface="ＭＳ Ｐゴシック" charset="-128"/>
              </a:rPr>
              <a:t>SA Status </a:t>
            </a:r>
            <a:r>
              <a:rPr lang="de-DE" altLang="en-US" dirty="0" err="1">
                <a:ea typeface="ＭＳ Ｐゴシック" charset="-128"/>
              </a:rPr>
              <a:t>Overview</a:t>
            </a:r>
            <a:endParaRPr lang="de-DE" altLang="en-US" dirty="0">
              <a:ea typeface="ＭＳ Ｐゴシック" charset="-128"/>
            </a:endParaRPr>
          </a:p>
        </p:txBody>
      </p:sp>
      <p:sp>
        <p:nvSpPr>
          <p:cNvPr id="8194" name="Content Placeholder 2"/>
          <p:cNvSpPr>
            <a:spLocks noGrp="1"/>
          </p:cNvSpPr>
          <p:nvPr>
            <p:ph idx="1"/>
          </p:nvPr>
        </p:nvSpPr>
        <p:spPr>
          <a:xfrm>
            <a:off x="485775" y="2443163"/>
            <a:ext cx="8488363" cy="2278062"/>
          </a:xfrm>
        </p:spPr>
        <p:txBody>
          <a:bodyPr/>
          <a:lstStyle/>
          <a:p>
            <a:pPr marL="341313" indent="-341313"/>
            <a:r>
              <a:rPr lang="de-DE" altLang="en-US" sz="2400" dirty="0">
                <a:ea typeface="ＭＳ Ｐゴシック" charset="-128"/>
              </a:rPr>
              <a:t>Rel-14 </a:t>
            </a:r>
            <a:r>
              <a:rPr lang="de-DE" altLang="en-US" sz="2400" dirty="0" err="1">
                <a:ea typeface="ＭＳ Ｐゴシック" charset="-128"/>
              </a:rPr>
              <a:t>frozen</a:t>
            </a:r>
            <a:endParaRPr lang="de-DE" altLang="en-US" sz="2000" dirty="0">
              <a:ea typeface="ＭＳ Ｐゴシック" charset="-128"/>
            </a:endParaRPr>
          </a:p>
          <a:p>
            <a:pPr marL="739775" lvl="1" indent="-341313"/>
            <a:r>
              <a:rPr lang="de-DE" altLang="en-US" sz="2000" dirty="0">
                <a:ea typeface="ＭＳ Ｐゴシック" charset="-128"/>
              </a:rPr>
              <a:t>Stage 3 </a:t>
            </a:r>
            <a:r>
              <a:rPr lang="de-DE" altLang="en-US" sz="2000" dirty="0" err="1">
                <a:ea typeface="ＭＳ Ｐゴシック" charset="-128"/>
              </a:rPr>
              <a:t>and</a:t>
            </a:r>
            <a:r>
              <a:rPr lang="de-DE" altLang="en-US" sz="2000" dirty="0">
                <a:ea typeface="ＭＳ Ｐゴシック" charset="-128"/>
              </a:rPr>
              <a:t> ASN.1 </a:t>
            </a:r>
            <a:r>
              <a:rPr lang="de-DE" altLang="en-US" sz="2000" dirty="0" err="1">
                <a:ea typeface="ＭＳ Ｐゴシック" charset="-128"/>
              </a:rPr>
              <a:t>freeze</a:t>
            </a:r>
            <a:r>
              <a:rPr lang="de-DE" altLang="en-US" sz="2000" dirty="0">
                <a:ea typeface="ＭＳ Ｐゴシック" charset="-128"/>
              </a:rPr>
              <a:t> </a:t>
            </a:r>
            <a:r>
              <a:rPr lang="de-DE" altLang="en-US" sz="2000" dirty="0" err="1">
                <a:ea typeface="ＭＳ Ｐゴシック" charset="-128"/>
              </a:rPr>
              <a:t>occurs</a:t>
            </a:r>
            <a:r>
              <a:rPr lang="de-DE" altLang="en-US" sz="2000" dirty="0">
                <a:ea typeface="ＭＳ Ｐゴシック" charset="-128"/>
              </a:rPr>
              <a:t> at TSG 76. </a:t>
            </a:r>
            <a:r>
              <a:rPr lang="de-DE" altLang="en-US" sz="2000" dirty="0" err="1">
                <a:ea typeface="ＭＳ Ｐゴシック" charset="-128"/>
              </a:rPr>
              <a:t>No</a:t>
            </a:r>
            <a:r>
              <a:rPr lang="de-DE" altLang="en-US" sz="2000" dirty="0">
                <a:ea typeface="ＭＳ Ｐゴシック" charset="-128"/>
              </a:rPr>
              <a:t> SA </a:t>
            </a:r>
            <a:r>
              <a:rPr lang="de-DE" altLang="en-US" sz="2000" dirty="0" err="1">
                <a:ea typeface="ＭＳ Ｐゴシック" charset="-128"/>
              </a:rPr>
              <a:t>exceptions</a:t>
            </a:r>
            <a:r>
              <a:rPr lang="de-DE" altLang="en-US" sz="2000" dirty="0">
                <a:ea typeface="ＭＳ Ｐゴシック" charset="-128"/>
              </a:rPr>
              <a:t> </a:t>
            </a:r>
            <a:r>
              <a:rPr lang="de-DE" altLang="en-US" sz="2000" dirty="0" err="1">
                <a:ea typeface="ＭＳ Ｐゴシック" charset="-128"/>
              </a:rPr>
              <a:t>submitted</a:t>
            </a:r>
            <a:r>
              <a:rPr lang="de-DE" altLang="en-US" sz="2000" dirty="0">
                <a:ea typeface="ＭＳ Ｐゴシック" charset="-128"/>
              </a:rPr>
              <a:t>.</a:t>
            </a:r>
          </a:p>
          <a:p>
            <a:pPr marL="341313" indent="-341313"/>
            <a:r>
              <a:rPr lang="de-DE" altLang="en-US" sz="2400" dirty="0">
                <a:ea typeface="ＭＳ Ｐゴシック" charset="-128"/>
              </a:rPr>
              <a:t>Rel-15 </a:t>
            </a:r>
            <a:r>
              <a:rPr lang="de-DE" altLang="en-US" sz="2400" dirty="0" err="1">
                <a:ea typeface="ＭＳ Ｐゴシック" charset="-128"/>
              </a:rPr>
              <a:t>ongoing</a:t>
            </a:r>
            <a:endParaRPr lang="de-DE" altLang="en-US" sz="2400" dirty="0">
              <a:ea typeface="ＭＳ Ｐゴシック" charset="-128"/>
            </a:endParaRPr>
          </a:p>
          <a:p>
            <a:pPr marL="739775" lvl="1" indent="-341313"/>
            <a:r>
              <a:rPr lang="de-DE" altLang="en-US" sz="2000" dirty="0">
                <a:ea typeface="ＭＳ Ｐゴシック" charset="-128"/>
              </a:rPr>
              <a:t>Stage 1 </a:t>
            </a:r>
            <a:r>
              <a:rPr lang="de-DE" altLang="en-US" sz="2000" dirty="0" err="1">
                <a:ea typeface="ＭＳ Ｐゴシック" charset="-128"/>
              </a:rPr>
              <a:t>freezes</a:t>
            </a:r>
            <a:r>
              <a:rPr lang="de-DE" altLang="en-US" sz="2000" dirty="0">
                <a:ea typeface="ＭＳ Ｐゴシック" charset="-128"/>
              </a:rPr>
              <a:t> at TSG 76 </a:t>
            </a:r>
            <a:r>
              <a:rPr lang="de-DE" altLang="en-US" sz="2000" dirty="0" err="1">
                <a:ea typeface="ＭＳ Ｐゴシック" charset="-128"/>
              </a:rPr>
              <a:t>for</a:t>
            </a:r>
            <a:r>
              <a:rPr lang="de-DE" altLang="en-US" sz="2000" dirty="0">
                <a:ea typeface="ＭＳ Ｐゴシック" charset="-128"/>
              </a:rPr>
              <a:t> Rel-15. SA1 </a:t>
            </a:r>
            <a:r>
              <a:rPr lang="de-DE" altLang="en-US" sz="2000" dirty="0" err="1">
                <a:ea typeface="ＭＳ Ｐゴシック" charset="-128"/>
              </a:rPr>
              <a:t>studies</a:t>
            </a:r>
            <a:r>
              <a:rPr lang="de-DE" altLang="en-US" sz="2000" dirty="0">
                <a:ea typeface="ＭＳ Ｐゴシック" charset="-128"/>
              </a:rPr>
              <a:t> </a:t>
            </a:r>
            <a:r>
              <a:rPr lang="de-DE" altLang="en-US" sz="2000" dirty="0" err="1">
                <a:ea typeface="ＭＳ Ｐゴシック" charset="-128"/>
              </a:rPr>
              <a:t>that</a:t>
            </a:r>
            <a:r>
              <a:rPr lang="de-DE" altLang="en-US" sz="2000" dirty="0">
                <a:ea typeface="ＭＳ Ｐゴシック" charset="-128"/>
              </a:rPr>
              <a:t> </a:t>
            </a:r>
            <a:r>
              <a:rPr lang="de-DE" altLang="en-US" sz="2000" dirty="0" err="1">
                <a:ea typeface="ＭＳ Ｐゴシック" charset="-128"/>
              </a:rPr>
              <a:t>continue</a:t>
            </a:r>
            <a:r>
              <a:rPr lang="de-DE" altLang="en-US" sz="2000" dirty="0">
                <a:ea typeface="ＭＳ Ｐゴシック" charset="-128"/>
              </a:rPr>
              <a:t> =&gt; Rel-16.</a:t>
            </a:r>
          </a:p>
          <a:p>
            <a:pPr marL="739775" lvl="1" indent="-341313"/>
            <a:r>
              <a:rPr lang="de-DE" altLang="en-US" sz="2000" dirty="0">
                <a:ea typeface="ＭＳ Ｐゴシック" charset="-128"/>
              </a:rPr>
              <a:t>Normative </a:t>
            </a:r>
            <a:r>
              <a:rPr lang="de-DE" altLang="en-US" sz="2000" dirty="0" err="1">
                <a:ea typeface="ＭＳ Ｐゴシック" charset="-128"/>
              </a:rPr>
              <a:t>stage</a:t>
            </a:r>
            <a:r>
              <a:rPr lang="de-DE" altLang="en-US" sz="2000" dirty="0">
                <a:ea typeface="ＭＳ Ｐゴシック" charset="-128"/>
              </a:rPr>
              <a:t> 2 </a:t>
            </a:r>
            <a:r>
              <a:rPr lang="de-DE" altLang="en-US" sz="2000" dirty="0" err="1">
                <a:ea typeface="ＭＳ Ｐゴシック" charset="-128"/>
              </a:rPr>
              <a:t>ongoing</a:t>
            </a:r>
            <a:r>
              <a:rPr lang="de-DE" altLang="en-US" sz="2000" dirty="0">
                <a:ea typeface="ＭＳ Ｐゴシック" charset="-128"/>
              </a:rPr>
              <a:t>. WIDs </a:t>
            </a:r>
            <a:r>
              <a:rPr lang="de-DE" altLang="en-US" sz="2000" dirty="0" err="1">
                <a:ea typeface="ＭＳ Ｐゴシック" charset="-128"/>
              </a:rPr>
              <a:t>for</a:t>
            </a:r>
            <a:r>
              <a:rPr lang="de-DE" altLang="en-US" sz="2000" dirty="0">
                <a:ea typeface="ＭＳ Ｐゴシック" charset="-128"/>
              </a:rPr>
              <a:t> 5G Phase 2 </a:t>
            </a:r>
            <a:r>
              <a:rPr lang="de-DE" altLang="en-US" sz="2000" dirty="0" err="1">
                <a:ea typeface="ＭＳ Ｐゴシック" charset="-128"/>
              </a:rPr>
              <a:t>studies</a:t>
            </a:r>
            <a:r>
              <a:rPr lang="de-DE" altLang="en-US" sz="2000" dirty="0">
                <a:ea typeface="ＭＳ Ｐゴシック" charset="-128"/>
              </a:rPr>
              <a:t> at TSG 76.</a:t>
            </a:r>
          </a:p>
        </p:txBody>
      </p:sp>
      <p:pic>
        <p:nvPicPr>
          <p:cNvPr id="8195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814" y="942975"/>
            <a:ext cx="6921640" cy="15617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en-US" dirty="0">
                <a:ea typeface="ＭＳ Ｐゴシック" charset="-128"/>
              </a:rPr>
              <a:t>SA WG1 Summary</a:t>
            </a:r>
          </a:p>
        </p:txBody>
      </p:sp>
      <p:pic>
        <p:nvPicPr>
          <p:cNvPr id="9219" name="Content Placeholder 5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92904" y="954089"/>
            <a:ext cx="7867385" cy="3763385"/>
          </a:xfrm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Title 1"/>
          <p:cNvSpPr>
            <a:spLocks noGrp="1"/>
          </p:cNvSpPr>
          <p:nvPr>
            <p:ph type="title"/>
          </p:nvPr>
        </p:nvSpPr>
        <p:spPr>
          <a:xfrm>
            <a:off x="488950" y="330200"/>
            <a:ext cx="6827838" cy="509588"/>
          </a:xfrm>
        </p:spPr>
        <p:txBody>
          <a:bodyPr/>
          <a:lstStyle/>
          <a:p>
            <a:r>
              <a:rPr lang="de-DE" altLang="en-US">
                <a:ea typeface="ＭＳ Ｐゴシック" charset="-128"/>
              </a:rPr>
              <a:t>SA WG2 Summary</a:t>
            </a:r>
          </a:p>
        </p:txBody>
      </p:sp>
      <p:sp>
        <p:nvSpPr>
          <p:cNvPr id="11266" name="Content Placeholder 2"/>
          <p:cNvSpPr txBox="1">
            <a:spLocks/>
          </p:cNvSpPr>
          <p:nvPr/>
        </p:nvSpPr>
        <p:spPr bwMode="auto">
          <a:xfrm>
            <a:off x="325438" y="4051300"/>
            <a:ext cx="8893175" cy="442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lIns="91430" tIns="45715" rIns="91430" bIns="45715"/>
          <a:lstStyle>
            <a:lvl1pPr marL="341313" indent="-341313"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16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9pPr>
          </a:lstStyle>
          <a:p>
            <a:pPr>
              <a:buFontTx/>
              <a:buBlip>
                <a:blip r:embed="rId4"/>
              </a:buBlip>
            </a:pPr>
            <a:r>
              <a:rPr lang="de-DE" altLang="en-US" sz="2000"/>
              <a:t>Items for discussion with RAN are listed on the following slide.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313" y="839788"/>
            <a:ext cx="8380000" cy="3885000"/>
          </a:xfrm>
          <a:prstGeom prst="rect">
            <a:avLst/>
          </a:prstGeom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x-none" dirty="0">
                <a:ea typeface="ＭＳ Ｐゴシック" charset="-128"/>
              </a:rPr>
              <a:t>SA2 Related Items for RAN</a:t>
            </a:r>
          </a:p>
        </p:txBody>
      </p:sp>
      <p:sp>
        <p:nvSpPr>
          <p:cNvPr id="13314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1313" indent="-341313"/>
            <a:r>
              <a:rPr lang="de-DE" altLang="en-US" sz="2400" dirty="0" smtClean="0">
                <a:ea typeface="ＭＳ Ｐゴシック" charset="-128"/>
              </a:rPr>
              <a:t>SA2 </a:t>
            </a:r>
            <a:r>
              <a:rPr lang="de-DE" altLang="en-US" sz="2400" dirty="0" err="1" smtClean="0">
                <a:ea typeface="ＭＳ Ｐゴシック" charset="-128"/>
              </a:rPr>
              <a:t>pauses</a:t>
            </a:r>
            <a:r>
              <a:rPr lang="de-DE" altLang="en-US" sz="2400" dirty="0" smtClean="0">
                <a:ea typeface="ＭＳ Ｐゴシック" charset="-128"/>
              </a:rPr>
              <a:t> FS_LTE_LIGHT_CONNECTION</a:t>
            </a:r>
          </a:p>
          <a:p>
            <a:pPr marL="739815" lvl="1" indent="-341313"/>
            <a:r>
              <a:rPr lang="de-DE" altLang="en-US" sz="2000" dirty="0" err="1" smtClean="0">
                <a:ea typeface="ＭＳ Ｐゴシック" charset="-128"/>
              </a:rPr>
              <a:t>Wait</a:t>
            </a:r>
            <a:r>
              <a:rPr lang="de-DE" altLang="en-US" sz="2000" dirty="0" smtClean="0">
                <a:ea typeface="ＭＳ Ｐゴシック" charset="-128"/>
              </a:rPr>
              <a:t> </a:t>
            </a:r>
            <a:r>
              <a:rPr lang="de-DE" altLang="en-US" sz="2000" dirty="0" err="1" smtClean="0">
                <a:ea typeface="ＭＳ Ｐゴシック" charset="-128"/>
              </a:rPr>
              <a:t>for</a:t>
            </a:r>
            <a:r>
              <a:rPr lang="de-DE" altLang="en-US" sz="2000" dirty="0" smtClean="0">
                <a:ea typeface="ＭＳ Ｐゴシック" charset="-128"/>
              </a:rPr>
              <a:t> RAN </a:t>
            </a:r>
            <a:r>
              <a:rPr lang="de-DE" altLang="en-US" sz="2000" dirty="0" err="1" smtClean="0">
                <a:ea typeface="ＭＳ Ｐゴシック" charset="-128"/>
              </a:rPr>
              <a:t>work</a:t>
            </a:r>
            <a:r>
              <a:rPr lang="de-DE" altLang="en-US" sz="2000" dirty="0" smtClean="0">
                <a:ea typeface="ＭＳ Ｐゴシック" charset="-128"/>
              </a:rPr>
              <a:t> on RRC_INACTIVE </a:t>
            </a:r>
            <a:r>
              <a:rPr lang="de-DE" altLang="en-US" sz="2000" dirty="0" err="1" smtClean="0">
                <a:ea typeface="ＭＳ Ｐゴシック" charset="-128"/>
              </a:rPr>
              <a:t>to</a:t>
            </a:r>
            <a:r>
              <a:rPr lang="de-DE" altLang="en-US" sz="2000" dirty="0" smtClean="0">
                <a:ea typeface="ＭＳ Ｐゴシック" charset="-128"/>
              </a:rPr>
              <a:t> </a:t>
            </a:r>
            <a:r>
              <a:rPr lang="de-DE" altLang="en-US" sz="2000" dirty="0" err="1" smtClean="0">
                <a:ea typeface="ＭＳ Ｐゴシック" charset="-128"/>
              </a:rPr>
              <a:t>progress</a:t>
            </a:r>
            <a:r>
              <a:rPr lang="de-DE" altLang="en-US" sz="2000" dirty="0" smtClean="0">
                <a:ea typeface="ＭＳ Ｐゴシック" charset="-128"/>
              </a:rPr>
              <a:t> </a:t>
            </a:r>
            <a:r>
              <a:rPr lang="de-DE" altLang="en-US" sz="2000" dirty="0" err="1" smtClean="0">
                <a:ea typeface="ＭＳ Ｐゴシック" charset="-128"/>
              </a:rPr>
              <a:t>to</a:t>
            </a:r>
            <a:r>
              <a:rPr lang="de-DE" altLang="en-US" sz="2000" dirty="0" smtClean="0">
                <a:ea typeface="ＭＳ Ｐゴシック" charset="-128"/>
              </a:rPr>
              <a:t> </a:t>
            </a:r>
            <a:r>
              <a:rPr lang="de-DE" altLang="en-US" sz="2000" dirty="0" err="1" smtClean="0">
                <a:ea typeface="ＭＳ Ｐゴシック" charset="-128"/>
              </a:rPr>
              <a:t>harmonize</a:t>
            </a:r>
            <a:r>
              <a:rPr lang="de-DE" altLang="en-US" sz="2000" dirty="0" smtClean="0">
                <a:ea typeface="ＭＳ Ｐゴシック" charset="-128"/>
              </a:rPr>
              <a:t> </a:t>
            </a:r>
            <a:r>
              <a:rPr lang="de-DE" altLang="en-US" sz="2000" dirty="0" err="1" smtClean="0">
                <a:ea typeface="ＭＳ Ｐゴシック" charset="-128"/>
              </a:rPr>
              <a:t>approaches</a:t>
            </a:r>
            <a:r>
              <a:rPr lang="de-DE" altLang="en-US" sz="2000" dirty="0" smtClean="0">
                <a:ea typeface="ＭＳ Ｐゴシック" charset="-128"/>
              </a:rPr>
              <a:t> </a:t>
            </a:r>
            <a:r>
              <a:rPr lang="de-DE" altLang="en-US" sz="2000" dirty="0" err="1" smtClean="0">
                <a:ea typeface="ＭＳ Ｐゴシック" charset="-128"/>
              </a:rPr>
              <a:t>between</a:t>
            </a:r>
            <a:r>
              <a:rPr lang="de-DE" altLang="en-US" sz="2000" dirty="0" smtClean="0">
                <a:ea typeface="ＭＳ Ｐゴシック" charset="-128"/>
              </a:rPr>
              <a:t> </a:t>
            </a:r>
          </a:p>
          <a:p>
            <a:pPr marL="739815" lvl="1" indent="-341313"/>
            <a:r>
              <a:rPr lang="de-DE" altLang="en-US" sz="1800" dirty="0" smtClean="0">
                <a:ea typeface="ＭＳ Ｐゴシック" charset="-128"/>
              </a:rPr>
              <a:t>RAN </a:t>
            </a:r>
            <a:r>
              <a:rPr lang="de-DE" altLang="en-US" sz="1800" dirty="0">
                <a:ea typeface="ＭＳ Ｐゴシック" charset="-128"/>
              </a:rPr>
              <a:t>should identify conclusions with </a:t>
            </a:r>
            <a:r>
              <a:rPr lang="de-DE" altLang="en-US" sz="1800" dirty="0" smtClean="0">
                <a:ea typeface="ＭＳ Ｐゴシック" charset="-128"/>
              </a:rPr>
              <a:t>system </a:t>
            </a:r>
            <a:r>
              <a:rPr lang="de-DE" altLang="en-US" sz="1800" dirty="0">
                <a:ea typeface="ＭＳ Ｐゴシック" charset="-128"/>
              </a:rPr>
              <a:t>impacts </a:t>
            </a:r>
            <a:r>
              <a:rPr lang="de-DE" altLang="en-US" sz="1800" b="1" dirty="0" smtClean="0">
                <a:solidFill>
                  <a:srgbClr val="7030A0"/>
                </a:solidFill>
                <a:ea typeface="ＭＳ Ｐゴシック" charset="-128"/>
              </a:rPr>
              <a:t>as soon as possible.</a:t>
            </a:r>
            <a:endParaRPr lang="de-DE" altLang="en-US" sz="1800" dirty="0" smtClean="0">
              <a:solidFill>
                <a:srgbClr val="7030A0"/>
              </a:solidFill>
              <a:ea typeface="ＭＳ Ｐゴシック" charset="-128"/>
            </a:endParaRPr>
          </a:p>
          <a:p>
            <a:pPr marL="341313" indent="-341313"/>
            <a:endParaRPr lang="de-DE" altLang="en-US" sz="2200" dirty="0" smtClean="0">
              <a:ea typeface="ＭＳ Ｐゴシック" charset="-128"/>
            </a:endParaRPr>
          </a:p>
          <a:p>
            <a:pPr marL="341313" indent="-341313"/>
            <a:endParaRPr lang="de-DE" altLang="en-US" sz="2400" dirty="0" smtClean="0">
              <a:ea typeface="ＭＳ Ｐゴシック" charset="-128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Content Placeholder 7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8950" y="706835"/>
            <a:ext cx="7543219" cy="4075901"/>
          </a:xfrm>
        </p:spPr>
      </p:pic>
      <p:sp>
        <p:nvSpPr>
          <p:cNvPr id="1433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en-US">
                <a:ea typeface="ＭＳ Ｐゴシック" charset="-128"/>
              </a:rPr>
              <a:t>SA WG3 Summary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en-US">
                <a:ea typeface="ＭＳ Ｐゴシック" charset="-128"/>
              </a:rPr>
              <a:t>SA WG3LI Summary</a:t>
            </a:r>
          </a:p>
        </p:txBody>
      </p:sp>
      <p:pic>
        <p:nvPicPr>
          <p:cNvPr id="16387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2950" y="1028700"/>
            <a:ext cx="7545388" cy="2881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en-US">
                <a:ea typeface="ＭＳ Ｐゴシック" charset="-128"/>
              </a:rPr>
              <a:t>SA WG4 Summary</a:t>
            </a:r>
          </a:p>
        </p:txBody>
      </p:sp>
      <p:pic>
        <p:nvPicPr>
          <p:cNvPr id="17411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200" y="952500"/>
            <a:ext cx="8720138" cy="3235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8341</TotalTime>
  <Words>305</Words>
  <Application>Microsoft Office PowerPoint</Application>
  <PresentationFormat>On-screen Show (16:9)</PresentationFormat>
  <Paragraphs>49</Paragraphs>
  <Slides>14</Slides>
  <Notes>6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5" baseType="lpstr">
      <vt:lpstr>Office Theme</vt:lpstr>
      <vt:lpstr>TSG SA Report to TSG RAN #76 Questions for Advice and Requests</vt:lpstr>
      <vt:lpstr>Contents</vt:lpstr>
      <vt:lpstr>SA Status Overview</vt:lpstr>
      <vt:lpstr>SA WG1 Summary</vt:lpstr>
      <vt:lpstr>SA WG2 Summary</vt:lpstr>
      <vt:lpstr>SA2 Related Items for RAN</vt:lpstr>
      <vt:lpstr>SA WG3 Summary</vt:lpstr>
      <vt:lpstr>SA WG3LI Summary</vt:lpstr>
      <vt:lpstr>SA WG4 Summary</vt:lpstr>
      <vt:lpstr>SA WG5 Summary</vt:lpstr>
      <vt:lpstr>SA WG6 Summary</vt:lpstr>
      <vt:lpstr>Topics for RAN-SA Coordination</vt:lpstr>
      <vt:lpstr>Status after TSG 74: RAN &amp; SA</vt:lpstr>
      <vt:lpstr>Thanks</vt:lpstr>
    </vt:vector>
  </TitlesOfParts>
  <Company>3GPP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dc:description>© 2009  All rights reserved</dc:description>
  <cp:lastModifiedBy>Erik Guttman</cp:lastModifiedBy>
  <cp:revision>1175</cp:revision>
  <cp:lastPrinted>2017-02-24T12:37:51Z</cp:lastPrinted>
  <dcterms:created xsi:type="dcterms:W3CDTF">2008-08-30T09:32:10Z</dcterms:created>
  <dcterms:modified xsi:type="dcterms:W3CDTF">2017-06-06T13:20:06Z</dcterms:modified>
</cp:coreProperties>
</file>