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1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05761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24753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69210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  <a:lvl2pPr marL="685800" indent="-228600">
              <a:buFont typeface="Nokia Pure Text" panose="020B0504040602060303" pitchFamily="34" charset="0"/>
              <a:buChar char="∘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2pPr>
            <a:lvl3pPr marL="1143000" indent="-228600">
              <a:buFont typeface="Nokia Pure Text" panose="020B0504040602060303" pitchFamily="34" charset="0"/>
              <a:buChar char="∙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3pPr>
            <a:lvl4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4pPr>
            <a:lvl5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75673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74764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102208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855129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551806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0407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27094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50215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2017-05-27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93740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77723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Motivation </a:t>
            </a:r>
            <a:r>
              <a:rPr lang="en-US" altLang="zh-CN" dirty="0" smtClean="0"/>
              <a:t>for new SI on NR </a:t>
            </a:r>
            <a:r>
              <a:rPr lang="en-US" altLang="zh-CN" dirty="0" smtClean="0"/>
              <a:t>SON</a:t>
            </a:r>
            <a:endParaRPr lang="pl-PL" dirty="0"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66897"/>
            <a:ext cx="9144000" cy="790903"/>
          </a:xfrm>
        </p:spPr>
        <p:txBody>
          <a:bodyPr anchor="b"/>
          <a:lstStyle/>
          <a:p>
            <a:r>
              <a:rPr lang="pl-PL" b="1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CMCC, </a:t>
            </a:r>
            <a:r>
              <a:rPr lang="pl-PL" b="1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Nokia</a:t>
            </a:r>
            <a:r>
              <a:rPr lang="en-US" b="1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Samsung</a:t>
            </a:r>
            <a:endParaRPr lang="pl-PL" b="1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6703" y="333687"/>
            <a:ext cx="5258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zh-CN" sz="2400" b="1" dirty="0"/>
              <a:t>3GPP TSG-RAN </a:t>
            </a:r>
            <a:r>
              <a:rPr lang="pl-PL" altLang="zh-CN" sz="2400" b="1" dirty="0" smtClean="0"/>
              <a:t>Meeting</a:t>
            </a:r>
            <a:r>
              <a:rPr lang="en-US" altLang="zh-CN" sz="2400" b="1" dirty="0" smtClean="0"/>
              <a:t> </a:t>
            </a:r>
            <a:r>
              <a:rPr lang="pl-PL" altLang="zh-CN" sz="2400" b="1" dirty="0" smtClean="0"/>
              <a:t>#</a:t>
            </a:r>
            <a:r>
              <a:rPr lang="pl-PL" altLang="zh-CN" sz="2400" b="1" dirty="0" smtClean="0"/>
              <a:t>7</a:t>
            </a:r>
            <a:r>
              <a:rPr lang="en-US" altLang="zh-CN" sz="2400" b="1" dirty="0" smtClean="0"/>
              <a:t>6</a:t>
            </a:r>
            <a:r>
              <a:rPr lang="pl-PL" altLang="zh-CN" sz="2400" b="1" dirty="0" smtClean="0"/>
              <a:t> </a:t>
            </a:r>
            <a:endParaRPr lang="pl-PL" altLang="zh-CN" sz="2400" b="1" dirty="0"/>
          </a:p>
          <a:p>
            <a:r>
              <a:rPr lang="en-US" altLang="zh-CN" sz="2400" b="1" dirty="0" smtClean="0"/>
              <a:t>West Palm Beach, USA, June 5 - 8, </a:t>
            </a:r>
            <a:r>
              <a:rPr lang="en-US" altLang="zh-CN" sz="2400" b="1" dirty="0" smtClean="0"/>
              <a:t>2017</a:t>
            </a:r>
            <a:endParaRPr lang="zh-CN" altLang="zh-CN" sz="24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1492157" y="103137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 smtClean="0">
                <a:ea typeface="宋体" pitchFamily="2" charset="-122"/>
              </a:rPr>
              <a:t>Document for: Approval</a:t>
            </a:r>
          </a:p>
          <a:p>
            <a:r>
              <a:rPr lang="en-US" altLang="zh-CN" sz="2400" b="1" dirty="0" smtClean="0">
                <a:ea typeface="宋体" pitchFamily="2" charset="-122"/>
              </a:rPr>
              <a:t>Agenda Item: 9.1</a:t>
            </a:r>
            <a:endParaRPr lang="en-US" altLang="zh-CN" sz="2400" b="1" dirty="0"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0" y="33147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b="1" dirty="0" smtClean="0">
                <a:latin typeface="+mj-ea"/>
                <a:ea typeface="+mj-ea"/>
                <a:cs typeface="Nokia Pure Text" panose="020B0504040602060303" pitchFamily="34" charset="0"/>
              </a:rPr>
              <a:t>RP-17</a:t>
            </a:r>
            <a:r>
              <a:rPr lang="en-US" altLang="zh-CN" b="1" dirty="0" smtClean="0">
                <a:latin typeface="+mj-ea"/>
                <a:ea typeface="+mj-ea"/>
                <a:cs typeface="Nokia Pure Text" panose="020B0504040602060303" pitchFamily="34" charset="0"/>
              </a:rPr>
              <a:t>0994</a:t>
            </a:r>
            <a:endParaRPr lang="pl-PL" b="1" dirty="0">
              <a:latin typeface="+mj-ea"/>
              <a:ea typeface="+mj-ea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960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LTE: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lesson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learne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61849"/>
            <a:ext cx="10515600" cy="4351338"/>
          </a:xfrm>
        </p:spPr>
        <p:txBody>
          <a:bodyPr/>
          <a:lstStyle/>
          <a:p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Earl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y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system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deployment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: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Fewer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stations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at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bigger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distances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Not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experience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practical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coverage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availability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(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e.g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.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capabilities</a:t>
            </a:r>
            <a:r>
              <a:rPr lang="pl-PL" dirty="0"/>
              <a:t>)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Unstable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implementations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r>
              <a:rPr lang="pl-PL" dirty="0" err="1"/>
              <a:t>Consequences</a:t>
            </a:r>
            <a:r>
              <a:rPr lang="pl-PL" dirty="0"/>
              <a:t>:</a:t>
            </a: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Manual </a:t>
            </a:r>
            <a:r>
              <a:rPr lang="pl-PL" dirty="0" err="1"/>
              <a:t>p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lanning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the network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more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time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consuming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still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produces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errors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terms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neighbour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configuration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/>
              <a:t>Fewer</a:t>
            </a:r>
            <a:r>
              <a:rPr lang="pl-PL" dirty="0"/>
              <a:t> </a:t>
            </a:r>
            <a:r>
              <a:rPr lang="pl-PL" dirty="0" err="1"/>
              <a:t>base</a:t>
            </a:r>
            <a:r>
              <a:rPr lang="pl-PL" dirty="0"/>
              <a:t> </a:t>
            </a:r>
            <a:r>
              <a:rPr lang="pl-PL" dirty="0" err="1"/>
              <a:t>station</a:t>
            </a:r>
            <a:r>
              <a:rPr lang="pl-PL" dirty="0"/>
              <a:t> </a:t>
            </a:r>
            <a:r>
              <a:rPr lang="pl-PL" dirty="0" err="1"/>
              <a:t>population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more</a:t>
            </a:r>
            <a:r>
              <a:rPr lang="pl-PL" dirty="0"/>
              <a:t> </a:t>
            </a:r>
            <a:r>
              <a:rPr lang="pl-PL" dirty="0" err="1"/>
              <a:t>likely</a:t>
            </a:r>
            <a:r>
              <a:rPr lang="pl-PL" dirty="0"/>
              <a:t> to be </a:t>
            </a:r>
            <a:r>
              <a:rPr lang="pl-PL" dirty="0" err="1"/>
              <a:t>overloaded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61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LTE: </a:t>
            </a:r>
            <a:r>
              <a:rPr lang="pl-PL" dirty="0" err="1"/>
              <a:t>lessons</a:t>
            </a:r>
            <a:r>
              <a:rPr lang="pl-PL" dirty="0"/>
              <a:t> </a:t>
            </a:r>
            <a:r>
              <a:rPr lang="pl-PL" dirty="0" err="1"/>
              <a:t>learned</a:t>
            </a:r>
            <a:r>
              <a:rPr lang="pl-PL" dirty="0"/>
              <a:t>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440" y="1607257"/>
            <a:ext cx="10515600" cy="4351338"/>
          </a:xfrm>
        </p:spPr>
        <p:txBody>
          <a:bodyPr/>
          <a:lstStyle/>
          <a:p>
            <a:r>
              <a:rPr lang="pl-PL" dirty="0"/>
              <a:t>SON </a:t>
            </a:r>
            <a:r>
              <a:rPr lang="pl-PL" dirty="0" err="1"/>
              <a:t>proved</a:t>
            </a:r>
            <a:r>
              <a:rPr lang="pl-PL" dirty="0"/>
              <a:t> to </a:t>
            </a:r>
            <a:r>
              <a:rPr lang="pl-PL" dirty="0" err="1"/>
              <a:t>help</a:t>
            </a:r>
            <a:r>
              <a:rPr lang="pl-PL" dirty="0"/>
              <a:t>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mitigate</a:t>
            </a:r>
            <a:r>
              <a:rPr lang="pl-PL" dirty="0"/>
              <a:t> </a:t>
            </a:r>
            <a:r>
              <a:rPr lang="pl-PL" dirty="0" err="1"/>
              <a:t>problems</a:t>
            </a:r>
            <a:r>
              <a:rPr lang="pl-PL" dirty="0"/>
              <a:t> of </a:t>
            </a:r>
            <a:r>
              <a:rPr lang="pl-PL" dirty="0" err="1"/>
              <a:t>first</a:t>
            </a:r>
            <a:r>
              <a:rPr lang="pl-PL" dirty="0"/>
              <a:t> </a:t>
            </a:r>
            <a:r>
              <a:rPr lang="pl-PL" dirty="0" err="1"/>
              <a:t>deployments</a:t>
            </a:r>
            <a:r>
              <a:rPr lang="pl-PL" dirty="0"/>
              <a:t> of LTE: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network </a:t>
            </a:r>
            <a:r>
              <a:rPr lang="pl-PL" dirty="0" err="1"/>
              <a:t>planning</a:t>
            </a:r>
            <a:r>
              <a:rPr lang="pl-PL" dirty="0"/>
              <a:t>: PCI </a:t>
            </a:r>
            <a:r>
              <a:rPr lang="pl-PL" dirty="0" err="1"/>
              <a:t>allocation</a:t>
            </a:r>
            <a:r>
              <a:rPr lang="pl-PL" dirty="0"/>
              <a:t> and ANR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limited</a:t>
            </a:r>
            <a:r>
              <a:rPr lang="pl-PL" dirty="0"/>
              <a:t> </a:t>
            </a:r>
            <a:r>
              <a:rPr lang="pl-PL" dirty="0" err="1"/>
              <a:t>coverage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distribution</a:t>
            </a:r>
            <a:r>
              <a:rPr lang="pl-PL" dirty="0"/>
              <a:t>: MLB</a:t>
            </a:r>
          </a:p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expected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</a:t>
            </a:r>
            <a:r>
              <a:rPr lang="pl-PL" dirty="0" err="1"/>
              <a:t>similar</a:t>
            </a:r>
            <a:r>
              <a:rPr lang="pl-PL" dirty="0"/>
              <a:t> </a:t>
            </a:r>
            <a:r>
              <a:rPr lang="pl-PL" dirty="0" err="1"/>
              <a:t>situation</a:t>
            </a:r>
            <a:r>
              <a:rPr lang="pl-PL" dirty="0"/>
              <a:t> </a:t>
            </a:r>
            <a:r>
              <a:rPr lang="pl-PL" dirty="0" err="1"/>
              <a:t>will</a:t>
            </a:r>
            <a:r>
              <a:rPr lang="pl-PL" dirty="0"/>
              <a:t> be </a:t>
            </a:r>
            <a:r>
              <a:rPr lang="pl-PL" dirty="0" err="1"/>
              <a:t>faced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NR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deployed</a:t>
            </a:r>
            <a:r>
              <a:rPr lang="pl-PL" dirty="0"/>
              <a:t>!</a:t>
            </a:r>
          </a:p>
          <a:p>
            <a:r>
              <a:rPr lang="pl-PL" dirty="0" err="1"/>
              <a:t>Hence</a:t>
            </a:r>
            <a:r>
              <a:rPr lang="pl-PL" dirty="0"/>
              <a:t>, </a:t>
            </a:r>
            <a:r>
              <a:rPr lang="pl-PL" dirty="0" err="1"/>
              <a:t>similar</a:t>
            </a:r>
            <a:r>
              <a:rPr lang="pl-PL" dirty="0"/>
              <a:t> SON </a:t>
            </a:r>
            <a:r>
              <a:rPr lang="pl-PL" dirty="0" err="1"/>
              <a:t>functionality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NR!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61597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Proposals</a:t>
            </a:r>
            <a:r>
              <a:rPr lang="pl-PL" dirty="0"/>
              <a:t> for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3609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r>
              <a:rPr lang="pl-PL" dirty="0"/>
              <a:t> </a:t>
            </a:r>
            <a:r>
              <a:rPr lang="pl-PL" dirty="0" err="1"/>
              <a:t>based</a:t>
            </a:r>
            <a:r>
              <a:rPr lang="pl-PL" dirty="0"/>
              <a:t> on the </a:t>
            </a:r>
            <a:r>
              <a:rPr lang="pl-PL" dirty="0" err="1"/>
              <a:t>experience</a:t>
            </a:r>
            <a:r>
              <a:rPr lang="pl-PL" dirty="0"/>
              <a:t> of LTE </a:t>
            </a:r>
            <a:r>
              <a:rPr lang="pl-PL" dirty="0" err="1"/>
              <a:t>shall</a:t>
            </a:r>
            <a:r>
              <a:rPr lang="pl-PL" dirty="0"/>
              <a:t> be the </a:t>
            </a:r>
            <a:r>
              <a:rPr lang="pl-PL" dirty="0" err="1"/>
              <a:t>starting</a:t>
            </a:r>
            <a:r>
              <a:rPr lang="pl-PL" dirty="0"/>
              <a:t> point for the </a:t>
            </a:r>
            <a:r>
              <a:rPr lang="pl-PL" dirty="0" err="1"/>
              <a:t>study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Automation of </a:t>
            </a:r>
            <a:r>
              <a:rPr lang="pl-PL" dirty="0" err="1"/>
              <a:t>cell</a:t>
            </a:r>
            <a:r>
              <a:rPr lang="pl-PL" dirty="0"/>
              <a:t> ID </a:t>
            </a:r>
            <a:r>
              <a:rPr lang="pl-PL" dirty="0" err="1"/>
              <a:t>allocation</a:t>
            </a:r>
            <a:r>
              <a:rPr lang="pl-PL" dirty="0"/>
              <a:t> and of </a:t>
            </a:r>
            <a:r>
              <a:rPr lang="pl-PL" dirty="0" err="1"/>
              <a:t>neigbour</a:t>
            </a:r>
            <a:r>
              <a:rPr lang="pl-PL" dirty="0"/>
              <a:t> relations </a:t>
            </a:r>
            <a:r>
              <a:rPr lang="pl-PL" dirty="0" err="1"/>
              <a:t>mapping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 and </a:t>
            </a:r>
            <a:r>
              <a:rPr lang="pl-PL" dirty="0" err="1"/>
              <a:t>its</a:t>
            </a:r>
            <a:r>
              <a:rPr lang="pl-PL" dirty="0"/>
              <a:t> </a:t>
            </a:r>
            <a:r>
              <a:rPr lang="pl-PL" dirty="0" err="1"/>
              <a:t>correction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balancing</a:t>
            </a:r>
            <a:endParaRPr lang="pl-PL" dirty="0"/>
          </a:p>
          <a:p>
            <a:r>
              <a:rPr lang="pl-PL" dirty="0" err="1"/>
              <a:t>However</a:t>
            </a:r>
            <a:r>
              <a:rPr lang="pl-PL" dirty="0"/>
              <a:t>, NR </a:t>
            </a:r>
            <a:r>
              <a:rPr lang="pl-PL" dirty="0" err="1"/>
              <a:t>brings</a:t>
            </a:r>
            <a:r>
              <a:rPr lang="pl-PL" dirty="0"/>
              <a:t> </a:t>
            </a:r>
            <a:r>
              <a:rPr lang="pl-PL" dirty="0" err="1"/>
              <a:t>about</a:t>
            </a:r>
            <a:r>
              <a:rPr lang="pl-PL" dirty="0"/>
              <a:t> a </a:t>
            </a:r>
            <a:r>
              <a:rPr lang="pl-PL" dirty="0" err="1"/>
              <a:t>few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. </a:t>
            </a:r>
            <a:r>
              <a:rPr lang="pl-PL" dirty="0" err="1"/>
              <a:t>Therefore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RAN network </a:t>
            </a:r>
            <a:r>
              <a:rPr lang="pl-PL" dirty="0" err="1"/>
              <a:t>slicing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taken</a:t>
            </a:r>
            <a:r>
              <a:rPr lang="pl-PL" dirty="0"/>
              <a:t> </a:t>
            </a:r>
            <a:r>
              <a:rPr lang="pl-PL" dirty="0" err="1"/>
              <a:t>into</a:t>
            </a:r>
            <a:r>
              <a:rPr lang="pl-PL" dirty="0"/>
              <a:t> </a:t>
            </a:r>
            <a:r>
              <a:rPr lang="pl-PL" dirty="0" err="1"/>
              <a:t>consideration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discussing</a:t>
            </a:r>
            <a:r>
              <a:rPr lang="pl-PL" dirty="0"/>
              <a:t> 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endParaRPr lang="pl-PL" dirty="0"/>
          </a:p>
          <a:p>
            <a:pPr lvl="1"/>
            <a:r>
              <a:rPr lang="pl-PL" dirty="0"/>
              <a:t>CU-DU </a:t>
            </a:r>
            <a:r>
              <a:rPr lang="pl-PL" dirty="0" err="1"/>
              <a:t>split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considered</a:t>
            </a:r>
            <a:r>
              <a:rPr lang="pl-PL" dirty="0"/>
              <a:t> </a:t>
            </a:r>
            <a:r>
              <a:rPr lang="pl-PL" dirty="0" err="1"/>
              <a:t>where</a:t>
            </a:r>
            <a:r>
              <a:rPr lang="pl-PL" dirty="0"/>
              <a:t> </a:t>
            </a:r>
            <a:r>
              <a:rPr lang="pl-PL" dirty="0" err="1"/>
              <a:t>applicable</a:t>
            </a:r>
            <a:r>
              <a:rPr lang="pl-PL" dirty="0"/>
              <a:t>, </a:t>
            </a:r>
            <a:r>
              <a:rPr lang="pl-PL" dirty="0" err="1"/>
              <a:t>e.g</a:t>
            </a:r>
            <a:r>
              <a:rPr lang="pl-PL" dirty="0"/>
              <a:t>. with the </a:t>
            </a:r>
            <a:r>
              <a:rPr lang="pl-PL" dirty="0" err="1"/>
              <a:t>study</a:t>
            </a:r>
            <a:r>
              <a:rPr lang="pl-PL" dirty="0"/>
              <a:t> on the automation of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endParaRPr lang="pl-PL" dirty="0"/>
          </a:p>
          <a:p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any</a:t>
            </a:r>
            <a:r>
              <a:rPr lang="pl-PL" dirty="0"/>
              <a:t> </a:t>
            </a:r>
            <a:r>
              <a:rPr lang="pl-PL" dirty="0" err="1"/>
              <a:t>completely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found</a:t>
            </a:r>
            <a:r>
              <a:rPr lang="pl-PL" dirty="0"/>
              <a:t> </a:t>
            </a:r>
            <a:r>
              <a:rPr lang="pl-PL" dirty="0" err="1"/>
              <a:t>during</a:t>
            </a:r>
            <a:r>
              <a:rPr lang="pl-PL" dirty="0"/>
              <a:t> the </a:t>
            </a:r>
            <a:r>
              <a:rPr lang="pl-PL" dirty="0" err="1"/>
              <a:t>study</a:t>
            </a:r>
            <a:r>
              <a:rPr lang="pl-PL" dirty="0"/>
              <a:t>,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addressed</a:t>
            </a:r>
            <a:r>
              <a:rPr lang="pl-PL" dirty="0"/>
              <a:t>, </a:t>
            </a:r>
            <a:r>
              <a:rPr lang="pl-PL" dirty="0" err="1"/>
              <a:t>too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2671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Proposed</a:t>
            </a:r>
            <a:r>
              <a:rPr lang="pl-PL" dirty="0"/>
              <a:t> </a:t>
            </a:r>
            <a:r>
              <a:rPr lang="pl-PL" dirty="0" err="1"/>
              <a:t>schedule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16441"/>
            <a:ext cx="10515600" cy="4351338"/>
          </a:xfrm>
        </p:spPr>
        <p:txBody>
          <a:bodyPr/>
          <a:lstStyle/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prefferable</a:t>
            </a:r>
            <a:r>
              <a:rPr lang="pl-PL" dirty="0"/>
              <a:t> to start the </a:t>
            </a:r>
            <a:r>
              <a:rPr lang="pl-PL" dirty="0" err="1"/>
              <a:t>study</a:t>
            </a:r>
            <a:r>
              <a:rPr lang="pl-PL" dirty="0"/>
              <a:t> in paralel to the NR WI</a:t>
            </a:r>
          </a:p>
          <a:p>
            <a:pPr lvl="1"/>
            <a:r>
              <a:rPr lang="pl-PL" dirty="0"/>
              <a:t>It </a:t>
            </a:r>
            <a:r>
              <a:rPr lang="pl-PL" dirty="0" err="1"/>
              <a:t>enables</a:t>
            </a:r>
            <a:r>
              <a:rPr lang="pl-PL" dirty="0"/>
              <a:t> </a:t>
            </a:r>
            <a:r>
              <a:rPr lang="pl-PL" dirty="0" err="1"/>
              <a:t>offering</a:t>
            </a:r>
            <a:r>
              <a:rPr lang="pl-PL" dirty="0"/>
              <a:t> SON </a:t>
            </a:r>
            <a:r>
              <a:rPr lang="pl-PL" dirty="0" err="1"/>
              <a:t>benefits</a:t>
            </a:r>
            <a:r>
              <a:rPr lang="pl-PL" dirty="0"/>
              <a:t> to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sooner</a:t>
            </a:r>
            <a:endParaRPr lang="pl-PL" dirty="0"/>
          </a:p>
          <a:p>
            <a:pPr lvl="1"/>
            <a:r>
              <a:rPr lang="pl-PL" dirty="0"/>
              <a:t>It </a:t>
            </a:r>
            <a:r>
              <a:rPr lang="pl-PL" dirty="0" err="1"/>
              <a:t>helps</a:t>
            </a:r>
            <a:r>
              <a:rPr lang="pl-PL" dirty="0"/>
              <a:t> </a:t>
            </a:r>
            <a:r>
              <a:rPr lang="pl-PL" dirty="0" err="1"/>
              <a:t>avoiding</a:t>
            </a:r>
            <a:r>
              <a:rPr lang="pl-PL" dirty="0"/>
              <a:t> </a:t>
            </a:r>
            <a:r>
              <a:rPr lang="pl-PL" dirty="0" err="1"/>
              <a:t>creating</a:t>
            </a:r>
            <a:r>
              <a:rPr lang="pl-PL" dirty="0"/>
              <a:t> </a:t>
            </a:r>
            <a:r>
              <a:rPr lang="pl-PL" dirty="0" err="1"/>
              <a:t>limitation</a:t>
            </a:r>
            <a:r>
              <a:rPr lang="pl-PL" dirty="0"/>
              <a:t> in the NR; for </a:t>
            </a:r>
            <a:r>
              <a:rPr lang="pl-PL" dirty="0" err="1"/>
              <a:t>example</a:t>
            </a:r>
            <a:r>
              <a:rPr lang="pl-PL" dirty="0"/>
              <a:t> </a:t>
            </a:r>
            <a:r>
              <a:rPr lang="pl-PL" dirty="0" err="1"/>
              <a:t>adding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SON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easier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</a:t>
            </a:r>
            <a:r>
              <a:rPr lang="pl-PL" dirty="0" err="1"/>
              <a:t>early</a:t>
            </a:r>
            <a:r>
              <a:rPr lang="pl-PL" dirty="0"/>
              <a:t> </a:t>
            </a:r>
            <a:r>
              <a:rPr lang="pl-PL" dirty="0" err="1"/>
              <a:t>stages</a:t>
            </a:r>
            <a:r>
              <a:rPr lang="pl-PL" dirty="0"/>
              <a:t> of the system development </a:t>
            </a:r>
          </a:p>
          <a:p>
            <a:r>
              <a:rPr lang="pl-PL" dirty="0" err="1"/>
              <a:t>Therefore</a:t>
            </a:r>
            <a:r>
              <a:rPr lang="pl-PL" dirty="0"/>
              <a:t>, we </a:t>
            </a:r>
            <a:r>
              <a:rPr lang="pl-PL" dirty="0" err="1"/>
              <a:t>propose</a:t>
            </a:r>
            <a:r>
              <a:rPr lang="pl-PL" dirty="0"/>
              <a:t> to start the NR SON SI in paralel to the </a:t>
            </a:r>
            <a:r>
              <a:rPr lang="pl-PL" dirty="0" err="1"/>
              <a:t>first</a:t>
            </a:r>
            <a:r>
              <a:rPr lang="pl-PL" dirty="0"/>
              <a:t> NR WI</a:t>
            </a:r>
          </a:p>
          <a:p>
            <a:r>
              <a:rPr lang="pl-PL" dirty="0"/>
              <a:t>However, the NR SON SI is planned until the end of the year to be able to take into account the agreements made in the NR SI and WI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415351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0" y="207772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Thank you!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388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Motivation for new SI on NR SON</vt:lpstr>
      <vt:lpstr>LTE: lessons learned (1)</vt:lpstr>
      <vt:lpstr>LTE: lessons learned (2)</vt:lpstr>
      <vt:lpstr>Proposals for NR</vt:lpstr>
      <vt:lpstr>Proposed schedule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 in New Radio Motivation for the study</dc:title>
  <dc:creator>CMCC</dc:creator>
  <cp:lastModifiedBy>LiuLiang</cp:lastModifiedBy>
  <cp:revision>31</cp:revision>
  <dcterms:created xsi:type="dcterms:W3CDTF">2017-02-27T09:45:56Z</dcterms:created>
  <dcterms:modified xsi:type="dcterms:W3CDTF">2017-05-27T10:18:43Z</dcterms:modified>
</cp:coreProperties>
</file>