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22"/>
  </p:notesMasterIdLst>
  <p:handoutMasterIdLst>
    <p:handoutMasterId r:id="rId23"/>
  </p:handoutMasterIdLst>
  <p:sldIdLst>
    <p:sldId id="452" r:id="rId2"/>
    <p:sldId id="846" r:id="rId3"/>
    <p:sldId id="847" r:id="rId4"/>
    <p:sldId id="758" r:id="rId5"/>
    <p:sldId id="759" r:id="rId6"/>
    <p:sldId id="700" r:id="rId7"/>
    <p:sldId id="701" r:id="rId8"/>
    <p:sldId id="702" r:id="rId9"/>
    <p:sldId id="703" r:id="rId10"/>
    <p:sldId id="839" r:id="rId11"/>
    <p:sldId id="840" r:id="rId12"/>
    <p:sldId id="841" r:id="rId13"/>
    <p:sldId id="844" r:id="rId14"/>
    <p:sldId id="845" r:id="rId15"/>
    <p:sldId id="756" r:id="rId16"/>
    <p:sldId id="429" r:id="rId17"/>
    <p:sldId id="675" r:id="rId18"/>
    <p:sldId id="838" r:id="rId19"/>
    <p:sldId id="353" r:id="rId20"/>
    <p:sldId id="354" r:id="rId21"/>
  </p:sldIdLst>
  <p:sldSz cx="9144000" cy="6858000" type="screen4x3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2AF2F"/>
    <a:srgbClr val="B1D254"/>
    <a:srgbClr val="0000FF"/>
    <a:srgbClr val="FF3300"/>
    <a:srgbClr val="FFCC00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4082" autoAdjust="0"/>
    <p:restoredTop sz="94660" autoAdjust="0"/>
  </p:normalViewPr>
  <p:slideViewPr>
    <p:cSldViewPr snapToGrid="0">
      <p:cViewPr varScale="1">
        <p:scale>
          <a:sx n="127" d="100"/>
          <a:sy n="127" d="100"/>
        </p:scale>
        <p:origin x="-153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RAN4 Delegates 2017</c:v>
                </c:pt>
              </c:strCache>
            </c:strRef>
          </c:tx>
          <c:invertIfNegative val="0"/>
          <c:cat>
            <c:strRef>
              <c:f>Sheet1!$A$2:$A$11</c:f>
              <c:strCache>
                <c:ptCount val="8"/>
                <c:pt idx="0">
                  <c:v>NR#1</c:v>
                </c:pt>
                <c:pt idx="1">
                  <c:v>#82</c:v>
                </c:pt>
                <c:pt idx="2">
                  <c:v>#82bis</c:v>
                </c:pt>
                <c:pt idx="3">
                  <c:v>#83</c:v>
                </c:pt>
                <c:pt idx="4">
                  <c:v>NR #2</c:v>
                </c:pt>
                <c:pt idx="5">
                  <c:v>#84</c:v>
                </c:pt>
                <c:pt idx="6">
                  <c:v>#84bis</c:v>
                </c:pt>
                <c:pt idx="7">
                  <c:v>#85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94</c:v>
                </c:pt>
                <c:pt idx="1">
                  <c:v>218</c:v>
                </c:pt>
                <c:pt idx="2">
                  <c:v>224</c:v>
                </c:pt>
                <c:pt idx="3">
                  <c:v>240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18057984"/>
        <c:axId val="235806720"/>
      </c:barChart>
      <c:catAx>
        <c:axId val="318057984"/>
        <c:scaling>
          <c:orientation val="minMax"/>
        </c:scaling>
        <c:delete val="0"/>
        <c:axPos val="b"/>
        <c:majorTickMark val="none"/>
        <c:minorTickMark val="none"/>
        <c:tickLblPos val="nextTo"/>
        <c:crossAx val="235806720"/>
        <c:crosses val="autoZero"/>
        <c:auto val="1"/>
        <c:lblAlgn val="ctr"/>
        <c:lblOffset val="100"/>
        <c:noMultiLvlLbl val="0"/>
      </c:catAx>
      <c:valAx>
        <c:axId val="235806720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318057984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9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RAN4 Submitted Contributions 2017</c:v>
                </c:pt>
              </c:strCache>
            </c:strRef>
          </c:tx>
          <c:invertIfNegative val="0"/>
          <c:cat>
            <c:strRef>
              <c:f>Sheet1!$A$2:$A$11</c:f>
              <c:strCache>
                <c:ptCount val="8"/>
                <c:pt idx="0">
                  <c:v>NR#1</c:v>
                </c:pt>
                <c:pt idx="1">
                  <c:v>#82</c:v>
                </c:pt>
                <c:pt idx="2">
                  <c:v>#82bis</c:v>
                </c:pt>
                <c:pt idx="3">
                  <c:v>#83</c:v>
                </c:pt>
                <c:pt idx="4">
                  <c:v>NR #2</c:v>
                </c:pt>
                <c:pt idx="5">
                  <c:v>#84</c:v>
                </c:pt>
                <c:pt idx="6">
                  <c:v>#84bis</c:v>
                </c:pt>
                <c:pt idx="7">
                  <c:v>#85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292</c:v>
                </c:pt>
                <c:pt idx="1">
                  <c:v>1879</c:v>
                </c:pt>
                <c:pt idx="2">
                  <c:v>1560</c:v>
                </c:pt>
                <c:pt idx="3">
                  <c:v>1826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18730240"/>
        <c:axId val="235808448"/>
      </c:barChart>
      <c:catAx>
        <c:axId val="318730240"/>
        <c:scaling>
          <c:orientation val="minMax"/>
        </c:scaling>
        <c:delete val="0"/>
        <c:axPos val="b"/>
        <c:majorTickMark val="none"/>
        <c:minorTickMark val="none"/>
        <c:tickLblPos val="nextTo"/>
        <c:crossAx val="235808448"/>
        <c:crosses val="autoZero"/>
        <c:auto val="1"/>
        <c:lblAlgn val="ctr"/>
        <c:lblOffset val="100"/>
        <c:noMultiLvlLbl val="0"/>
      </c:catAx>
      <c:valAx>
        <c:axId val="23580844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318730240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9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49788" cy="3487738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2411" y="4417587"/>
            <a:ext cx="5145581" cy="418248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D32EBC1-262A-4BE7-B9F3-9F3AFBBA089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73D7228-79D2-4A43-9F7D-95D572D8502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183F171-0A11-43E5-B070-5F21A599C37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D729CA9-0B79-4B9A-B62F-ED6DB8AE837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851C810-DF41-44A4-96B1-30899027F1D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ea typeface="MS PGothic" pitchFamily="34" charset="-128"/>
              </a:defRPr>
            </a:lvl1pPr>
          </a:lstStyle>
          <a:p>
            <a:r>
              <a:rPr lang="en-GB" altLang="ja-JP"/>
              <a:t>Slide </a:t>
            </a:r>
            <a:fld id="{2A296FB2-9AA2-4E5F-A6A3-96CB0E081711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2026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C3C36A9-E97D-481F-A77A-192FA52A695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1FE3C95-0919-4D11-B52B-A1D487465AA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1609000-B0AB-4B70-92DC-1906A0EA061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F5F441D-FDC9-4917-8782-9FB1A52175E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CF5DB0B-C0D7-4C62-A89C-F6E83EC7A4B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F83FCB4-3B62-4790-B149-1B187BB8C5D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1FDCA5-AF96-43E1-A56E-6D95327FFFD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88281B7-44C3-492A-8DFD-11FF2867AA2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smtClean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smtClean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smtClean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 descr="green.jpg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763428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27038" y="6473825"/>
            <a:ext cx="7178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© 3GPP 2017     </a:t>
            </a:r>
            <a:r>
              <a:rPr lang="en-GB" altLang="en-US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RP-170864 </a:t>
            </a:r>
            <a:r>
              <a:rPr lang="en-GB" altLang="en-US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RAN4 Status Report to RAN#75  xutao.zhou@samsung.com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>
              <a:solidFill>
                <a:schemeClr val="bg1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  <p:sldLayoutId id="2147484568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9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vvintola@QTI.QUALCOMM.COM" TargetMode="External"/><Relationship Id="rId7" Type="http://schemas.openxmlformats.org/officeDocument/2006/relationships/hyperlink" Target="mailto:petri.j.vasenkari@NOKIA.COM" TargetMode="External"/><Relationship Id="rId2" Type="http://schemas.openxmlformats.org/officeDocument/2006/relationships/hyperlink" Target="mailto:umedahi@NTTDOCOMO.CO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yang.tang@INTEL.COM" TargetMode="External"/><Relationship Id="rId5" Type="http://schemas.openxmlformats.org/officeDocument/2006/relationships/hyperlink" Target="mailto:steven.chen@HUAWEI.COM" TargetMode="External"/><Relationship Id="rId4" Type="http://schemas.openxmlformats.org/officeDocument/2006/relationships/hyperlink" Target="mailto:johan.skold@ERICSSON.COM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287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en-GB" altLang="zh-CN" dirty="0" smtClean="0">
              <a:ea typeface="SimSun" pitchFamily="2" charset="-122"/>
            </a:endParaRPr>
          </a:p>
        </p:txBody>
      </p:sp>
      <p:sp>
        <p:nvSpPr>
          <p:cNvPr id="5124" name="Text Box 65"/>
          <p:cNvSpPr txBox="1">
            <a:spLocks noChangeArrowheads="1"/>
          </p:cNvSpPr>
          <p:nvPr/>
        </p:nvSpPr>
        <p:spPr bwMode="auto">
          <a:xfrm>
            <a:off x="350838" y="258763"/>
            <a:ext cx="7113587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 i="1" dirty="0">
                <a:latin typeface="Arial" charset="0"/>
                <a:cs typeface="Times New Roman" pitchFamily="18" charset="0"/>
              </a:rPr>
              <a:t>3GPP TSG RAN #</a:t>
            </a:r>
            <a:r>
              <a:rPr lang="en-GB" altLang="en-US" sz="2000" b="1" i="1" dirty="0" smtClean="0">
                <a:latin typeface="Arial" charset="0"/>
                <a:cs typeface="Times New Roman" pitchFamily="18" charset="0"/>
              </a:rPr>
              <a:t>76</a:t>
            </a:r>
            <a:r>
              <a:rPr lang="en-GB" altLang="en-US" sz="2000" b="1" i="1" dirty="0">
                <a:latin typeface="Arial" charset="0"/>
                <a:cs typeface="Times New Roman" pitchFamily="18" charset="0"/>
              </a:rPr>
              <a:t>				</a:t>
            </a:r>
            <a:r>
              <a:rPr lang="en-GB" altLang="en-US" sz="2000" b="1" i="1" dirty="0" smtClean="0">
                <a:solidFill>
                  <a:srgbClr val="0000CC"/>
                </a:solidFill>
                <a:latin typeface="Arial" charset="0"/>
                <a:cs typeface="Times New Roman" pitchFamily="18" charset="0"/>
              </a:rPr>
              <a:t>RP-170864</a:t>
            </a:r>
            <a:endParaRPr lang="en-GB" altLang="en-US" sz="2000" b="1" i="1" dirty="0">
              <a:latin typeface="Arial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 i="1" dirty="0" smtClean="0">
                <a:latin typeface="Arial" charset="0"/>
                <a:cs typeface="Times New Roman" pitchFamily="18" charset="0"/>
              </a:rPr>
              <a:t>West Palm Beach, US, 5 </a:t>
            </a:r>
            <a:r>
              <a:rPr lang="en-GB" altLang="en-US" sz="2000" b="1" i="1" dirty="0">
                <a:latin typeface="Arial" charset="0"/>
                <a:cs typeface="Times New Roman" pitchFamily="18" charset="0"/>
              </a:rPr>
              <a:t>– </a:t>
            </a:r>
            <a:r>
              <a:rPr lang="en-GB" altLang="en-US" sz="2000" b="1" i="1" dirty="0" smtClean="0">
                <a:latin typeface="Arial" charset="0"/>
                <a:cs typeface="Times New Roman" pitchFamily="18" charset="0"/>
              </a:rPr>
              <a:t>8 June, 2017</a:t>
            </a:r>
            <a:endParaRPr lang="en-GB" altLang="en-US" sz="2000" b="1" i="1" dirty="0">
              <a:latin typeface="Arial" charset="0"/>
              <a:cs typeface="Times New Roman" pitchFamily="18" charset="0"/>
            </a:endParaRPr>
          </a:p>
        </p:txBody>
      </p:sp>
      <p:sp>
        <p:nvSpPr>
          <p:cNvPr id="5125" name="Subtitle 6"/>
          <p:cNvSpPr>
            <a:spLocks noGrp="1"/>
          </p:cNvSpPr>
          <p:nvPr>
            <p:ph type="subTitle" idx="4294967295"/>
          </p:nvPr>
        </p:nvSpPr>
        <p:spPr>
          <a:xfrm>
            <a:off x="2886152" y="4232041"/>
            <a:ext cx="5523328" cy="1249362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GB" altLang="en-US" sz="1600" dirty="0" smtClean="0">
                <a:latin typeface="Arial" charset="0"/>
              </a:rPr>
              <a:t>RAN4 Chairman:          </a:t>
            </a:r>
            <a:r>
              <a:rPr lang="en-GB" altLang="en-US" sz="1600" dirty="0" err="1" smtClean="0">
                <a:latin typeface="Arial" charset="0"/>
              </a:rPr>
              <a:t>Xutao</a:t>
            </a:r>
            <a:r>
              <a:rPr lang="en-GB" altLang="en-US" sz="1600" dirty="0" smtClean="0">
                <a:latin typeface="Arial" charset="0"/>
              </a:rPr>
              <a:t> Zhou</a:t>
            </a:r>
          </a:p>
          <a:p>
            <a:pPr marL="0" indent="0">
              <a:buFontTx/>
              <a:buNone/>
            </a:pPr>
            <a:r>
              <a:rPr lang="en-GB" altLang="en-US" sz="1600" dirty="0" smtClean="0">
                <a:latin typeface="Arial" charset="0"/>
              </a:rPr>
              <a:t>RAN4 Vice </a:t>
            </a:r>
            <a:r>
              <a:rPr lang="en-GB" altLang="en-US" sz="1600" dirty="0">
                <a:latin typeface="Arial" charset="0"/>
              </a:rPr>
              <a:t>Chairman: </a:t>
            </a:r>
            <a:r>
              <a:rPr lang="en-GB" altLang="en-US" sz="1600" dirty="0" smtClean="0">
                <a:latin typeface="Arial" charset="0"/>
              </a:rPr>
              <a:t> </a:t>
            </a:r>
            <a:r>
              <a:rPr lang="en-GB" altLang="en-US" sz="1600" dirty="0" err="1" smtClean="0">
                <a:latin typeface="Arial" charset="0"/>
              </a:rPr>
              <a:t>Xizeng</a:t>
            </a:r>
            <a:r>
              <a:rPr lang="en-GB" altLang="en-US" sz="1600" dirty="0" smtClean="0">
                <a:latin typeface="Arial" charset="0"/>
              </a:rPr>
              <a:t> </a:t>
            </a:r>
            <a:r>
              <a:rPr lang="en-GB" altLang="en-US" sz="1600" dirty="0">
                <a:latin typeface="Arial" charset="0"/>
              </a:rPr>
              <a:t>Dai</a:t>
            </a:r>
          </a:p>
          <a:p>
            <a:pPr marL="0" indent="0">
              <a:buFontTx/>
              <a:buNone/>
            </a:pPr>
            <a:r>
              <a:rPr lang="en-GB" altLang="en-US" sz="1600" dirty="0">
                <a:latin typeface="Arial" charset="0"/>
              </a:rPr>
              <a:t>RAN4 Vice Chairman: </a:t>
            </a:r>
            <a:r>
              <a:rPr lang="en-GB" altLang="en-US" sz="1600" dirty="0" smtClean="0">
                <a:latin typeface="Arial" charset="0"/>
              </a:rPr>
              <a:t> Hiromasa </a:t>
            </a:r>
            <a:r>
              <a:rPr lang="en-GB" altLang="en-US" sz="1600" dirty="0" err="1">
                <a:latin typeface="Arial" charset="0"/>
              </a:rPr>
              <a:t>Umeda</a:t>
            </a:r>
            <a:endParaRPr lang="en-GB" altLang="en-US" sz="1600" dirty="0">
              <a:latin typeface="Arial" charset="0"/>
            </a:endParaRPr>
          </a:p>
          <a:p>
            <a:pPr marL="0" indent="0">
              <a:buFontTx/>
              <a:buNone/>
            </a:pPr>
            <a:r>
              <a:rPr lang="en-GB" altLang="en-US" sz="1600" dirty="0">
                <a:latin typeface="Arial" charset="0"/>
              </a:rPr>
              <a:t>RAN4 </a:t>
            </a:r>
            <a:r>
              <a:rPr lang="en-GB" altLang="en-US" sz="1600" dirty="0" smtClean="0">
                <a:latin typeface="Arial" charset="0"/>
              </a:rPr>
              <a:t>Secretary</a:t>
            </a:r>
            <a:r>
              <a:rPr lang="en-GB" altLang="en-US" sz="1600" dirty="0">
                <a:latin typeface="Arial" charset="0"/>
              </a:rPr>
              <a:t>:</a:t>
            </a:r>
            <a:r>
              <a:rPr lang="en-GB" altLang="en-US" sz="1600" dirty="0" smtClean="0">
                <a:latin typeface="Arial" charset="0"/>
              </a:rPr>
              <a:t>          Kyoungseok Oh</a:t>
            </a:r>
            <a:r>
              <a:rPr lang="en-GB" altLang="en-US" sz="1600" dirty="0">
                <a:latin typeface="Arial" charset="0"/>
              </a:rPr>
              <a:t>	</a:t>
            </a:r>
          </a:p>
        </p:txBody>
      </p:sp>
      <p:sp>
        <p:nvSpPr>
          <p:cNvPr id="12" name="Text Box 63"/>
          <p:cNvSpPr txBox="1">
            <a:spLocks noChangeArrowheads="1"/>
          </p:cNvSpPr>
          <p:nvPr/>
        </p:nvSpPr>
        <p:spPr bwMode="auto">
          <a:xfrm>
            <a:off x="1182688" y="2459038"/>
            <a:ext cx="6427787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/>
            <a:r>
              <a:rPr lang="en-GB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Status Report RAN WG4</a:t>
            </a:r>
            <a:br>
              <a:rPr lang="en-GB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</a:br>
            <a:r>
              <a:rPr lang="en-GB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to TSG-RAN </a:t>
            </a:r>
            <a:r>
              <a:rPr lang="en-GB" altLang="zh-CN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#76</a:t>
            </a:r>
            <a:endParaRPr lang="en-US" altLang="zh-CN" sz="4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LTE </a:t>
            </a:r>
            <a:r>
              <a:rPr lang="en-GB" dirty="0" smtClean="0"/>
              <a:t>Items (1/3)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 Release independent Specification</a:t>
            </a:r>
          </a:p>
          <a:p>
            <a:pPr lvl="1"/>
            <a:r>
              <a:rPr lang="en-US" sz="2000" dirty="0" smtClean="0"/>
              <a:t>MCC provided the inputs on problem and recommendation for release independent specifications in RAN4 #82bis. </a:t>
            </a:r>
          </a:p>
          <a:p>
            <a:pPr lvl="1"/>
            <a:r>
              <a:rPr lang="en-US" sz="2000" dirty="0" smtClean="0"/>
              <a:t>Based on e-mail discussion and offline discussion in #82bis and #83 between companies and MCC, a set of CRs for 36.307 were agreed in #83</a:t>
            </a:r>
          </a:p>
          <a:p>
            <a:r>
              <a:rPr lang="en-US" sz="2400" dirty="0" smtClean="0"/>
              <a:t> Multi-Node testing</a:t>
            </a:r>
          </a:p>
          <a:p>
            <a:pPr lvl="1"/>
            <a:r>
              <a:rPr lang="en-US" sz="2000" dirty="0" smtClean="0"/>
              <a:t>Very good progress in RAN4 #83 meeting. </a:t>
            </a:r>
          </a:p>
          <a:p>
            <a:pPr lvl="1"/>
            <a:r>
              <a:rPr lang="en-US" sz="2000" dirty="0" smtClean="0"/>
              <a:t>Major agreements were captured in the WF (R4-1706224).  </a:t>
            </a:r>
          </a:p>
          <a:p>
            <a:pPr lvl="1"/>
            <a:r>
              <a:rPr lang="en-US" sz="2000" dirty="0" smtClean="0"/>
              <a:t>TP (R4-1706225) was e-mail reviewed and approved. </a:t>
            </a:r>
          </a:p>
          <a:p>
            <a:pPr lvl="1"/>
            <a:r>
              <a:rPr lang="en-US" sz="2000" dirty="0" smtClean="0"/>
              <a:t>TR 36.789 was submit for RAN approval. </a:t>
            </a:r>
          </a:p>
          <a:p>
            <a:pPr lvl="1"/>
            <a:r>
              <a:rPr lang="en-US" sz="2000" dirty="0" smtClean="0"/>
              <a:t>SI can be closed</a:t>
            </a:r>
          </a:p>
          <a:p>
            <a:pPr lvl="1"/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4032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LTE </a:t>
            </a:r>
            <a:r>
              <a:rPr lang="en-GB" dirty="0" smtClean="0"/>
              <a:t>Items (2/3)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3528" y="1298121"/>
            <a:ext cx="8229600" cy="4525963"/>
          </a:xfrm>
        </p:spPr>
        <p:txBody>
          <a:bodyPr/>
          <a:lstStyle/>
          <a:p>
            <a:r>
              <a:rPr lang="en-US" sz="2400" dirty="0" smtClean="0"/>
              <a:t> Basket CA WIs</a:t>
            </a:r>
            <a:endParaRPr lang="en-US" sz="2000" dirty="0" smtClean="0"/>
          </a:p>
          <a:p>
            <a:pPr lvl="1"/>
            <a:r>
              <a:rPr lang="en-US" sz="2000" dirty="0" smtClean="0"/>
              <a:t>All Rel-14 basket CA WIs were completed. About </a:t>
            </a:r>
            <a:r>
              <a:rPr lang="en-US" b="1" dirty="0" smtClean="0">
                <a:solidFill>
                  <a:srgbClr val="FF0000"/>
                </a:solidFill>
              </a:rPr>
              <a:t>700+</a:t>
            </a:r>
            <a:r>
              <a:rPr lang="en-US" sz="2000" dirty="0" smtClean="0"/>
              <a:t> CA configurations were completed in Rel-14 timeframe </a:t>
            </a:r>
          </a:p>
          <a:p>
            <a:pPr lvl="1"/>
            <a:r>
              <a:rPr lang="en-US" sz="2000" dirty="0" smtClean="0"/>
              <a:t>In total 7 new Rel-15 CA basket WIs were submitted in this RAN for approval</a:t>
            </a:r>
          </a:p>
          <a:p>
            <a:pPr lvl="1"/>
            <a:r>
              <a:rPr lang="en-US" sz="2000" dirty="0" smtClean="0"/>
              <a:t>Thanks to all the CA basket WI rapporteurs and their companies</a:t>
            </a:r>
          </a:p>
          <a:p>
            <a:pPr lvl="1"/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11</a:t>
            </a:fld>
            <a:endParaRPr lang="en-GB" alt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7237588"/>
              </p:ext>
            </p:extLst>
          </p:nvPr>
        </p:nvGraphicFramePr>
        <p:xfrm>
          <a:off x="843731" y="3534975"/>
          <a:ext cx="7443018" cy="26757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05703"/>
                <a:gridCol w="2889240"/>
                <a:gridCol w="1748075"/>
              </a:tblGrid>
              <a:tr h="18237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50" dirty="0">
                          <a:effectLst/>
                        </a:rPr>
                        <a:t>WI title</a:t>
                      </a:r>
                      <a:endParaRPr lang="en-US" sz="12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</a:rPr>
                        <a:t>rapporteur</a:t>
                      </a:r>
                      <a:endParaRPr lang="en-US" sz="2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company</a:t>
                      </a:r>
                      <a:endParaRPr lang="en-US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  <a:tr h="48443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50" dirty="0">
                          <a:effectLst/>
                        </a:rPr>
                        <a:t>LTE Advanced intra-band CA Rel-14 for </a:t>
                      </a:r>
                      <a:r>
                        <a:rPr lang="en-GB" sz="1050" dirty="0" err="1">
                          <a:effectLst/>
                        </a:rPr>
                        <a:t>xDL</a:t>
                      </a:r>
                      <a:r>
                        <a:rPr lang="en-GB" sz="1050" dirty="0">
                          <a:effectLst/>
                        </a:rPr>
                        <a:t>/</a:t>
                      </a:r>
                      <a:r>
                        <a:rPr lang="en-GB" sz="1050" dirty="0" err="1">
                          <a:effectLst/>
                        </a:rPr>
                        <a:t>yUL</a:t>
                      </a:r>
                      <a:r>
                        <a:rPr lang="en-GB" sz="1050" dirty="0">
                          <a:effectLst/>
                        </a:rPr>
                        <a:t> including contiguous and non-contiguous spectrum</a:t>
                      </a:r>
                      <a:endParaRPr lang="en-US" sz="12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Per Lindell</a:t>
                      </a:r>
                      <a:endParaRPr lang="en-US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Ericsson</a:t>
                      </a:r>
                      <a:endParaRPr lang="en-US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  <a:tr h="24221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50" dirty="0">
                          <a:effectLst/>
                        </a:rPr>
                        <a:t>LTE Advanced inter-band CA Rel-14 for 2DL/1UL</a:t>
                      </a:r>
                      <a:endParaRPr lang="en-US" sz="12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</a:rPr>
                        <a:t>Ville Vintola</a:t>
                      </a:r>
                      <a:endParaRPr lang="en-US" sz="2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Qualcomm</a:t>
                      </a:r>
                      <a:endParaRPr lang="en-US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  <a:tr h="24221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50" dirty="0">
                          <a:effectLst/>
                        </a:rPr>
                        <a:t>LTE Advanced inter-band CA Rel-14 for 3DL/1UL</a:t>
                      </a:r>
                      <a:endParaRPr lang="en-US" sz="12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Huiping Shan</a:t>
                      </a:r>
                      <a:endParaRPr lang="en-US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Huawei</a:t>
                      </a:r>
                      <a:endParaRPr lang="en-US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  <a:tr h="24221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50" dirty="0">
                          <a:effectLst/>
                        </a:rPr>
                        <a:t>LTE Advanced inter-band CA Rel-14 for 4DL/1UL</a:t>
                      </a:r>
                      <a:endParaRPr lang="en-US" sz="12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Per Lindell</a:t>
                      </a:r>
                      <a:endParaRPr lang="en-US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Ericsson</a:t>
                      </a:r>
                      <a:endParaRPr lang="en-US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  <a:tr h="24221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50" dirty="0">
                          <a:effectLst/>
                        </a:rPr>
                        <a:t>LTE Advanced inter-band CA Rel-14 for 5DL/1UL</a:t>
                      </a:r>
                      <a:endParaRPr lang="en-US" sz="12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Iwajlo Angelow</a:t>
                      </a:r>
                      <a:endParaRPr lang="en-US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Nokia Networks</a:t>
                      </a:r>
                      <a:endParaRPr lang="en-US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  <a:tr h="24221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50" dirty="0">
                          <a:effectLst/>
                        </a:rPr>
                        <a:t>LTE Advanced inter-band CA Rel-14 for 2DL/2UL</a:t>
                      </a:r>
                      <a:endParaRPr lang="en-US" sz="12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Leo Liuye</a:t>
                      </a:r>
                      <a:endParaRPr lang="en-US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Huawei</a:t>
                      </a:r>
                      <a:endParaRPr lang="en-US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  <a:tr h="48443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50" dirty="0">
                          <a:effectLst/>
                        </a:rPr>
                        <a:t>LTE Advanced inter-band CA Rel-14 for </a:t>
                      </a:r>
                      <a:r>
                        <a:rPr lang="en-GB" sz="1050" dirty="0" err="1">
                          <a:effectLst/>
                        </a:rPr>
                        <a:t>xDL</a:t>
                      </a:r>
                      <a:r>
                        <a:rPr lang="en-GB" sz="1050" dirty="0">
                          <a:effectLst/>
                        </a:rPr>
                        <a:t>/2UL with x=3, 4, 5</a:t>
                      </a:r>
                      <a:endParaRPr lang="en-US" sz="12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dirty="0" err="1" smtClean="0">
                          <a:effectLst/>
                        </a:rPr>
                        <a:t>Suhwan</a:t>
                      </a:r>
                      <a:r>
                        <a:rPr lang="en-GB" sz="1600" dirty="0" smtClean="0">
                          <a:effectLst/>
                        </a:rPr>
                        <a:t> Lim</a:t>
                      </a:r>
                      <a:endParaRPr lang="en-US" sz="2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LG Electronics</a:t>
                      </a:r>
                      <a:endParaRPr lang="en-US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  <a:tr h="24221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50" dirty="0">
                          <a:effectLst/>
                        </a:rPr>
                        <a:t>LTE Advanced Inter-band CA Rel-14 for 3DL/3UL</a:t>
                      </a:r>
                      <a:endParaRPr lang="en-US" sz="12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Petri Vasenkari</a:t>
                      </a:r>
                      <a:endParaRPr lang="en-US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</a:rPr>
                        <a:t>Nokia Networks</a:t>
                      </a:r>
                      <a:endParaRPr lang="en-US" sz="2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666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LTE </a:t>
            </a:r>
            <a:r>
              <a:rPr lang="en-GB" dirty="0" smtClean="0"/>
              <a:t>Items (3/3)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LTE TRP and TRS </a:t>
            </a:r>
          </a:p>
          <a:p>
            <a:pPr lvl="1"/>
            <a:r>
              <a:rPr lang="en-US" sz="2000" dirty="0"/>
              <a:t>The framework and process of defining TRP/TRS requirements was agreed </a:t>
            </a:r>
          </a:p>
          <a:p>
            <a:pPr lvl="1"/>
            <a:r>
              <a:rPr lang="en-US" sz="2000" dirty="0"/>
              <a:t>RAN4 request one more quarter to finalize the TRP/TRS requirements for LTE smartphones based on agreed framework. </a:t>
            </a:r>
          </a:p>
          <a:p>
            <a:pPr marL="0" indent="0">
              <a:buNone/>
            </a:pPr>
            <a:r>
              <a:rPr lang="en-US" sz="2400" dirty="0" smtClean="0"/>
              <a:t> </a:t>
            </a:r>
          </a:p>
          <a:p>
            <a:r>
              <a:rPr lang="en-US" sz="2400" dirty="0" smtClean="0"/>
              <a:t>MIMO OTA </a:t>
            </a:r>
            <a:endParaRPr lang="en-US" sz="2000" dirty="0" smtClean="0"/>
          </a:p>
          <a:p>
            <a:pPr lvl="1"/>
            <a:r>
              <a:rPr lang="en-US" sz="2000" dirty="0" smtClean="0"/>
              <a:t>Misalignment between Labs was identified. </a:t>
            </a:r>
            <a:r>
              <a:rPr lang="en-GB" sz="2000" dirty="0"/>
              <a:t>A work plan for performance lab alignment was approved in </a:t>
            </a:r>
            <a:r>
              <a:rPr lang="en-GB" sz="2000" dirty="0" smtClean="0"/>
              <a:t>RAN4 #83 </a:t>
            </a:r>
          </a:p>
          <a:p>
            <a:pPr lvl="1"/>
            <a:r>
              <a:rPr lang="en-GB" sz="2000" dirty="0" smtClean="0"/>
              <a:t>Based on </a:t>
            </a:r>
            <a:r>
              <a:rPr lang="en-GB" sz="2000" dirty="0" err="1" smtClean="0"/>
              <a:t>workplan</a:t>
            </a:r>
            <a:r>
              <a:rPr lang="en-GB" sz="2000" dirty="0" smtClean="0"/>
              <a:t>, RAN4 requested one more quarter extension to finalize the performance requirements</a:t>
            </a:r>
          </a:p>
          <a:p>
            <a:pPr lvl="1"/>
            <a:r>
              <a:rPr lang="en-GB" sz="2000" dirty="0" smtClean="0"/>
              <a:t>Two day ad-hoc in Qingdao (29</a:t>
            </a:r>
            <a:r>
              <a:rPr lang="en-GB" sz="2000" baseline="30000" dirty="0" smtClean="0"/>
              <a:t>th</a:t>
            </a:r>
            <a:r>
              <a:rPr lang="en-GB" sz="2000" dirty="0" smtClean="0"/>
              <a:t> – 30</a:t>
            </a:r>
            <a:r>
              <a:rPr lang="en-GB" sz="2000" baseline="30000" dirty="0" smtClean="0"/>
              <a:t>th</a:t>
            </a:r>
            <a:r>
              <a:rPr lang="en-GB" sz="2000" dirty="0" smtClean="0"/>
              <a:t> June) was planned. </a:t>
            </a:r>
            <a:endParaRPr lang="en-US" sz="2000" dirty="0" smtClean="0"/>
          </a:p>
          <a:p>
            <a:pPr lvl="1"/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23285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NR Items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err="1" smtClean="0"/>
              <a:t>Workplan</a:t>
            </a:r>
            <a:endParaRPr lang="en-US" sz="2400" dirty="0" smtClean="0"/>
          </a:p>
          <a:p>
            <a:pPr lvl="1"/>
            <a:r>
              <a:rPr lang="en-US" sz="2000" dirty="0" smtClean="0"/>
              <a:t>RAN4 agreed the WG level </a:t>
            </a:r>
            <a:r>
              <a:rPr lang="en-US" sz="2000" dirty="0" err="1" smtClean="0"/>
              <a:t>workplan</a:t>
            </a:r>
            <a:r>
              <a:rPr lang="en-US" sz="2000" dirty="0" smtClean="0"/>
              <a:t> for NR in R4-1704215 in RAN4 #82bis. </a:t>
            </a:r>
          </a:p>
          <a:p>
            <a:pPr lvl="1"/>
            <a:r>
              <a:rPr lang="en-US" sz="2000" dirty="0" smtClean="0"/>
              <a:t>To meet the intermediate milestone points, </a:t>
            </a:r>
            <a:r>
              <a:rPr lang="en-US" sz="2000" dirty="0"/>
              <a:t>r</a:t>
            </a:r>
            <a:r>
              <a:rPr lang="en-US" sz="2000" dirty="0" smtClean="0"/>
              <a:t>equired parameters from RAN4 perspective were summarized in LS out R4-1704216 to other WGs. </a:t>
            </a:r>
          </a:p>
          <a:p>
            <a:endParaRPr lang="en-US" sz="2400" dirty="0" smtClean="0"/>
          </a:p>
          <a:p>
            <a:r>
              <a:rPr lang="en-US" sz="2400" dirty="0" smtClean="0"/>
              <a:t>Handling of proposing NR frequency range and band combinations</a:t>
            </a:r>
          </a:p>
          <a:p>
            <a:pPr lvl="1"/>
            <a:r>
              <a:rPr lang="en-US" sz="2000" dirty="0" smtClean="0"/>
              <a:t>RAN4 approved the approach of haling NR frequency range and band combination in R4-17-6325</a:t>
            </a:r>
          </a:p>
          <a:p>
            <a:pPr lvl="1"/>
            <a:r>
              <a:rPr lang="en-US" sz="2000" dirty="0" smtClean="0"/>
              <a:t>This approach will be used as guideline for future proposal of new NR frequency range and band combinations in Rel-15. </a:t>
            </a:r>
          </a:p>
          <a:p>
            <a:pPr lvl="1"/>
            <a:endParaRPr lang="en-US" sz="1600" dirty="0"/>
          </a:p>
          <a:p>
            <a:pPr lvl="1"/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102055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NR items (2/2)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 NR specification </a:t>
            </a:r>
          </a:p>
          <a:p>
            <a:pPr lvl="1"/>
            <a:r>
              <a:rPr lang="en-US" sz="2000" dirty="0" smtClean="0"/>
              <a:t>Editor for each RAN4 specifications were assigned </a:t>
            </a:r>
          </a:p>
          <a:p>
            <a:pPr lvl="2"/>
            <a:r>
              <a:rPr lang="en-US" altLang="ja-JP" sz="1100" dirty="0">
                <a:solidFill>
                  <a:schemeClr val="tx2"/>
                </a:solidFill>
                <a:ea typeface="MS PGothic" pitchFamily="50" charset="-128"/>
              </a:rPr>
              <a:t>38.101 core part– Hiromasa Umeda (</a:t>
            </a:r>
            <a:r>
              <a:rPr lang="en-US" altLang="ja-JP" sz="1100" dirty="0">
                <a:solidFill>
                  <a:schemeClr val="tx2"/>
                </a:solidFill>
                <a:ea typeface="MS PGothic" pitchFamily="50" charset="-128"/>
                <a:hlinkClick r:id="rId2"/>
              </a:rPr>
              <a:t>umedahi@NTTDOCOMO.COM</a:t>
            </a:r>
            <a:r>
              <a:rPr lang="en-US" altLang="ja-JP" sz="1100" dirty="0">
                <a:solidFill>
                  <a:schemeClr val="tx2"/>
                </a:solidFill>
                <a:ea typeface="MS PGothic" pitchFamily="50" charset="-128"/>
              </a:rPr>
              <a:t>) and  Vintola Ville  (</a:t>
            </a:r>
            <a:r>
              <a:rPr lang="en-US" altLang="ja-JP" sz="1100" dirty="0">
                <a:solidFill>
                  <a:schemeClr val="tx2"/>
                </a:solidFill>
                <a:ea typeface="MS PGothic" pitchFamily="50" charset="-128"/>
                <a:hlinkClick r:id="rId3"/>
              </a:rPr>
              <a:t>vvintola@QTI.QUALCOMM.COM</a:t>
            </a:r>
            <a:r>
              <a:rPr lang="en-US" altLang="ja-JP" sz="1100" dirty="0">
                <a:solidFill>
                  <a:schemeClr val="tx2"/>
                </a:solidFill>
                <a:ea typeface="MS PGothic" pitchFamily="50" charset="-128"/>
              </a:rPr>
              <a:t>)</a:t>
            </a:r>
          </a:p>
          <a:p>
            <a:pPr lvl="2"/>
            <a:r>
              <a:rPr lang="en-US" altLang="ja-JP" sz="1100" dirty="0">
                <a:solidFill>
                  <a:schemeClr val="tx2"/>
                </a:solidFill>
                <a:ea typeface="MS PGothic" pitchFamily="50" charset="-128"/>
              </a:rPr>
              <a:t>38.104 core part – Johan Sköld (</a:t>
            </a:r>
            <a:r>
              <a:rPr lang="en-US" altLang="ja-JP" sz="1100" dirty="0">
                <a:solidFill>
                  <a:schemeClr val="tx2"/>
                </a:solidFill>
                <a:ea typeface="MS PGothic" pitchFamily="50" charset="-128"/>
                <a:hlinkClick r:id="rId4"/>
              </a:rPr>
              <a:t>johan.skold@ERICSSON.COM</a:t>
            </a:r>
            <a:r>
              <a:rPr lang="en-US" altLang="ja-JP" sz="1100" dirty="0">
                <a:solidFill>
                  <a:schemeClr val="tx2"/>
                </a:solidFill>
                <a:ea typeface="MS PGothic" pitchFamily="50" charset="-128"/>
              </a:rPr>
              <a:t> )</a:t>
            </a:r>
          </a:p>
          <a:p>
            <a:pPr lvl="2"/>
            <a:r>
              <a:rPr lang="en-US" altLang="ja-JP" sz="1100" dirty="0">
                <a:solidFill>
                  <a:schemeClr val="tx2"/>
                </a:solidFill>
                <a:ea typeface="MS PGothic" pitchFamily="50" charset="-128"/>
              </a:rPr>
              <a:t>38.141 – Steven Chen (</a:t>
            </a:r>
            <a:r>
              <a:rPr lang="en-US" altLang="ja-JP" sz="1100" dirty="0">
                <a:solidFill>
                  <a:schemeClr val="tx2"/>
                </a:solidFill>
                <a:ea typeface="MS PGothic" pitchFamily="50" charset="-128"/>
                <a:hlinkClick r:id="rId5"/>
              </a:rPr>
              <a:t>steven.chen@HUAWEI.COM</a:t>
            </a:r>
            <a:r>
              <a:rPr lang="en-US" altLang="ja-JP" sz="1100" dirty="0">
                <a:solidFill>
                  <a:schemeClr val="tx2"/>
                </a:solidFill>
                <a:ea typeface="MS PGothic" pitchFamily="50" charset="-128"/>
              </a:rPr>
              <a:t>) </a:t>
            </a:r>
          </a:p>
          <a:p>
            <a:pPr lvl="2"/>
            <a:r>
              <a:rPr lang="en-US" altLang="ja-JP" sz="1100" dirty="0">
                <a:solidFill>
                  <a:schemeClr val="tx2"/>
                </a:solidFill>
                <a:ea typeface="MS PGothic" pitchFamily="50" charset="-128"/>
              </a:rPr>
              <a:t>38.133 core part– Yang Tang (</a:t>
            </a:r>
            <a:r>
              <a:rPr lang="en-US" altLang="ja-JP" sz="1100" dirty="0">
                <a:solidFill>
                  <a:schemeClr val="tx2"/>
                </a:solidFill>
                <a:ea typeface="MS PGothic" pitchFamily="50" charset="-128"/>
                <a:hlinkClick r:id="rId6"/>
              </a:rPr>
              <a:t>yang.tang@INTEL.COM</a:t>
            </a:r>
            <a:r>
              <a:rPr lang="en-US" altLang="ja-JP" sz="1100" dirty="0">
                <a:solidFill>
                  <a:schemeClr val="tx2"/>
                </a:solidFill>
                <a:ea typeface="MS PGothic" pitchFamily="50" charset="-128"/>
              </a:rPr>
              <a:t>)  </a:t>
            </a:r>
          </a:p>
          <a:p>
            <a:pPr lvl="2"/>
            <a:r>
              <a:rPr lang="en-US" altLang="ja-JP" sz="1100" dirty="0">
                <a:solidFill>
                  <a:schemeClr val="tx2"/>
                </a:solidFill>
                <a:ea typeface="MS PGothic" pitchFamily="50" charset="-128"/>
              </a:rPr>
              <a:t>38.307 – Vasenkari Petri (</a:t>
            </a:r>
            <a:r>
              <a:rPr lang="en-US" altLang="ja-JP" sz="1100" dirty="0">
                <a:solidFill>
                  <a:schemeClr val="tx2"/>
                </a:solidFill>
                <a:ea typeface="MS PGothic" pitchFamily="50" charset="-128"/>
                <a:hlinkClick r:id="rId7"/>
              </a:rPr>
              <a:t>petri.j.vasenkari@NOKIA.COM</a:t>
            </a:r>
            <a:r>
              <a:rPr lang="en-US" altLang="ja-JP" sz="1100" dirty="0">
                <a:solidFill>
                  <a:schemeClr val="tx2"/>
                </a:solidFill>
                <a:ea typeface="MS PGothic" pitchFamily="50" charset="-128"/>
              </a:rPr>
              <a:t> ) </a:t>
            </a:r>
            <a:endParaRPr lang="fi-FI" altLang="ja-JP" sz="1400" dirty="0">
              <a:solidFill>
                <a:schemeClr val="tx2"/>
              </a:solidFill>
              <a:ea typeface="MS PGothic" pitchFamily="50" charset="-128"/>
            </a:endParaRPr>
          </a:p>
          <a:p>
            <a:pPr lvl="2"/>
            <a:r>
              <a:rPr lang="en-US" altLang="ja-JP" sz="1100" dirty="0">
                <a:solidFill>
                  <a:schemeClr val="tx2"/>
                </a:solidFill>
                <a:ea typeface="MS PGothic" pitchFamily="50" charset="-128"/>
              </a:rPr>
              <a:t>38.124 - TBD</a:t>
            </a:r>
          </a:p>
          <a:p>
            <a:pPr lvl="2"/>
            <a:r>
              <a:rPr lang="en-US" altLang="ja-JP" sz="1100" dirty="0">
                <a:solidFill>
                  <a:schemeClr val="tx2"/>
                </a:solidFill>
                <a:ea typeface="MS PGothic" pitchFamily="50" charset="-128"/>
              </a:rPr>
              <a:t>38.113 – TBD</a:t>
            </a:r>
          </a:p>
          <a:p>
            <a:pPr lvl="1"/>
            <a:r>
              <a:rPr lang="en-US" sz="2000" dirty="0" smtClean="0"/>
              <a:t>WF on RAN4 specification structure have been agreed for 38.101, 38.104 and 38.133 respectively in RAN4 #83</a:t>
            </a:r>
          </a:p>
          <a:p>
            <a:pPr lvl="2"/>
            <a:r>
              <a:rPr lang="en-US" sz="1800" dirty="0" smtClean="0"/>
              <a:t>R4-1706157 on 38.101 specification structure </a:t>
            </a:r>
          </a:p>
          <a:p>
            <a:pPr lvl="2"/>
            <a:r>
              <a:rPr lang="en-US" sz="1800" dirty="0" smtClean="0"/>
              <a:t>R4-1706228 on 38.104 skeleton </a:t>
            </a:r>
          </a:p>
          <a:p>
            <a:pPr lvl="2"/>
            <a:r>
              <a:rPr lang="en-US" sz="1800" dirty="0" smtClean="0"/>
              <a:t>R4-1706324 on draft of 38.133  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369301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en-US" smtClean="0"/>
              <a:t>RAN WG4</a:t>
            </a:r>
            <a:br>
              <a:rPr lang="sv-SE" altLang="en-US" smtClean="0"/>
            </a:br>
            <a:r>
              <a:rPr lang="sv-SE" altLang="en-US" smtClean="0"/>
              <a:t>Work plan</a:t>
            </a: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8845395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>
          <a:xfrm>
            <a:off x="458788" y="-239713"/>
            <a:ext cx="6834187" cy="1143001"/>
          </a:xfrm>
        </p:spPr>
        <p:txBody>
          <a:bodyPr/>
          <a:lstStyle/>
          <a:p>
            <a:r>
              <a:rPr lang="fi-FI" altLang="en-US" dirty="0" smtClean="0"/>
              <a:t>new </a:t>
            </a:r>
            <a:r>
              <a:rPr lang="fi-FI" altLang="en-US" dirty="0" smtClean="0"/>
              <a:t>WI/SI proposals</a:t>
            </a:r>
          </a:p>
        </p:txBody>
      </p:sp>
      <p:sp>
        <p:nvSpPr>
          <p:cNvPr id="61443" name="Content Placeholder 2"/>
          <p:cNvSpPr>
            <a:spLocks noGrp="1"/>
          </p:cNvSpPr>
          <p:nvPr>
            <p:ph idx="1"/>
          </p:nvPr>
        </p:nvSpPr>
        <p:spPr>
          <a:xfrm>
            <a:off x="294821" y="834405"/>
            <a:ext cx="8729663" cy="5815012"/>
          </a:xfrm>
        </p:spPr>
        <p:txBody>
          <a:bodyPr/>
          <a:lstStyle/>
          <a:p>
            <a:pPr marL="0" lvl="1" indent="0">
              <a:buNone/>
            </a:pPr>
            <a:endParaRPr lang="en-GB" altLang="zh-CN" sz="1800" dirty="0" smtClean="0">
              <a:ea typeface="+mn-ea"/>
              <a:cs typeface="+mn-cs"/>
            </a:endParaRPr>
          </a:p>
          <a:p>
            <a:pPr marL="342900" lvl="1" indent="-342900">
              <a:buBlip>
                <a:blip r:embed="rId2"/>
              </a:buBlip>
            </a:pPr>
            <a:r>
              <a:rPr lang="en-GB" altLang="zh-CN" sz="1800" dirty="0" smtClean="0">
                <a:ea typeface="+mn-ea"/>
                <a:cs typeface="+mn-cs"/>
              </a:rPr>
              <a:t>CA </a:t>
            </a:r>
            <a:r>
              <a:rPr lang="en-GB" altLang="zh-CN" sz="1800" dirty="0">
                <a:ea typeface="+mn-ea"/>
                <a:cs typeface="+mn-cs"/>
              </a:rPr>
              <a:t>basket WIs revisions endorsed by RAN4 (7 pcs)</a:t>
            </a:r>
          </a:p>
          <a:p>
            <a:pPr lvl="1"/>
            <a:r>
              <a:rPr lang="en-GB" altLang="zh-CN" sz="1200" dirty="0"/>
              <a:t>Intra-band CA (</a:t>
            </a:r>
            <a:r>
              <a:rPr lang="en-GB" altLang="zh-CN" sz="1200" dirty="0" smtClean="0"/>
              <a:t>RP-170962)</a:t>
            </a:r>
            <a:endParaRPr lang="en-GB" altLang="zh-CN" sz="1200" dirty="0"/>
          </a:p>
          <a:p>
            <a:pPr lvl="1"/>
            <a:r>
              <a:rPr lang="en-GB" altLang="zh-CN" sz="1200" dirty="0"/>
              <a:t>2DL/1UL inter-band CA (</a:t>
            </a:r>
            <a:r>
              <a:rPr lang="en-GB" altLang="zh-CN" sz="1200" dirty="0" smtClean="0"/>
              <a:t>RP-171026)</a:t>
            </a:r>
            <a:endParaRPr lang="en-GB" altLang="zh-CN" sz="1200" dirty="0"/>
          </a:p>
          <a:p>
            <a:pPr lvl="1"/>
            <a:r>
              <a:rPr lang="en-GB" altLang="zh-CN" sz="1200" dirty="0"/>
              <a:t>3DL/1UL inter-band CA (</a:t>
            </a:r>
            <a:r>
              <a:rPr lang="en-GB" altLang="zh-CN" sz="1200" dirty="0" smtClean="0"/>
              <a:t>RP-171126)</a:t>
            </a:r>
            <a:endParaRPr lang="en-GB" altLang="zh-CN" sz="1200" dirty="0"/>
          </a:p>
          <a:p>
            <a:pPr lvl="1"/>
            <a:r>
              <a:rPr lang="en-GB" altLang="zh-CN" sz="1200" dirty="0"/>
              <a:t>4DL/1UL inter-band CA (</a:t>
            </a:r>
            <a:r>
              <a:rPr lang="en-GB" altLang="zh-CN" sz="1200" dirty="0" smtClean="0"/>
              <a:t>RP-170963)</a:t>
            </a:r>
            <a:endParaRPr lang="en-GB" altLang="zh-CN" sz="1200" dirty="0"/>
          </a:p>
          <a:p>
            <a:pPr lvl="1"/>
            <a:r>
              <a:rPr lang="en-GB" altLang="zh-CN" sz="1200" dirty="0"/>
              <a:t>5DL/1UL inter-band CA (</a:t>
            </a:r>
            <a:r>
              <a:rPr lang="en-GB" altLang="zh-CN" sz="1200" dirty="0" smtClean="0"/>
              <a:t>RP-170935)</a:t>
            </a:r>
            <a:endParaRPr lang="en-GB" altLang="zh-CN" sz="1200" dirty="0"/>
          </a:p>
          <a:p>
            <a:pPr lvl="1"/>
            <a:r>
              <a:rPr lang="en-GB" altLang="zh-CN" sz="1200" dirty="0"/>
              <a:t>2DL/2UL inter-band CA (</a:t>
            </a:r>
            <a:r>
              <a:rPr lang="en-GB" altLang="zh-CN" sz="1200" dirty="0" smtClean="0"/>
              <a:t>RP-171127)</a:t>
            </a:r>
            <a:endParaRPr lang="en-GB" altLang="zh-CN" sz="1200" dirty="0"/>
          </a:p>
          <a:p>
            <a:pPr lvl="1"/>
            <a:r>
              <a:rPr lang="en-GB" altLang="zh-CN" sz="1200" dirty="0" err="1"/>
              <a:t>xDL</a:t>
            </a:r>
            <a:r>
              <a:rPr lang="en-GB" altLang="zh-CN" sz="1200" dirty="0"/>
              <a:t>/2UL inter-band CA (</a:t>
            </a:r>
            <a:r>
              <a:rPr lang="en-GB" altLang="zh-CN" sz="1200" dirty="0" smtClean="0"/>
              <a:t>RP-170946)</a:t>
            </a:r>
            <a:endParaRPr lang="en-GB" altLang="zh-CN" sz="1200" dirty="0"/>
          </a:p>
          <a:p>
            <a:r>
              <a:rPr lang="en-US" altLang="zh-CN" sz="1800" dirty="0" smtClean="0"/>
              <a:t>New </a:t>
            </a:r>
            <a:r>
              <a:rPr lang="en-US" altLang="zh-CN" sz="1800" dirty="0" smtClean="0"/>
              <a:t>Proposals for LTE (Led by RAN4)</a:t>
            </a:r>
          </a:p>
          <a:p>
            <a:pPr lvl="1"/>
            <a:r>
              <a:rPr lang="en-US" altLang="zh-CN" sz="1200" dirty="0" smtClean="0"/>
              <a:t>Non-spectrum related</a:t>
            </a:r>
          </a:p>
          <a:p>
            <a:pPr lvl="2"/>
            <a:r>
              <a:rPr lang="en-US" altLang="zh-CN" sz="800" dirty="0" smtClean="0"/>
              <a:t>RF TUs requested</a:t>
            </a:r>
          </a:p>
          <a:p>
            <a:pPr lvl="3"/>
            <a:r>
              <a:rPr lang="en-US" altLang="zh-CN" sz="800" dirty="0"/>
              <a:t>WI: high power UE for LTE band </a:t>
            </a:r>
            <a:r>
              <a:rPr lang="en-US" altLang="zh-CN" sz="800" dirty="0" smtClean="0"/>
              <a:t>40(power </a:t>
            </a:r>
            <a:r>
              <a:rPr lang="en-US" altLang="zh-CN" sz="800" dirty="0"/>
              <a:t>class 2) (</a:t>
            </a:r>
            <a:r>
              <a:rPr lang="en-US" altLang="zh-CN" sz="800" dirty="0" smtClean="0"/>
              <a:t>RP-171047)  </a:t>
            </a:r>
          </a:p>
          <a:p>
            <a:pPr lvl="3"/>
            <a:r>
              <a:rPr lang="en-US" altLang="zh-CN" sz="800" dirty="0"/>
              <a:t>WI: high power UE for LTE band </a:t>
            </a:r>
            <a:r>
              <a:rPr lang="en-US" altLang="zh-CN" sz="800" dirty="0" smtClean="0"/>
              <a:t>42(power </a:t>
            </a:r>
            <a:r>
              <a:rPr lang="en-US" altLang="zh-CN" sz="800" dirty="0"/>
              <a:t>class 2) (</a:t>
            </a:r>
            <a:r>
              <a:rPr lang="en-US" altLang="zh-CN" sz="800" dirty="0" smtClean="0"/>
              <a:t>RP-171120)  </a:t>
            </a:r>
          </a:p>
          <a:p>
            <a:pPr lvl="3"/>
            <a:r>
              <a:rPr lang="en-US" altLang="zh-CN" sz="800" dirty="0"/>
              <a:t>WI: high power UE for LTE band </a:t>
            </a:r>
            <a:r>
              <a:rPr lang="en-US" altLang="zh-CN" sz="800" dirty="0" smtClean="0"/>
              <a:t>38(power </a:t>
            </a:r>
            <a:r>
              <a:rPr lang="en-US" altLang="zh-CN" sz="800" dirty="0"/>
              <a:t>class 2) (</a:t>
            </a:r>
            <a:r>
              <a:rPr lang="en-US" altLang="zh-CN" sz="800" dirty="0" smtClean="0"/>
              <a:t>RP-171220</a:t>
            </a:r>
            <a:r>
              <a:rPr lang="en-US" altLang="zh-CN" sz="800" dirty="0"/>
              <a:t>)  </a:t>
            </a:r>
          </a:p>
          <a:p>
            <a:pPr lvl="3"/>
            <a:r>
              <a:rPr lang="en-US" altLang="zh-CN" sz="800" dirty="0" smtClean="0"/>
              <a:t>WI: New bands for 4Rx for Rel-15 (RP-171132)</a:t>
            </a:r>
          </a:p>
          <a:p>
            <a:pPr lvl="3"/>
            <a:r>
              <a:rPr lang="en-US" altLang="zh-CN" sz="800" dirty="0" smtClean="0"/>
              <a:t>WI: Addition of Band 28 and Band 40 to LTE MTC Cat0. </a:t>
            </a:r>
            <a:endParaRPr lang="en-US" altLang="zh-CN" sz="800" dirty="0"/>
          </a:p>
          <a:p>
            <a:pPr lvl="2"/>
            <a:r>
              <a:rPr lang="en-US" altLang="zh-CN" sz="800" dirty="0" smtClean="0"/>
              <a:t>RRM/</a:t>
            </a:r>
            <a:r>
              <a:rPr lang="en-US" altLang="zh-CN" sz="800" dirty="0" err="1" smtClean="0"/>
              <a:t>Demod</a:t>
            </a:r>
            <a:r>
              <a:rPr lang="en-US" altLang="zh-CN" sz="800" dirty="0" smtClean="0"/>
              <a:t> TUs requested</a:t>
            </a:r>
          </a:p>
          <a:p>
            <a:pPr lvl="3"/>
            <a:r>
              <a:rPr lang="en-US" altLang="zh-CN" sz="800" dirty="0"/>
              <a:t>WI: UE requirements for network-based CRS mitigation (</a:t>
            </a:r>
            <a:r>
              <a:rPr lang="en-US" altLang="zh-CN" sz="800" dirty="0" smtClean="0"/>
              <a:t>RP-170977) </a:t>
            </a:r>
            <a:endParaRPr lang="en-US" altLang="zh-CN" sz="800" dirty="0"/>
          </a:p>
          <a:p>
            <a:pPr lvl="3"/>
            <a:r>
              <a:rPr lang="en-US" altLang="zh-CN" sz="800" dirty="0"/>
              <a:t>WI: </a:t>
            </a:r>
            <a:r>
              <a:rPr lang="en-US" altLang="zh-CN" sz="800" dirty="0"/>
              <a:t>LTE CRS-IM Performance Requirements for Single RX Chain UEs (</a:t>
            </a:r>
            <a:r>
              <a:rPr lang="en-US" altLang="zh-CN" sz="800" dirty="0" smtClean="0"/>
              <a:t>RP-171014) </a:t>
            </a:r>
            <a:endParaRPr lang="en-US" altLang="zh-CN" sz="800" dirty="0" smtClean="0"/>
          </a:p>
          <a:p>
            <a:pPr lvl="3"/>
            <a:r>
              <a:rPr lang="en-US" altLang="zh-CN" sz="800" dirty="0" smtClean="0"/>
              <a:t>WI: performance </a:t>
            </a:r>
            <a:r>
              <a:rPr lang="en-US" altLang="zh-CN" sz="800" dirty="0"/>
              <a:t>requirements of interference cancellation receiver for LTE BS </a:t>
            </a:r>
            <a:endParaRPr lang="en-US" altLang="zh-CN" sz="800" dirty="0"/>
          </a:p>
          <a:p>
            <a:pPr lvl="3"/>
            <a:r>
              <a:rPr lang="en-US" altLang="zh-CN" sz="800" dirty="0"/>
              <a:t>SI: Enhanced Carrier Aggregation Mobility (RP-170266) </a:t>
            </a:r>
          </a:p>
          <a:p>
            <a:pPr lvl="3"/>
            <a:r>
              <a:rPr lang="en-US" altLang="zh-CN" sz="800" dirty="0"/>
              <a:t>SI: Advanced Receivers for LTE V2X  (</a:t>
            </a:r>
            <a:r>
              <a:rPr lang="en-US" altLang="zh-CN" sz="800" dirty="0" smtClean="0"/>
              <a:t>RP-171016)</a:t>
            </a:r>
          </a:p>
          <a:p>
            <a:pPr lvl="3"/>
            <a:r>
              <a:rPr lang="en-US" altLang="zh-CN" sz="800" dirty="0"/>
              <a:t>SI: Enhanced Carrier Aggregation </a:t>
            </a:r>
            <a:r>
              <a:rPr lang="en-US" altLang="zh-CN" sz="800" dirty="0" smtClean="0"/>
              <a:t>Mobility (RP-171022)</a:t>
            </a:r>
            <a:r>
              <a:rPr lang="en-US" altLang="zh-CN" sz="800" dirty="0" smtClean="0"/>
              <a:t> </a:t>
            </a:r>
            <a:endParaRPr lang="en-US" altLang="zh-CN" sz="800" dirty="0"/>
          </a:p>
          <a:p>
            <a:pPr lvl="2"/>
            <a:r>
              <a:rPr lang="en-US" altLang="zh-CN" sz="800" dirty="0" smtClean="0"/>
              <a:t>Both RF and RRM/</a:t>
            </a:r>
            <a:r>
              <a:rPr lang="en-US" altLang="zh-CN" sz="800" dirty="0" err="1" smtClean="0"/>
              <a:t>Demod</a:t>
            </a:r>
            <a:r>
              <a:rPr lang="en-US" altLang="zh-CN" sz="800" dirty="0" smtClean="0"/>
              <a:t> TUs requested</a:t>
            </a:r>
          </a:p>
          <a:p>
            <a:pPr lvl="3"/>
            <a:r>
              <a:rPr lang="en-US" altLang="zh-CN" sz="800" dirty="0"/>
              <a:t>WI:  LTE DL 8Rx antenna ports (</a:t>
            </a:r>
            <a:r>
              <a:rPr lang="en-US" altLang="zh-CN" sz="800" dirty="0" smtClean="0"/>
              <a:t>RP-171124) </a:t>
            </a:r>
            <a:endParaRPr lang="en-US" altLang="zh-CN" sz="800" dirty="0"/>
          </a:p>
          <a:p>
            <a:pPr lvl="3"/>
            <a:r>
              <a:rPr lang="en-US" altLang="zh-CN" sz="800" dirty="0"/>
              <a:t>WI: Lower Complexity Higher Order MIMO for LTE (</a:t>
            </a:r>
            <a:r>
              <a:rPr lang="en-US" altLang="zh-CN" sz="800" dirty="0" smtClean="0"/>
              <a:t>RP-171145)  </a:t>
            </a:r>
            <a:endParaRPr lang="en-US" altLang="zh-CN" sz="800" dirty="0"/>
          </a:p>
          <a:p>
            <a:pPr marL="742950" lvl="2" indent="-342900"/>
            <a:r>
              <a:rPr lang="en-GB" altLang="zh-CN" sz="1200" dirty="0" smtClean="0"/>
              <a:t>Spectrum related (RF related)</a:t>
            </a:r>
          </a:p>
          <a:p>
            <a:pPr lvl="2"/>
            <a:r>
              <a:rPr lang="en-GB" altLang="zh-CN" sz="800" dirty="0"/>
              <a:t>WI: </a:t>
            </a:r>
            <a:r>
              <a:rPr lang="en-US" altLang="zh-CN" sz="800" dirty="0"/>
              <a:t>new LTE band for 3.3-3.4 GHz for Africa (</a:t>
            </a:r>
            <a:r>
              <a:rPr lang="en-US" altLang="zh-CN" sz="800" dirty="0" smtClean="0"/>
              <a:t>RP-171122) </a:t>
            </a:r>
            <a:endParaRPr lang="en-US" altLang="zh-CN" sz="800" dirty="0" smtClean="0"/>
          </a:p>
          <a:p>
            <a:pPr marL="742950" lvl="2" indent="-342900"/>
            <a:endParaRPr lang="en-GB" altLang="zh-CN" sz="1400" dirty="0" smtClean="0">
              <a:ea typeface="SimSun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190" y="-172385"/>
            <a:ext cx="6834188" cy="1143000"/>
          </a:xfrm>
        </p:spPr>
        <p:txBody>
          <a:bodyPr/>
          <a:lstStyle/>
          <a:p>
            <a:r>
              <a:rPr lang="en-US" altLang="zh-CN" dirty="0" smtClean="0"/>
              <a:t>RAN4 capacity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17</a:t>
            </a:fld>
            <a:endParaRPr lang="en-GB" alt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8482078"/>
              </p:ext>
            </p:extLst>
          </p:nvPr>
        </p:nvGraphicFramePr>
        <p:xfrm>
          <a:off x="465366" y="3328774"/>
          <a:ext cx="8196943" cy="27472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2089"/>
                <a:gridCol w="624793"/>
                <a:gridCol w="560475"/>
                <a:gridCol w="558842"/>
                <a:gridCol w="635613"/>
                <a:gridCol w="652357"/>
                <a:gridCol w="624793"/>
                <a:gridCol w="643168"/>
                <a:gridCol w="505347"/>
                <a:gridCol w="459406"/>
                <a:gridCol w="624793"/>
                <a:gridCol w="532910"/>
                <a:gridCol w="652357"/>
              </a:tblGrid>
              <a:tr h="476210">
                <a:tc>
                  <a:txBody>
                    <a:bodyPr/>
                    <a:lstStyle/>
                    <a:p>
                      <a:endParaRPr lang="zh-CN" altLang="en-US" sz="8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Q3 2017</a:t>
                      </a:r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Q4 2017</a:t>
                      </a:r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Q1 2018</a:t>
                      </a:r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Q2 2018</a:t>
                      </a:r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</a:tr>
              <a:tr h="341752"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84</a:t>
                      </a:r>
                      <a:endParaRPr lang="en-US" sz="11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84bis</a:t>
                      </a:r>
                      <a:endParaRPr lang="en-US" sz="11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85</a:t>
                      </a:r>
                      <a:endParaRPr lang="en-US" sz="11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86</a:t>
                      </a:r>
                      <a:endParaRPr lang="en-US" sz="11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86bis</a:t>
                      </a:r>
                      <a:endParaRPr lang="en-US" sz="11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87</a:t>
                      </a:r>
                      <a:endParaRPr lang="en-US" sz="11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</a:tr>
              <a:tr h="404251">
                <a:tc>
                  <a:txBody>
                    <a:bodyPr/>
                    <a:lstStyle/>
                    <a:p>
                      <a:endParaRPr lang="zh-CN" altLang="en-US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RD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RD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RD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RF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RF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RD</a:t>
                      </a:r>
                      <a:endParaRPr lang="zh-CN" altLang="en-US" sz="1200" dirty="0"/>
                    </a:p>
                  </a:txBody>
                  <a:tcPr/>
                </a:tc>
              </a:tr>
              <a:tr h="33278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Total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18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18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18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18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18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18</a:t>
                      </a:r>
                      <a:endParaRPr lang="zh-CN" altLang="en-US" sz="1100" dirty="0"/>
                    </a:p>
                  </a:txBody>
                  <a:tcPr/>
                </a:tc>
              </a:tr>
              <a:tr h="40684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TEI &amp; 2nd round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5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5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5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5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5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5</a:t>
                      </a:r>
                      <a:endParaRPr lang="zh-CN" altLang="en-US" sz="1100" dirty="0"/>
                    </a:p>
                  </a:txBody>
                  <a:tcPr/>
                </a:tc>
              </a:tr>
              <a:tr h="348776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Ongoing WI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8.73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13.6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7.25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7.5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6.75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7.5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6.75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6.25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5.25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</a:tr>
              <a:tr h="43660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Remaining 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4.27</a:t>
                      </a:r>
                      <a:endParaRPr lang="zh-CN" altLang="en-US" sz="120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-0.6</a:t>
                      </a:r>
                      <a:endParaRPr lang="zh-CN" altLang="en-US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5.75</a:t>
                      </a:r>
                      <a:endParaRPr lang="zh-CN" altLang="en-US" sz="120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5.5</a:t>
                      </a:r>
                      <a:endParaRPr lang="zh-CN" altLang="en-US" sz="1200" kern="1200" dirty="0" smtClean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6.25</a:t>
                      </a:r>
                      <a:endParaRPr lang="zh-CN" altLang="en-US" sz="1200" kern="1200" dirty="0" smtClean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5.5</a:t>
                      </a:r>
                      <a:endParaRPr lang="zh-CN" altLang="en-US" sz="1200" kern="1200" dirty="0" smtClean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6.25</a:t>
                      </a:r>
                      <a:endParaRPr lang="zh-CN" altLang="en-US" sz="120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zh-CN" altLang="en-US" sz="120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6.75</a:t>
                      </a:r>
                      <a:endParaRPr lang="zh-CN" altLang="en-US" sz="120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zh-CN" altLang="en-US" sz="120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7.75</a:t>
                      </a:r>
                      <a:endParaRPr lang="zh-CN" altLang="en-US" sz="120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zh-CN" altLang="en-US" sz="120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176564" y="749200"/>
            <a:ext cx="8772564" cy="390052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altLang="zh-CN" sz="1800" dirty="0" smtClean="0">
                <a:ea typeface="+mn-ea"/>
                <a:cs typeface="+mn-cs"/>
              </a:rPr>
              <a:t>RAN has not approved any RAN4 led Rel-15 WI/SI yet. </a:t>
            </a:r>
          </a:p>
          <a:p>
            <a:pPr marL="342900" lvl="1" indent="-342900">
              <a:buBlip>
                <a:blip r:embed="rId2"/>
              </a:buBlip>
            </a:pPr>
            <a:r>
              <a:rPr lang="en-US" altLang="zh-CN" sz="1800" dirty="0" smtClean="0">
                <a:ea typeface="+mn-ea"/>
                <a:cs typeface="+mn-cs"/>
              </a:rPr>
              <a:t>RAN4 </a:t>
            </a:r>
            <a:r>
              <a:rPr lang="en-US" altLang="zh-CN" sz="1800" dirty="0">
                <a:ea typeface="+mn-ea"/>
                <a:cs typeface="+mn-cs"/>
              </a:rPr>
              <a:t>capacity for LTE in </a:t>
            </a:r>
            <a:r>
              <a:rPr lang="en-US" altLang="zh-CN" sz="1800" dirty="0" smtClean="0">
                <a:ea typeface="+mn-ea"/>
                <a:cs typeface="+mn-cs"/>
              </a:rPr>
              <a:t>Rel-15</a:t>
            </a:r>
          </a:p>
          <a:p>
            <a:pPr marL="742950" lvl="2" indent="-342900">
              <a:buBlip>
                <a:blip r:embed="rId2"/>
              </a:buBlip>
            </a:pPr>
            <a:r>
              <a:rPr lang="en-US" altLang="zh-CN" sz="1400" dirty="0" smtClean="0">
                <a:ea typeface="+mn-ea"/>
                <a:cs typeface="+mn-cs"/>
              </a:rPr>
              <a:t>Ongoing WI TUs are based on latest SR of each </a:t>
            </a:r>
            <a:r>
              <a:rPr lang="en-US" altLang="zh-CN" sz="1400" dirty="0" smtClean="0">
                <a:ea typeface="+mn-ea"/>
                <a:cs typeface="+mn-cs"/>
              </a:rPr>
              <a:t>WI </a:t>
            </a:r>
            <a:r>
              <a:rPr lang="en-US" altLang="zh-CN" sz="1400" dirty="0"/>
              <a:t>as shown in the next slides</a:t>
            </a:r>
          </a:p>
          <a:p>
            <a:pPr marL="742950" lvl="2" indent="-342900">
              <a:buBlip>
                <a:blip r:embed="rId2"/>
              </a:buBlip>
            </a:pPr>
            <a:r>
              <a:rPr lang="en-US" altLang="zh-CN" sz="1400" dirty="0" smtClean="0">
                <a:ea typeface="+mn-ea"/>
                <a:cs typeface="+mn-cs"/>
              </a:rPr>
              <a:t>Ongoing WI/SI TU can be further cleaned up in RAN#76 </a:t>
            </a:r>
          </a:p>
          <a:p>
            <a:pPr marL="742950" lvl="2" indent="-342900">
              <a:buBlip>
                <a:blip r:embed="rId2"/>
              </a:buBlip>
            </a:pPr>
            <a:r>
              <a:rPr lang="en-US" altLang="zh-CN" sz="1400" dirty="0" smtClean="0">
                <a:ea typeface="+mn-ea"/>
                <a:cs typeface="+mn-cs"/>
              </a:rPr>
              <a:t>RAN4 </a:t>
            </a:r>
            <a:r>
              <a:rPr lang="en-US" altLang="zh-CN" sz="1400" dirty="0" smtClean="0">
                <a:ea typeface="+mn-ea"/>
                <a:cs typeface="+mn-cs"/>
              </a:rPr>
              <a:t>can start Rel-15 LTE RF works, i.e., spectrum related and non-spectrum RF related  in next quarter</a:t>
            </a:r>
          </a:p>
          <a:p>
            <a:pPr marL="742950" lvl="2" indent="-342900">
              <a:buBlip>
                <a:blip r:embed="rId2"/>
              </a:buBlip>
            </a:pPr>
            <a:r>
              <a:rPr lang="en-US" altLang="zh-CN" sz="1400" dirty="0" smtClean="0">
                <a:ea typeface="+mn-ea"/>
                <a:cs typeface="+mn-cs"/>
              </a:rPr>
              <a:t>RAN4 can </a:t>
            </a:r>
            <a:r>
              <a:rPr lang="en-US" altLang="zh-CN" sz="1400" dirty="0" smtClean="0">
                <a:ea typeface="+mn-ea"/>
                <a:cs typeface="+mn-cs"/>
              </a:rPr>
              <a:t>start </a:t>
            </a:r>
            <a:r>
              <a:rPr lang="en-US" altLang="zh-CN" sz="1400" dirty="0" smtClean="0">
                <a:ea typeface="+mn-ea"/>
                <a:cs typeface="+mn-cs"/>
              </a:rPr>
              <a:t>Rel-15 LTE RRM/</a:t>
            </a:r>
            <a:r>
              <a:rPr lang="en-US" altLang="zh-CN" sz="1400" dirty="0" err="1" smtClean="0">
                <a:ea typeface="+mn-ea"/>
                <a:cs typeface="+mn-cs"/>
              </a:rPr>
              <a:t>Demod</a:t>
            </a:r>
            <a:r>
              <a:rPr lang="en-US" altLang="zh-CN" sz="1400" dirty="0" smtClean="0">
                <a:ea typeface="+mn-ea"/>
                <a:cs typeface="+mn-cs"/>
              </a:rPr>
              <a:t>, i.e., non-spectrum RRM/</a:t>
            </a:r>
            <a:r>
              <a:rPr lang="en-US" altLang="zh-CN" sz="1400" dirty="0" err="1" smtClean="0">
                <a:ea typeface="+mn-ea"/>
                <a:cs typeface="+mn-cs"/>
              </a:rPr>
              <a:t>Demod</a:t>
            </a:r>
            <a:r>
              <a:rPr lang="en-US" altLang="zh-CN" sz="1400" dirty="0" smtClean="0">
                <a:ea typeface="+mn-ea"/>
                <a:cs typeface="+mn-cs"/>
              </a:rPr>
              <a:t> related work </a:t>
            </a:r>
            <a:r>
              <a:rPr lang="en-US" altLang="zh-CN" sz="1400" dirty="0"/>
              <a:t>in next </a:t>
            </a:r>
            <a:r>
              <a:rPr lang="en-US" altLang="zh-CN" sz="1400" dirty="0" smtClean="0"/>
              <a:t>quarter if the TU for Q2 LTE RD can be further reduced</a:t>
            </a:r>
          </a:p>
          <a:p>
            <a:pPr marL="742950" lvl="2" indent="-342900">
              <a:buBlip>
                <a:blip r:embed="rId2"/>
              </a:buBlip>
            </a:pPr>
            <a:r>
              <a:rPr lang="en-US" altLang="zh-CN" sz="1400" dirty="0" smtClean="0">
                <a:ea typeface="+mn-ea"/>
                <a:cs typeface="+mn-cs"/>
              </a:rPr>
              <a:t>Handling of unused TU in LTE sessions can be further discussed in RAN #76 based on the new proposal approval situation . </a:t>
            </a:r>
            <a:endParaRPr lang="zh-CN" altLang="en-US" sz="1400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4364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18</a:t>
            </a:fld>
            <a:endParaRPr lang="en-GB" alt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7395407"/>
              </p:ext>
            </p:extLst>
          </p:nvPr>
        </p:nvGraphicFramePr>
        <p:xfrm>
          <a:off x="0" y="271055"/>
          <a:ext cx="9099104" cy="6576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65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8022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61020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608425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692007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710237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680227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700232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550184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500167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680227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  <a:gridCol w="580192">
                  <a:extLst>
                    <a:ext uri="{9D8B030D-6E8A-4147-A177-3AD203B41FA5}">
                      <a16:colId xmlns:a16="http://schemas.microsoft.com/office/drawing/2014/main" xmlns="" val="20015"/>
                    </a:ext>
                  </a:extLst>
                </a:gridCol>
                <a:gridCol w="710237">
                  <a:extLst>
                    <a:ext uri="{9D8B030D-6E8A-4147-A177-3AD203B41FA5}">
                      <a16:colId xmlns:a16="http://schemas.microsoft.com/office/drawing/2014/main" xmlns="" val="20016"/>
                    </a:ext>
                  </a:extLst>
                </a:gridCol>
              </a:tblGrid>
              <a:tr h="193731">
                <a:tc>
                  <a:txBody>
                    <a:bodyPr/>
                    <a:lstStyle/>
                    <a:p>
                      <a:endParaRPr lang="zh-CN" altLang="en-US" sz="5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050" dirty="0"/>
                        <a:t>Q3 2017</a:t>
                      </a:r>
                      <a:endParaRPr lang="zh-CN" altLang="en-US" sz="105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050" dirty="0"/>
                        <a:t>Q4 2017</a:t>
                      </a:r>
                      <a:endParaRPr lang="zh-CN" altLang="en-US" sz="105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050" dirty="0"/>
                        <a:t>Q1 2018</a:t>
                      </a:r>
                      <a:endParaRPr lang="zh-CN" altLang="en-US" sz="105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050" dirty="0"/>
                        <a:t>Q2 2018</a:t>
                      </a:r>
                      <a:endParaRPr lang="zh-CN" altLang="en-US" sz="105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1563">
                <a:tc>
                  <a:txBody>
                    <a:bodyPr/>
                    <a:lstStyle/>
                    <a:p>
                      <a:endParaRPr lang="zh-CN" altLang="en-US" sz="9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84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84bis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85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86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86bis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87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36680">
                <a:tc>
                  <a:txBody>
                    <a:bodyPr/>
                    <a:lstStyle/>
                    <a:p>
                      <a:endParaRPr lang="zh-CN" altLang="en-US" sz="7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/>
                        <a:t>RD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/>
                        <a:t>RD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/>
                        <a:t>RD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/>
                        <a:t>RF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/>
                        <a:t>RD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/>
                        <a:t>RD</a:t>
                      </a:r>
                      <a:endParaRPr lang="zh-CN" alt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800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Ongoing</a:t>
                      </a:r>
                      <a:r>
                        <a:rPr lang="en-US" altLang="zh-CN" sz="800" kern="1200" baseline="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 spectrum related</a:t>
                      </a:r>
                      <a:endParaRPr lang="zh-CN" altLang="en-US" sz="800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9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2.98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9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0.1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9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zh-CN" alt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9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zh-CN" alt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9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zh-CN" alt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9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zh-CN" alt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9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zh-CN" alt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800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HPUE</a:t>
                      </a:r>
                      <a:r>
                        <a:rPr lang="en-US" altLang="zh-CN" sz="800" kern="1200" baseline="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 for Band 41 CA</a:t>
                      </a:r>
                      <a:endParaRPr lang="zh-CN" altLang="en-US" sz="800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9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zh-CN" alt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9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zh-CN" alt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9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zh-CN" alt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zh-CN" alt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zh-CN" alt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zh-CN" alt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zh-CN" alt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zh-CN" alt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zh-CN" alt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eLAA</a:t>
                      </a:r>
                      <a:r>
                        <a:rPr lang="en-US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for LTE </a:t>
                      </a:r>
                      <a:r>
                        <a:rPr lang="en-US" sz="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perf</a:t>
                      </a:r>
                      <a:endParaRPr lang="en-US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V2X </a:t>
                      </a:r>
                      <a:r>
                        <a:rPr lang="en-US" sz="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perf</a:t>
                      </a:r>
                      <a:endParaRPr lang="en-US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</a:tr>
              <a:tr h="12627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eFD</a:t>
                      </a:r>
                      <a:r>
                        <a:rPr lang="en-US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-MIMO </a:t>
                      </a:r>
                      <a:r>
                        <a:rPr lang="en-US" sz="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perf</a:t>
                      </a:r>
                      <a:endParaRPr lang="en-US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</a:tr>
              <a:tr h="14151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Uplink Cap En </a:t>
                      </a:r>
                      <a:r>
                        <a:rPr lang="en-US" sz="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Perf</a:t>
                      </a:r>
                      <a:endParaRPr lang="en-US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eMBMS</a:t>
                      </a:r>
                      <a:endParaRPr lang="en-US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feMTC</a:t>
                      </a:r>
                      <a:r>
                        <a:rPr lang="en-US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perf</a:t>
                      </a:r>
                      <a:endParaRPr lang="en-US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</a:tr>
              <a:tr h="20682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NB-</a:t>
                      </a:r>
                      <a:r>
                        <a:rPr lang="en-US" sz="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r>
                        <a:rPr lang="en-US" sz="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8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</a:t>
                      </a:r>
                      <a:r>
                        <a:rPr lang="en-US" sz="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8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perf</a:t>
                      </a:r>
                      <a:endParaRPr lang="en-US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</a:tr>
              <a:tr h="16491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sTTI</a:t>
                      </a:r>
                      <a:endParaRPr lang="en-US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Wearables / FeD2D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Further NB-IOT </a:t>
                      </a:r>
                      <a:r>
                        <a:rPr lang="en-US" sz="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</a:t>
                      </a:r>
                      <a:endParaRPr lang="en-US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25729">
                <a:tc>
                  <a:txBody>
                    <a:bodyPr/>
                    <a:lstStyle/>
                    <a:p>
                      <a:r>
                        <a:rPr lang="en-US" sz="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efeMTC</a:t>
                      </a:r>
                      <a:endParaRPr lang="en-US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40969">
                <a:tc>
                  <a:txBody>
                    <a:bodyPr/>
                    <a:lstStyle/>
                    <a:p>
                      <a:r>
                        <a:rPr lang="en-US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LAA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28644">
                <a:tc>
                  <a:txBody>
                    <a:bodyPr/>
                    <a:lstStyle/>
                    <a:p>
                      <a:r>
                        <a:rPr lang="en-US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V2X Phase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30628">
                <a:tc>
                  <a:txBody>
                    <a:bodyPr/>
                    <a:lstStyle/>
                    <a:p>
                      <a:r>
                        <a:rPr lang="en-US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FWA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FeCoMP</a:t>
                      </a:r>
                      <a:endParaRPr lang="en-US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144779">
                <a:tc>
                  <a:txBody>
                    <a:bodyPr/>
                    <a:lstStyle/>
                    <a:p>
                      <a:r>
                        <a:rPr lang="en-US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HRLLC for LTE</a:t>
                      </a:r>
                      <a:endParaRPr lang="en-US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</a:tr>
              <a:tr h="160019">
                <a:tc>
                  <a:txBody>
                    <a:bodyPr/>
                    <a:lstStyle/>
                    <a:p>
                      <a:r>
                        <a:rPr lang="en-US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Positioning (</a:t>
                      </a:r>
                      <a:r>
                        <a:rPr lang="en-US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RAN2)</a:t>
                      </a:r>
                      <a:endParaRPr lang="en-US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164666">
                <a:tc>
                  <a:txBody>
                    <a:bodyPr/>
                    <a:lstStyle/>
                    <a:p>
                      <a:r>
                        <a:rPr lang="en-US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Aerials (RAN2)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164666">
                <a:tc>
                  <a:txBody>
                    <a:bodyPr/>
                    <a:lstStyle/>
                    <a:p>
                      <a:r>
                        <a:rPr lang="en-US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 utilization (RAN2)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164666">
                <a:tc>
                  <a:txBody>
                    <a:bodyPr/>
                    <a:lstStyle/>
                    <a:p>
                      <a:r>
                        <a:rPr lang="en-US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TRP/TRS</a:t>
                      </a:r>
                      <a:endParaRPr lang="en-US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lang="en-US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</a:tr>
              <a:tr h="164666">
                <a:tc>
                  <a:txBody>
                    <a:bodyPr/>
                    <a:lstStyle/>
                    <a:p>
                      <a:r>
                        <a:rPr lang="en-US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MIMO OTA</a:t>
                      </a:r>
                      <a:endParaRPr lang="en-US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lang="en-US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</a:tr>
              <a:tr h="164666">
                <a:tc>
                  <a:txBody>
                    <a:bodyPr/>
                    <a:lstStyle/>
                    <a:p>
                      <a:r>
                        <a:rPr lang="en-US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4Rx with CA</a:t>
                      </a:r>
                      <a:endParaRPr lang="en-US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</a:tr>
              <a:tr h="164666">
                <a:tc>
                  <a:txBody>
                    <a:bodyPr/>
                    <a:lstStyle/>
                    <a:p>
                      <a:r>
                        <a:rPr lang="en-US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CRS and SU-MIMO</a:t>
                      </a:r>
                      <a:endParaRPr lang="en-US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</a:tr>
              <a:tr h="164666">
                <a:tc>
                  <a:txBody>
                    <a:bodyPr/>
                    <a:lstStyle/>
                    <a:p>
                      <a:r>
                        <a:rPr lang="en-US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Sum of </a:t>
                      </a:r>
                      <a:r>
                        <a:rPr lang="en-US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ongoing</a:t>
                      </a:r>
                      <a:endParaRPr lang="en-US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8.73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13.6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7.25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7.5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6.75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7.5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6.75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6.25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5.25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164666">
                <a:tc>
                  <a:txBody>
                    <a:bodyPr/>
                    <a:lstStyle/>
                    <a:p>
                      <a:r>
                        <a:rPr lang="en-US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Remaining</a:t>
                      </a:r>
                      <a:r>
                        <a:rPr lang="en-US" sz="8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for </a:t>
                      </a:r>
                      <a:r>
                        <a:rPr lang="en-US" sz="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new </a:t>
                      </a:r>
                      <a:endParaRPr lang="en-US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4.27</a:t>
                      </a:r>
                      <a:endParaRPr lang="zh-CN" altLang="en-US" sz="120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-0.6</a:t>
                      </a:r>
                      <a:endParaRPr lang="zh-CN" altLang="en-US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5.75</a:t>
                      </a:r>
                      <a:endParaRPr lang="zh-CN" altLang="en-US" sz="120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5.5</a:t>
                      </a:r>
                      <a:endParaRPr lang="zh-CN" altLang="en-US" sz="1200" kern="1200" dirty="0" smtClean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6.25</a:t>
                      </a:r>
                      <a:endParaRPr lang="zh-CN" altLang="en-US" sz="1200" kern="1200" dirty="0" smtClean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5.5</a:t>
                      </a:r>
                      <a:endParaRPr lang="zh-CN" altLang="en-US" sz="1200" kern="1200" dirty="0" smtClean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6.25</a:t>
                      </a:r>
                      <a:endParaRPr lang="zh-CN" altLang="en-US" sz="120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zh-CN" altLang="en-US" sz="120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6.75</a:t>
                      </a:r>
                      <a:endParaRPr lang="zh-CN" altLang="en-US" sz="120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zh-CN" altLang="en-US" sz="120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7.75</a:t>
                      </a:r>
                      <a:endParaRPr lang="zh-CN" altLang="en-US" sz="120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zh-CN" altLang="en-US" sz="120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70509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409" name="Group 36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1487073"/>
              </p:ext>
            </p:extLst>
          </p:nvPr>
        </p:nvGraphicFramePr>
        <p:xfrm>
          <a:off x="155521" y="1011828"/>
          <a:ext cx="8783638" cy="1470115"/>
        </p:xfrm>
        <a:graphic>
          <a:graphicData uri="http://schemas.openxmlformats.org/drawingml/2006/table">
            <a:tbl>
              <a:tblPr/>
              <a:tblGrid>
                <a:gridCol w="2367243"/>
                <a:gridCol w="1792007"/>
                <a:gridCol w="1987550"/>
                <a:gridCol w="2636838"/>
              </a:tblGrid>
              <a:tr h="2587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Meeting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Date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Location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Host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RAN4 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NR #2 ad-hoc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27 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– 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29 June 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Qingdao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ZTE</a:t>
                      </a:r>
                      <a:endParaRPr kumimoji="0" lang="en-GB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234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RAN4 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MIMO OTA ad-hoc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29 -  30 June 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Qingdao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ZTE</a:t>
                      </a:r>
                      <a:endParaRPr kumimoji="0" lang="en-GB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20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RAN4 #84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21 -25 Aug 2017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Berlin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EF3</a:t>
                      </a:r>
                      <a:endParaRPr kumimoji="0" lang="en-GB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7166" name="Rectangle 126"/>
          <p:cNvSpPr>
            <a:spLocks noGrp="1" noChangeArrowheads="1"/>
          </p:cNvSpPr>
          <p:nvPr>
            <p:ph type="title"/>
          </p:nvPr>
        </p:nvSpPr>
        <p:spPr>
          <a:xfrm>
            <a:off x="463334" y="491640"/>
            <a:ext cx="7200900" cy="360363"/>
          </a:xfrm>
        </p:spPr>
        <p:txBody>
          <a:bodyPr lIns="90488" tIns="44450" rIns="90488" bIns="44450">
            <a:noAutofit/>
          </a:bodyPr>
          <a:lstStyle/>
          <a:p>
            <a:r>
              <a:rPr lang="sv-SE" altLang="zh-CN" dirty="0" smtClean="0"/>
              <a:t>RAN WG4 Schedule</a:t>
            </a:r>
            <a:endParaRPr lang="en-US" altLang="zh-CN" dirty="0" smtClean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394937" y="2615855"/>
            <a:ext cx="8229600" cy="259157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lvl="2"/>
            <a:endParaRPr lang="zh-CN" altLang="en-US" sz="800" kern="0" dirty="0"/>
          </a:p>
        </p:txBody>
      </p:sp>
      <p:sp>
        <p:nvSpPr>
          <p:cNvPr id="8" name="Rectangle 3"/>
          <p:cNvSpPr txBox="1">
            <a:spLocks/>
          </p:cNvSpPr>
          <p:nvPr/>
        </p:nvSpPr>
        <p:spPr>
          <a:xfrm>
            <a:off x="136967" y="2721769"/>
            <a:ext cx="8804665" cy="347230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  <a:spcBef>
                <a:spcPct val="15000"/>
              </a:spcBef>
              <a:buFontTx/>
              <a:buNone/>
            </a:pPr>
            <a:endParaRPr lang="sv-SE" altLang="en-US" sz="2000" kern="0" dirty="0" smtClean="0">
              <a:solidFill>
                <a:schemeClr val="hlink"/>
              </a:solidFill>
            </a:endParaRPr>
          </a:p>
          <a:p>
            <a:r>
              <a:rPr lang="en-US" sz="2400" dirty="0" smtClean="0"/>
              <a:t> </a:t>
            </a:r>
            <a:r>
              <a:rPr lang="en-US" sz="2200" dirty="0"/>
              <a:t>The need of Nov Ad-hoc shall be confirmed in June plenary </a:t>
            </a:r>
            <a:endParaRPr lang="en-US" sz="2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6"/>
          <p:cNvSpPr>
            <a:spLocks noGrp="1"/>
          </p:cNvSpPr>
          <p:nvPr>
            <p:ph type="title"/>
          </p:nvPr>
        </p:nvSpPr>
        <p:spPr>
          <a:xfrm>
            <a:off x="457200" y="46038"/>
            <a:ext cx="6834188" cy="1143000"/>
          </a:xfrm>
        </p:spPr>
        <p:txBody>
          <a:bodyPr/>
          <a:lstStyle/>
          <a:p>
            <a:r>
              <a:rPr lang="fi-FI" altLang="en-US" smtClean="0"/>
              <a:t>Meetings</a:t>
            </a:r>
          </a:p>
        </p:txBody>
      </p:sp>
      <p:sp>
        <p:nvSpPr>
          <p:cNvPr id="7171" name="Content Placeholder 7"/>
          <p:cNvSpPr>
            <a:spLocks noGrp="1"/>
          </p:cNvSpPr>
          <p:nvPr>
            <p:ph idx="1"/>
          </p:nvPr>
        </p:nvSpPr>
        <p:spPr>
          <a:xfrm>
            <a:off x="288925" y="1146175"/>
            <a:ext cx="8640763" cy="5192713"/>
          </a:xfrm>
        </p:spPr>
        <p:txBody>
          <a:bodyPr/>
          <a:lstStyle/>
          <a:p>
            <a:r>
              <a:rPr lang="fi-FI" altLang="en-US" dirty="0" smtClean="0"/>
              <a:t>Meetings held since the last plenary</a:t>
            </a:r>
          </a:p>
          <a:p>
            <a:endParaRPr lang="fi-FI" altLang="en-US" dirty="0" smtClean="0"/>
          </a:p>
          <a:p>
            <a:endParaRPr lang="fi-FI" altLang="en-US" dirty="0" smtClean="0"/>
          </a:p>
          <a:p>
            <a:endParaRPr lang="fi-FI" altLang="en-US" dirty="0" smtClean="0"/>
          </a:p>
          <a:p>
            <a:pPr lvl="1"/>
            <a:endParaRPr lang="en-GB" altLang="en-US" sz="2000" dirty="0" smtClean="0">
              <a:solidFill>
                <a:srgbClr val="0000FF"/>
              </a:solidFill>
            </a:endParaRPr>
          </a:p>
          <a:p>
            <a:pPr lvl="1"/>
            <a:endParaRPr lang="en-GB" altLang="en-US" sz="2000" dirty="0" smtClean="0">
              <a:solidFill>
                <a:srgbClr val="0000FF"/>
              </a:solidFill>
            </a:endParaRPr>
          </a:p>
          <a:p>
            <a:pPr lvl="1"/>
            <a:endParaRPr lang="en-GB" altLang="en-US" sz="2000" dirty="0" smtClean="0"/>
          </a:p>
          <a:p>
            <a:pPr lvl="1">
              <a:buFont typeface="Arial" charset="0"/>
              <a:buNone/>
            </a:pPr>
            <a:endParaRPr lang="fi-FI" altLang="en-US" dirty="0" smtClean="0"/>
          </a:p>
        </p:txBody>
      </p:sp>
      <p:graphicFrame>
        <p:nvGraphicFramePr>
          <p:cNvPr id="9" name="Group 1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6664687"/>
              </p:ext>
            </p:extLst>
          </p:nvPr>
        </p:nvGraphicFramePr>
        <p:xfrm>
          <a:off x="890848" y="1990959"/>
          <a:ext cx="7712075" cy="1041401"/>
        </p:xfrm>
        <a:graphic>
          <a:graphicData uri="http://schemas.openxmlformats.org/drawingml/2006/table">
            <a:tbl>
              <a:tblPr/>
              <a:tblGrid>
                <a:gridCol w="1917088"/>
                <a:gridCol w="1797662"/>
                <a:gridCol w="2392362"/>
                <a:gridCol w="1604963"/>
              </a:tblGrid>
              <a:tr h="3476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RAN4 #82bis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 – 7 April 2017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Spokean, US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NF3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  <a:tr h="3476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RAN4 #83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15 – 19 May 2017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Hangzhou, CN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charset="0"/>
                        </a:rPr>
                        <a:t>Huawei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  <a:tr h="3460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 #76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5 – 8 June 2017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West Palm Beach</a:t>
                      </a:r>
                      <a:r>
                        <a:rPr kumimoji="0" lang="en-US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, FL, US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NF3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2103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Rectangle 3"/>
          <p:cNvSpPr>
            <a:spLocks noGrp="1"/>
          </p:cNvSpPr>
          <p:nvPr>
            <p:ph type="body" idx="1"/>
          </p:nvPr>
        </p:nvSpPr>
        <p:spPr>
          <a:xfrm>
            <a:off x="206375" y="1092200"/>
            <a:ext cx="8745538" cy="5032375"/>
          </a:xfrm>
        </p:spPr>
        <p:txBody>
          <a:bodyPr/>
          <a:lstStyle/>
          <a:p>
            <a:pPr>
              <a:lnSpc>
                <a:spcPct val="80000"/>
              </a:lnSpc>
              <a:spcBef>
                <a:spcPct val="15000"/>
              </a:spcBef>
              <a:buFontTx/>
              <a:buNone/>
            </a:pPr>
            <a:endParaRPr lang="sv-SE" altLang="en-US" sz="2000" dirty="0" smtClean="0">
              <a:solidFill>
                <a:schemeClr val="hlink"/>
              </a:solidFill>
            </a:endParaRPr>
          </a:p>
          <a:p>
            <a:pPr marL="0" indent="0">
              <a:lnSpc>
                <a:spcPct val="80000"/>
              </a:lnSpc>
              <a:spcBef>
                <a:spcPct val="15000"/>
              </a:spcBef>
              <a:buNone/>
            </a:pPr>
            <a:endParaRPr lang="sv-SE" altLang="en-US" sz="2000" dirty="0" smtClean="0">
              <a:solidFill>
                <a:schemeClr val="hlink"/>
              </a:solidFill>
            </a:endParaRPr>
          </a:p>
          <a:p>
            <a:pPr>
              <a:lnSpc>
                <a:spcPct val="80000"/>
              </a:lnSpc>
              <a:spcBef>
                <a:spcPct val="15000"/>
              </a:spcBef>
            </a:pPr>
            <a:r>
              <a:rPr lang="sv-SE" altLang="en-US" sz="2200" dirty="0" smtClean="0"/>
              <a:t>Vice chairmen Xizeng Dai and Hiromasa Umeda for preparation and session chairing</a:t>
            </a:r>
          </a:p>
          <a:p>
            <a:pPr>
              <a:lnSpc>
                <a:spcPct val="80000"/>
              </a:lnSpc>
              <a:spcBef>
                <a:spcPct val="15000"/>
              </a:spcBef>
            </a:pPr>
            <a:r>
              <a:rPr lang="sv-SE" altLang="en-US" sz="2200" dirty="0" smtClean="0"/>
              <a:t>Kyoungseok </a:t>
            </a:r>
            <a:r>
              <a:rPr lang="sv-SE" altLang="en-US" sz="2200" dirty="0"/>
              <a:t>Oh for </a:t>
            </a:r>
            <a:r>
              <a:rPr lang="sv-SE" altLang="en-US" sz="2200" dirty="0" smtClean="0"/>
              <a:t>efficient secretary support</a:t>
            </a:r>
          </a:p>
          <a:p>
            <a:pPr>
              <a:lnSpc>
                <a:spcPct val="80000"/>
              </a:lnSpc>
              <a:spcBef>
                <a:spcPct val="15000"/>
              </a:spcBef>
            </a:pPr>
            <a:r>
              <a:rPr lang="sv-SE" altLang="en-US" sz="2200" dirty="0" smtClean="0"/>
              <a:t>Evening AH chairs: </a:t>
            </a: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en-US" altLang="en-US" sz="1800" kern="1200" dirty="0">
                <a:latin typeface="Calibri" pitchFamily="34" charset="0"/>
                <a:ea typeface="MS PGothic" pitchFamily="34" charset="-128"/>
              </a:rPr>
              <a:t>Richard Kybett, </a:t>
            </a:r>
            <a:r>
              <a:rPr lang="fi-FI" altLang="en-US" sz="1800" kern="1200" dirty="0">
                <a:latin typeface="Calibri" pitchFamily="34" charset="0"/>
                <a:ea typeface="MS PGothic" pitchFamily="34" charset="-128"/>
              </a:rPr>
              <a:t>Anatoliy Ioffe </a:t>
            </a:r>
            <a:r>
              <a:rPr lang="en-US" altLang="en-US" sz="1800" kern="1200" dirty="0">
                <a:latin typeface="Calibri" pitchFamily="34" charset="0"/>
                <a:ea typeface="MS PGothic" pitchFamily="34" charset="-128"/>
              </a:rPr>
              <a:t>, Muhammad </a:t>
            </a:r>
            <a:r>
              <a:rPr lang="en-US" altLang="en-US" sz="1800" kern="1200" dirty="0">
                <a:latin typeface="Calibri" pitchFamily="34" charset="0"/>
                <a:ea typeface="MS PGothic" pitchFamily="34" charset="-128"/>
              </a:rPr>
              <a:t>Kazmi, </a:t>
            </a:r>
            <a:r>
              <a:rPr lang="en-US" altLang="en-US" sz="1800" kern="1200" dirty="0" err="1">
                <a:latin typeface="Calibri" pitchFamily="34" charset="0"/>
                <a:ea typeface="MS PGothic" pitchFamily="34" charset="-128"/>
              </a:rPr>
              <a:t>Jiantao</a:t>
            </a:r>
            <a:r>
              <a:rPr lang="en-US" altLang="en-US" sz="1800" kern="1200" dirty="0">
                <a:latin typeface="Calibri" pitchFamily="34" charset="0"/>
                <a:ea typeface="MS PGothic" pitchFamily="34" charset="-128"/>
              </a:rPr>
              <a:t> </a:t>
            </a:r>
            <a:r>
              <a:rPr lang="en-US" altLang="en-US" sz="1800" kern="1200" dirty="0">
                <a:latin typeface="Calibri" pitchFamily="34" charset="0"/>
                <a:ea typeface="MS PGothic" pitchFamily="34" charset="-128"/>
              </a:rPr>
              <a:t>Xue, </a:t>
            </a:r>
            <a:r>
              <a:rPr lang="en-US" altLang="en-US" sz="1800" kern="1200" dirty="0">
                <a:latin typeface="Calibri" pitchFamily="34" charset="0"/>
                <a:ea typeface="MS PGothic" pitchFamily="34" charset="-128"/>
              </a:rPr>
              <a:t>Andrey </a:t>
            </a:r>
            <a:r>
              <a:rPr lang="en-US" altLang="en-US" sz="1800" kern="1200" dirty="0" err="1">
                <a:latin typeface="Calibri" pitchFamily="34" charset="0"/>
                <a:ea typeface="MS PGothic" pitchFamily="34" charset="-128"/>
              </a:rPr>
              <a:t>Chervyakov</a:t>
            </a:r>
            <a:r>
              <a:rPr lang="en-US" altLang="en-US" sz="1800" kern="1200" dirty="0">
                <a:latin typeface="Calibri" pitchFamily="34" charset="0"/>
                <a:ea typeface="MS PGothic" pitchFamily="34" charset="-128"/>
              </a:rPr>
              <a:t>, </a:t>
            </a:r>
            <a:r>
              <a:rPr lang="en-US" altLang="en-US" sz="1800" kern="1200" dirty="0" err="1">
                <a:latin typeface="Calibri" pitchFamily="34" charset="0"/>
                <a:ea typeface="MS PGothic" pitchFamily="34" charset="-128"/>
              </a:rPr>
              <a:t>Qiming</a:t>
            </a:r>
            <a:r>
              <a:rPr lang="en-US" altLang="en-US" sz="1800" kern="1200" dirty="0">
                <a:latin typeface="Calibri" pitchFamily="34" charset="0"/>
                <a:ea typeface="MS PGothic" pitchFamily="34" charset="-128"/>
              </a:rPr>
              <a:t> Li, </a:t>
            </a:r>
            <a:r>
              <a:rPr lang="en-US" altLang="ja-JP" sz="1800" kern="1200" dirty="0">
                <a:latin typeface="Calibri" pitchFamily="34" charset="0"/>
                <a:ea typeface="MS PGothic" pitchFamily="34" charset="-128"/>
              </a:rPr>
              <a:t>Vintola </a:t>
            </a:r>
            <a:r>
              <a:rPr lang="en-US" altLang="ja-JP" sz="1800" kern="1200" dirty="0">
                <a:latin typeface="Calibri" pitchFamily="34" charset="0"/>
                <a:ea typeface="MS PGothic" pitchFamily="34" charset="-128"/>
              </a:rPr>
              <a:t>Ville, Yang Tang, Paolo Goria , </a:t>
            </a:r>
            <a:r>
              <a:rPr lang="en-US" altLang="en-US" sz="1800" kern="1200" dirty="0">
                <a:latin typeface="Calibri" pitchFamily="34" charset="0"/>
                <a:ea typeface="MS PGothic" pitchFamily="34" charset="-128"/>
              </a:rPr>
              <a:t>Kazuyoshi Uesaka</a:t>
            </a:r>
            <a:endParaRPr lang="sv-SE" altLang="en-US" sz="1800" kern="1200" dirty="0">
              <a:latin typeface="Calibri" pitchFamily="34" charset="0"/>
              <a:ea typeface="MS PGothic" pitchFamily="34" charset="-128"/>
            </a:endParaRPr>
          </a:p>
          <a:p>
            <a:pPr>
              <a:lnSpc>
                <a:spcPct val="80000"/>
              </a:lnSpc>
              <a:spcBef>
                <a:spcPct val="15000"/>
              </a:spcBef>
            </a:pPr>
            <a:r>
              <a:rPr lang="sv-SE" altLang="en-US" sz="2200" dirty="0" smtClean="0"/>
              <a:t>Delegates for enthusiastic contributions</a:t>
            </a:r>
          </a:p>
          <a:p>
            <a:pPr>
              <a:lnSpc>
                <a:spcPct val="80000"/>
              </a:lnSpc>
              <a:spcBef>
                <a:spcPct val="15000"/>
              </a:spcBef>
            </a:pPr>
            <a:r>
              <a:rPr lang="en-US" altLang="en-US" sz="2200" dirty="0" smtClean="0">
                <a:cs typeface="Arial" charset="0"/>
              </a:rPr>
              <a:t>NF3 </a:t>
            </a:r>
            <a:r>
              <a:rPr lang="en-US" altLang="en-US" sz="2200" dirty="0" smtClean="0">
                <a:cs typeface="Arial" charset="0"/>
              </a:rPr>
              <a:t>and </a:t>
            </a:r>
            <a:r>
              <a:rPr lang="en-US" altLang="en-US" sz="2200" dirty="0" smtClean="0">
                <a:cs typeface="Arial" charset="0"/>
              </a:rPr>
              <a:t>Huawei</a:t>
            </a:r>
            <a:r>
              <a:rPr lang="en-US" altLang="en-US" sz="2200" dirty="0" smtClean="0">
                <a:cs typeface="Arial" charset="0"/>
              </a:rPr>
              <a:t> </a:t>
            </a:r>
            <a:r>
              <a:rPr lang="en-US" altLang="en-US" sz="2200" dirty="0" smtClean="0">
                <a:cs typeface="Arial" charset="0"/>
              </a:rPr>
              <a:t>for </a:t>
            </a:r>
            <a:r>
              <a:rPr lang="sv-SE" altLang="en-US" sz="2200" dirty="0" smtClean="0"/>
              <a:t>meeting hosting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altLang="zh-CN" dirty="0" smtClean="0"/>
              <a:t>Thanks to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436563" y="9525"/>
            <a:ext cx="6834187" cy="1143000"/>
          </a:xfrm>
        </p:spPr>
        <p:txBody>
          <a:bodyPr/>
          <a:lstStyle/>
          <a:p>
            <a:r>
              <a:rPr lang="fi-FI" altLang="en-US" dirty="0" smtClean="0"/>
              <a:t>2017 Statistics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993244"/>
              </p:ext>
            </p:extLst>
          </p:nvPr>
        </p:nvGraphicFramePr>
        <p:xfrm>
          <a:off x="731374" y="1291273"/>
          <a:ext cx="7579869" cy="1127760"/>
        </p:xfrm>
        <a:graphic>
          <a:graphicData uri="http://schemas.openxmlformats.org/drawingml/2006/table">
            <a:tbl>
              <a:tblPr/>
              <a:tblGrid>
                <a:gridCol w="1758733"/>
                <a:gridCol w="1982232"/>
                <a:gridCol w="2175540"/>
                <a:gridCol w="1663364"/>
              </a:tblGrid>
              <a:tr h="234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Meeting</a:t>
                      </a: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Date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Delegates registered/attendees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Documents requested/uploaded</a:t>
                      </a: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</a:tr>
              <a:tr h="234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RAN4 #82bis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3 – 7 April 2017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268/224</a:t>
                      </a: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1669/1560</a:t>
                      </a: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RAN4 #83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15 – 19 May 2017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331/240</a:t>
                      </a: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1628/1826</a:t>
                      </a: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8252" name="Straight Arrow Connector 11"/>
          <p:cNvCxnSpPr>
            <a:cxnSpLocks noChangeShapeType="1"/>
          </p:cNvCxnSpPr>
          <p:nvPr/>
        </p:nvCxnSpPr>
        <p:spPr bwMode="auto">
          <a:xfrm flipH="1">
            <a:off x="7835900" y="4221163"/>
            <a:ext cx="298450" cy="158750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cxnSp>
        <p:nvCxnSpPr>
          <p:cNvPr id="8253" name="Straight Arrow Connector 13"/>
          <p:cNvCxnSpPr>
            <a:cxnSpLocks noChangeShapeType="1"/>
          </p:cNvCxnSpPr>
          <p:nvPr/>
        </p:nvCxnSpPr>
        <p:spPr bwMode="auto">
          <a:xfrm flipH="1">
            <a:off x="8505825" y="1839913"/>
            <a:ext cx="319088" cy="520700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2832955754"/>
              </p:ext>
            </p:extLst>
          </p:nvPr>
        </p:nvGraphicFramePr>
        <p:xfrm>
          <a:off x="0" y="3017951"/>
          <a:ext cx="4334634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1917552860"/>
              </p:ext>
            </p:extLst>
          </p:nvPr>
        </p:nvGraphicFramePr>
        <p:xfrm>
          <a:off x="4392627" y="3024695"/>
          <a:ext cx="4334634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Parallelogram 2"/>
          <p:cNvSpPr/>
          <p:nvPr/>
        </p:nvSpPr>
        <p:spPr bwMode="auto">
          <a:xfrm>
            <a:off x="1265464" y="2620736"/>
            <a:ext cx="4278086" cy="1502228"/>
          </a:xfrm>
          <a:prstGeom prst="parallelogram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4"/>
              </a:buBlip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1494063" y="2620736"/>
            <a:ext cx="6082393" cy="39188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4"/>
              </a:buBlip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367393" y="2539093"/>
            <a:ext cx="6408964" cy="61232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4"/>
              </a:buBlip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685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xfrm>
            <a:off x="306388" y="169863"/>
            <a:ext cx="6834187" cy="1143000"/>
          </a:xfrm>
        </p:spPr>
        <p:txBody>
          <a:bodyPr/>
          <a:lstStyle/>
          <a:p>
            <a:r>
              <a:rPr lang="sv-SE" altLang="en-US" dirty="0" smtClean="0"/>
              <a:t>WI/SI to be completed </a:t>
            </a:r>
            <a:endParaRPr lang="en-US" altLang="en-US" dirty="0" smtClean="0"/>
          </a:p>
        </p:txBody>
      </p:sp>
      <p:sp>
        <p:nvSpPr>
          <p:cNvPr id="11267" name="Rectangle 25"/>
          <p:cNvSpPr>
            <a:spLocks noGrp="1"/>
          </p:cNvSpPr>
          <p:nvPr>
            <p:ph type="body" sz="half" idx="1"/>
          </p:nvPr>
        </p:nvSpPr>
        <p:spPr>
          <a:xfrm>
            <a:off x="106136" y="1072243"/>
            <a:ext cx="9037864" cy="4625975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en-US" sz="1800" dirty="0" smtClean="0"/>
              <a:t>Rel-13 SI </a:t>
            </a:r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GB" sz="1400" dirty="0"/>
              <a:t>Study on multi-node testing for </a:t>
            </a:r>
            <a:r>
              <a:rPr lang="en-GB" sz="1400" dirty="0"/>
              <a:t>LAA</a:t>
            </a:r>
            <a:endParaRPr lang="en-US" altLang="en-US" sz="1400" dirty="0"/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en-US" altLang="en-US" sz="1800" dirty="0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en-US" sz="1800" dirty="0" smtClean="0"/>
              <a:t>Rel-14 </a:t>
            </a:r>
            <a:r>
              <a:rPr lang="en-US" altLang="en-US" sz="1800" dirty="0" smtClean="0"/>
              <a:t>Core </a:t>
            </a:r>
            <a:r>
              <a:rPr lang="en-US" altLang="en-US" sz="1800" dirty="0" smtClean="0"/>
              <a:t>WI</a:t>
            </a:r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US" altLang="en-US" sz="1400" dirty="0"/>
              <a:t>All the basket WIs except 3DL/3UL which was completed in last RAN</a:t>
            </a:r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US" altLang="ja-JP" sz="1400" dirty="0"/>
              <a:t>New band support in NB-</a:t>
            </a:r>
            <a:r>
              <a:rPr lang="en-US" altLang="ja-JP" sz="1400" dirty="0" err="1"/>
              <a:t>IoT</a:t>
            </a:r>
            <a:endParaRPr lang="en-US" altLang="ja-JP" sz="1400" dirty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US" altLang="ja-JP" sz="1400" dirty="0"/>
              <a:t>Introduction of new band support for 4Rx antenna </a:t>
            </a:r>
            <a:r>
              <a:rPr lang="en-US" altLang="ja-JP" sz="1400" dirty="0"/>
              <a:t>ports</a:t>
            </a:r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GB" sz="1400" dirty="0"/>
              <a:t>Further enhanced MTC for LTE</a:t>
            </a:r>
            <a:endParaRPr lang="en-GB" altLang="ja-JP" sz="1400" dirty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GB" altLang="ja-JP" sz="1400" dirty="0"/>
              <a:t>NB-</a:t>
            </a:r>
            <a:r>
              <a:rPr lang="en-GB" altLang="ja-JP" sz="1400" dirty="0" err="1"/>
              <a:t>IoT</a:t>
            </a:r>
            <a:r>
              <a:rPr lang="en-GB" altLang="ja-JP" sz="1400" dirty="0"/>
              <a:t> enhancement</a:t>
            </a:r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GB" sz="1400" dirty="0"/>
              <a:t>LTE-based V2X Services</a:t>
            </a:r>
            <a:endParaRPr lang="en-GB" altLang="ja-JP" sz="1400" dirty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ja-JP" sz="1400" dirty="0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ja-JP" sz="1800" dirty="0" smtClean="0"/>
              <a:t>Rel-14 </a:t>
            </a:r>
            <a:r>
              <a:rPr lang="en-US" altLang="ja-JP" sz="1800" dirty="0" err="1"/>
              <a:t>Perf</a:t>
            </a:r>
            <a:r>
              <a:rPr lang="en-US" altLang="ja-JP" sz="1800" dirty="0"/>
              <a:t> WI</a:t>
            </a:r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US" altLang="ja-JP" sz="1400" dirty="0"/>
              <a:t>Performance </a:t>
            </a:r>
            <a:r>
              <a:rPr lang="en-US" altLang="ja-JP" sz="1400" dirty="0"/>
              <a:t>enhancements for high speed scenario in LTE</a:t>
            </a:r>
            <a:endParaRPr lang="fi-FI" altLang="ja-JP" sz="1400" dirty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GB" altLang="zh-CN" sz="1400" dirty="0"/>
              <a:t>Measurement Gap Enhancement for LTE</a:t>
            </a:r>
            <a:endParaRPr lang="fi-FI" altLang="ja-JP" sz="1400" dirty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fi-FI" altLang="ja-JP" sz="1400" dirty="0"/>
              <a:t>Requirements for a new UE category with single receiver based on Category 1 for </a:t>
            </a:r>
            <a:r>
              <a:rPr lang="fi-FI" altLang="ja-JP" sz="1400" dirty="0" smtClean="0"/>
              <a:t>LTE</a:t>
            </a:r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GB" altLang="zh-CN" sz="1400" dirty="0"/>
              <a:t>SRS Carrier based Switching for </a:t>
            </a:r>
            <a:r>
              <a:rPr lang="en-GB" altLang="zh-CN" sz="1400" dirty="0"/>
              <a:t>LTE</a:t>
            </a:r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GB" altLang="zh-CN" sz="1400" dirty="0"/>
              <a:t>Further Indoor Positioning enhancements for UTRA and LTE</a:t>
            </a:r>
            <a:endParaRPr lang="en-GB" altLang="ja-JP" sz="1400" dirty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GB" sz="1400" dirty="0"/>
              <a:t>Further mobility enhancements in LTE</a:t>
            </a:r>
            <a:endParaRPr lang="en-GB" altLang="ja-JP" sz="1400" dirty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GB" altLang="ja-JP" sz="1400" dirty="0"/>
              <a:t>Support for V2V services based on LTE </a:t>
            </a:r>
            <a:r>
              <a:rPr lang="en-GB" altLang="ja-JP" sz="1400" dirty="0" err="1"/>
              <a:t>sidelink</a:t>
            </a:r>
            <a:endParaRPr lang="en-GB" altLang="ja-JP" sz="1400" dirty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ja-JP" sz="1400" dirty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ja-JP" sz="1800" dirty="0"/>
              <a:t>Rel-14 </a:t>
            </a:r>
            <a:r>
              <a:rPr lang="en-US" altLang="ja-JP" sz="1800" dirty="0" smtClean="0"/>
              <a:t>SI</a:t>
            </a:r>
            <a:endParaRPr lang="en-US" altLang="ja-JP" sz="1800" dirty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fi-FI" altLang="ja-JP" sz="1400" dirty="0"/>
              <a:t>Study on interference cancellation receiver for LTE BS</a:t>
            </a: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en-US" sz="1400" dirty="0"/>
          </a:p>
          <a:p>
            <a:pPr eaLnBrk="1" fontAlgn="b" hangingPunct="1"/>
            <a:r>
              <a:rPr lang="en-GB" altLang="zh-CN" sz="1800" dirty="0" smtClean="0"/>
              <a:t>Rel-15 </a:t>
            </a:r>
            <a:r>
              <a:rPr lang="en-GB" altLang="zh-CN" sz="1800" dirty="0" smtClean="0"/>
              <a:t>W</a:t>
            </a:r>
            <a:r>
              <a:rPr lang="en-GB" altLang="zh-CN" sz="1800" dirty="0" smtClean="0"/>
              <a:t>I</a:t>
            </a:r>
          </a:p>
          <a:p>
            <a:pPr lvl="1" eaLnBrk="1" fontAlgn="b" hangingPunct="1"/>
            <a:r>
              <a:rPr lang="en-US" altLang="ja-JP" sz="1400" dirty="0"/>
              <a:t>Add Power Class 1 UE to B3/B20/B28</a:t>
            </a:r>
          </a:p>
          <a:p>
            <a:pPr lvl="1" eaLnBrk="1" fontAlgn="b" hangingPunct="1"/>
            <a:endParaRPr lang="en-GB" altLang="zh-CN" sz="1400" dirty="0"/>
          </a:p>
          <a:p>
            <a:pPr lvl="1" eaLnBrk="1" fontAlgn="b" hangingPunct="1"/>
            <a:endParaRPr lang="en-GB" sz="1400" dirty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fi-FI" altLang="ja-JP" sz="1000" dirty="0"/>
          </a:p>
          <a:p>
            <a:pPr marL="0" indent="0">
              <a:lnSpc>
                <a:spcPct val="90000"/>
              </a:lnSpc>
              <a:spcBef>
                <a:spcPct val="0"/>
              </a:spcBef>
              <a:buNone/>
            </a:pPr>
            <a:endParaRPr lang="en-GB" altLang="ja-JP" sz="1600" b="1" dirty="0">
              <a:solidFill>
                <a:srgbClr val="0000FF"/>
              </a:solidFill>
              <a:latin typeface="Arial" charset="0"/>
              <a:ea typeface="MS PGothic" pitchFamily="34" charset="-128"/>
              <a:cs typeface="Arial" charset="0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fi-FI" altLang="ja-JP" sz="1600" dirty="0">
              <a:ea typeface="+mn-ea"/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ja-JP" sz="1600" dirty="0">
              <a:ea typeface="+mn-ea"/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160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en-US" sz="800" dirty="0" smtClean="0"/>
          </a:p>
          <a:p>
            <a:pPr lvl="2">
              <a:lnSpc>
                <a:spcPct val="90000"/>
              </a:lnSpc>
              <a:spcBef>
                <a:spcPct val="0"/>
              </a:spcBef>
            </a:pPr>
            <a:endParaRPr lang="en-GB" altLang="en-US" sz="80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34932428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xfrm>
            <a:off x="306388" y="169863"/>
            <a:ext cx="6834187" cy="1143000"/>
          </a:xfrm>
        </p:spPr>
        <p:txBody>
          <a:bodyPr/>
          <a:lstStyle/>
          <a:p>
            <a:r>
              <a:rPr lang="sv-SE" altLang="en-US" dirty="0" smtClean="0"/>
              <a:t>WI/SI to be extended</a:t>
            </a:r>
            <a:endParaRPr lang="en-US" altLang="en-US" dirty="0" smtClean="0"/>
          </a:p>
        </p:txBody>
      </p:sp>
      <p:sp>
        <p:nvSpPr>
          <p:cNvPr id="11267" name="Rectangle 25"/>
          <p:cNvSpPr>
            <a:spLocks noGrp="1"/>
          </p:cNvSpPr>
          <p:nvPr>
            <p:ph type="body" sz="half" idx="1"/>
          </p:nvPr>
        </p:nvSpPr>
        <p:spPr>
          <a:xfrm>
            <a:off x="106136" y="967046"/>
            <a:ext cx="9037864" cy="5576162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/>
              <a:t>Rel-14 </a:t>
            </a:r>
            <a:r>
              <a:rPr lang="en-GB" sz="2000" dirty="0" smtClean="0"/>
              <a:t>Core WI extended to  </a:t>
            </a:r>
            <a:r>
              <a:rPr lang="en-GB" sz="2000" dirty="0" smtClean="0">
                <a:solidFill>
                  <a:srgbClr val="FF0000"/>
                </a:solidFill>
              </a:rPr>
              <a:t>Sep 2017</a:t>
            </a:r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US" altLang="ja-JP" sz="1600" dirty="0"/>
              <a:t>LTE UE TRP and TRS and UTRA Hand Phantom related UE TRP and TRS Requirements</a:t>
            </a:r>
            <a:endParaRPr lang="fi-FI" altLang="ja-JP" sz="1600" dirty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GB" altLang="zh-CN" sz="1600" dirty="0"/>
              <a:t>Radiated requirements for the verification of multi-antenna reception performance of </a:t>
            </a:r>
            <a:r>
              <a:rPr lang="en-GB" altLang="zh-CN" sz="1600" dirty="0" err="1" smtClean="0"/>
              <a:t>Ues</a:t>
            </a:r>
            <a:endParaRPr lang="en-GB" altLang="zh-CN" sz="160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GB" altLang="ja-JP" sz="1600" dirty="0" err="1" smtClean="0"/>
              <a:t>eMBMS</a:t>
            </a:r>
            <a:r>
              <a:rPr lang="en-GB" altLang="ja-JP" sz="1600" dirty="0" smtClean="0"/>
              <a:t> enhancement for LTE </a:t>
            </a:r>
            <a:endParaRPr lang="fi-FI" altLang="ja-JP" sz="1600" dirty="0"/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en-GB" sz="2000" dirty="0" smtClean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ja-JP" sz="2000" dirty="0" smtClean="0"/>
              <a:t>Rel-14 </a:t>
            </a:r>
            <a:r>
              <a:rPr lang="en-US" altLang="ja-JP" sz="2000" dirty="0" smtClean="0"/>
              <a:t>Performance WI extended to </a:t>
            </a:r>
            <a:r>
              <a:rPr lang="en-US" altLang="ja-JP" sz="2000" dirty="0" smtClean="0">
                <a:solidFill>
                  <a:srgbClr val="FF0000"/>
                </a:solidFill>
              </a:rPr>
              <a:t>Sep </a:t>
            </a:r>
            <a:r>
              <a:rPr lang="en-US" altLang="ja-JP" sz="2000" dirty="0" smtClean="0">
                <a:solidFill>
                  <a:srgbClr val="FF0000"/>
                </a:solidFill>
              </a:rPr>
              <a:t>2017 </a:t>
            </a:r>
            <a:endParaRPr lang="en-US" altLang="ja-JP" sz="2000" dirty="0" smtClean="0">
              <a:solidFill>
                <a:srgbClr val="FF0000"/>
              </a:solidFill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GB" altLang="ja-JP" sz="1600" dirty="0"/>
              <a:t>Enhanced LAA for </a:t>
            </a:r>
            <a:r>
              <a:rPr lang="en-GB" altLang="ja-JP" sz="1600" dirty="0" smtClean="0"/>
              <a:t>LTE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en-US" altLang="ja-JP" sz="2000" dirty="0" smtClean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ja-JP" sz="2000" dirty="0" smtClean="0"/>
              <a:t>Rel-15 WI </a:t>
            </a:r>
            <a:r>
              <a:rPr lang="en-US" altLang="ja-JP" sz="2000" dirty="0"/>
              <a:t>extended to </a:t>
            </a:r>
            <a:r>
              <a:rPr lang="en-US" altLang="ja-JP" sz="2000" dirty="0" smtClean="0">
                <a:solidFill>
                  <a:srgbClr val="FF0000"/>
                </a:solidFill>
              </a:rPr>
              <a:t>Sep 2017</a:t>
            </a:r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/>
              <a:t>FDD </a:t>
            </a:r>
            <a:r>
              <a:rPr lang="en-GB" sz="1600" dirty="0"/>
              <a:t>operating band in the L-band for LTE </a:t>
            </a:r>
            <a:endParaRPr lang="en-US" altLang="ja-JP" sz="1600" dirty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GB" sz="1600" dirty="0"/>
              <a:t>LTE Extended 1.5 GHz SDL band (1427 – 1518 MHz) and LTE Carrier Aggregation (2DL/1UL) with Band 20 </a:t>
            </a:r>
            <a:endParaRPr lang="en-US" altLang="ja-JP" sz="1600" dirty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GB" sz="1600" dirty="0"/>
              <a:t>TDD operating band in the L-band for LTE</a:t>
            </a:r>
            <a:endParaRPr lang="en-US" altLang="ja-JP" sz="1600" dirty="0"/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en-US" altLang="ja-JP" sz="2000" dirty="0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ja-JP" sz="2000" dirty="0" smtClean="0"/>
              <a:t>Rel-15 </a:t>
            </a:r>
            <a:r>
              <a:rPr lang="en-US" altLang="ja-JP" sz="2000" dirty="0"/>
              <a:t>WI extended to </a:t>
            </a:r>
            <a:r>
              <a:rPr lang="en-US" altLang="ja-JP" sz="2000" dirty="0" smtClean="0">
                <a:solidFill>
                  <a:srgbClr val="FF0000"/>
                </a:solidFill>
              </a:rPr>
              <a:t>Dec </a:t>
            </a:r>
            <a:r>
              <a:rPr lang="en-US" altLang="ja-JP" sz="2000" dirty="0">
                <a:solidFill>
                  <a:srgbClr val="FF0000"/>
                </a:solidFill>
              </a:rPr>
              <a:t>2017</a:t>
            </a:r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/>
              <a:t>Add </a:t>
            </a:r>
            <a:r>
              <a:rPr lang="en-GB" sz="1600" dirty="0"/>
              <a:t>UE Power Class 2 to band 41 intra-band contiguous LTE carrier aggregation </a:t>
            </a:r>
            <a:endParaRPr lang="en-GB" sz="1600" dirty="0"/>
          </a:p>
          <a:p>
            <a:pPr lvl="0">
              <a:lnSpc>
                <a:spcPct val="90000"/>
              </a:lnSpc>
              <a:spcBef>
                <a:spcPct val="0"/>
              </a:spcBef>
            </a:pPr>
            <a:endParaRPr lang="en-GB" altLang="ja-JP" sz="2000" b="1" kern="1200" dirty="0">
              <a:solidFill>
                <a:srgbClr val="0000FF"/>
              </a:solidFill>
              <a:latin typeface="Arial" charset="0"/>
              <a:ea typeface="MS PGothic" pitchFamily="34" charset="-128"/>
            </a:endParaRPr>
          </a:p>
          <a:p>
            <a:pPr lvl="0">
              <a:lnSpc>
                <a:spcPct val="90000"/>
              </a:lnSpc>
              <a:spcBef>
                <a:spcPct val="0"/>
              </a:spcBef>
            </a:pPr>
            <a:r>
              <a:rPr lang="en-GB" altLang="ja-JP" sz="2000" dirty="0"/>
              <a:t>Rel-15 WI extended to </a:t>
            </a:r>
            <a:r>
              <a:rPr lang="en-GB" altLang="ja-JP" sz="2000" dirty="0">
                <a:solidFill>
                  <a:srgbClr val="FF0000"/>
                </a:solidFill>
              </a:rPr>
              <a:t>June 2018</a:t>
            </a:r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US" sz="1600" dirty="0"/>
              <a:t>V2X new band combinations for LTE </a:t>
            </a:r>
          </a:p>
          <a:p>
            <a:pPr lvl="0">
              <a:lnSpc>
                <a:spcPct val="90000"/>
              </a:lnSpc>
              <a:spcBef>
                <a:spcPct val="0"/>
              </a:spcBef>
            </a:pPr>
            <a:endParaRPr lang="en-GB" altLang="ja-JP" sz="2000" b="1" kern="1200" dirty="0" smtClean="0">
              <a:solidFill>
                <a:srgbClr val="0000FF"/>
              </a:solidFill>
              <a:latin typeface="Arial" charset="0"/>
              <a:ea typeface="MS PGothic" pitchFamily="34" charset="-128"/>
            </a:endParaRPr>
          </a:p>
          <a:p>
            <a:pPr lvl="0">
              <a:lnSpc>
                <a:spcPct val="90000"/>
              </a:lnSpc>
              <a:spcBef>
                <a:spcPct val="0"/>
              </a:spcBef>
            </a:pPr>
            <a:endParaRPr lang="en-GB" altLang="ja-JP" sz="2000" b="1" kern="1200" dirty="0" smtClean="0">
              <a:solidFill>
                <a:srgbClr val="0000FF"/>
              </a:solidFill>
              <a:latin typeface="Arial" charset="0"/>
              <a:ea typeface="MS PGothic" pitchFamily="34" charset="-128"/>
            </a:endParaRPr>
          </a:p>
          <a:p>
            <a:pPr lvl="0">
              <a:lnSpc>
                <a:spcPct val="90000"/>
              </a:lnSpc>
              <a:spcBef>
                <a:spcPct val="0"/>
              </a:spcBef>
            </a:pPr>
            <a:endParaRPr lang="en-US" altLang="ja-JP" sz="2000" b="1" kern="1200" dirty="0">
              <a:solidFill>
                <a:srgbClr val="0000FF"/>
              </a:solidFill>
              <a:latin typeface="Arial" charset="0"/>
              <a:ea typeface="MS PGothic" pitchFamily="34" charset="-128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en-US" altLang="ja-JP" sz="2000" dirty="0">
              <a:solidFill>
                <a:srgbClr val="FF0000"/>
              </a:solidFill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ja-JP" sz="1400" dirty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ja-JP" sz="1400" b="1" kern="1200" dirty="0">
              <a:solidFill>
                <a:srgbClr val="0000FF"/>
              </a:solidFill>
              <a:latin typeface="Arial" charset="0"/>
              <a:ea typeface="MS PGothic" pitchFamily="34" charset="-128"/>
              <a:cs typeface="Arial" charset="0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ja-JP" sz="1400" dirty="0"/>
          </a:p>
          <a:p>
            <a:pPr lvl="0">
              <a:lnSpc>
                <a:spcPct val="90000"/>
              </a:lnSpc>
              <a:spcBef>
                <a:spcPct val="0"/>
              </a:spcBef>
            </a:pPr>
            <a:endParaRPr lang="en-GB" altLang="ja-JP" sz="1800" b="1" kern="1200" dirty="0" smtClean="0">
              <a:solidFill>
                <a:srgbClr val="0000FF"/>
              </a:solidFill>
              <a:latin typeface="Arial" charset="0"/>
              <a:ea typeface="MS PGothic" pitchFamily="34" charset="-128"/>
              <a:cs typeface="Arial" charset="0"/>
            </a:endParaRPr>
          </a:p>
          <a:p>
            <a:pPr lvl="0">
              <a:lnSpc>
                <a:spcPct val="90000"/>
              </a:lnSpc>
              <a:spcBef>
                <a:spcPct val="0"/>
              </a:spcBef>
            </a:pPr>
            <a:endParaRPr lang="fi-FI" altLang="ja-JP" sz="1800" b="1" kern="1200" dirty="0">
              <a:solidFill>
                <a:srgbClr val="0000FF"/>
              </a:solidFill>
              <a:latin typeface="Arial" charset="0"/>
              <a:ea typeface="MS PGothic" pitchFamily="34" charset="-128"/>
              <a:cs typeface="Arial" charset="0"/>
            </a:endParaRPr>
          </a:p>
          <a:p>
            <a:pPr lvl="0">
              <a:lnSpc>
                <a:spcPct val="90000"/>
              </a:lnSpc>
              <a:spcBef>
                <a:spcPct val="0"/>
              </a:spcBef>
            </a:pPr>
            <a:endParaRPr lang="en-US" altLang="ja-JP" sz="1800" dirty="0" smtClean="0"/>
          </a:p>
          <a:p>
            <a:pPr lvl="0">
              <a:lnSpc>
                <a:spcPct val="90000"/>
              </a:lnSpc>
              <a:spcBef>
                <a:spcPct val="0"/>
              </a:spcBef>
            </a:pPr>
            <a:endParaRPr lang="en-US" altLang="ja-JP" sz="1800" dirty="0"/>
          </a:p>
          <a:p>
            <a:pPr lvl="0">
              <a:lnSpc>
                <a:spcPct val="90000"/>
              </a:lnSpc>
              <a:spcBef>
                <a:spcPct val="0"/>
              </a:spcBef>
            </a:pPr>
            <a:endParaRPr lang="en-US" altLang="ja-JP" sz="1800" dirty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ja-JP" sz="1600" b="1" dirty="0">
              <a:solidFill>
                <a:srgbClr val="0000FF"/>
              </a:solidFill>
              <a:latin typeface="Arial" charset="0"/>
              <a:ea typeface="MS PGothic" pitchFamily="34" charset="-128"/>
              <a:cs typeface="Arial" charset="0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fi-FI" altLang="ja-JP" sz="1600" dirty="0">
              <a:ea typeface="+mn-ea"/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ja-JP" sz="1600" dirty="0">
              <a:ea typeface="+mn-ea"/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160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en-US" sz="800" dirty="0" smtClean="0"/>
          </a:p>
          <a:p>
            <a:pPr lvl="2">
              <a:lnSpc>
                <a:spcPct val="90000"/>
              </a:lnSpc>
              <a:spcBef>
                <a:spcPct val="0"/>
              </a:spcBef>
            </a:pPr>
            <a:endParaRPr lang="en-GB" altLang="en-US" sz="80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29132356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altLang="en-US" dirty="0" smtClean="0"/>
              <a:t>Non-spectrum related WI/SI status</a:t>
            </a:r>
            <a:br>
              <a:rPr lang="fi-FI" altLang="en-US" dirty="0" smtClean="0"/>
            </a:br>
            <a:r>
              <a:rPr lang="fi-FI" altLang="en-US" dirty="0" smtClean="0"/>
              <a:t>RAN4 led items Rel-13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2264540"/>
              </p:ext>
            </p:extLst>
          </p:nvPr>
        </p:nvGraphicFramePr>
        <p:xfrm>
          <a:off x="168048" y="1516542"/>
          <a:ext cx="8640762" cy="604302"/>
        </p:xfrm>
        <a:graphic>
          <a:graphicData uri="http://schemas.openxmlformats.org/drawingml/2006/table">
            <a:tbl>
              <a:tblPr/>
              <a:tblGrid>
                <a:gridCol w="5086004"/>
                <a:gridCol w="951876"/>
                <a:gridCol w="888836"/>
                <a:gridCol w="1006021"/>
                <a:gridCol w="708025"/>
              </a:tblGrid>
              <a:tr h="14131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Name</a:t>
                      </a:r>
                      <a:endParaRPr kumimoji="0" lang="fi-FI" altLang="zh-CN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Start_Date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Finish_Date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Status Report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 Completion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221572">
                <a:tc>
                  <a:txBody>
                    <a:bodyPr/>
                    <a:lstStyle/>
                    <a:p>
                      <a:pPr marL="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Rel-13 SI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Performance WI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Core/Perf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241414">
                <a:tc>
                  <a:txBody>
                    <a:bodyPr/>
                    <a:lstStyle/>
                    <a:p>
                      <a:pPr marL="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Study on multi-node testing for LAA</a:t>
                      </a:r>
                      <a:endParaRPr kumimoji="0" lang="fi-FI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06/2017</a:t>
                      </a:r>
                      <a:endParaRPr kumimoji="0" lang="fi-FI" altLang="zh-CN" sz="9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RP-171077</a:t>
                      </a:r>
                      <a:endParaRPr kumimoji="0" lang="fi-FI" altLang="zh-CN" sz="9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NA/95%</a:t>
                      </a:r>
                      <a:endParaRPr kumimoji="0" lang="fi-FI" altLang="zh-CN" sz="9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578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6"/>
          <p:cNvSpPr>
            <a:spLocks noGrp="1"/>
          </p:cNvSpPr>
          <p:nvPr>
            <p:ph type="title"/>
          </p:nvPr>
        </p:nvSpPr>
        <p:spPr>
          <a:xfrm>
            <a:off x="468313" y="-6350"/>
            <a:ext cx="6834187" cy="1143000"/>
          </a:xfrm>
        </p:spPr>
        <p:txBody>
          <a:bodyPr/>
          <a:lstStyle/>
          <a:p>
            <a:r>
              <a:rPr lang="fi-FI" altLang="en-US" dirty="0" smtClean="0"/>
              <a:t>Spectrum related WI/SI status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6259112"/>
              </p:ext>
            </p:extLst>
          </p:nvPr>
        </p:nvGraphicFramePr>
        <p:xfrm>
          <a:off x="219993" y="1241793"/>
          <a:ext cx="8640762" cy="3052622"/>
        </p:xfrm>
        <a:graphic>
          <a:graphicData uri="http://schemas.openxmlformats.org/drawingml/2006/table">
            <a:tbl>
              <a:tblPr/>
              <a:tblGrid>
                <a:gridCol w="5086525"/>
                <a:gridCol w="761825"/>
                <a:gridCol w="871537"/>
                <a:gridCol w="1201738"/>
                <a:gridCol w="719137"/>
              </a:tblGrid>
              <a:tr h="13332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Name   </a:t>
                      </a:r>
                      <a:r>
                        <a:rPr kumimoji="0" lang="fi-FI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( new WIs approved in RAN#73 and WIs revised finish dates by red font)</a:t>
                      </a:r>
                      <a:endParaRPr kumimoji="0" lang="fi-FI" altLang="zh-CN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Start_Date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Finish_Date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Status Report or WID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 Completion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12604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Rel-14 Basket CA WI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Performance WI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Core/Perf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260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Intra-band CA including contiguous and non-contiguous spectrum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12/2015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06/2017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RP-170958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100/100 %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 Rel-14 for 2DL/1UL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12/2015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06/2017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RP-171027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100/100 %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 Rel-14 for 3DL/1UL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12/2015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06/2017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RP-171081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100/100 %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 Rel-14 for 4DL/1UL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12/2015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06/2017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RP-170959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100/100 %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 Rel-14 for 5DL/1UL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12/2015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06/2017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RP-170934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100/100 %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 Rel-14 for 2DL/2UL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12/2015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06/2017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RP-171083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100/100 %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 Rel-14 for </a:t>
                      </a:r>
                      <a:r>
                        <a:rPr kumimoji="0" lang="en-US" altLang="ja-JP" sz="8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xDL</a:t>
                      </a: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/2UL with x=3,4,5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12/2015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06/2017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RP-170943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100/100 %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Rel-14 WI  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Performance WI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Core/Perf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3635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New band support in NB-</a:t>
                      </a:r>
                      <a:r>
                        <a:rPr kumimoji="0" lang="en-US" altLang="ja-JP" sz="8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IoT</a:t>
                      </a:r>
                      <a:endParaRPr kumimoji="0" lang="en-US" altLang="ja-JP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09/2016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06/2017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RP-170969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100/100 </a:t>
                      </a: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635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Introduction of new band support for 4Rx antenna ports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12/2016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06/2017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RP-171080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100/NA </a:t>
                      </a: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00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Rel-15 WI 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Performance WI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Core/Perf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2200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Add Power Class 1 UE to B3/B20/B28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09/2016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06/2017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RP-171078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100/NA </a:t>
                      </a: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00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450MHz E-UTRA FDD Band for LTE PPDR and PMR/PAMR in Europe </a:t>
                      </a:r>
                      <a:endParaRPr kumimoji="0" lang="en-US" altLang="ja-JP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12/2016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09/2017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RP-170911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75/50 </a:t>
                      </a: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E-UTRA 700MHz in Europe for Broadband-PPDR </a:t>
                      </a:r>
                      <a:endParaRPr kumimoji="0" lang="en-US" altLang="ja-JP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12/2016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09/2017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RP-170910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80/0 </a:t>
                      </a: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00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FDD operating band in the L-band for LTE </a:t>
                      </a:r>
                      <a:endParaRPr kumimoji="0" lang="en-US" altLang="ja-JP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12/2016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09/2017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RP-171095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99/99 </a:t>
                      </a: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9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Extended 1.5 GHz SDL band (1427 – 1518 MHz) and LTE Carrier Aggregation (2DL/1UL) with Band 20 </a:t>
                      </a:r>
                      <a:endParaRPr kumimoji="0" lang="en-US" altLang="ja-JP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12/2016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09/2017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RP-171151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50/0 </a:t>
                      </a: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00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TDD operating band in the L-band for LTE</a:t>
                      </a:r>
                      <a:endParaRPr kumimoji="0" lang="en-US" altLang="ja-JP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12/2016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09/2017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RP-171079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70/0 </a:t>
                      </a: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00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Add UE Power Class 2 to band 41 intra-band contiguous LTE carrier aggregation </a:t>
                      </a:r>
                      <a:endParaRPr kumimoji="0" lang="en-US" altLang="ja-JP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12/2016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12/2017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RP-171003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50/0 </a:t>
                      </a: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00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US 600 MHz Band for LTE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03/2017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09/2017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RP-171141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95/95 %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00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V2X new band combinations for LTE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06/2018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RP-170945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20/0 %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00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450MHz Band for LTE in region 3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12/2017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RP-170953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30/0 %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LAA/</a:t>
                      </a:r>
                      <a:r>
                        <a:rPr kumimoji="0" lang="en-US" sz="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eLAA</a:t>
                      </a:r>
                      <a:r>
                        <a:rPr kumimoji="0" 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 for the CBRS 3.5GHz band in US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12/2017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RP-171331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50/0 %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806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6"/>
          <p:cNvSpPr>
            <a:spLocks noGrp="1"/>
          </p:cNvSpPr>
          <p:nvPr>
            <p:ph type="title"/>
          </p:nvPr>
        </p:nvSpPr>
        <p:spPr>
          <a:xfrm>
            <a:off x="468313" y="-6350"/>
            <a:ext cx="6834187" cy="1143000"/>
          </a:xfrm>
        </p:spPr>
        <p:txBody>
          <a:bodyPr/>
          <a:lstStyle/>
          <a:p>
            <a:r>
              <a:rPr lang="fi-FI" altLang="en-US" dirty="0"/>
              <a:t>Non-spectrum related WI/SI status</a:t>
            </a:r>
            <a:br>
              <a:rPr lang="fi-FI" altLang="en-US" dirty="0"/>
            </a:br>
            <a:r>
              <a:rPr lang="fi-FI" altLang="en-US" dirty="0"/>
              <a:t>RAN4 led </a:t>
            </a:r>
            <a:r>
              <a:rPr lang="fi-FI" altLang="en-US" dirty="0" smtClean="0"/>
              <a:t>items Rel-14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4898247"/>
              </p:ext>
            </p:extLst>
          </p:nvPr>
        </p:nvGraphicFramePr>
        <p:xfrm>
          <a:off x="249691" y="1774146"/>
          <a:ext cx="8640762" cy="1841472"/>
        </p:xfrm>
        <a:graphic>
          <a:graphicData uri="http://schemas.openxmlformats.org/drawingml/2006/table">
            <a:tbl>
              <a:tblPr/>
              <a:tblGrid>
                <a:gridCol w="5618958"/>
                <a:gridCol w="623092"/>
                <a:gridCol w="754062"/>
                <a:gridCol w="936625"/>
                <a:gridCol w="708025"/>
              </a:tblGrid>
              <a:tr h="14131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Name  </a:t>
                      </a:r>
                      <a:r>
                        <a:rPr kumimoji="0" lang="fi-FI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(revised finish dates by red font)</a:t>
                      </a:r>
                      <a:endParaRPr kumimoji="0" lang="fi-FI" altLang="zh-CN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Start_Date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Finish_Date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Status Report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 Completion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14350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Rel-14 WI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Performance WI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Core/Perf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1618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LTE UE TRP and TRS and UTRA Hand Phantom related UE TRP and TRS Requirements</a:t>
                      </a:r>
                      <a:endParaRPr kumimoji="0" lang="fi-FI" altLang="ja-JP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12/2012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09/2017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RP-171007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85/NA </a:t>
                      </a: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98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Radiated requirements for the verification of multi-antenna reception performance of UEs</a:t>
                      </a:r>
                      <a:endParaRPr kumimoji="0" lang="fi-FI" altLang="ja-JP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09/2017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RP-171018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50/NA </a:t>
                      </a: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28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Performance enhancements for high speed scenario in LTE</a:t>
                      </a:r>
                      <a:endParaRPr kumimoji="0" lang="fi-FI" altLang="ja-JP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12/2015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06/2017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RP-171038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100/100 </a:t>
                      </a: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06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Measurement Gap Enhancement for LTE</a:t>
                      </a:r>
                      <a:endParaRPr kumimoji="0" lang="fi-FI" altLang="ja-JP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06/2017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RP-171024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100/100 </a:t>
                      </a: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06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Requirements for a new UE category with single receiver based on Category 1 for LTE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06/2017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RP-171148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100/100 </a:t>
                      </a: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06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Enhanced CRS and SU-MIMO interference mitigation performance requirements for LTE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09/2017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RP-171013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NA/85 </a:t>
                      </a: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06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4 RX antenna ports with CA for LTE DL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RP-170957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100/90 </a:t>
                      </a: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50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Rel-14 SI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573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Study on interference cancellation receiver for LTE BS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RP-170158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100%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5731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Rel-15 </a:t>
                      </a:r>
                      <a:r>
                        <a:rPr kumimoji="0" lang="en-US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WI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573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Further Enhancement of Base Station (BS) RF and EMC requirements for Active Antenna System (AAS)</a:t>
                      </a:r>
                      <a:endParaRPr kumimoji="0" lang="fi-FI" altLang="ja-JP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06/2018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RP-171075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60/20 </a:t>
                      </a: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584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Status of other WG led </a:t>
            </a:r>
            <a:r>
              <a:rPr lang="en-US" altLang="zh-CN" dirty="0" smtClean="0">
                <a:ea typeface="SimSun" pitchFamily="2" charset="-122"/>
              </a:rPr>
              <a:t>WI/SIs </a:t>
            </a:r>
            <a:br>
              <a:rPr lang="en-US" altLang="zh-CN" dirty="0" smtClean="0">
                <a:ea typeface="SimSun" pitchFamily="2" charset="-122"/>
              </a:rPr>
            </a:br>
            <a:r>
              <a:rPr lang="en-US" altLang="zh-CN" dirty="0" smtClean="0">
                <a:ea typeface="SimSun" pitchFamily="2" charset="-122"/>
              </a:rPr>
              <a:t>impacting RAN4</a:t>
            </a:r>
            <a:endParaRPr lang="fi-FI" altLang="en-US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4014080"/>
              </p:ext>
            </p:extLst>
          </p:nvPr>
        </p:nvGraphicFramePr>
        <p:xfrm>
          <a:off x="383721" y="1616075"/>
          <a:ext cx="8428493" cy="4551256"/>
        </p:xfrm>
        <a:graphic>
          <a:graphicData uri="http://schemas.openxmlformats.org/drawingml/2006/table">
            <a:tbl>
              <a:tblPr/>
              <a:tblGrid>
                <a:gridCol w="5197930"/>
                <a:gridCol w="808038"/>
                <a:gridCol w="808037"/>
                <a:gridCol w="974725"/>
                <a:gridCol w="639763"/>
              </a:tblGrid>
              <a:tr h="28413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Name  </a:t>
                      </a:r>
                      <a:r>
                        <a:rPr kumimoji="0" lang="fi-FI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(revised finish dates by red font)</a:t>
                      </a:r>
                      <a:endParaRPr kumimoji="0" lang="fi-FI" altLang="zh-CN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Start_Date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Finish_Date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Status Report       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 Completion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1825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Rel-14 WI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Performance WI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Core/Perf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908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Enhanced LAA for LTE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12/2015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09/2017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RP-171040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</a:t>
                      </a: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50</a:t>
                      </a: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 </a:t>
                      </a: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976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SRS Carrier based Switching for LTE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RP-171074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100/100 </a:t>
                      </a: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%</a:t>
                      </a: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 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875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Further Indoor Positioning enhancements for UTRA and LTE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RP-170948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100/100 </a:t>
                      </a: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771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Uplink capacity enhancement for LTE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RP-170966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100/75 </a:t>
                      </a: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69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Downlink Multiuser Superposition Transmission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RP-171178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100/25 %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Further enhanced MTC for LTE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RP-171175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</a:t>
                      </a: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/35 </a:t>
                      </a: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Further mobility enhancements in LTE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RP-171041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100/100 </a:t>
                      </a: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NB-</a:t>
                      </a:r>
                      <a:r>
                        <a:rPr kumimoji="0" lang="en-GB" altLang="ja-JP" sz="9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IoT</a:t>
                      </a: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 enhancement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RP-171059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</a:t>
                      </a: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/50 </a:t>
                      </a: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257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Support for V2V services based on LTE </a:t>
                      </a:r>
                      <a:r>
                        <a:rPr kumimoji="0" lang="en-GB" altLang="ja-JP" sz="9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sidelink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12/2015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RP-170984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100/100 </a:t>
                      </a: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LTE-based V2X Services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RP-170985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</a:t>
                      </a: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85</a:t>
                      </a: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 </a:t>
                      </a: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eMBMS</a:t>
                      </a:r>
                      <a:r>
                        <a:rPr kumimoji="0" lang="en-US" altLang="zh-CN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 enhancements for LTE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</a:t>
                      </a:r>
                      <a:r>
                        <a:rPr kumimoji="0" lang="en-US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/2017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RP-170978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97.5</a:t>
                      </a:r>
                      <a:r>
                        <a:rPr kumimoji="0" lang="en-US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/70 </a:t>
                      </a:r>
                      <a:r>
                        <a:rPr kumimoji="0" lang="en-US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%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Enhancements on Full-Dimension (FD) MIMO for LTE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</a:t>
                      </a:r>
                      <a:r>
                        <a:rPr kumimoji="0" lang="en-US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/2017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RP-170989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100/50 %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598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Rel-15 WI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Shortened TTI and processing time for LTE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</a:t>
                      </a:r>
                      <a:r>
                        <a:rPr kumimoji="0" lang="en-US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/2018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RP-170971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65/0 </a:t>
                      </a: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Even further enhanced MTC for LTC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12/2018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RP-170971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10/0 %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Further NB-</a:t>
                      </a:r>
                      <a:r>
                        <a:rPr kumimoji="0" lang="en-GB" altLang="ja-JP" sz="9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IoT</a:t>
                      </a: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 enhancements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12/2018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RP-171062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8/0 %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Enhancements to LTE operation in unlicensed spectrum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12/2018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RP-171152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15/0 %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High capacity stationary wireless link for LTE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06/2018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RP-171066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25/0 %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Cellular V2X Phase 2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12/2018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RP-171068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15/0 %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Further enhancements to Coordinated Multi-Point (</a:t>
                      </a:r>
                      <a:r>
                        <a:rPr kumimoji="0" lang="en-US" altLang="ja-JP" sz="9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CoMP</a:t>
                      </a:r>
                      <a:r>
                        <a:rPr kumimoji="0" lang="en-US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) Operation for LTE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03/2018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RP-171030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70/0 %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Ultra Reliable Low Latency Communication for LTE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12/2018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RP-170972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0/0 %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9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Signalling</a:t>
                      </a:r>
                      <a:r>
                        <a:rPr kumimoji="0" lang="en-US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 reduction to enable light connection for LTE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12/2018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RP-171070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79/0 %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UE Positioning Accuracy Enhancements for LTE 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06/2018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RP-171008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10/0 %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Enhancing CA Utilization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12/2018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RP-171187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0/0 %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787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243621</TotalTime>
  <Words>2487</Words>
  <Application>Microsoft Office PowerPoint</Application>
  <PresentationFormat>On-screen Show (4:3)</PresentationFormat>
  <Paragraphs>819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3gpp</vt:lpstr>
      <vt:lpstr>  </vt:lpstr>
      <vt:lpstr>Meetings</vt:lpstr>
      <vt:lpstr>2017 Statistics</vt:lpstr>
      <vt:lpstr>WI/SI to be completed </vt:lpstr>
      <vt:lpstr>WI/SI to be extended</vt:lpstr>
      <vt:lpstr>Non-spectrum related WI/SI status RAN4 led items Rel-13</vt:lpstr>
      <vt:lpstr>Spectrum related WI/SI status</vt:lpstr>
      <vt:lpstr>Non-spectrum related WI/SI status RAN4 led items Rel-14</vt:lpstr>
      <vt:lpstr>Status of other WG led WI/SIs  impacting RAN4</vt:lpstr>
      <vt:lpstr>LTE Items (1/3)</vt:lpstr>
      <vt:lpstr>LTE Items (2/3)</vt:lpstr>
      <vt:lpstr>LTE Items (3/3)</vt:lpstr>
      <vt:lpstr>NR Items (1/2)</vt:lpstr>
      <vt:lpstr>NR items (2/2)</vt:lpstr>
      <vt:lpstr>RAN WG4 Work plan</vt:lpstr>
      <vt:lpstr>new WI/SI proposals</vt:lpstr>
      <vt:lpstr>RAN4 capacity</vt:lpstr>
      <vt:lpstr>PowerPoint Presentation</vt:lpstr>
      <vt:lpstr>RAN WG4 Schedule</vt:lpstr>
      <vt:lpstr>Thanks to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RP-160010</dc:title>
  <dc:subject>RAN4 report to RAN#71</dc:subject>
  <dc:creator>Xutao Zhou (Samsung)</dc:creator>
  <dc:description>©3GPP 2009. All rights reserved</dc:description>
  <cp:lastModifiedBy>xutao zhou</cp:lastModifiedBy>
  <cp:revision>4360</cp:revision>
  <cp:lastPrinted>2016-09-15T08:31:35Z</cp:lastPrinted>
  <dcterms:created xsi:type="dcterms:W3CDTF">2009-11-27T05:15:11Z</dcterms:created>
  <dcterms:modified xsi:type="dcterms:W3CDTF">2017-06-04T15:29:40Z</dcterms:modified>
</cp:coreProperties>
</file>