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1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60"/>
  </p:normalViewPr>
  <p:slideViewPr>
    <p:cSldViewPr snapToGrid="0">
      <p:cViewPr varScale="1">
        <p:scale>
          <a:sx n="93" d="100"/>
          <a:sy n="93" d="100"/>
        </p:scale>
        <p:origin x="50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3B610-53A5-4BE6-AB88-8A9B542E2209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1B3D1-2512-4E01-B7F4-CC3194BF4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46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1B3D1-2512-4E01-B7F4-CC3194BF41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120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43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09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04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8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7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5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5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25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34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B92F0-6256-4592-8700-71B8D3E0075A}" type="datetimeFigureOut">
              <a:rPr lang="zh-CN" altLang="en-US" smtClean="0"/>
              <a:t>17/03/07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6D5CA-B125-4765-A7D0-CFBCC51EE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15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809683" y="2109212"/>
            <a:ext cx="10424160" cy="1956022"/>
          </a:xfrm>
        </p:spPr>
        <p:txBody>
          <a:bodyPr>
            <a:noAutofit/>
          </a:bodyPr>
          <a:lstStyle/>
          <a:p>
            <a:r>
              <a:rPr lang="en-US" altLang="zh-CN" sz="2800" b="1" dirty="0"/>
              <a:t>Motivation for WI on Architecture Evolution for E-UTRAN</a:t>
            </a:r>
            <a:endParaRPr lang="zh-CN" altLang="en-US" sz="2800" b="1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524000" y="5287616"/>
            <a:ext cx="9144000" cy="1089329"/>
          </a:xfrm>
        </p:spPr>
        <p:txBody>
          <a:bodyPr>
            <a:normAutofit/>
          </a:bodyPr>
          <a:lstStyle/>
          <a:p>
            <a:r>
              <a:rPr lang="en-US" altLang="zh-CN" sz="2200" dirty="0"/>
              <a:t>China Unicom, Orange, China Telecom, Huawei, </a:t>
            </a:r>
            <a:r>
              <a:rPr lang="en-US" altLang="zh-CN" sz="2200" dirty="0" err="1"/>
              <a:t>HiSilicon</a:t>
            </a:r>
            <a:endParaRPr lang="zh-CN" altLang="en-US" sz="2200" dirty="0"/>
          </a:p>
        </p:txBody>
      </p:sp>
      <p:sp>
        <p:nvSpPr>
          <p:cNvPr id="6" name="文本框 5"/>
          <p:cNvSpPr txBox="1"/>
          <p:nvPr/>
        </p:nvSpPr>
        <p:spPr>
          <a:xfrm>
            <a:off x="377371" y="333829"/>
            <a:ext cx="6096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3GPP TSG RAN Meeting #75</a:t>
            </a:r>
          </a:p>
          <a:p>
            <a:r>
              <a:rPr lang="en-US" altLang="zh-CN" sz="2200" dirty="0"/>
              <a:t>Dubrovnik, Croatia, Mar 6 – 9, 2017</a:t>
            </a:r>
          </a:p>
          <a:p>
            <a:endParaRPr lang="en-US" altLang="zh-CN" sz="2200" dirty="0"/>
          </a:p>
          <a:p>
            <a:r>
              <a:rPr lang="en-US" altLang="zh-CN" sz="2200" dirty="0"/>
              <a:t>Document for: Discussion</a:t>
            </a:r>
          </a:p>
          <a:p>
            <a:r>
              <a:rPr lang="en-US" altLang="zh-CN" sz="2200" dirty="0"/>
              <a:t>Agenda Item: 10.1.3</a:t>
            </a:r>
            <a:endParaRPr lang="zh-CN" altLang="en-US" sz="2200" dirty="0"/>
          </a:p>
        </p:txBody>
      </p:sp>
      <p:sp>
        <p:nvSpPr>
          <p:cNvPr id="7" name="文本框 6"/>
          <p:cNvSpPr txBox="1"/>
          <p:nvPr/>
        </p:nvSpPr>
        <p:spPr>
          <a:xfrm>
            <a:off x="5435723" y="335153"/>
            <a:ext cx="6096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600" b="1" dirty="0"/>
              <a:t>RP-170729</a:t>
            </a:r>
            <a:endParaRPr lang="zh-CN" alt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337984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Motivation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5533"/>
            <a:ext cx="6825916" cy="435133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/>
              <a:t>There would be one high layer option for NR CU and DU function split, which should be standardized in stage 2 and stage 3 in normative phase.</a:t>
            </a:r>
          </a:p>
          <a:p>
            <a:pPr hangingPunct="0"/>
            <a:r>
              <a:rPr lang="en-US" altLang="zh-CN" sz="2000" dirty="0"/>
              <a:t>To achieve better integration of the LTE 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with </a:t>
            </a:r>
            <a:r>
              <a:rPr lang="en-US" altLang="zh-CN" sz="2000" dirty="0" err="1"/>
              <a:t>gNB</a:t>
            </a:r>
            <a:r>
              <a:rPr lang="en-US" altLang="zh-CN" sz="2000" dirty="0"/>
              <a:t>, the converged architecture for LTE and NR is preferred</a:t>
            </a:r>
            <a:r>
              <a:rPr lang="en-GB" altLang="zh-CN" sz="2000" dirty="0"/>
              <a:t>. </a:t>
            </a:r>
          </a:p>
          <a:p>
            <a:pPr marL="685800" lvl="2" hangingPunct="0">
              <a:spcBef>
                <a:spcPts val="1000"/>
              </a:spcBef>
            </a:pPr>
            <a:r>
              <a:rPr lang="en-US" altLang="zh-CN" dirty="0"/>
              <a:t>The higher layer split of LTE CU/DU could well support for </a:t>
            </a:r>
            <a:r>
              <a:rPr lang="en-GB" altLang="zh-CN" dirty="0"/>
              <a:t>tight interworking between LTE and NR.</a:t>
            </a:r>
          </a:p>
          <a:p>
            <a:pPr marL="685800" lvl="2" hangingPunct="0">
              <a:spcBef>
                <a:spcPts val="1000"/>
              </a:spcBef>
            </a:pPr>
            <a:r>
              <a:rPr lang="en-GB" altLang="zh-CN" dirty="0"/>
              <a:t>This architecture will utilize the transport network in an efficient way and minimize the impacts on legacy LTE transport network. </a:t>
            </a:r>
          </a:p>
          <a:p>
            <a:pPr marL="685800" lvl="2" hangingPunct="0">
              <a:spcBef>
                <a:spcPts val="1000"/>
              </a:spcBef>
            </a:pPr>
            <a:r>
              <a:rPr lang="en-GB" altLang="zh-CN" dirty="0"/>
              <a:t>It is easier for further network upgrading when LTE CU/DU deploy in operator’s network.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altLang="zh-CN" sz="2000" dirty="0"/>
              <a:t>To fulfil with operator NR deployment schedule, the LTE architecture evolution should be finalized within the time line of R15</a:t>
            </a:r>
            <a:endParaRPr lang="zh-CN" altLang="zh-CN" sz="2000" dirty="0"/>
          </a:p>
        </p:txBody>
      </p:sp>
      <p:grpSp>
        <p:nvGrpSpPr>
          <p:cNvPr id="4" name="组合 3"/>
          <p:cNvGrpSpPr/>
          <p:nvPr/>
        </p:nvGrpSpPr>
        <p:grpSpPr>
          <a:xfrm>
            <a:off x="7908757" y="2547688"/>
            <a:ext cx="3685992" cy="2409395"/>
            <a:chOff x="5364088" y="3683901"/>
            <a:chExt cx="3685992" cy="2409395"/>
          </a:xfrm>
        </p:grpSpPr>
        <p:sp>
          <p:nvSpPr>
            <p:cNvPr id="5" name="矩形 4"/>
            <p:cNvSpPr/>
            <p:nvPr/>
          </p:nvSpPr>
          <p:spPr bwMode="auto">
            <a:xfrm>
              <a:off x="5364088" y="3683901"/>
              <a:ext cx="3685992" cy="2409395"/>
            </a:xfrm>
            <a:prstGeom prst="rect">
              <a:avLst/>
            </a:prstGeom>
            <a:ln>
              <a:solidFill>
                <a:srgbClr val="00B0F0"/>
              </a:solidFill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266700" marR="0" indent="-266700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CC00FF"/>
                </a:buClr>
                <a:buSzTx/>
                <a:tabLst/>
              </a:pPr>
              <a:endParaRPr kumimoji="0" lang="zh-CN" altLang="en-US" sz="1800" b="0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华文中宋" pitchFamily="2" charset="-122"/>
                <a:ea typeface="华文中宋" pitchFamily="2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72480" y="3832258"/>
              <a:ext cx="3123806" cy="211267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7728282" y="5305926"/>
            <a:ext cx="4280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Fig.1 A simplified architecture for LTE CU/DU split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27652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Scope of new WI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0308" y="1825625"/>
            <a:ext cx="11488924" cy="4351338"/>
          </a:xfrm>
        </p:spPr>
        <p:txBody>
          <a:bodyPr>
            <a:normAutofit/>
          </a:bodyPr>
          <a:lstStyle/>
          <a:p>
            <a:pPr hangingPunct="0">
              <a:lnSpc>
                <a:spcPct val="100000"/>
              </a:lnSpc>
            </a:pPr>
            <a:r>
              <a:rPr lang="en-US" altLang="zh-CN" sz="2400" dirty="0"/>
              <a:t>To make the progress of standardization, a short-term study phase is started first and the detailed objectives of the study item (to be completed by RAN#76) are:</a:t>
            </a:r>
          </a:p>
          <a:p>
            <a:pPr lvl="1" hangingPunct="0"/>
            <a:r>
              <a:rPr lang="en-US" altLang="zh-CN" sz="1800" dirty="0"/>
              <a:t>Confirm the requirements and deployment topology of LTE CU/DU functional split for a network containing LTE and NR;</a:t>
            </a:r>
            <a:endParaRPr lang="zh-CN" altLang="zh-CN" sz="1800" dirty="0"/>
          </a:p>
          <a:p>
            <a:pPr lvl="1" hangingPunct="0"/>
            <a:r>
              <a:rPr lang="en-US" altLang="zh-CN" sz="1800" dirty="0"/>
              <a:t>Select the preferred architecture option to use in the above deployment topology, with the aim to support </a:t>
            </a:r>
            <a:r>
              <a:rPr lang="en-GB" altLang="zh-CN" sz="1800" dirty="0"/>
              <a:t>the converged architecture for LTE and NR </a:t>
            </a:r>
            <a:r>
              <a:rPr lang="en-US" altLang="zh-CN" sz="1800" dirty="0"/>
              <a:t>considering option 2 i.e. PDCP/RLC split as the baseline;</a:t>
            </a:r>
            <a:endParaRPr lang="zh-CN" altLang="zh-CN" sz="1800" dirty="0"/>
          </a:p>
          <a:p>
            <a:pPr marL="457200" lvl="1" indent="0" hangingPunc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2323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Scope of new WI (Cont.)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462" y="1825625"/>
            <a:ext cx="11828584" cy="435133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altLang="zh-CN" sz="2600" dirty="0"/>
              <a:t>After the short-term study item, the work item phase should work on specifications and detailed objectives of the work item are:</a:t>
            </a:r>
            <a:endParaRPr lang="zh-CN" altLang="zh-CN" sz="2600" dirty="0"/>
          </a:p>
          <a:p>
            <a:pPr lvl="1" hangingPunct="0"/>
            <a:r>
              <a:rPr lang="en-US" altLang="zh-CN" dirty="0"/>
              <a:t>Specify the higher layer function split architecture, functionalities, interface for LTE-CU and DU</a:t>
            </a:r>
            <a:endParaRPr lang="zh-CN" altLang="zh-CN" dirty="0"/>
          </a:p>
          <a:p>
            <a:pPr lvl="2" hangingPunct="0"/>
            <a:r>
              <a:rPr lang="en-US" altLang="zh-CN" dirty="0"/>
              <a:t>Specify the higher layer functions split for LTE CU and DU;</a:t>
            </a:r>
            <a:endParaRPr lang="zh-CN" altLang="zh-CN" dirty="0"/>
          </a:p>
          <a:p>
            <a:pPr lvl="2" hangingPunct="0"/>
            <a:r>
              <a:rPr lang="en-US" altLang="zh-CN" dirty="0"/>
              <a:t>Specify the interface and relative functionalities to support CP and UP between LTE CU and DU;</a:t>
            </a:r>
            <a:endParaRPr lang="zh-CN" altLang="zh-CN" dirty="0"/>
          </a:p>
          <a:p>
            <a:pPr lvl="1" hangingPunct="0"/>
            <a:r>
              <a:rPr lang="en-US" altLang="zh-CN" dirty="0"/>
              <a:t>To align with the NR CU/DU higher layer split progress, specify the enhancements on the coordination between LTE-CU and NR-CU</a:t>
            </a:r>
            <a:endParaRPr lang="zh-CN" altLang="zh-CN" dirty="0"/>
          </a:p>
          <a:p>
            <a:pPr lvl="2" hangingPunct="0"/>
            <a:r>
              <a:rPr lang="en-US" altLang="zh-CN" dirty="0"/>
              <a:t>Specify the interface and relative functionalities both CP and UP between LTE CU and NR-CU; </a:t>
            </a:r>
            <a:endParaRPr lang="zh-CN" altLang="zh-CN" dirty="0"/>
          </a:p>
          <a:p>
            <a:pPr lvl="1" hangingPunct="0"/>
            <a:r>
              <a:rPr lang="en-US" altLang="zh-CN" dirty="0"/>
              <a:t>Specify the possible function improvements, including but not limited to</a:t>
            </a:r>
            <a:endParaRPr lang="zh-CN" altLang="zh-CN" dirty="0"/>
          </a:p>
          <a:p>
            <a:pPr lvl="2" hangingPunct="0"/>
            <a:r>
              <a:rPr lang="en-US" altLang="zh-CN" dirty="0"/>
              <a:t>Intra-system and inter-system mobility handling</a:t>
            </a:r>
            <a:endParaRPr lang="zh-CN" altLang="zh-CN" dirty="0"/>
          </a:p>
          <a:p>
            <a:pPr lvl="2" hangingPunct="0"/>
            <a:r>
              <a:rPr lang="en-US" altLang="zh-CN" dirty="0"/>
              <a:t>Positioning</a:t>
            </a:r>
            <a:endParaRPr lang="zh-CN" altLang="zh-CN" dirty="0"/>
          </a:p>
          <a:p>
            <a:pPr lvl="2" hangingPunct="0"/>
            <a:r>
              <a:rPr lang="en-US" altLang="zh-CN" dirty="0"/>
              <a:t>…</a:t>
            </a:r>
            <a:endParaRPr lang="zh-CN" altLang="zh-CN" dirty="0"/>
          </a:p>
          <a:p>
            <a:pPr marL="457200" lvl="1" indent="0" hangingPunct="0">
              <a:buNone/>
            </a:pP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681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/>
              <a:t>WI time budget proposal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26398"/>
              </p:ext>
            </p:extLst>
          </p:nvPr>
        </p:nvGraphicFramePr>
        <p:xfrm>
          <a:off x="635005" y="1532060"/>
          <a:ext cx="11112148" cy="2399654"/>
        </p:xfrm>
        <a:graphic>
          <a:graphicData uri="http://schemas.openxmlformats.org/drawingml/2006/table">
            <a:tbl>
              <a:tblPr/>
              <a:tblGrid>
                <a:gridCol w="39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6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26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26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09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9106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139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2163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7577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269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5220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21631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160492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168135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29805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175777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221631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183419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328627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  <a:gridCol w="236916">
                  <a:extLst>
                    <a:ext uri="{9D8B030D-6E8A-4147-A177-3AD203B41FA5}">
                      <a16:colId xmlns:a16="http://schemas.microsoft.com/office/drawing/2014/main" val="20038"/>
                    </a:ext>
                  </a:extLst>
                </a:gridCol>
              </a:tblGrid>
              <a:tr h="147962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leading WG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WI or SI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Title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latest WID/SID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rapporteur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REL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target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75 March17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REL-14 freeze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88bis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95bis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82bis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89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96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83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4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76 June17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90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77 Sep.17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90bis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97bis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84bis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98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6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78 Dec.17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3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RAN3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Architecture Evolution for E-UTRAN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China Unicom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Sep. 17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339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RAN3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WI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Architecture Evolution for E-UTRAN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China Unicom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R15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Jun. 18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308558"/>
              </p:ext>
            </p:extLst>
          </p:nvPr>
        </p:nvGraphicFramePr>
        <p:xfrm>
          <a:off x="2131541" y="4025033"/>
          <a:ext cx="7284307" cy="2672329"/>
        </p:xfrm>
        <a:graphic>
          <a:graphicData uri="http://schemas.openxmlformats.org/drawingml/2006/table">
            <a:tbl>
              <a:tblPr/>
              <a:tblGrid>
                <a:gridCol w="313867">
                  <a:extLst>
                    <a:ext uri="{9D8B030D-6E8A-4147-A177-3AD203B41FA5}">
                      <a16:colId xmlns:a16="http://schemas.microsoft.com/office/drawing/2014/main" val="1208130666"/>
                    </a:ext>
                  </a:extLst>
                </a:gridCol>
                <a:gridCol w="313867">
                  <a:extLst>
                    <a:ext uri="{9D8B030D-6E8A-4147-A177-3AD203B41FA5}">
                      <a16:colId xmlns:a16="http://schemas.microsoft.com/office/drawing/2014/main" val="4223584812"/>
                    </a:ext>
                  </a:extLst>
                </a:gridCol>
                <a:gridCol w="300789">
                  <a:extLst>
                    <a:ext uri="{9D8B030D-6E8A-4147-A177-3AD203B41FA5}">
                      <a16:colId xmlns:a16="http://schemas.microsoft.com/office/drawing/2014/main" val="253080612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1423809951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687667854"/>
                    </a:ext>
                  </a:extLst>
                </a:gridCol>
                <a:gridCol w="313867">
                  <a:extLst>
                    <a:ext uri="{9D8B030D-6E8A-4147-A177-3AD203B41FA5}">
                      <a16:colId xmlns:a16="http://schemas.microsoft.com/office/drawing/2014/main" val="3285819215"/>
                    </a:ext>
                  </a:extLst>
                </a:gridCol>
                <a:gridCol w="549265">
                  <a:extLst>
                    <a:ext uri="{9D8B030D-6E8A-4147-A177-3AD203B41FA5}">
                      <a16:colId xmlns:a16="http://schemas.microsoft.com/office/drawing/2014/main" val="1311355711"/>
                    </a:ext>
                  </a:extLst>
                </a:gridCol>
                <a:gridCol w="313867">
                  <a:extLst>
                    <a:ext uri="{9D8B030D-6E8A-4147-A177-3AD203B41FA5}">
                      <a16:colId xmlns:a16="http://schemas.microsoft.com/office/drawing/2014/main" val="2940296418"/>
                    </a:ext>
                  </a:extLst>
                </a:gridCol>
                <a:gridCol w="313867">
                  <a:extLst>
                    <a:ext uri="{9D8B030D-6E8A-4147-A177-3AD203B41FA5}">
                      <a16:colId xmlns:a16="http://schemas.microsoft.com/office/drawing/2014/main" val="799031374"/>
                    </a:ext>
                  </a:extLst>
                </a:gridCol>
                <a:gridCol w="300789">
                  <a:extLst>
                    <a:ext uri="{9D8B030D-6E8A-4147-A177-3AD203B41FA5}">
                      <a16:colId xmlns:a16="http://schemas.microsoft.com/office/drawing/2014/main" val="263165859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2116992491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1093476522"/>
                    </a:ext>
                  </a:extLst>
                </a:gridCol>
                <a:gridCol w="300789">
                  <a:extLst>
                    <a:ext uri="{9D8B030D-6E8A-4147-A177-3AD203B41FA5}">
                      <a16:colId xmlns:a16="http://schemas.microsoft.com/office/drawing/2014/main" val="3563749738"/>
                    </a:ext>
                  </a:extLst>
                </a:gridCol>
                <a:gridCol w="575423">
                  <a:extLst>
                    <a:ext uri="{9D8B030D-6E8A-4147-A177-3AD203B41FA5}">
                      <a16:colId xmlns:a16="http://schemas.microsoft.com/office/drawing/2014/main" val="3579507033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207257116"/>
                    </a:ext>
                  </a:extLst>
                </a:gridCol>
                <a:gridCol w="457720">
                  <a:extLst>
                    <a:ext uri="{9D8B030D-6E8A-4147-A177-3AD203B41FA5}">
                      <a16:colId xmlns:a16="http://schemas.microsoft.com/office/drawing/2014/main" val="3791017148"/>
                    </a:ext>
                  </a:extLst>
                </a:gridCol>
                <a:gridCol w="379254">
                  <a:extLst>
                    <a:ext uri="{9D8B030D-6E8A-4147-A177-3AD203B41FA5}">
                      <a16:colId xmlns:a16="http://schemas.microsoft.com/office/drawing/2014/main" val="1386375809"/>
                    </a:ext>
                  </a:extLst>
                </a:gridCol>
                <a:gridCol w="405409">
                  <a:extLst>
                    <a:ext uri="{9D8B030D-6E8A-4147-A177-3AD203B41FA5}">
                      <a16:colId xmlns:a16="http://schemas.microsoft.com/office/drawing/2014/main" val="1324796433"/>
                    </a:ext>
                  </a:extLst>
                </a:gridCol>
                <a:gridCol w="418489">
                  <a:extLst>
                    <a:ext uri="{9D8B030D-6E8A-4147-A177-3AD203B41FA5}">
                      <a16:colId xmlns:a16="http://schemas.microsoft.com/office/drawing/2014/main" val="3649880725"/>
                    </a:ext>
                  </a:extLst>
                </a:gridCol>
              </a:tblGrid>
              <a:tr h="1726427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92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86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86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79 March18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92bis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101bis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99bis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86bis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86bis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93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102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100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87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80 June18 </a:t>
                      </a:r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REL-15 freeze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646099"/>
                  </a:ext>
                </a:extLst>
              </a:tr>
              <a:tr h="472951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5668343"/>
                  </a:ext>
                </a:extLst>
              </a:tr>
              <a:tr h="472951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1.5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　</a:t>
                      </a:r>
                    </a:p>
                  </a:txBody>
                  <a:tcPr marL="2817" marR="2817" marT="2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75631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050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518</Words>
  <Application>Microsoft Office PowerPoint</Application>
  <PresentationFormat>宽屏</PresentationFormat>
  <Paragraphs>207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맑은 고딕</vt:lpstr>
      <vt:lpstr>等线</vt:lpstr>
      <vt:lpstr>华文中宋</vt:lpstr>
      <vt:lpstr>宋体</vt:lpstr>
      <vt:lpstr>Arial</vt:lpstr>
      <vt:lpstr>Calibri</vt:lpstr>
      <vt:lpstr>Calibri Light</vt:lpstr>
      <vt:lpstr>Office 主题</vt:lpstr>
      <vt:lpstr>Motivation for WI on Architecture Evolution for E-UTRAN</vt:lpstr>
      <vt:lpstr>Motivation</vt:lpstr>
      <vt:lpstr>Scope of new WI</vt:lpstr>
      <vt:lpstr>Scope of new WI (Cont.)</vt:lpstr>
      <vt:lpstr>WI time budget 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WI on Higher Layer Functional Split for LTE CU and DU</dc:title>
  <dc:creator>China Unicom</dc:creator>
  <cp:lastModifiedBy>Bin Fan</cp:lastModifiedBy>
  <cp:revision>41</cp:revision>
  <dcterms:created xsi:type="dcterms:W3CDTF">2017-02-21T04:03:30Z</dcterms:created>
  <dcterms:modified xsi:type="dcterms:W3CDTF">2017-03-07T13:54:57Z</dcterms:modified>
</cp:coreProperties>
</file>