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 Roy" initials="Roy" lastIdx="1" clrIdx="0">
    <p:extLst>
      <p:ext uri="{19B8F6BF-5375-455C-9EA6-DF929625EA0E}">
        <p15:presenceInfo xmlns:p15="http://schemas.microsoft.com/office/powerpoint/2012/main" xmlns="" userId="Hu Ro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8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F1DA3-2D04-456F-B2E9-F612FDA07F6C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B4F1D-03D1-422D-83D6-3C2FE714E4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722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WF on UL spectrum sharing of LTE and 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</a:t>
            </a:r>
            <a:r>
              <a:rPr lang="en-US" altLang="zh-CN" dirty="0" smtClean="0"/>
              <a:t>Telefonica</a:t>
            </a:r>
            <a:r>
              <a:rPr lang="en-US" altLang="zh-CN" dirty="0" smtClean="0"/>
              <a:t>, CMCC, China Telecom, China Unicom, Orange, </a:t>
            </a:r>
            <a:r>
              <a:rPr lang="en-US" altLang="zh-CN" dirty="0" err="1" smtClean="0"/>
              <a:t>Coolpad</a:t>
            </a:r>
            <a:endParaRPr lang="zh-CN" altLang="en-US" dirty="0"/>
          </a:p>
        </p:txBody>
      </p:sp>
      <p:sp>
        <p:nvSpPr>
          <p:cNvPr id="4" name="副标题 3"/>
          <p:cNvSpPr txBox="1">
            <a:spLocks/>
          </p:cNvSpPr>
          <p:nvPr/>
        </p:nvSpPr>
        <p:spPr>
          <a:xfrm>
            <a:off x="132807" y="179998"/>
            <a:ext cx="8759673" cy="853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>
              <a:spcBef>
                <a:spcPct val="2000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3GPP TSG RAN meeting #75				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RP-170695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Dubrovnik, Croatia, March 6-9, 2017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0894" y="1556792"/>
            <a:ext cx="8202215" cy="5040560"/>
          </a:xfrm>
        </p:spPr>
        <p:txBody>
          <a:bodyPr>
            <a:normAutofit/>
          </a:bodyPr>
          <a:lstStyle/>
          <a:p>
            <a:pPr marL="342806" lvl="1" indent="-342806">
              <a:spcAft>
                <a:spcPts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</a:pPr>
            <a:r>
              <a:rPr lang="en-US" altLang="zh-CN" sz="2000" dirty="0" smtClean="0"/>
              <a:t>Specify the NR requirements for LTE-NR co-existence with uplink sharing in Rel-15 NR WI for the following NR paired band:</a:t>
            </a:r>
          </a:p>
          <a:p>
            <a:pPr lvl="1">
              <a:spcAft>
                <a:spcPts val="0"/>
              </a:spcAft>
            </a:pPr>
            <a:r>
              <a:rPr lang="en-US" altLang="zh-CN" sz="2000" dirty="0" smtClean="0"/>
              <a:t>700MHz/800MHz/900MHz/1.8GHz (UL) + 3.5GHz(DL/UL)</a:t>
            </a:r>
          </a:p>
          <a:p>
            <a:pPr lvl="1">
              <a:spcAft>
                <a:spcPts val="0"/>
              </a:spcAft>
            </a:pPr>
            <a:r>
              <a:rPr lang="en-US" altLang="zh-CN" sz="2000" dirty="0" smtClean="0"/>
              <a:t>The band requirement specification is expected to be completed by June 2018</a:t>
            </a:r>
          </a:p>
          <a:p>
            <a:pPr lvl="2">
              <a:spcAft>
                <a:spcPts val="0"/>
              </a:spcAft>
            </a:pPr>
            <a:endParaRPr lang="en-US" altLang="zh-CN" sz="1600" i="1" dirty="0" smtClean="0"/>
          </a:p>
          <a:p>
            <a:pPr lvl="2">
              <a:spcAft>
                <a:spcPts val="0"/>
              </a:spcAft>
            </a:pPr>
            <a:endParaRPr lang="en-US" altLang="zh-CN" sz="1600" i="1" dirty="0" smtClean="0"/>
          </a:p>
          <a:p>
            <a:pPr lvl="2">
              <a:spcAft>
                <a:spcPts val="0"/>
              </a:spcAft>
            </a:pPr>
            <a:endParaRPr lang="en-US" altLang="zh-CN" sz="1600" i="1" dirty="0" smtClean="0"/>
          </a:p>
          <a:p>
            <a:pPr lvl="2">
              <a:spcAft>
                <a:spcPts val="0"/>
              </a:spcAft>
            </a:pPr>
            <a:endParaRPr lang="en-US" altLang="zh-CN" sz="1600" i="1" dirty="0" smtClean="0"/>
          </a:p>
          <a:p>
            <a:pPr lvl="2">
              <a:spcAft>
                <a:spcPts val="0"/>
              </a:spcAft>
            </a:pPr>
            <a:r>
              <a:rPr lang="en-US" altLang="zh-CN" sz="1600" i="1" dirty="0" smtClean="0"/>
              <a:t>Note: the above NR paired band may reuse the requirement for NR and LTE-NR band combinations in R4-1702504, which already covers the frequency range of 800 MHz, 900MHz, 1.8 GHz and 3.5GHz. The additional work required for LTE-NR co-existence with uplink sharing is minimal.</a:t>
            </a:r>
          </a:p>
          <a:p>
            <a:pPr lvl="2"/>
            <a:r>
              <a:rPr lang="en-US" altLang="zh-CN" sz="1600" i="1" dirty="0" smtClean="0"/>
              <a:t>Note: </a:t>
            </a:r>
            <a:r>
              <a:rPr lang="en-US" altLang="zh-CN" sz="1600" i="1" dirty="0"/>
              <a:t>the above NR paired band for uplink sharing is based on LTE-NR dual connectivity </a:t>
            </a:r>
            <a:r>
              <a:rPr lang="en-US" altLang="zh-CN" sz="1600" i="1" dirty="0" smtClean="0"/>
              <a:t>UE RF structure</a:t>
            </a:r>
            <a:r>
              <a:rPr lang="en-US" altLang="zh-CN" sz="1600" i="1" dirty="0"/>
              <a:t>. </a:t>
            </a:r>
            <a:r>
              <a:rPr lang="en-US" altLang="zh-CN" sz="1600" i="1" dirty="0" smtClean="0"/>
              <a:t>Other </a:t>
            </a:r>
            <a:r>
              <a:rPr lang="en-US" altLang="zh-CN" sz="1600" i="1" dirty="0"/>
              <a:t>potential bands </a:t>
            </a:r>
            <a:r>
              <a:rPr lang="en-US" altLang="zh-CN" sz="1600" i="1" dirty="0" smtClean="0"/>
              <a:t>are not precluded for the use of uplink.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154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UL spectrum sharing of LTE and NR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spectrum sharing of LTE and NR</dc:title>
  <dc:creator>Daixizeng</dc:creator>
  <cp:lastModifiedBy>Huawei</cp:lastModifiedBy>
  <cp:revision>25</cp:revision>
  <dcterms:created xsi:type="dcterms:W3CDTF">2017-02-25T05:46:20Z</dcterms:created>
  <dcterms:modified xsi:type="dcterms:W3CDTF">2017-03-06T11:14:23Z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(2)tmDBxWClKHn5SsqDmtFIs/NNbhZCO7AxrPgzxZ+YMFXz4YqMgaEDw2hFJi+rwoq/D2/k+8SW
1YUwwXJfU5j7HqTr7sqNzS7aaIlv9fBXoD8MOs/qwdbn2iL1AKr1y2RNgb7bej9Z4CTMl02e
qkLvJ4NbvG1wnEPxLBca2LFcHpyh2N6U+I5i2EnIghbrobnboW3S2S/b3oK2KMdRoLkC9oOq
+aLQxOFN9ISXv/st/I</vt:lpwstr>
  </property>
  <property fmtid="{D5CDD505-2E9C-101B-9397-08002B2CF9AE}" pid="3" name="_2015_ms_pID_7253431">
    <vt:lpwstr>sZ6WfDhzR/JWXMMLcMRTCgHQG0jt/GwhSCUnMOPuNg/oTLkn3/7+WN
s6ZauTXKU5syxkNvAJkxf3I0AgwczEueuLiturRN1vHEULHb2nKdbTA4V5RzEkpSwi0Y7E0c
t5UGOCC5sjgPRxbbxjUMgCxDTTof6DESxhnYWVzZyeoLcMWd9NM82HlJlI1rS6OHGQVyyrY/
TQom9yR2kflpOwex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1488744268</vt:lpwstr>
  </property>
</Properties>
</file>