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 varScale="1">
        <p:scale>
          <a:sx n="61" d="100"/>
          <a:sy n="61" d="100"/>
        </p:scale>
        <p:origin x="-13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32BB0-1839-4253-A37C-6F25BB0E0D7D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Way Forward on </a:t>
            </a:r>
            <a:br>
              <a:rPr lang="fi-FI" dirty="0" smtClean="0"/>
            </a:br>
            <a:r>
              <a:rPr lang="fi-FI" dirty="0" smtClean="0"/>
              <a:t>5G Timeplan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dirty="0" smtClean="0">
                <a:solidFill>
                  <a:schemeClr val="tx1"/>
                </a:solidFill>
              </a:rPr>
              <a:t>MediaTek, ASUS, CATT, </a:t>
            </a:r>
          </a:p>
          <a:p>
            <a:r>
              <a:rPr lang="fi-FI" dirty="0" smtClean="0">
                <a:solidFill>
                  <a:schemeClr val="tx1"/>
                </a:solidFill>
              </a:rPr>
              <a:t>China Unicom, China Telecom, CHTTL, Telefonica, OPPO, Xiaomi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16632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3GPP TSG RAN#75</a:t>
            </a:r>
          </a:p>
          <a:p>
            <a:r>
              <a:rPr lang="fi-FI" dirty="0" smtClean="0">
                <a:latin typeface="Calibri Light" pitchFamily="34" charset="0"/>
              </a:rPr>
              <a:t>March 6</a:t>
            </a:r>
            <a:r>
              <a:rPr lang="fi-FI" baseline="30000" dirty="0" smtClean="0">
                <a:latin typeface="Calibri Light" pitchFamily="34" charset="0"/>
              </a:rPr>
              <a:t>th</a:t>
            </a:r>
            <a:r>
              <a:rPr lang="fi-FI" dirty="0" smtClean="0">
                <a:latin typeface="Calibri Light" pitchFamily="34" charset="0"/>
              </a:rPr>
              <a:t>-9</a:t>
            </a:r>
            <a:r>
              <a:rPr lang="fi-FI" baseline="30000" dirty="0" smtClean="0">
                <a:latin typeface="Calibri Light" pitchFamily="34" charset="0"/>
              </a:rPr>
              <a:t>th</a:t>
            </a:r>
            <a:r>
              <a:rPr lang="fi-FI" dirty="0" smtClean="0">
                <a:latin typeface="Calibri Light" pitchFamily="34" charset="0"/>
              </a:rPr>
              <a:t>, 2017</a:t>
            </a:r>
          </a:p>
          <a:p>
            <a:r>
              <a:rPr lang="fi-FI" dirty="0" smtClean="0">
                <a:latin typeface="Calibri Light" pitchFamily="34" charset="0"/>
              </a:rPr>
              <a:t>Dubrovnik, Croatia</a:t>
            </a:r>
            <a:endParaRPr lang="en-US" dirty="0">
              <a:latin typeface="Calibri Ligh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11663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dirty="0" smtClean="0"/>
              <a:t>RP-170675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i-FI" sz="2000" dirty="0" smtClean="0">
                <a:latin typeface="Calibri Light" pitchFamily="34" charset="0"/>
              </a:rPr>
              <a:t>A single Rel-15 ASN1 (+ EPC and 5GC NAS) </a:t>
            </a:r>
            <a:r>
              <a:rPr lang="fi-FI" sz="2000" b="1" dirty="0" smtClean="0">
                <a:latin typeface="Calibri Light" pitchFamily="34" charset="0"/>
              </a:rPr>
              <a:t>freeze</a:t>
            </a:r>
            <a:r>
              <a:rPr lang="fi-FI" sz="2000" dirty="0" smtClean="0">
                <a:latin typeface="Calibri Light" pitchFamily="34" charset="0"/>
              </a:rPr>
              <a:t> remains the only target, in Sep18 </a:t>
            </a:r>
          </a:p>
          <a:p>
            <a:endParaRPr lang="fi-FI" sz="2000" dirty="0" smtClean="0">
              <a:latin typeface="Calibri Light" pitchFamily="34" charset="0"/>
            </a:endParaRPr>
          </a:p>
          <a:p>
            <a:r>
              <a:rPr lang="fi-FI" sz="2000" dirty="0" smtClean="0">
                <a:latin typeface="Calibri Light" pitchFamily="34" charset="0"/>
              </a:rPr>
              <a:t>An </a:t>
            </a:r>
            <a:r>
              <a:rPr lang="fi-FI" sz="2000" i="1" dirty="0" smtClean="0">
                <a:latin typeface="Calibri Light" pitchFamily="34" charset="0"/>
              </a:rPr>
              <a:t>interim </a:t>
            </a:r>
            <a:r>
              <a:rPr lang="fi-FI" sz="2000" dirty="0" smtClean="0">
                <a:latin typeface="Calibri Light" pitchFamily="34" charset="0"/>
              </a:rPr>
              <a:t>ASN1 (+EPC-only NAS) </a:t>
            </a:r>
            <a:r>
              <a:rPr lang="fi-FI" sz="2000" b="1" dirty="0" smtClean="0">
                <a:latin typeface="Calibri Light" pitchFamily="34" charset="0"/>
              </a:rPr>
              <a:t>slush</a:t>
            </a:r>
            <a:r>
              <a:rPr lang="fi-FI" sz="2000" dirty="0" smtClean="0">
                <a:latin typeface="Calibri Light" pitchFamily="34" charset="0"/>
              </a:rPr>
              <a:t> is possible in Mar18</a:t>
            </a:r>
            <a:endParaRPr lang="fi-FI" sz="1600" dirty="0" smtClean="0">
              <a:latin typeface="Calibri Light" pitchFamily="34" charset="0"/>
            </a:endParaRPr>
          </a:p>
          <a:p>
            <a:pPr marL="742950" lvl="2" indent="-342900"/>
            <a:r>
              <a:rPr lang="fi-FI" sz="1800" dirty="0" smtClean="0">
                <a:latin typeface="Calibri Light" pitchFamily="34" charset="0"/>
              </a:rPr>
              <a:t>Shall eventually be fully replaced by Rel-15 ASN1 (+NAS) freeze</a:t>
            </a:r>
          </a:p>
          <a:p>
            <a:endParaRPr lang="fi-FI" sz="2000" dirty="0" smtClean="0">
              <a:latin typeface="Calibri Light" pitchFamily="34" charset="0"/>
            </a:endParaRPr>
          </a:p>
          <a:p>
            <a:r>
              <a:rPr lang="fi-FI" sz="2000" dirty="0" smtClean="0">
                <a:latin typeface="Calibri Light" pitchFamily="34" charset="0"/>
              </a:rPr>
              <a:t>Backwards compatibility of Rel-15 ASN1 (+ EPC and 5GC NAS) freeze with the interim ASN1 (+EPC-only NAS) slush </a:t>
            </a:r>
            <a:r>
              <a:rPr lang="fi-FI" sz="2000" i="1" dirty="0" smtClean="0">
                <a:latin typeface="Calibri Light" pitchFamily="34" charset="0"/>
              </a:rPr>
              <a:t>should</a:t>
            </a:r>
            <a:r>
              <a:rPr lang="fi-FI" sz="2000" dirty="0" smtClean="0">
                <a:latin typeface="Calibri Light" pitchFamily="34" charset="0"/>
              </a:rPr>
              <a:t> be ensured but may not be guaranteed</a:t>
            </a:r>
          </a:p>
          <a:p>
            <a:endParaRPr lang="fi-FI" sz="2000" dirty="0" smtClean="0"/>
          </a:p>
          <a:p>
            <a:pPr>
              <a:buNone/>
            </a:pPr>
            <a:endParaRPr lang="fi-FI" sz="2000" dirty="0" smtClean="0"/>
          </a:p>
          <a:p>
            <a:endParaRPr lang="fi-FI" sz="2000" i="1" dirty="0" smtClean="0"/>
          </a:p>
          <a:p>
            <a:pPr algn="r">
              <a:buNone/>
            </a:pPr>
            <a:r>
              <a:rPr lang="fi-FI" sz="2000" dirty="0" smtClean="0">
                <a:latin typeface="Calibri Light" pitchFamily="34" charset="0"/>
              </a:rPr>
              <a:t>Assumptions are described on the following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6453336"/>
            <a:ext cx="8792322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tabLst>
                <a:tab pos="8524875" algn="r"/>
              </a:tabLst>
            </a:pPr>
            <a:r>
              <a:rPr lang="fi-FI" sz="1200" dirty="0" smtClean="0">
                <a:latin typeface="Calibri Light" pitchFamily="34" charset="0"/>
              </a:rPr>
              <a:t>3GPP TSG RAN#75 	RP-170675</a:t>
            </a:r>
            <a:endParaRPr lang="en-US" sz="1200" dirty="0">
              <a:solidFill>
                <a:srgbClr val="FF0000"/>
              </a:solidFill>
              <a:latin typeface="Calibri Ligh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Assumption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62500" lnSpcReduction="20000"/>
          </a:bodyPr>
          <a:lstStyle/>
          <a:p>
            <a:r>
              <a:rPr lang="fi-FI" dirty="0" smtClean="0">
                <a:latin typeface="Calibri Light" pitchFamily="34" charset="0"/>
              </a:rPr>
              <a:t>Rel-15 ASN1 (+ EPC and 5GC NAS) freeze shall apply, as usual</a:t>
            </a:r>
          </a:p>
          <a:p>
            <a:pPr lvl="1"/>
            <a:r>
              <a:rPr lang="fi-FI" dirty="0" smtClean="0">
                <a:latin typeface="Calibri Light" pitchFamily="34" charset="0"/>
              </a:rPr>
              <a:t>to the entire Rel-15 incl. all SA and NSA scenario options 2/3/[4]/5/7</a:t>
            </a:r>
          </a:p>
          <a:p>
            <a:endParaRPr lang="fi-FI" dirty="0" smtClean="0">
              <a:latin typeface="Calibri Light" pitchFamily="34" charset="0"/>
            </a:endParaRPr>
          </a:p>
          <a:p>
            <a:r>
              <a:rPr lang="fi-FI" dirty="0" smtClean="0">
                <a:latin typeface="Calibri Light" pitchFamily="34" charset="0"/>
              </a:rPr>
              <a:t>Interim Rel-15 ASN1 (+ EPC-only NAS) slush</a:t>
            </a:r>
          </a:p>
          <a:p>
            <a:pPr lvl="1"/>
            <a:r>
              <a:rPr lang="fi-FI" dirty="0" smtClean="0">
                <a:latin typeface="Calibri Light" pitchFamily="34" charset="0"/>
              </a:rPr>
              <a:t>may only apply to NSA deployment scenario Options 3</a:t>
            </a:r>
          </a:p>
          <a:p>
            <a:pPr lvl="1"/>
            <a:r>
              <a:rPr lang="fi-FI" dirty="0" smtClean="0">
                <a:latin typeface="Calibri Light" pitchFamily="34" charset="0"/>
              </a:rPr>
              <a:t>shall not apply to any of the 5GS deployment scenario Options 2, 4, 5, 7</a:t>
            </a:r>
          </a:p>
          <a:p>
            <a:pPr lvl="1"/>
            <a:r>
              <a:rPr lang="fi-FI" dirty="0" smtClean="0">
                <a:latin typeface="Calibri Light" pitchFamily="34" charset="0"/>
              </a:rPr>
              <a:t>shall not apply to any Rel-15 feature other than NR Ph1 WID (version approved @RAN#75) and Option 3 enablers. This applies across RAN/SA/CT.</a:t>
            </a:r>
          </a:p>
          <a:p>
            <a:endParaRPr lang="fi-FI" dirty="0" smtClean="0">
              <a:latin typeface="Calibri Light" pitchFamily="34" charset="0"/>
            </a:endParaRPr>
          </a:p>
          <a:p>
            <a:r>
              <a:rPr lang="fi-FI" dirty="0" smtClean="0">
                <a:latin typeface="Calibri Light" pitchFamily="34" charset="0"/>
              </a:rPr>
              <a:t>In case backwards compatibility cannot be fully guaranteed</a:t>
            </a:r>
          </a:p>
          <a:p>
            <a:pPr lvl="1"/>
            <a:r>
              <a:rPr lang="fi-FI" sz="2900" i="1" dirty="0" smtClean="0">
                <a:latin typeface="Calibri Light" pitchFamily="34" charset="0"/>
              </a:rPr>
              <a:t>slush-based UE capability</a:t>
            </a:r>
            <a:r>
              <a:rPr lang="fi-FI" sz="2900" dirty="0" smtClean="0">
                <a:latin typeface="Calibri Light" pitchFamily="34" charset="0"/>
              </a:rPr>
              <a:t> shall be introduced in ASN1(+ EPC-only NAS) slush</a:t>
            </a:r>
          </a:p>
          <a:p>
            <a:pPr lvl="1"/>
            <a:r>
              <a:rPr lang="fi-FI" sz="2900" i="1" dirty="0" smtClean="0">
                <a:latin typeface="Calibri Light" pitchFamily="34" charset="0"/>
              </a:rPr>
              <a:t>slush-based UE capability</a:t>
            </a:r>
            <a:r>
              <a:rPr lang="fi-FI" sz="2900" dirty="0" smtClean="0">
                <a:latin typeface="Calibri Light" pitchFamily="34" charset="0"/>
              </a:rPr>
              <a:t> shall be disabled in Rel-15 ASN1 (+</a:t>
            </a:r>
            <a:r>
              <a:rPr lang="fi-FI" sz="3200" dirty="0" smtClean="0">
                <a:latin typeface="Calibri Light" pitchFamily="34" charset="0"/>
              </a:rPr>
              <a:t>EPC and 5GC </a:t>
            </a:r>
            <a:r>
              <a:rPr lang="fi-FI" sz="2900" dirty="0" smtClean="0">
                <a:latin typeface="Calibri Light" pitchFamily="34" charset="0"/>
              </a:rPr>
              <a:t>NAS) freeze</a:t>
            </a:r>
          </a:p>
          <a:p>
            <a:pPr lvl="1"/>
            <a:r>
              <a:rPr lang="fi-FI" sz="2900" dirty="0" smtClean="0">
                <a:latin typeface="Calibri Light" pitchFamily="34" charset="0"/>
              </a:rPr>
              <a:t>means to fully deactivate NR capability and usage with </a:t>
            </a:r>
            <a:r>
              <a:rPr lang="fi-FI" sz="2900" i="1" dirty="0" smtClean="0">
                <a:latin typeface="Calibri Light" pitchFamily="34" charset="0"/>
              </a:rPr>
              <a:t>Slush-based UE</a:t>
            </a:r>
            <a:r>
              <a:rPr lang="fi-FI" sz="2900" dirty="0" smtClean="0">
                <a:latin typeface="Calibri Light" pitchFamily="34" charset="0"/>
              </a:rPr>
              <a:t> shall be considered in the </a:t>
            </a:r>
            <a:r>
              <a:rPr lang="fi-FI" sz="2900" i="1" dirty="0" smtClean="0">
                <a:latin typeface="Calibri Light" pitchFamily="34" charset="0"/>
              </a:rPr>
              <a:t>interim </a:t>
            </a:r>
            <a:r>
              <a:rPr lang="fi-FI" sz="2900" dirty="0" smtClean="0">
                <a:latin typeface="Calibri Light" pitchFamily="34" charset="0"/>
              </a:rPr>
              <a:t>ASN1 (+EPC-only NAS) slush</a:t>
            </a:r>
          </a:p>
          <a:p>
            <a:pPr lvl="1"/>
            <a:endParaRPr lang="fi-FI" dirty="0" smtClean="0"/>
          </a:p>
          <a:p>
            <a:endParaRPr lang="fi-FI" dirty="0" smtClean="0"/>
          </a:p>
          <a:p>
            <a:pPr lvl="1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6453336"/>
            <a:ext cx="8792322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tabLst>
                <a:tab pos="8524875" algn="r"/>
              </a:tabLst>
            </a:pPr>
            <a:r>
              <a:rPr lang="fi-FI" sz="1200" dirty="0" smtClean="0">
                <a:latin typeface="Calibri Light" pitchFamily="34" charset="0"/>
              </a:rPr>
              <a:t>3GPP TSG RAN#75 	RP-170675</a:t>
            </a:r>
            <a:endParaRPr lang="en-US" sz="1200" dirty="0">
              <a:solidFill>
                <a:srgbClr val="FF0000"/>
              </a:solidFill>
              <a:latin typeface="Calibri Ligh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273</Words>
  <Application>Microsoft Office PowerPoint</Application>
  <PresentationFormat>如螢幕大小 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Office Theme</vt:lpstr>
      <vt:lpstr>Way Forward on  5G Timeplan</vt:lpstr>
      <vt:lpstr>Proposal</vt:lpstr>
      <vt:lpstr>Assumption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5G Timeplan</dc:title>
  <dc:creator>Mediatek - GS</dc:creator>
  <cp:keywords>5G, ASN1, Timeplan</cp:keywords>
  <cp:lastModifiedBy>Mediatek</cp:lastModifiedBy>
  <cp:revision>35</cp:revision>
  <dcterms:created xsi:type="dcterms:W3CDTF">2017-03-01T02:38:00Z</dcterms:created>
  <dcterms:modified xsi:type="dcterms:W3CDTF">2017-03-06T10:23:14Z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2017739614</vt:i4>
  </property>
  <property fmtid="{D5CDD505-2E9C-101B-9397-08002B2CF9AE}" pid="4" name="_EmailSubject">
    <vt:lpwstr>[RAN#75] Way Forward on 5G Time Plan</vt:lpwstr>
  </property>
  <property fmtid="{D5CDD505-2E9C-101B-9397-08002B2CF9AE}" pid="5" name="_AuthorEmail">
    <vt:lpwstr>Guillaume.Sebire@mediatek.com</vt:lpwstr>
  </property>
  <property fmtid="{D5CDD505-2E9C-101B-9397-08002B2CF9AE}" pid="6" name="_AuthorEmailDisplayName">
    <vt:lpwstr>Guillaume Sebire</vt:lpwstr>
  </property>
</Properties>
</file>