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9"/>
  </p:notesMasterIdLst>
  <p:handoutMasterIdLst>
    <p:handoutMasterId r:id="rId10"/>
  </p:handoutMasterIdLst>
  <p:sldIdLst>
    <p:sldId id="426" r:id="rId5"/>
    <p:sldId id="560" r:id="rId6"/>
    <p:sldId id="561" r:id="rId7"/>
    <p:sldId id="558" r:id="rId8"/>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00FA00"/>
    <a:srgbClr val="143C66"/>
    <a:srgbClr val="FF66CC"/>
    <a:srgbClr val="008E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255" autoAdjust="0"/>
    <p:restoredTop sz="84114" autoAdjust="0"/>
  </p:normalViewPr>
  <p:slideViewPr>
    <p:cSldViewPr snapToGrid="0">
      <p:cViewPr>
        <p:scale>
          <a:sx n="120" d="100"/>
          <a:sy n="120" d="100"/>
        </p:scale>
        <p:origin x="448" y="-1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0" d="100"/>
          <a:sy n="80" d="100"/>
        </p:scale>
        <p:origin x="-2688"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notesMaster" Target="notesMasters/notesMaster1.xml"/><Relationship Id="rId1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2/26/17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2/26/17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r>
              <a:rPr lang="en-US"/>
              <a:t>Qualcomm Technologies, Inc.</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2</a:t>
            </a:fld>
            <a:endParaRPr lang="en-US" dirty="0"/>
          </a:p>
        </p:txBody>
      </p:sp>
    </p:spTree>
    <p:extLst>
      <p:ext uri="{BB962C8B-B14F-4D97-AF65-F5344CB8AC3E}">
        <p14:creationId xmlns:p14="http://schemas.microsoft.com/office/powerpoint/2010/main" val="1746220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3</a:t>
            </a:fld>
            <a:endParaRPr lang="en-US" dirty="0"/>
          </a:p>
        </p:txBody>
      </p:sp>
    </p:spTree>
    <p:extLst>
      <p:ext uri="{BB962C8B-B14F-4D97-AF65-F5344CB8AC3E}">
        <p14:creationId xmlns:p14="http://schemas.microsoft.com/office/powerpoint/2010/main" val="449808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smtClean="0"/>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1986466914"/>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222255124"/>
      </p:ext>
    </p:extLst>
  </p:cSld>
  <p:clrMapOvr>
    <a:masterClrMapping/>
  </p:clrMapOvr>
  <p:transition spd="med">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370245107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7015" y="158450"/>
            <a:ext cx="10645428"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92" y="6509933"/>
            <a:ext cx="709082"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713318" y="1243013"/>
            <a:ext cx="10629900" cy="1363450"/>
          </a:xfrm>
          <a:prstGeom prst="rect">
            <a:avLst/>
          </a:prstGeom>
        </p:spPr>
        <p:txBody>
          <a:bodyPr/>
          <a:lstStyle>
            <a:lvl4pPr>
              <a:defRPr sz="14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2846650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9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smtClean="0">
                <a:solidFill>
                  <a:schemeClr val="bg1">
                    <a:lumMod val="50000"/>
                  </a:schemeClr>
                </a:solidFill>
                <a:latin typeface="Calibre Semibold" pitchFamily="34" charset="0"/>
              </a:rPr>
              <a:t>Qualcomm Confidential</a:t>
            </a:r>
            <a:r>
              <a:rPr lang="en-US" sz="600" baseline="0" dirty="0" smtClean="0">
                <a:solidFill>
                  <a:schemeClr val="bg1">
                    <a:lumMod val="50000"/>
                  </a:schemeClr>
                </a:solidFill>
                <a:latin typeface="Calibre Semibold" pitchFamily="34" charset="0"/>
              </a:rPr>
              <a:t> and Proprietary Information</a:t>
            </a:r>
            <a:endParaRPr lang="en-US" sz="600" dirty="0" smtClean="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73900307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0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smtClean="0">
                <a:solidFill>
                  <a:schemeClr val="bg1">
                    <a:lumMod val="50000"/>
                  </a:schemeClr>
                </a:solidFill>
                <a:latin typeface="Calibre Semibold" pitchFamily="34" charset="0"/>
              </a:rPr>
              <a:t>Qualcomm Confidential</a:t>
            </a:r>
            <a:r>
              <a:rPr lang="en-US" sz="600" baseline="0" dirty="0" smtClean="0">
                <a:solidFill>
                  <a:schemeClr val="bg1">
                    <a:lumMod val="50000"/>
                  </a:schemeClr>
                </a:solidFill>
                <a:latin typeface="Calibre Semibold" pitchFamily="34" charset="0"/>
              </a:rPr>
              <a:t> and Proprietary Information</a:t>
            </a:r>
            <a:endParaRPr lang="en-US" sz="600" dirty="0" smtClean="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208549139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382688" y="646113"/>
            <a:ext cx="10820077" cy="0"/>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 name="Title Placeholder 1"/>
          <p:cNvSpPr>
            <a:spLocks noGrp="1"/>
          </p:cNvSpPr>
          <p:nvPr>
            <p:ph type="title"/>
          </p:nvPr>
        </p:nvSpPr>
        <p:spPr>
          <a:xfrm>
            <a:off x="587015" y="158450"/>
            <a:ext cx="10645428" cy="767581"/>
          </a:xfrm>
          <a:prstGeom prst="rect">
            <a:avLst/>
          </a:prstGeom>
        </p:spPr>
        <p:txBody>
          <a:bodyPr rtlCol="0">
            <a:normAutofit/>
          </a:bodyPr>
          <a:lstStyle/>
          <a:p>
            <a:pPr lvl="0"/>
            <a:r>
              <a:rPr lang="en-US" dirty="0" smtClean="0"/>
              <a:t>Click to edit Master title style</a:t>
            </a:r>
            <a:endParaRPr lang="en-US" dirty="0"/>
          </a:p>
        </p:txBody>
      </p:sp>
    </p:spTree>
    <p:extLst>
      <p:ext uri="{BB962C8B-B14F-4D97-AF65-F5344CB8AC3E}">
        <p14:creationId xmlns:p14="http://schemas.microsoft.com/office/powerpoint/2010/main" val="876937634"/>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84163" y="690518"/>
            <a:ext cx="11430000" cy="600164"/>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759" y="1600201"/>
            <a:ext cx="541002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20" y="1600201"/>
            <a:ext cx="541002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759" y="6356351"/>
            <a:ext cx="2843954" cy="365125"/>
          </a:xfrm>
          <a:prstGeom prst="rect">
            <a:avLst/>
          </a:prstGeom>
        </p:spPr>
        <p:txBody>
          <a:bodyPr/>
          <a:lstStyle/>
          <a:p>
            <a:endParaRPr lang="en-US"/>
          </a:p>
        </p:txBody>
      </p:sp>
      <p:sp>
        <p:nvSpPr>
          <p:cNvPr id="6" name="Footer Placeholder 5"/>
          <p:cNvSpPr>
            <a:spLocks noGrp="1"/>
          </p:cNvSpPr>
          <p:nvPr>
            <p:ph type="ftr" sz="quarter" idx="11"/>
          </p:nvPr>
        </p:nvSpPr>
        <p:spPr>
          <a:xfrm>
            <a:off x="4165098" y="6356351"/>
            <a:ext cx="3861806"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8288" y="6356351"/>
            <a:ext cx="2843953" cy="365125"/>
          </a:xfrm>
          <a:prstGeom prst="rect">
            <a:avLst/>
          </a:prstGeom>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9607112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426464"/>
            <a:ext cx="11432977" cy="5128447"/>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7" name="Subtitle 4"/>
          <p:cNvSpPr txBox="1">
            <a:spLocks/>
          </p:cNvSpPr>
          <p:nvPr userDrawn="1"/>
        </p:nvSpPr>
        <p:spPr bwMode="gray">
          <a:xfrm>
            <a:off x="-58689" y="6694753"/>
            <a:ext cx="6905518" cy="219291"/>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dirty="0" smtClean="0">
                <a:solidFill>
                  <a:schemeClr val="tx1"/>
                </a:solidFill>
                <a:latin typeface="Calibre Regular"/>
                <a:cs typeface="Times New Roman" panose="02020603050405020304" pitchFamily="18" charset="0"/>
              </a:rPr>
              <a:t>Qualcomm Proprietary and Confidential</a:t>
            </a:r>
            <a:endParaRPr lang="en-US" sz="900" b="0" dirty="0">
              <a:solidFill>
                <a:schemeClr val="tx1"/>
              </a:solidFill>
              <a:latin typeface="Calibre Regular"/>
              <a:cs typeface="Times New Roman" panose="02020603050405020304" pitchFamily="18" charset="0"/>
            </a:endParaRPr>
          </a:p>
        </p:txBody>
      </p:sp>
      <p:pic>
        <p:nvPicPr>
          <p:cNvPr id="8"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217021" y="1"/>
            <a:ext cx="974980" cy="5308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078947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8990"/>
            <a:ext cx="11432977"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2/26/17</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38526418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8990"/>
            <a:ext cx="11432977"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2/26/17</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54197901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Segue Teal">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cxnSp>
        <p:nvCxnSpPr>
          <p:cNvPr id="64" name="Straight Connector 63"/>
          <p:cNvCxnSpPr/>
          <p:nvPr userDrawn="1"/>
        </p:nvCxnSpPr>
        <p:spPr bwMode="invGray">
          <a:xfrm>
            <a:off x="529590" y="5186723"/>
            <a:ext cx="641985" cy="0"/>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04" name="Title 1"/>
          <p:cNvSpPr>
            <a:spLocks noGrp="1"/>
          </p:cNvSpPr>
          <p:nvPr>
            <p:ph type="title"/>
          </p:nvPr>
        </p:nvSpPr>
        <p:spPr>
          <a:xfrm>
            <a:off x="464553" y="1706563"/>
            <a:ext cx="5479047" cy="3231161"/>
          </a:xfrm>
        </p:spPr>
        <p:txBody>
          <a:bodyPr/>
          <a:lstStyle>
            <a:lvl1pPr marL="0" algn="l" defTabSz="914400" rtl="0" eaLnBrk="1" latinLnBrk="0" hangingPunct="1">
              <a:lnSpc>
                <a:spcPct val="82000"/>
              </a:lnSpc>
              <a:spcBef>
                <a:spcPct val="0"/>
              </a:spcBef>
              <a:buNone/>
              <a:defRPr lang="en-US" sz="4800" kern="1200" baseline="0" dirty="0">
                <a:solidFill>
                  <a:schemeClr val="bg1"/>
                </a:solidFill>
                <a:latin typeface="+mj-lt"/>
                <a:ea typeface="+mj-ea"/>
                <a:cs typeface="+mj-cs"/>
              </a:defRPr>
            </a:lvl1pPr>
          </a:lstStyle>
          <a:p>
            <a:r>
              <a:rPr lang="en-US" smtClean="0"/>
              <a:t>Click to edit Master title style</a:t>
            </a:r>
            <a:endParaRPr lang="en-US" dirty="0"/>
          </a:p>
        </p:txBody>
      </p:sp>
      <p:sp>
        <p:nvSpPr>
          <p:cNvPr id="105" name="Text Placeholder 3"/>
          <p:cNvSpPr>
            <a:spLocks noGrp="1"/>
          </p:cNvSpPr>
          <p:nvPr>
            <p:ph type="body" sz="quarter" idx="10"/>
          </p:nvPr>
        </p:nvSpPr>
        <p:spPr>
          <a:xfrm>
            <a:off x="481698" y="5609674"/>
            <a:ext cx="5453062" cy="745089"/>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smtClean="0"/>
              <a:t>Click to edit Master text styles</a:t>
            </a:r>
          </a:p>
        </p:txBody>
      </p:sp>
    </p:spTree>
    <p:extLst>
      <p:ext uri="{BB962C8B-B14F-4D97-AF65-F5344CB8AC3E}">
        <p14:creationId xmlns:p14="http://schemas.microsoft.com/office/powerpoint/2010/main" val="190910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3"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5" name="Straight Connector 4"/>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11"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6"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16785954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smtClean="0">
                <a:solidFill>
                  <a:schemeClr val="bg1"/>
                </a:solidFill>
                <a:cs typeface="Arial" panose="020B0604020202020204" pitchFamily="34" charset="0"/>
              </a:rPr>
              <a:t>For more information, visit us at: </a:t>
            </a:r>
            <a:br>
              <a:rPr lang="en-US" altLang="en-US" sz="2000" smtClean="0">
                <a:solidFill>
                  <a:schemeClr val="bg1"/>
                </a:solidFill>
                <a:cs typeface="Arial" panose="020B0604020202020204" pitchFamily="34" charset="0"/>
              </a:rPr>
            </a:br>
            <a:r>
              <a:rPr lang="en-US" altLang="en-US" sz="2000" smtClean="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smtClean="0">
                <a:solidFill>
                  <a:schemeClr val="bg1"/>
                </a:solidFill>
                <a:latin typeface="Qualcomm Office Light" pitchFamily="34" charset="0"/>
              </a:rPr>
              <a:t>appli</a:t>
            </a: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Incorporated includes Qualcomm’s licensing business, </a:t>
            </a:r>
            <a:r>
              <a:rPr sz="1000" spc="10" dirty="0" err="1" smtClean="0">
                <a:solidFill>
                  <a:schemeClr val="bg1"/>
                </a:solidFill>
                <a:latin typeface="Qualcomm Office Light" pitchFamily="34" charset="0"/>
              </a:rPr>
              <a:t>QTL</a:t>
            </a:r>
            <a:r>
              <a:rPr sz="1000" spc="10" dirty="0" smtClean="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smtClean="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smtClean="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090781" y="1628891"/>
              <a:ext cx="162255" cy="347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smtClean="0"/>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1000595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57402477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904583038"/>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 id="2147484472" r:id="rId5"/>
    <p:sldLayoutId id="2147484478" r:id="rId6"/>
    <p:sldLayoutId id="2147484483" r:id="rId7"/>
    <p:sldLayoutId id="2147484495" r:id="rId8"/>
    <p:sldLayoutId id="2147484499" r:id="rId9"/>
    <p:sldLayoutId id="2147484502" r:id="rId10"/>
    <p:sldLayoutId id="2147484503" r:id="rId11"/>
    <p:sldLayoutId id="2147484504" r:id="rId12"/>
    <p:sldLayoutId id="2147484506" r:id="rId13"/>
    <p:sldLayoutId id="2147484507" r:id="rId14"/>
    <p:sldLayoutId id="2147484508" r:id="rId15"/>
    <p:sldLayoutId id="2147484509" r:id="rId16"/>
    <p:sldLayoutId id="2147484510" r:id="rId17"/>
    <p:sldLayoutId id="2147484511" r:id="rId18"/>
    <p:sldLayoutId id="2147484512" r:id="rId19"/>
    <p:sldLayoutId id="2147484513" r:id="rId20"/>
    <p:sldLayoutId id="2147484515" r:id="rId21"/>
  </p:sldLayoutIdLst>
  <p:transition spd="med">
    <p:fade/>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11081280" cy="1638300"/>
          </a:xfrm>
        </p:spPr>
        <p:txBody>
          <a:bodyPr>
            <a:normAutofit/>
          </a:bodyPr>
          <a:lstStyle/>
          <a:p>
            <a:r>
              <a:rPr lang="en-US" sz="4800" dirty="0" smtClean="0">
                <a:latin typeface="Arial" charset="0"/>
                <a:ea typeface="Arial" charset="0"/>
                <a:cs typeface="Arial" charset="0"/>
              </a:rPr>
              <a:t>On the overall 5G-NR </a:t>
            </a:r>
            <a:r>
              <a:rPr lang="en-US" sz="4800" dirty="0" err="1" smtClean="0">
                <a:latin typeface="Arial" charset="0"/>
                <a:ea typeface="Arial" charset="0"/>
                <a:cs typeface="Arial" charset="0"/>
              </a:rPr>
              <a:t>workplan</a:t>
            </a:r>
            <a:endParaRPr lang="en-US" sz="4800" dirty="0" smtClean="0">
              <a:latin typeface="Arial" charset="0"/>
              <a:ea typeface="Arial" charset="0"/>
              <a:cs typeface="Arial" charset="0"/>
            </a:endParaRPr>
          </a:p>
        </p:txBody>
      </p:sp>
      <p:sp>
        <p:nvSpPr>
          <p:cNvPr id="4" name="Title 1"/>
          <p:cNvSpPr txBox="1">
            <a:spLocks/>
          </p:cNvSpPr>
          <p:nvPr/>
        </p:nvSpPr>
        <p:spPr bwMode="black">
          <a:xfrm>
            <a:off x="382588" y="549251"/>
            <a:ext cx="230273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smtClean="0">
                <a:latin typeface="Arial" charset="0"/>
                <a:ea typeface="Arial" charset="0"/>
                <a:cs typeface="Arial" charset="0"/>
              </a:rPr>
              <a:t>RP-170531</a:t>
            </a:r>
            <a:endParaRPr lang="en-US" sz="2000" dirty="0">
              <a:latin typeface="Arial" charset="0"/>
              <a:ea typeface="Arial" charset="0"/>
              <a:cs typeface="Arial" charset="0"/>
            </a:endParaRPr>
          </a:p>
        </p:txBody>
      </p:sp>
      <p:sp>
        <p:nvSpPr>
          <p:cNvPr id="5" name="Title 1"/>
          <p:cNvSpPr txBox="1">
            <a:spLocks/>
          </p:cNvSpPr>
          <p:nvPr/>
        </p:nvSpPr>
        <p:spPr bwMode="black">
          <a:xfrm>
            <a:off x="5416952" y="704567"/>
            <a:ext cx="310201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gn="r"/>
            <a:r>
              <a:rPr lang="en-US" sz="2000" dirty="0" smtClean="0">
                <a:latin typeface="Arial" charset="0"/>
                <a:ea typeface="Arial" charset="0"/>
                <a:cs typeface="Arial" charset="0"/>
              </a:rPr>
              <a:t>3GPP RAN #75</a:t>
            </a:r>
          </a:p>
          <a:p>
            <a:pPr algn="r"/>
            <a:r>
              <a:rPr lang="en-US" sz="2000" dirty="0" smtClean="0">
                <a:latin typeface="Arial" charset="0"/>
                <a:ea typeface="Arial" charset="0"/>
                <a:cs typeface="Arial" charset="0"/>
              </a:rPr>
              <a:t>Dubrovnik, March 2017</a:t>
            </a:r>
            <a:endParaRPr lang="en-US" sz="2000" dirty="0">
              <a:latin typeface="Arial" charset="0"/>
              <a:ea typeface="Arial" charset="0"/>
              <a:cs typeface="Arial" charset="0"/>
            </a:endParaRPr>
          </a:p>
        </p:txBody>
      </p:sp>
      <p:sp>
        <p:nvSpPr>
          <p:cNvPr id="6" name="Title 1"/>
          <p:cNvSpPr txBox="1">
            <a:spLocks/>
          </p:cNvSpPr>
          <p:nvPr/>
        </p:nvSpPr>
        <p:spPr bwMode="black">
          <a:xfrm>
            <a:off x="382585" y="4778131"/>
            <a:ext cx="11081281" cy="1508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300" dirty="0" smtClean="0">
                <a:latin typeface="Arial" charset="0"/>
                <a:ea typeface="Arial" charset="0"/>
                <a:cs typeface="Arial" charset="0"/>
              </a:rPr>
              <a:t>Alcatel-Lucent Shanghai-Bell, Apple</a:t>
            </a:r>
            <a:r>
              <a:rPr lang="en-US" sz="2300" dirty="0" smtClean="0">
                <a:latin typeface="Arial" charset="0"/>
                <a:ea typeface="Arial" charset="0"/>
                <a:cs typeface="Arial" charset="0"/>
              </a:rPr>
              <a:t>, AT&amp;T, British Telecom, Broadcom, </a:t>
            </a:r>
            <a:r>
              <a:rPr lang="en-US" sz="2300" dirty="0" err="1" smtClean="0">
                <a:latin typeface="Arial" charset="0"/>
                <a:ea typeface="Arial" charset="0"/>
                <a:cs typeface="Arial" charset="0"/>
              </a:rPr>
              <a:t>Convida</a:t>
            </a:r>
            <a:r>
              <a:rPr lang="en-US" sz="2300" dirty="0" smtClean="0">
                <a:latin typeface="Arial" charset="0"/>
                <a:ea typeface="Arial" charset="0"/>
                <a:cs typeface="Arial" charset="0"/>
              </a:rPr>
              <a:t> Wireless, Deutsche Telekom, DOCOMO, Ericsson, Etisalat, Huawei, Intel, KDDI, KT, LG Electronics, LGU</a:t>
            </a:r>
            <a:r>
              <a:rPr lang="en-US" sz="2300" dirty="0" smtClean="0">
                <a:latin typeface="Arial" charset="0"/>
                <a:ea typeface="Arial" charset="0"/>
                <a:cs typeface="Arial" charset="0"/>
              </a:rPr>
              <a:t>+, Nokia, </a:t>
            </a:r>
            <a:r>
              <a:rPr lang="en-US" sz="2300" dirty="0" err="1" smtClean="0">
                <a:latin typeface="Arial" charset="0"/>
                <a:ea typeface="Arial" charset="0"/>
                <a:cs typeface="Arial" charset="0"/>
              </a:rPr>
              <a:t>Ooredoo</a:t>
            </a:r>
            <a:r>
              <a:rPr lang="en-US" sz="2300" dirty="0" smtClean="0">
                <a:latin typeface="Arial" charset="0"/>
                <a:ea typeface="Arial" charset="0"/>
                <a:cs typeface="Arial" charset="0"/>
              </a:rPr>
              <a:t>, Qualcomm, SK Telecom, Sprint, Swisscom, Telecom Italia, TeliaSonera, Telstra, VIVO, Vodafone, ZTE</a:t>
            </a:r>
            <a:endParaRPr lang="en-US" sz="2300" dirty="0">
              <a:latin typeface="Arial" charset="0"/>
              <a:ea typeface="Arial" charset="0"/>
              <a:cs typeface="Arial" charset="0"/>
            </a:endParaRPr>
          </a:p>
        </p:txBody>
      </p:sp>
    </p:spTree>
    <p:extLst>
      <p:ext uri="{BB962C8B-B14F-4D97-AF65-F5344CB8AC3E}">
        <p14:creationId xmlns:p14="http://schemas.microsoft.com/office/powerpoint/2010/main" val="2695636199"/>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933395"/>
            <a:ext cx="11960936" cy="4498578"/>
          </a:xfrm>
        </p:spPr>
        <p:txBody>
          <a:bodyPr/>
          <a:lstStyle/>
          <a:p>
            <a:pPr>
              <a:lnSpc>
                <a:spcPct val="100000"/>
              </a:lnSpc>
              <a:spcAft>
                <a:spcPts val="300"/>
              </a:spcAft>
            </a:pPr>
            <a:r>
              <a:rPr lang="en-US" sz="2000" dirty="0">
                <a:latin typeface="Arial" charset="0"/>
                <a:ea typeface="Arial" charset="0"/>
                <a:cs typeface="Arial" charset="0"/>
              </a:rPr>
              <a:t>I</a:t>
            </a:r>
            <a:r>
              <a:rPr lang="en-US" sz="2000" dirty="0" smtClean="0">
                <a:latin typeface="Arial" charset="0"/>
                <a:ea typeface="Arial" charset="0"/>
                <a:cs typeface="Arial" charset="0"/>
              </a:rPr>
              <a:t>ncreased interest for early deployments of 5G-NR mobile broadband </a:t>
            </a:r>
          </a:p>
          <a:p>
            <a:pPr lvl="1">
              <a:lnSpc>
                <a:spcPct val="100000"/>
              </a:lnSpc>
              <a:spcAft>
                <a:spcPts val="300"/>
              </a:spcAft>
            </a:pPr>
            <a:r>
              <a:rPr lang="en-US" sz="1800" dirty="0" smtClean="0">
                <a:latin typeface="Arial" charset="0"/>
                <a:ea typeface="Arial" charset="0"/>
                <a:cs typeface="Arial" charset="0"/>
              </a:rPr>
              <a:t>Interest for early deployments in 2019 in several regions in the world</a:t>
            </a:r>
          </a:p>
          <a:p>
            <a:pPr>
              <a:lnSpc>
                <a:spcPct val="100000"/>
              </a:lnSpc>
              <a:spcAft>
                <a:spcPts val="300"/>
              </a:spcAft>
            </a:pPr>
            <a:endParaRPr lang="en-US" sz="2000" dirty="0">
              <a:latin typeface="Arial" charset="0"/>
              <a:ea typeface="Arial" charset="0"/>
              <a:cs typeface="Arial" charset="0"/>
            </a:endParaRPr>
          </a:p>
          <a:p>
            <a:pPr>
              <a:lnSpc>
                <a:spcPct val="100000"/>
              </a:lnSpc>
              <a:spcAft>
                <a:spcPts val="300"/>
              </a:spcAft>
            </a:pPr>
            <a:r>
              <a:rPr lang="en-US" sz="2000" dirty="0" smtClean="0">
                <a:latin typeface="Arial" charset="0"/>
                <a:ea typeface="Arial" charset="0"/>
                <a:cs typeface="Arial" charset="0"/>
              </a:rPr>
              <a:t>We propose the 3GPP </a:t>
            </a:r>
            <a:r>
              <a:rPr lang="en-US" sz="2000" dirty="0" err="1" smtClean="0">
                <a:latin typeface="Arial" charset="0"/>
                <a:ea typeface="Arial" charset="0"/>
                <a:cs typeface="Arial" charset="0"/>
              </a:rPr>
              <a:t>workplan</a:t>
            </a:r>
            <a:r>
              <a:rPr lang="en-US" sz="2000" dirty="0" smtClean="0">
                <a:latin typeface="Arial" charset="0"/>
                <a:ea typeface="Arial" charset="0"/>
                <a:cs typeface="Arial" charset="0"/>
              </a:rPr>
              <a:t> to be adjusted to respond to market interest</a:t>
            </a:r>
          </a:p>
          <a:p>
            <a:pPr>
              <a:lnSpc>
                <a:spcPct val="100000"/>
              </a:lnSpc>
              <a:spcAft>
                <a:spcPts val="300"/>
              </a:spcAft>
            </a:pPr>
            <a:endParaRPr lang="en-US" sz="2000" dirty="0">
              <a:latin typeface="Arial" charset="0"/>
              <a:ea typeface="Arial" charset="0"/>
              <a:cs typeface="Arial" charset="0"/>
            </a:endParaRPr>
          </a:p>
          <a:p>
            <a:pPr>
              <a:lnSpc>
                <a:spcPct val="100000"/>
              </a:lnSpc>
              <a:spcAft>
                <a:spcPts val="300"/>
              </a:spcAft>
            </a:pPr>
            <a:r>
              <a:rPr lang="en-US" sz="2000" dirty="0" smtClean="0">
                <a:latin typeface="Arial" charset="0"/>
                <a:ea typeface="Arial" charset="0"/>
                <a:cs typeface="Arial" charset="0"/>
              </a:rPr>
              <a:t>Introduce an intermediate milestone in Rel-15 RAN working group activities</a:t>
            </a:r>
          </a:p>
          <a:p>
            <a:pPr lvl="1">
              <a:lnSpc>
                <a:spcPct val="100000"/>
              </a:lnSpc>
              <a:spcAft>
                <a:spcPts val="300"/>
              </a:spcAft>
            </a:pPr>
            <a:r>
              <a:rPr lang="en-US" sz="1800" dirty="0" smtClean="0">
                <a:latin typeface="Arial" charset="0"/>
                <a:ea typeface="Arial" charset="0"/>
                <a:cs typeface="Arial" charset="0"/>
              </a:rPr>
              <a:t>Structure 3GPP work so to ensure work swift and solid progress for both Non-Standalone and Standalone NR, including forward compatibility and commonality between the two</a:t>
            </a:r>
          </a:p>
          <a:p>
            <a:pPr lvl="1">
              <a:lnSpc>
                <a:spcPct val="100000"/>
              </a:lnSpc>
              <a:spcAft>
                <a:spcPts val="300"/>
              </a:spcAft>
            </a:pPr>
            <a:r>
              <a:rPr lang="en-US" altLang="en-US" sz="1800" dirty="0" smtClean="0">
                <a:latin typeface="Arial" charset="0"/>
                <a:ea typeface="Arial" charset="0"/>
                <a:cs typeface="Arial" charset="0"/>
              </a:rPr>
              <a:t>Overall system performance </a:t>
            </a:r>
            <a:r>
              <a:rPr lang="en-US" altLang="en-US" sz="1800" dirty="0">
                <a:latin typeface="Arial" charset="0"/>
                <a:ea typeface="Arial" charset="0"/>
                <a:cs typeface="Arial" charset="0"/>
              </a:rPr>
              <a:t>shall not be compromised by an early release</a:t>
            </a:r>
          </a:p>
          <a:p>
            <a:pPr lvl="1">
              <a:lnSpc>
                <a:spcPct val="100000"/>
              </a:lnSpc>
              <a:spcAft>
                <a:spcPts val="300"/>
              </a:spcAft>
            </a:pPr>
            <a:endParaRPr lang="en-US" dirty="0" smtClean="0">
              <a:latin typeface="Arial" charset="0"/>
              <a:ea typeface="Arial" charset="0"/>
              <a:cs typeface="Arial" charset="0"/>
            </a:endParaRPr>
          </a:p>
          <a:p>
            <a:pPr>
              <a:lnSpc>
                <a:spcPct val="100000"/>
              </a:lnSpc>
              <a:spcAft>
                <a:spcPts val="300"/>
              </a:spcAft>
            </a:pPr>
            <a:endParaRPr lang="en-US" sz="2000" dirty="0">
              <a:latin typeface="Arial" charset="0"/>
              <a:ea typeface="Arial" charset="0"/>
              <a:cs typeface="Arial" charset="0"/>
            </a:endParaRPr>
          </a:p>
          <a:p>
            <a:pPr>
              <a:lnSpc>
                <a:spcPct val="100000"/>
              </a:lnSpc>
              <a:spcAft>
                <a:spcPts val="300"/>
              </a:spcAft>
            </a:pPr>
            <a:endParaRPr lang="en-US" sz="2000" dirty="0" smtClean="0">
              <a:latin typeface="Arial" charset="0"/>
              <a:ea typeface="Arial" charset="0"/>
              <a:cs typeface="Arial" charset="0"/>
            </a:endParaRPr>
          </a:p>
        </p:txBody>
      </p:sp>
      <p:sp>
        <p:nvSpPr>
          <p:cNvPr id="3" name="Title 2"/>
          <p:cNvSpPr>
            <a:spLocks noGrp="1"/>
          </p:cNvSpPr>
          <p:nvPr>
            <p:ph type="title"/>
          </p:nvPr>
        </p:nvSpPr>
        <p:spPr>
          <a:xfrm>
            <a:off x="283538" y="722767"/>
            <a:ext cx="11432977" cy="535531"/>
          </a:xfrm>
        </p:spPr>
        <p:txBody>
          <a:bodyPr/>
          <a:lstStyle/>
          <a:p>
            <a:r>
              <a:rPr lang="en-US" sz="3200" dirty="0" smtClean="0">
                <a:latin typeface="Arial" charset="0"/>
                <a:ea typeface="Arial" charset="0"/>
                <a:cs typeface="Arial" charset="0"/>
              </a:rPr>
              <a:t>Increase in global momentum for the nascent 5G ecosystem</a:t>
            </a:r>
            <a:endParaRPr lang="en-US" sz="3200" dirty="0">
              <a:latin typeface="Arial" charset="0"/>
              <a:ea typeface="Arial" charset="0"/>
              <a:cs typeface="Arial" charset="0"/>
            </a:endParaRPr>
          </a:p>
        </p:txBody>
      </p:sp>
      <p:sp>
        <p:nvSpPr>
          <p:cNvPr id="4" name="Text Placeholder 3"/>
          <p:cNvSpPr>
            <a:spLocks noGrp="1"/>
          </p:cNvSpPr>
          <p:nvPr>
            <p:ph type="body" idx="13"/>
          </p:nvPr>
        </p:nvSpPr>
        <p:spPr>
          <a:xfrm>
            <a:off x="283538" y="1426465"/>
            <a:ext cx="11801089" cy="350865"/>
          </a:xfrm>
        </p:spPr>
        <p:txBody>
          <a:bodyPr/>
          <a:lstStyle/>
          <a:p>
            <a:r>
              <a:rPr lang="en-US" sz="2000" dirty="0" smtClean="0">
                <a:latin typeface="Arial" charset="0"/>
                <a:ea typeface="Arial" charset="0"/>
                <a:cs typeface="Arial" charset="0"/>
              </a:rPr>
              <a:t>Centered around the 3GPP global standard</a:t>
            </a:r>
            <a:endParaRPr lang="en-US" sz="2000" dirty="0">
              <a:latin typeface="Arial" charset="0"/>
              <a:ea typeface="Arial" charset="0"/>
              <a:cs typeface="Arial" charset="0"/>
            </a:endParaRPr>
          </a:p>
        </p:txBody>
      </p:sp>
    </p:spTree>
    <p:extLst>
      <p:ext uri="{BB962C8B-B14F-4D97-AF65-F5344CB8AC3E}">
        <p14:creationId xmlns:p14="http://schemas.microsoft.com/office/powerpoint/2010/main" val="1080722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933395"/>
            <a:ext cx="11960936" cy="4498578"/>
          </a:xfrm>
        </p:spPr>
        <p:txBody>
          <a:bodyPr/>
          <a:lstStyle/>
          <a:p>
            <a:pPr marL="460375" indent="-457200">
              <a:lnSpc>
                <a:spcPct val="100000"/>
              </a:lnSpc>
              <a:spcAft>
                <a:spcPts val="300"/>
              </a:spcAft>
              <a:buFont typeface="+mj-lt"/>
              <a:buAutoNum type="arabicPeriod"/>
            </a:pPr>
            <a:r>
              <a:rPr lang="en-US" sz="1800" dirty="0" smtClean="0">
                <a:latin typeface="Arial" charset="0"/>
                <a:ea typeface="Arial" charset="0"/>
                <a:cs typeface="Arial" charset="0"/>
              </a:rPr>
              <a:t>By December 2017: complete </a:t>
            </a:r>
            <a:r>
              <a:rPr lang="en-US" sz="1800" dirty="0" smtClean="0">
                <a:solidFill>
                  <a:srgbClr val="FF0000"/>
                </a:solidFill>
                <a:latin typeface="Arial" charset="0"/>
                <a:ea typeface="Arial" charset="0"/>
                <a:cs typeface="Arial" charset="0"/>
              </a:rPr>
              <a:t>Stage 3</a:t>
            </a:r>
            <a:r>
              <a:rPr lang="en-US" sz="1800" dirty="0" smtClean="0">
                <a:latin typeface="Arial" charset="0"/>
                <a:ea typeface="Arial" charset="0"/>
                <a:cs typeface="Arial" charset="0"/>
              </a:rPr>
              <a:t> for Non-Standalone 5G-NR </a:t>
            </a:r>
            <a:r>
              <a:rPr lang="en-US" sz="1800" smtClean="0">
                <a:latin typeface="Arial" charset="0"/>
                <a:ea typeface="Arial" charset="0"/>
                <a:cs typeface="Arial" charset="0"/>
              </a:rPr>
              <a:t>with Option 3</a:t>
            </a:r>
            <a:endParaRPr lang="en-US" sz="1800" dirty="0" smtClean="0">
              <a:latin typeface="Arial" charset="0"/>
              <a:ea typeface="Arial" charset="0"/>
              <a:cs typeface="Arial" charset="0"/>
            </a:endParaRPr>
          </a:p>
          <a:p>
            <a:pPr lvl="1">
              <a:lnSpc>
                <a:spcPct val="100000"/>
              </a:lnSpc>
              <a:spcAft>
                <a:spcPts val="300"/>
              </a:spcAft>
              <a:buFont typeface="Courier New" charset="0"/>
              <a:buChar char="o"/>
            </a:pPr>
            <a:r>
              <a:rPr lang="en-US" sz="1600" dirty="0" smtClean="0">
                <a:latin typeface="Arial" charset="0"/>
                <a:ea typeface="Arial" charset="0"/>
                <a:cs typeface="Arial" charset="0"/>
              </a:rPr>
              <a:t>Ensure commonality with Standalone, as well as forward compatibility</a:t>
            </a:r>
          </a:p>
          <a:p>
            <a:pPr lvl="1">
              <a:lnSpc>
                <a:spcPct val="100000"/>
              </a:lnSpc>
              <a:spcAft>
                <a:spcPts val="300"/>
              </a:spcAft>
              <a:buFont typeface="Courier New" charset="0"/>
              <a:buChar char="o"/>
            </a:pPr>
            <a:r>
              <a:rPr lang="en-US" altLang="en-US" sz="1600" dirty="0" smtClean="0">
                <a:latin typeface="Arial" charset="0"/>
                <a:ea typeface="Arial" charset="0"/>
                <a:cs typeface="Arial" charset="0"/>
              </a:rPr>
              <a:t>Prioritization of NR </a:t>
            </a:r>
            <a:r>
              <a:rPr lang="en-US" altLang="en-US" sz="1600" dirty="0">
                <a:latin typeface="Arial" charset="0"/>
                <a:ea typeface="Arial" charset="0"/>
                <a:cs typeface="Arial" charset="0"/>
              </a:rPr>
              <a:t>band definition (and related band </a:t>
            </a:r>
            <a:r>
              <a:rPr lang="en-US" altLang="en-US" sz="1600" dirty="0" smtClean="0">
                <a:latin typeface="Arial" charset="0"/>
                <a:ea typeface="Arial" charset="0"/>
                <a:cs typeface="Arial" charset="0"/>
              </a:rPr>
              <a:t>combinations </a:t>
            </a:r>
            <a:r>
              <a:rPr lang="en-US" altLang="en-US" sz="1600" dirty="0">
                <a:latin typeface="Arial" charset="0"/>
                <a:ea typeface="Arial" charset="0"/>
                <a:cs typeface="Arial" charset="0"/>
              </a:rPr>
              <a:t>with LTE) </a:t>
            </a:r>
            <a:r>
              <a:rPr lang="en-US" altLang="en-US" sz="1600" dirty="0" smtClean="0">
                <a:latin typeface="Arial" charset="0"/>
                <a:ea typeface="Arial" charset="0"/>
                <a:cs typeface="Arial" charset="0"/>
              </a:rPr>
              <a:t>will be discussed separately</a:t>
            </a:r>
          </a:p>
          <a:p>
            <a:pPr lvl="1">
              <a:lnSpc>
                <a:spcPct val="100000"/>
              </a:lnSpc>
              <a:spcAft>
                <a:spcPts val="300"/>
              </a:spcAft>
              <a:buFont typeface="Courier New" charset="0"/>
              <a:buChar char="o"/>
            </a:pPr>
            <a:endParaRPr lang="en-US" sz="1400" dirty="0" smtClean="0">
              <a:latin typeface="Arial" charset="0"/>
              <a:ea typeface="Arial" charset="0"/>
              <a:cs typeface="Arial" charset="0"/>
            </a:endParaRPr>
          </a:p>
          <a:p>
            <a:pPr marL="460375" indent="-457200">
              <a:lnSpc>
                <a:spcPct val="100000"/>
              </a:lnSpc>
              <a:spcAft>
                <a:spcPts val="300"/>
              </a:spcAft>
              <a:buFont typeface="+mj-lt"/>
              <a:buAutoNum type="arabicPeriod"/>
            </a:pPr>
            <a:r>
              <a:rPr lang="en-US" sz="1800" dirty="0" smtClean="0">
                <a:latin typeface="Arial" charset="0"/>
                <a:ea typeface="Arial" charset="0"/>
                <a:cs typeface="Arial" charset="0"/>
              </a:rPr>
              <a:t>By March 2018: freeze </a:t>
            </a:r>
            <a:r>
              <a:rPr lang="en-US" sz="1800" dirty="0" smtClean="0">
                <a:solidFill>
                  <a:srgbClr val="FF0000"/>
                </a:solidFill>
                <a:latin typeface="Arial" charset="0"/>
                <a:ea typeface="Arial" charset="0"/>
                <a:cs typeface="Arial" charset="0"/>
              </a:rPr>
              <a:t>ASN.1</a:t>
            </a:r>
            <a:r>
              <a:rPr lang="en-US" sz="1800" dirty="0" smtClean="0">
                <a:latin typeface="Arial" charset="0"/>
                <a:ea typeface="Arial" charset="0"/>
                <a:cs typeface="Arial" charset="0"/>
              </a:rPr>
              <a:t> accordingly</a:t>
            </a:r>
          </a:p>
          <a:p>
            <a:pPr marL="460375" indent="-457200">
              <a:lnSpc>
                <a:spcPct val="100000"/>
              </a:lnSpc>
              <a:spcAft>
                <a:spcPts val="300"/>
              </a:spcAft>
              <a:buFont typeface="+mj-lt"/>
              <a:buAutoNum type="arabicPeriod"/>
            </a:pPr>
            <a:endParaRPr lang="en-US" sz="1800" dirty="0">
              <a:latin typeface="Arial" charset="0"/>
              <a:ea typeface="Arial" charset="0"/>
              <a:cs typeface="Arial" charset="0"/>
            </a:endParaRPr>
          </a:p>
          <a:p>
            <a:pPr marL="460375" indent="-457200">
              <a:lnSpc>
                <a:spcPct val="100000"/>
              </a:lnSpc>
              <a:spcAft>
                <a:spcPts val="300"/>
              </a:spcAft>
              <a:buFont typeface="+mj-lt"/>
              <a:buAutoNum type="arabicPeriod"/>
            </a:pPr>
            <a:r>
              <a:rPr lang="en-US" sz="1800" dirty="0" smtClean="0">
                <a:solidFill>
                  <a:srgbClr val="FF0000"/>
                </a:solidFill>
                <a:latin typeface="Arial" charset="0"/>
                <a:ea typeface="Arial" charset="0"/>
                <a:cs typeface="Arial" charset="0"/>
              </a:rPr>
              <a:t>Maintain</a:t>
            </a:r>
            <a:r>
              <a:rPr lang="en-US" sz="1800" dirty="0" smtClean="0">
                <a:latin typeface="Arial" charset="0"/>
                <a:ea typeface="Arial" charset="0"/>
                <a:cs typeface="Arial" charset="0"/>
              </a:rPr>
              <a:t> current schedule for Standalone 5G-NR in Rel-15</a:t>
            </a:r>
          </a:p>
          <a:p>
            <a:pPr lvl="1">
              <a:lnSpc>
                <a:spcPct val="100000"/>
              </a:lnSpc>
              <a:spcAft>
                <a:spcPts val="300"/>
              </a:spcAft>
              <a:buFont typeface="Courier New" charset="0"/>
              <a:buChar char="o"/>
            </a:pPr>
            <a:r>
              <a:rPr lang="en-US" sz="1600" dirty="0" smtClean="0">
                <a:latin typeface="Arial" charset="0"/>
                <a:ea typeface="Arial" charset="0"/>
                <a:cs typeface="Arial" charset="0"/>
              </a:rPr>
              <a:t>Stage 3 completion June 2018; ASN.1 freeze September 2018</a:t>
            </a:r>
          </a:p>
          <a:p>
            <a:pPr lvl="1">
              <a:lnSpc>
                <a:spcPct val="100000"/>
              </a:lnSpc>
              <a:spcAft>
                <a:spcPts val="300"/>
              </a:spcAft>
            </a:pPr>
            <a:endParaRPr lang="en-US" sz="1600" dirty="0">
              <a:latin typeface="Arial" charset="0"/>
              <a:ea typeface="Arial" charset="0"/>
              <a:cs typeface="Arial" charset="0"/>
            </a:endParaRPr>
          </a:p>
          <a:p>
            <a:pPr marL="460375" indent="-457200">
              <a:lnSpc>
                <a:spcPct val="100000"/>
              </a:lnSpc>
              <a:spcAft>
                <a:spcPts val="300"/>
              </a:spcAft>
              <a:buFont typeface="+mj-lt"/>
              <a:buAutoNum type="arabicPeriod"/>
            </a:pPr>
            <a:r>
              <a:rPr lang="en-US" sz="1800" dirty="0">
                <a:latin typeface="Arial" charset="0"/>
                <a:ea typeface="Arial" charset="0"/>
                <a:cs typeface="Arial" charset="0"/>
              </a:rPr>
              <a:t>Ensure alignment of core network </a:t>
            </a:r>
            <a:r>
              <a:rPr lang="en-US" sz="1800" dirty="0" smtClean="0">
                <a:latin typeface="Arial" charset="0"/>
                <a:ea typeface="Arial" charset="0"/>
                <a:cs typeface="Arial" charset="0"/>
              </a:rPr>
              <a:t>aspects</a:t>
            </a:r>
          </a:p>
          <a:p>
            <a:pPr lvl="1">
              <a:lnSpc>
                <a:spcPct val="100000"/>
              </a:lnSpc>
              <a:spcAft>
                <a:spcPts val="300"/>
              </a:spcAft>
              <a:buFont typeface="Courier New" charset="0"/>
              <a:buChar char="o"/>
            </a:pPr>
            <a:r>
              <a:rPr lang="en-US" sz="1600" dirty="0" smtClean="0">
                <a:latin typeface="Arial" charset="0"/>
                <a:ea typeface="Arial" charset="0"/>
                <a:cs typeface="Arial" charset="0"/>
              </a:rPr>
              <a:t>Ask TSGs SA and CT to ensure completion of stage-3 for the so-called </a:t>
            </a:r>
            <a:r>
              <a:rPr lang="en-US" sz="1600" dirty="0">
                <a:latin typeface="Arial" charset="0"/>
                <a:ea typeface="Arial" charset="0"/>
                <a:cs typeface="Arial" charset="0"/>
              </a:rPr>
              <a:t>“</a:t>
            </a:r>
            <a:r>
              <a:rPr lang="en-US" sz="1600" dirty="0">
                <a:solidFill>
                  <a:srgbClr val="FF0000"/>
                </a:solidFill>
                <a:latin typeface="Arial" charset="0"/>
                <a:ea typeface="Arial" charset="0"/>
                <a:cs typeface="Arial" charset="0"/>
              </a:rPr>
              <a:t>Option 3</a:t>
            </a:r>
            <a:r>
              <a:rPr lang="en-US" sz="1600" dirty="0">
                <a:latin typeface="Arial" charset="0"/>
                <a:ea typeface="Arial" charset="0"/>
                <a:cs typeface="Arial" charset="0"/>
              </a:rPr>
              <a:t>” </a:t>
            </a:r>
            <a:r>
              <a:rPr lang="en-US" sz="1600" dirty="0" smtClean="0">
                <a:latin typeface="Arial" charset="0"/>
                <a:ea typeface="Arial" charset="0"/>
                <a:cs typeface="Arial" charset="0"/>
              </a:rPr>
              <a:t>family by December 2017 </a:t>
            </a:r>
            <a:r>
              <a:rPr lang="en-US" altLang="en-US" sz="1600" dirty="0">
                <a:latin typeface="Arial" charset="0"/>
                <a:ea typeface="Arial" charset="0"/>
                <a:cs typeface="Arial" charset="0"/>
              </a:rPr>
              <a:t>in case modifications to the current specifications are </a:t>
            </a:r>
            <a:r>
              <a:rPr lang="en-US" altLang="en-US" sz="1600" dirty="0" smtClean="0">
                <a:latin typeface="Arial" charset="0"/>
                <a:ea typeface="Arial" charset="0"/>
                <a:cs typeface="Arial" charset="0"/>
              </a:rPr>
              <a:t>needed </a:t>
            </a:r>
          </a:p>
          <a:p>
            <a:pPr lvl="1">
              <a:lnSpc>
                <a:spcPct val="100000"/>
              </a:lnSpc>
              <a:spcAft>
                <a:spcPts val="300"/>
              </a:spcAft>
              <a:buFont typeface="Courier New" charset="0"/>
              <a:buChar char="o"/>
            </a:pPr>
            <a:r>
              <a:rPr lang="en-US" sz="1600" dirty="0" smtClean="0">
                <a:latin typeface="Arial" charset="0"/>
                <a:ea typeface="Arial" charset="0"/>
                <a:cs typeface="Arial" charset="0"/>
              </a:rPr>
              <a:t>Overall 5G Core Network already agreed to be completed by June 2018</a:t>
            </a:r>
          </a:p>
          <a:p>
            <a:endParaRPr lang="en-US" sz="1600" dirty="0" smtClean="0">
              <a:latin typeface="Arial" charset="0"/>
              <a:ea typeface="Arial" charset="0"/>
              <a:cs typeface="Arial" charset="0"/>
            </a:endParaRPr>
          </a:p>
          <a:p>
            <a:endParaRPr lang="en-US" sz="1600" dirty="0">
              <a:latin typeface="Arial" charset="0"/>
              <a:ea typeface="Arial" charset="0"/>
              <a:cs typeface="Arial" charset="0"/>
            </a:endParaRPr>
          </a:p>
        </p:txBody>
      </p:sp>
      <p:sp>
        <p:nvSpPr>
          <p:cNvPr id="3" name="Title 2"/>
          <p:cNvSpPr>
            <a:spLocks noGrp="1"/>
          </p:cNvSpPr>
          <p:nvPr>
            <p:ph type="title"/>
          </p:nvPr>
        </p:nvSpPr>
        <p:spPr>
          <a:xfrm>
            <a:off x="283538" y="722767"/>
            <a:ext cx="11432977" cy="535531"/>
          </a:xfrm>
        </p:spPr>
        <p:txBody>
          <a:bodyPr/>
          <a:lstStyle/>
          <a:p>
            <a:r>
              <a:rPr lang="en-US" sz="3200" dirty="0" smtClean="0">
                <a:latin typeface="Arial" charset="0"/>
                <a:ea typeface="Arial" charset="0"/>
                <a:cs typeface="Arial" charset="0"/>
              </a:rPr>
              <a:t>Proposal</a:t>
            </a:r>
            <a:endParaRPr lang="en-US" sz="3200" dirty="0">
              <a:latin typeface="Arial" charset="0"/>
              <a:ea typeface="Arial" charset="0"/>
              <a:cs typeface="Arial" charset="0"/>
            </a:endParaRPr>
          </a:p>
        </p:txBody>
      </p:sp>
      <p:sp>
        <p:nvSpPr>
          <p:cNvPr id="4" name="Text Placeholder 3"/>
          <p:cNvSpPr>
            <a:spLocks noGrp="1"/>
          </p:cNvSpPr>
          <p:nvPr>
            <p:ph type="body" idx="13"/>
          </p:nvPr>
        </p:nvSpPr>
        <p:spPr>
          <a:xfrm>
            <a:off x="283538" y="1426465"/>
            <a:ext cx="11801089" cy="350865"/>
          </a:xfrm>
        </p:spPr>
        <p:txBody>
          <a:bodyPr/>
          <a:lstStyle/>
          <a:p>
            <a:r>
              <a:rPr lang="en-US" sz="2000" dirty="0" smtClean="0">
                <a:latin typeface="Arial" charset="0"/>
                <a:ea typeface="Arial" charset="0"/>
                <a:cs typeface="Arial" charset="0"/>
              </a:rPr>
              <a:t>Adjust 3GPP schedule to enable 3GPP-compliant 2019 5G-NR launches</a:t>
            </a:r>
            <a:endParaRPr lang="en-US" sz="2000" dirty="0">
              <a:latin typeface="Arial" charset="0"/>
              <a:ea typeface="Arial" charset="0"/>
              <a:cs typeface="Arial" charset="0"/>
            </a:endParaRPr>
          </a:p>
        </p:txBody>
      </p:sp>
    </p:spTree>
    <p:extLst>
      <p:ext uri="{BB962C8B-B14F-4D97-AF65-F5344CB8AC3E}">
        <p14:creationId xmlns:p14="http://schemas.microsoft.com/office/powerpoint/2010/main" val="309478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588057787"/>
              </p:ext>
            </p:extLst>
          </p:nvPr>
        </p:nvGraphicFramePr>
        <p:xfrm>
          <a:off x="231775" y="1933575"/>
          <a:ext cx="11431584" cy="741680"/>
        </p:xfrm>
        <a:graphic>
          <a:graphicData uri="http://schemas.openxmlformats.org/drawingml/2006/table">
            <a:tbl>
              <a:tblPr firstRow="1" bandRow="1">
                <a:tableStyleId>{5C22544A-7EE6-4342-B048-85BDC9FD1C3A}</a:tableStyleId>
              </a:tblPr>
              <a:tblGrid>
                <a:gridCol w="1270176"/>
                <a:gridCol w="1270176"/>
                <a:gridCol w="1270176"/>
                <a:gridCol w="1270176"/>
                <a:gridCol w="1270176"/>
                <a:gridCol w="1270176"/>
                <a:gridCol w="1270176"/>
                <a:gridCol w="1270176"/>
                <a:gridCol w="1270176"/>
              </a:tblGrid>
              <a:tr h="370840">
                <a:tc>
                  <a:txBody>
                    <a:bodyPr/>
                    <a:lstStyle/>
                    <a:p>
                      <a:pPr algn="ctr"/>
                      <a:r>
                        <a:rPr lang="en-US" dirty="0" smtClean="0"/>
                        <a:t>2016</a:t>
                      </a:r>
                      <a:endParaRPr lang="en-US" dirty="0"/>
                    </a:p>
                  </a:txBody>
                  <a:tcPr>
                    <a:solidFill>
                      <a:schemeClr val="accent6">
                        <a:lumMod val="75000"/>
                      </a:schemeClr>
                    </a:solidFill>
                  </a:tcPr>
                </a:tc>
                <a:tc gridSpan="4">
                  <a:txBody>
                    <a:bodyPr/>
                    <a:lstStyle/>
                    <a:p>
                      <a:pPr algn="ctr"/>
                      <a:r>
                        <a:rPr lang="en-US" dirty="0" smtClean="0"/>
                        <a:t>2017</a:t>
                      </a:r>
                      <a:endParaRPr lang="en-US" dirty="0"/>
                    </a:p>
                  </a:txBody>
                  <a:tcPr>
                    <a:solidFill>
                      <a:schemeClr val="accent6">
                        <a:lumMod val="75000"/>
                      </a:schemeClr>
                    </a:solidFill>
                  </a:tcPr>
                </a:tc>
                <a:tc hMerge="1">
                  <a:txBody>
                    <a:bodyPr/>
                    <a:lstStyle/>
                    <a:p>
                      <a:endParaRPr lang="en-US"/>
                    </a:p>
                  </a:txBody>
                  <a:tcPr/>
                </a:tc>
                <a:tc hMerge="1">
                  <a:txBody>
                    <a:bodyPr/>
                    <a:lstStyle/>
                    <a:p>
                      <a:endParaRPr lang="en-US"/>
                    </a:p>
                  </a:txBody>
                  <a:tcPr/>
                </a:tc>
                <a:tc hMerge="1">
                  <a:txBody>
                    <a:bodyPr/>
                    <a:lstStyle/>
                    <a:p>
                      <a:endParaRPr lang="en-US" dirty="0"/>
                    </a:p>
                  </a:txBody>
                  <a:tcPr/>
                </a:tc>
                <a:tc gridSpan="4">
                  <a:txBody>
                    <a:bodyPr/>
                    <a:lstStyle/>
                    <a:p>
                      <a:pPr algn="ctr"/>
                      <a:r>
                        <a:rPr lang="en-US" dirty="0" smtClean="0"/>
                        <a:t>2018</a:t>
                      </a:r>
                      <a:endParaRPr lang="en-US" dirty="0"/>
                    </a:p>
                  </a:txBody>
                  <a:tcPr>
                    <a:solidFill>
                      <a:schemeClr val="accent6">
                        <a:lumMod val="75000"/>
                      </a:schemeClr>
                    </a:solidFill>
                  </a:tcPr>
                </a:tc>
                <a:tc hMerge="1">
                  <a:txBody>
                    <a:bodyPr/>
                    <a:lstStyle/>
                    <a:p>
                      <a:endParaRPr lang="en-US"/>
                    </a:p>
                  </a:txBody>
                  <a:tcPr/>
                </a:tc>
                <a:tc hMerge="1">
                  <a:txBody>
                    <a:bodyPr/>
                    <a:lstStyle/>
                    <a:p>
                      <a:endParaRPr lang="en-US"/>
                    </a:p>
                  </a:txBody>
                  <a:tcPr/>
                </a:tc>
                <a:tc hMerge="1">
                  <a:txBody>
                    <a:bodyPr/>
                    <a:lstStyle/>
                    <a:p>
                      <a:endParaRPr lang="en-US" dirty="0"/>
                    </a:p>
                  </a:txBody>
                  <a:tcPr/>
                </a:tc>
              </a:tr>
              <a:tr h="370840">
                <a:tc>
                  <a:txBody>
                    <a:bodyPr/>
                    <a:lstStyle/>
                    <a:p>
                      <a:pPr algn="ctr"/>
                      <a:r>
                        <a:rPr lang="en-US" dirty="0" smtClean="0"/>
                        <a:t>Q4</a:t>
                      </a:r>
                      <a:endParaRPr lang="en-US" dirty="0"/>
                    </a:p>
                  </a:txBody>
                  <a:tcPr>
                    <a:solidFill>
                      <a:schemeClr val="accent6">
                        <a:lumMod val="60000"/>
                        <a:lumOff val="40000"/>
                      </a:schemeClr>
                    </a:solidFill>
                  </a:tcPr>
                </a:tc>
                <a:tc>
                  <a:txBody>
                    <a:bodyPr/>
                    <a:lstStyle/>
                    <a:p>
                      <a:pPr algn="ctr"/>
                      <a:r>
                        <a:rPr lang="en-US" dirty="0" smtClean="0"/>
                        <a:t>Q1</a:t>
                      </a:r>
                      <a:endParaRPr lang="en-US" dirty="0"/>
                    </a:p>
                  </a:txBody>
                  <a:tcPr>
                    <a:solidFill>
                      <a:schemeClr val="accent6">
                        <a:lumMod val="40000"/>
                        <a:lumOff val="60000"/>
                      </a:schemeClr>
                    </a:solidFill>
                  </a:tcPr>
                </a:tc>
                <a:tc>
                  <a:txBody>
                    <a:bodyPr/>
                    <a:lstStyle/>
                    <a:p>
                      <a:pPr algn="ctr"/>
                      <a:r>
                        <a:rPr lang="en-US" dirty="0" smtClean="0"/>
                        <a:t>Q2</a:t>
                      </a:r>
                      <a:endParaRPr lang="en-US" dirty="0"/>
                    </a:p>
                  </a:txBody>
                  <a:tcPr>
                    <a:solidFill>
                      <a:schemeClr val="accent6">
                        <a:lumMod val="40000"/>
                        <a:lumOff val="60000"/>
                      </a:schemeClr>
                    </a:solidFill>
                  </a:tcPr>
                </a:tc>
                <a:tc>
                  <a:txBody>
                    <a:bodyPr/>
                    <a:lstStyle/>
                    <a:p>
                      <a:pPr algn="ctr"/>
                      <a:r>
                        <a:rPr lang="en-US" dirty="0" smtClean="0"/>
                        <a:t>Q3</a:t>
                      </a:r>
                      <a:endParaRPr lang="en-US" dirty="0"/>
                    </a:p>
                  </a:txBody>
                  <a:tcPr>
                    <a:solidFill>
                      <a:schemeClr val="accent6">
                        <a:lumMod val="40000"/>
                        <a:lumOff val="60000"/>
                      </a:schemeClr>
                    </a:solidFill>
                  </a:tcPr>
                </a:tc>
                <a:tc>
                  <a:txBody>
                    <a:bodyPr/>
                    <a:lstStyle/>
                    <a:p>
                      <a:pPr algn="ctr"/>
                      <a:r>
                        <a:rPr lang="en-US" dirty="0" smtClean="0"/>
                        <a:t>Q4</a:t>
                      </a:r>
                      <a:endParaRPr lang="en-US" dirty="0"/>
                    </a:p>
                  </a:txBody>
                  <a:tcPr>
                    <a:solidFill>
                      <a:schemeClr val="accent6">
                        <a:lumMod val="40000"/>
                        <a:lumOff val="60000"/>
                      </a:schemeClr>
                    </a:solidFill>
                  </a:tcPr>
                </a:tc>
                <a:tc>
                  <a:txBody>
                    <a:bodyPr/>
                    <a:lstStyle/>
                    <a:p>
                      <a:pPr algn="ctr"/>
                      <a:r>
                        <a:rPr lang="en-US" dirty="0" smtClean="0"/>
                        <a:t>Q1</a:t>
                      </a:r>
                      <a:endParaRPr lang="en-US" dirty="0"/>
                    </a:p>
                  </a:txBody>
                  <a:tcPr>
                    <a:solidFill>
                      <a:schemeClr val="accent6">
                        <a:lumMod val="60000"/>
                        <a:lumOff val="40000"/>
                      </a:schemeClr>
                    </a:solidFill>
                  </a:tcPr>
                </a:tc>
                <a:tc>
                  <a:txBody>
                    <a:bodyPr/>
                    <a:lstStyle/>
                    <a:p>
                      <a:pPr algn="ctr"/>
                      <a:r>
                        <a:rPr lang="en-US" dirty="0" smtClean="0"/>
                        <a:t>Q2</a:t>
                      </a:r>
                      <a:endParaRPr lang="en-US" dirty="0"/>
                    </a:p>
                  </a:txBody>
                  <a:tcPr>
                    <a:solidFill>
                      <a:schemeClr val="accent6">
                        <a:lumMod val="60000"/>
                        <a:lumOff val="40000"/>
                      </a:schemeClr>
                    </a:solidFill>
                  </a:tcPr>
                </a:tc>
                <a:tc>
                  <a:txBody>
                    <a:bodyPr/>
                    <a:lstStyle/>
                    <a:p>
                      <a:pPr algn="ctr"/>
                      <a:r>
                        <a:rPr lang="en-US" dirty="0" smtClean="0"/>
                        <a:t>Q3</a:t>
                      </a:r>
                      <a:endParaRPr lang="en-US" dirty="0"/>
                    </a:p>
                  </a:txBody>
                  <a:tcPr>
                    <a:solidFill>
                      <a:schemeClr val="accent6">
                        <a:lumMod val="60000"/>
                        <a:lumOff val="40000"/>
                      </a:schemeClr>
                    </a:solidFill>
                  </a:tcPr>
                </a:tc>
                <a:tc>
                  <a:txBody>
                    <a:bodyPr/>
                    <a:lstStyle/>
                    <a:p>
                      <a:pPr algn="ctr"/>
                      <a:r>
                        <a:rPr lang="en-US" dirty="0" smtClean="0"/>
                        <a:t>Q4</a:t>
                      </a:r>
                      <a:endParaRPr lang="en-US" dirty="0"/>
                    </a:p>
                  </a:txBody>
                  <a:tcPr>
                    <a:solidFill>
                      <a:schemeClr val="accent6">
                        <a:lumMod val="60000"/>
                        <a:lumOff val="40000"/>
                      </a:schemeClr>
                    </a:solidFill>
                  </a:tcPr>
                </a:tc>
              </a:tr>
            </a:tbl>
          </a:graphicData>
        </a:graphic>
      </p:graphicFrame>
      <p:sp>
        <p:nvSpPr>
          <p:cNvPr id="3" name="Title 2"/>
          <p:cNvSpPr>
            <a:spLocks noGrp="1"/>
          </p:cNvSpPr>
          <p:nvPr>
            <p:ph type="title"/>
          </p:nvPr>
        </p:nvSpPr>
        <p:spPr>
          <a:xfrm>
            <a:off x="283538" y="750467"/>
            <a:ext cx="11432977" cy="480131"/>
          </a:xfrm>
        </p:spPr>
        <p:txBody>
          <a:bodyPr/>
          <a:lstStyle/>
          <a:p>
            <a:r>
              <a:rPr lang="en-US" sz="2800" dirty="0" smtClean="0">
                <a:latin typeface="Arial" charset="0"/>
                <a:ea typeface="Arial" charset="0"/>
                <a:cs typeface="Arial" charset="0"/>
              </a:rPr>
              <a:t>Proposal (cont.)</a:t>
            </a:r>
            <a:endParaRPr lang="en-US" sz="2800" dirty="0">
              <a:latin typeface="Arial" charset="0"/>
              <a:ea typeface="Arial" charset="0"/>
              <a:cs typeface="Arial" charset="0"/>
            </a:endParaRPr>
          </a:p>
        </p:txBody>
      </p:sp>
      <p:sp>
        <p:nvSpPr>
          <p:cNvPr id="6" name="TextBox 5"/>
          <p:cNvSpPr txBox="1"/>
          <p:nvPr/>
        </p:nvSpPr>
        <p:spPr>
          <a:xfrm>
            <a:off x="243727" y="6090729"/>
            <a:ext cx="4156150" cy="430887"/>
          </a:xfrm>
          <a:prstGeom prst="rect">
            <a:avLst/>
          </a:prstGeom>
          <a:noFill/>
        </p:spPr>
        <p:txBody>
          <a:bodyPr wrap="square" rtlCol="0">
            <a:spAutoFit/>
          </a:bodyPr>
          <a:lstStyle/>
          <a:p>
            <a:r>
              <a:rPr lang="en-US" sz="1100" i="1" dirty="0" smtClean="0">
                <a:solidFill>
                  <a:schemeClr val="tx1">
                    <a:lumMod val="75000"/>
                    <a:lumOff val="25000"/>
                  </a:schemeClr>
                </a:solidFill>
                <a:latin typeface="Arial" charset="0"/>
                <a:ea typeface="Arial" charset="0"/>
                <a:cs typeface="Arial" charset="0"/>
              </a:rPr>
              <a:t>NSA = Non </a:t>
            </a:r>
            <a:r>
              <a:rPr lang="en-US" sz="1100" i="1" dirty="0" err="1" smtClean="0">
                <a:solidFill>
                  <a:schemeClr val="tx1">
                    <a:lumMod val="75000"/>
                    <a:lumOff val="25000"/>
                  </a:schemeClr>
                </a:solidFill>
                <a:latin typeface="Arial" charset="0"/>
                <a:ea typeface="Arial" charset="0"/>
                <a:cs typeface="Arial" charset="0"/>
              </a:rPr>
              <a:t>StandAlone</a:t>
            </a:r>
            <a:r>
              <a:rPr lang="en-US" sz="1100" i="1" dirty="0" smtClean="0">
                <a:solidFill>
                  <a:schemeClr val="tx1">
                    <a:lumMod val="75000"/>
                    <a:lumOff val="25000"/>
                  </a:schemeClr>
                </a:solidFill>
                <a:latin typeface="Arial" charset="0"/>
                <a:ea typeface="Arial" charset="0"/>
                <a:cs typeface="Arial" charset="0"/>
              </a:rPr>
              <a:t> = EPC core (“Option 3”) &amp; LTE anchor</a:t>
            </a:r>
          </a:p>
          <a:p>
            <a:r>
              <a:rPr lang="en-US" sz="1100" i="1" dirty="0" smtClean="0">
                <a:solidFill>
                  <a:schemeClr val="tx1">
                    <a:lumMod val="75000"/>
                    <a:lumOff val="25000"/>
                  </a:schemeClr>
                </a:solidFill>
                <a:latin typeface="Arial" charset="0"/>
                <a:ea typeface="Arial" charset="0"/>
                <a:cs typeface="Arial" charset="0"/>
              </a:rPr>
              <a:t>SA = </a:t>
            </a:r>
            <a:r>
              <a:rPr lang="en-US" sz="1100" i="1" dirty="0" err="1" smtClean="0">
                <a:solidFill>
                  <a:schemeClr val="tx1">
                    <a:lumMod val="75000"/>
                    <a:lumOff val="25000"/>
                  </a:schemeClr>
                </a:solidFill>
                <a:latin typeface="Arial" charset="0"/>
                <a:ea typeface="Arial" charset="0"/>
                <a:cs typeface="Arial" charset="0"/>
              </a:rPr>
              <a:t>StandAlone</a:t>
            </a:r>
            <a:endParaRPr lang="en-US" sz="1100" i="1" dirty="0" smtClean="0">
              <a:solidFill>
                <a:schemeClr val="tx1">
                  <a:lumMod val="75000"/>
                  <a:lumOff val="25000"/>
                </a:schemeClr>
              </a:solidFill>
              <a:latin typeface="Arial" charset="0"/>
              <a:ea typeface="Arial" charset="0"/>
              <a:cs typeface="Arial" charset="0"/>
            </a:endParaRPr>
          </a:p>
        </p:txBody>
      </p:sp>
      <p:sp>
        <p:nvSpPr>
          <p:cNvPr id="8" name="Rounded Rectangle 7"/>
          <p:cNvSpPr/>
          <p:nvPr/>
        </p:nvSpPr>
        <p:spPr>
          <a:xfrm>
            <a:off x="283538" y="2982301"/>
            <a:ext cx="2499538" cy="364769"/>
          </a:xfrm>
          <a:prstGeom prst="roundRect">
            <a:avLst/>
          </a:prstGeom>
          <a:solidFill>
            <a:srgbClr val="FFF0B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latin typeface="Arial" charset="0"/>
                <a:ea typeface="Arial" charset="0"/>
                <a:cs typeface="Arial" charset="0"/>
              </a:rPr>
              <a:t>5G study</a:t>
            </a:r>
            <a:endParaRPr lang="en-US" sz="1400" dirty="0">
              <a:solidFill>
                <a:schemeClr val="tx1"/>
              </a:solidFill>
              <a:latin typeface="Arial" charset="0"/>
              <a:ea typeface="Arial" charset="0"/>
              <a:cs typeface="Arial" charset="0"/>
            </a:endParaRPr>
          </a:p>
        </p:txBody>
      </p:sp>
      <p:sp>
        <p:nvSpPr>
          <p:cNvPr id="10" name="Rounded Rectangle 9"/>
          <p:cNvSpPr/>
          <p:nvPr/>
        </p:nvSpPr>
        <p:spPr>
          <a:xfrm>
            <a:off x="2898915" y="2984606"/>
            <a:ext cx="6248041" cy="727234"/>
          </a:xfrm>
          <a:prstGeom prst="round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latin typeface="Arial" charset="0"/>
                <a:ea typeface="Arial" charset="0"/>
                <a:cs typeface="Arial" charset="0"/>
              </a:rPr>
              <a:t>5G NR Work Item</a:t>
            </a:r>
          </a:p>
        </p:txBody>
      </p:sp>
      <p:sp>
        <p:nvSpPr>
          <p:cNvPr id="11" name="Rounded Rectangle 10"/>
          <p:cNvSpPr/>
          <p:nvPr/>
        </p:nvSpPr>
        <p:spPr>
          <a:xfrm>
            <a:off x="6087528" y="3347071"/>
            <a:ext cx="857117" cy="364769"/>
          </a:xfrm>
          <a:prstGeom prst="round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smtClean="0">
                <a:solidFill>
                  <a:schemeClr val="tx1"/>
                </a:solidFill>
                <a:latin typeface="Arial" charset="0"/>
                <a:ea typeface="Arial" charset="0"/>
                <a:cs typeface="Arial" charset="0"/>
              </a:rPr>
              <a:t>5G NR NSA Completion</a:t>
            </a:r>
          </a:p>
        </p:txBody>
      </p:sp>
      <p:sp>
        <p:nvSpPr>
          <p:cNvPr id="14" name="TextBox 13"/>
          <p:cNvSpPr txBox="1"/>
          <p:nvPr/>
        </p:nvSpPr>
        <p:spPr>
          <a:xfrm>
            <a:off x="5479637" y="4874020"/>
            <a:ext cx="2140454" cy="769441"/>
          </a:xfrm>
          <a:prstGeom prst="rect">
            <a:avLst/>
          </a:prstGeom>
          <a:noFill/>
        </p:spPr>
        <p:txBody>
          <a:bodyPr wrap="square" rtlCol="0">
            <a:spAutoFit/>
          </a:bodyPr>
          <a:lstStyle/>
          <a:p>
            <a:pPr algn="ctr"/>
            <a:r>
              <a:rPr lang="en-US" sz="1100" b="1" i="1" dirty="0" smtClean="0">
                <a:solidFill>
                  <a:srgbClr val="FF0000"/>
                </a:solidFill>
                <a:latin typeface="Arial" charset="0"/>
                <a:ea typeface="Arial" charset="0"/>
                <a:cs typeface="Arial" charset="0"/>
              </a:rPr>
              <a:t>Stage 3 completion </a:t>
            </a:r>
            <a:br>
              <a:rPr lang="en-US" sz="1100" b="1" i="1" dirty="0" smtClean="0">
                <a:solidFill>
                  <a:srgbClr val="FF0000"/>
                </a:solidFill>
                <a:latin typeface="Arial" charset="0"/>
                <a:ea typeface="Arial" charset="0"/>
                <a:cs typeface="Arial" charset="0"/>
              </a:rPr>
            </a:br>
            <a:r>
              <a:rPr lang="en-US" sz="1100" b="1" i="1" dirty="0" smtClean="0">
                <a:solidFill>
                  <a:srgbClr val="FF0000"/>
                </a:solidFill>
                <a:latin typeface="Arial" charset="0"/>
                <a:ea typeface="Arial" charset="0"/>
                <a:cs typeface="Arial" charset="0"/>
              </a:rPr>
              <a:t>for Non-Standalone 5G-NR </a:t>
            </a:r>
          </a:p>
          <a:p>
            <a:pPr algn="ctr"/>
            <a:r>
              <a:rPr lang="en-US" sz="1100" b="1" i="1" dirty="0" smtClean="0">
                <a:solidFill>
                  <a:srgbClr val="FF0000"/>
                </a:solidFill>
                <a:latin typeface="Arial" charset="0"/>
                <a:ea typeface="Arial" charset="0"/>
                <a:cs typeface="Arial" charset="0"/>
              </a:rPr>
              <a:t>(+ASN.1 freeze in the following quarter)</a:t>
            </a:r>
          </a:p>
        </p:txBody>
      </p:sp>
      <p:sp>
        <p:nvSpPr>
          <p:cNvPr id="21" name="TextBox 20"/>
          <p:cNvSpPr txBox="1"/>
          <p:nvPr/>
        </p:nvSpPr>
        <p:spPr>
          <a:xfrm>
            <a:off x="1134925" y="1364507"/>
            <a:ext cx="716084" cy="461665"/>
          </a:xfrm>
          <a:prstGeom prst="rect">
            <a:avLst/>
          </a:prstGeom>
          <a:noFill/>
        </p:spPr>
        <p:txBody>
          <a:bodyPr wrap="square" rtlCol="0">
            <a:spAutoFit/>
          </a:bodyPr>
          <a:lstStyle/>
          <a:p>
            <a:pPr algn="ctr"/>
            <a:r>
              <a:rPr lang="en-US" sz="1200" b="1" dirty="0" smtClean="0">
                <a:solidFill>
                  <a:srgbClr val="FF0000"/>
                </a:solidFill>
                <a:latin typeface="Arial" charset="0"/>
                <a:ea typeface="Arial" charset="0"/>
                <a:cs typeface="Arial" charset="0"/>
              </a:rPr>
              <a:t>RAN </a:t>
            </a:r>
            <a:br>
              <a:rPr lang="en-US" sz="1200" b="1" dirty="0" smtClean="0">
                <a:solidFill>
                  <a:srgbClr val="FF0000"/>
                </a:solidFill>
                <a:latin typeface="Arial" charset="0"/>
                <a:ea typeface="Arial" charset="0"/>
                <a:cs typeface="Arial" charset="0"/>
              </a:rPr>
            </a:br>
            <a:r>
              <a:rPr lang="en-US" sz="1200" b="1" dirty="0" smtClean="0">
                <a:solidFill>
                  <a:srgbClr val="FF0000"/>
                </a:solidFill>
                <a:latin typeface="Arial" charset="0"/>
                <a:ea typeface="Arial" charset="0"/>
                <a:cs typeface="Arial" charset="0"/>
              </a:rPr>
              <a:t>#74</a:t>
            </a:r>
          </a:p>
        </p:txBody>
      </p:sp>
      <p:sp>
        <p:nvSpPr>
          <p:cNvPr id="24" name="TextBox 23"/>
          <p:cNvSpPr txBox="1"/>
          <p:nvPr/>
        </p:nvSpPr>
        <p:spPr>
          <a:xfrm>
            <a:off x="2381717" y="1368297"/>
            <a:ext cx="716084" cy="461665"/>
          </a:xfrm>
          <a:prstGeom prst="rect">
            <a:avLst/>
          </a:prstGeom>
          <a:noFill/>
        </p:spPr>
        <p:txBody>
          <a:bodyPr wrap="square" rtlCol="0">
            <a:spAutoFit/>
          </a:bodyPr>
          <a:lstStyle/>
          <a:p>
            <a:pPr algn="ctr"/>
            <a:r>
              <a:rPr lang="en-US" sz="1200" b="1" dirty="0" smtClean="0">
                <a:solidFill>
                  <a:srgbClr val="FF0000"/>
                </a:solidFill>
                <a:latin typeface="Arial" charset="0"/>
                <a:ea typeface="Arial" charset="0"/>
                <a:cs typeface="Arial" charset="0"/>
              </a:rPr>
              <a:t>RAN </a:t>
            </a:r>
            <a:br>
              <a:rPr lang="en-US" sz="1200" b="1" dirty="0" smtClean="0">
                <a:solidFill>
                  <a:srgbClr val="FF0000"/>
                </a:solidFill>
                <a:latin typeface="Arial" charset="0"/>
                <a:ea typeface="Arial" charset="0"/>
                <a:cs typeface="Arial" charset="0"/>
              </a:rPr>
            </a:br>
            <a:r>
              <a:rPr lang="en-US" sz="1200" b="1" dirty="0" smtClean="0">
                <a:solidFill>
                  <a:srgbClr val="FF0000"/>
                </a:solidFill>
                <a:latin typeface="Arial" charset="0"/>
                <a:ea typeface="Arial" charset="0"/>
                <a:cs typeface="Arial" charset="0"/>
              </a:rPr>
              <a:t>#75</a:t>
            </a:r>
          </a:p>
        </p:txBody>
      </p:sp>
      <p:sp>
        <p:nvSpPr>
          <p:cNvPr id="25" name="TextBox 24"/>
          <p:cNvSpPr txBox="1"/>
          <p:nvPr/>
        </p:nvSpPr>
        <p:spPr>
          <a:xfrm>
            <a:off x="6191822" y="1354787"/>
            <a:ext cx="716084" cy="461665"/>
          </a:xfrm>
          <a:prstGeom prst="rect">
            <a:avLst/>
          </a:prstGeom>
          <a:noFill/>
        </p:spPr>
        <p:txBody>
          <a:bodyPr wrap="square" rtlCol="0">
            <a:spAutoFit/>
          </a:bodyPr>
          <a:lstStyle/>
          <a:p>
            <a:pPr algn="ctr"/>
            <a:r>
              <a:rPr lang="en-US" sz="1200" b="1" dirty="0" smtClean="0">
                <a:solidFill>
                  <a:srgbClr val="FF0000"/>
                </a:solidFill>
                <a:latin typeface="Arial" charset="0"/>
                <a:ea typeface="Arial" charset="0"/>
                <a:cs typeface="Arial" charset="0"/>
              </a:rPr>
              <a:t>RAN </a:t>
            </a:r>
            <a:br>
              <a:rPr lang="en-US" sz="1200" b="1" dirty="0" smtClean="0">
                <a:solidFill>
                  <a:srgbClr val="FF0000"/>
                </a:solidFill>
                <a:latin typeface="Arial" charset="0"/>
                <a:ea typeface="Arial" charset="0"/>
                <a:cs typeface="Arial" charset="0"/>
              </a:rPr>
            </a:br>
            <a:r>
              <a:rPr lang="en-US" sz="1200" b="1" dirty="0" smtClean="0">
                <a:solidFill>
                  <a:srgbClr val="FF0000"/>
                </a:solidFill>
                <a:latin typeface="Arial" charset="0"/>
                <a:ea typeface="Arial" charset="0"/>
                <a:cs typeface="Arial" charset="0"/>
              </a:rPr>
              <a:t>#78</a:t>
            </a:r>
          </a:p>
        </p:txBody>
      </p:sp>
      <p:sp>
        <p:nvSpPr>
          <p:cNvPr id="26" name="TextBox 25"/>
          <p:cNvSpPr txBox="1"/>
          <p:nvPr/>
        </p:nvSpPr>
        <p:spPr>
          <a:xfrm>
            <a:off x="8153793" y="1368297"/>
            <a:ext cx="2155844" cy="461665"/>
          </a:xfrm>
          <a:prstGeom prst="rect">
            <a:avLst/>
          </a:prstGeom>
          <a:noFill/>
        </p:spPr>
        <p:txBody>
          <a:bodyPr wrap="square" rtlCol="0">
            <a:spAutoFit/>
          </a:bodyPr>
          <a:lstStyle/>
          <a:p>
            <a:pPr algn="ctr"/>
            <a:r>
              <a:rPr lang="en-US" sz="1200" b="1" dirty="0" smtClean="0">
                <a:solidFill>
                  <a:srgbClr val="FF0000"/>
                </a:solidFill>
                <a:latin typeface="Arial" charset="0"/>
                <a:ea typeface="Arial" charset="0"/>
                <a:cs typeface="Arial" charset="0"/>
              </a:rPr>
              <a:t>RAN #80</a:t>
            </a:r>
            <a:br>
              <a:rPr lang="en-US" sz="1200" b="1" dirty="0" smtClean="0">
                <a:solidFill>
                  <a:srgbClr val="FF0000"/>
                </a:solidFill>
                <a:latin typeface="Arial" charset="0"/>
                <a:ea typeface="Arial" charset="0"/>
                <a:cs typeface="Arial" charset="0"/>
              </a:rPr>
            </a:br>
            <a:r>
              <a:rPr lang="en-US" sz="1200" b="1" dirty="0" smtClean="0">
                <a:solidFill>
                  <a:srgbClr val="FF0000"/>
                </a:solidFill>
                <a:latin typeface="Arial" charset="0"/>
                <a:ea typeface="Arial" charset="0"/>
                <a:cs typeface="Arial" charset="0"/>
              </a:rPr>
              <a:t> (Rel-15 completion)</a:t>
            </a:r>
          </a:p>
        </p:txBody>
      </p:sp>
      <p:sp>
        <p:nvSpPr>
          <p:cNvPr id="27" name="Rounded Rectangle 26"/>
          <p:cNvSpPr/>
          <p:nvPr/>
        </p:nvSpPr>
        <p:spPr>
          <a:xfrm>
            <a:off x="9292072" y="2980386"/>
            <a:ext cx="2404961" cy="731453"/>
          </a:xfrm>
          <a:prstGeom prst="roundRect">
            <a:avLst/>
          </a:prstGeom>
          <a:pattFill prst="lgConfetti">
            <a:fgClr>
              <a:srgbClr val="FFF0B0"/>
            </a:fgClr>
            <a:bgClr>
              <a:srgbClr val="00FF00"/>
            </a:bgClr>
          </a:patt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bg1">
                    <a:lumMod val="65000"/>
                  </a:schemeClr>
                </a:solidFill>
                <a:latin typeface="Arial" charset="0"/>
                <a:ea typeface="Arial" charset="0"/>
                <a:cs typeface="Arial" charset="0"/>
              </a:rPr>
              <a:t>Further evolution </a:t>
            </a:r>
          </a:p>
        </p:txBody>
      </p:sp>
      <p:sp>
        <p:nvSpPr>
          <p:cNvPr id="30" name="Rounded Rectangle 29"/>
          <p:cNvSpPr/>
          <p:nvPr/>
        </p:nvSpPr>
        <p:spPr>
          <a:xfrm>
            <a:off x="8581684" y="3347070"/>
            <a:ext cx="857117" cy="364769"/>
          </a:xfrm>
          <a:prstGeom prst="round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smtClean="0">
                <a:solidFill>
                  <a:schemeClr val="tx1"/>
                </a:solidFill>
                <a:latin typeface="Arial" charset="0"/>
                <a:ea typeface="Arial" charset="0"/>
                <a:cs typeface="Arial" charset="0"/>
              </a:rPr>
              <a:t>5G NR SA Completion</a:t>
            </a:r>
          </a:p>
        </p:txBody>
      </p:sp>
      <p:cxnSp>
        <p:nvCxnSpPr>
          <p:cNvPr id="4" name="Straight Arrow Connector 3"/>
          <p:cNvCxnSpPr/>
          <p:nvPr/>
        </p:nvCxnSpPr>
        <p:spPr>
          <a:xfrm>
            <a:off x="6549864" y="3835730"/>
            <a:ext cx="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888349" y="4874020"/>
            <a:ext cx="2140454" cy="769441"/>
          </a:xfrm>
          <a:prstGeom prst="rect">
            <a:avLst/>
          </a:prstGeom>
          <a:noFill/>
        </p:spPr>
        <p:txBody>
          <a:bodyPr wrap="square" rtlCol="0">
            <a:spAutoFit/>
          </a:bodyPr>
          <a:lstStyle/>
          <a:p>
            <a:pPr algn="ctr"/>
            <a:r>
              <a:rPr lang="en-US" sz="1100" b="1" i="1" dirty="0" smtClean="0">
                <a:solidFill>
                  <a:srgbClr val="FF0000"/>
                </a:solidFill>
                <a:latin typeface="Arial" charset="0"/>
                <a:ea typeface="Arial" charset="0"/>
                <a:cs typeface="Arial" charset="0"/>
              </a:rPr>
              <a:t>Stage 3 completion </a:t>
            </a:r>
            <a:br>
              <a:rPr lang="en-US" sz="1100" b="1" i="1" dirty="0" smtClean="0">
                <a:solidFill>
                  <a:srgbClr val="FF0000"/>
                </a:solidFill>
                <a:latin typeface="Arial" charset="0"/>
                <a:ea typeface="Arial" charset="0"/>
                <a:cs typeface="Arial" charset="0"/>
              </a:rPr>
            </a:br>
            <a:r>
              <a:rPr lang="en-US" sz="1100" b="1" i="1" dirty="0" smtClean="0">
                <a:solidFill>
                  <a:srgbClr val="FF0000"/>
                </a:solidFill>
                <a:latin typeface="Arial" charset="0"/>
                <a:ea typeface="Arial" charset="0"/>
                <a:cs typeface="Arial" charset="0"/>
              </a:rPr>
              <a:t>for Standalone 5G-NR </a:t>
            </a:r>
          </a:p>
          <a:p>
            <a:pPr algn="ctr"/>
            <a:r>
              <a:rPr lang="en-US" sz="1100" b="1" i="1" dirty="0" smtClean="0">
                <a:solidFill>
                  <a:srgbClr val="FF0000"/>
                </a:solidFill>
                <a:latin typeface="Arial" charset="0"/>
                <a:ea typeface="Arial" charset="0"/>
                <a:cs typeface="Arial" charset="0"/>
              </a:rPr>
              <a:t>(+ASN.1 freeze in the following quarter)</a:t>
            </a:r>
          </a:p>
        </p:txBody>
      </p:sp>
      <p:cxnSp>
        <p:nvCxnSpPr>
          <p:cNvPr id="20" name="Straight Arrow Connector 19"/>
          <p:cNvCxnSpPr/>
          <p:nvPr/>
        </p:nvCxnSpPr>
        <p:spPr>
          <a:xfrm>
            <a:off x="8958576" y="3835730"/>
            <a:ext cx="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160324"/>
      </p:ext>
    </p:extLst>
  </p:cSld>
  <p:clrMapOvr>
    <a:masterClrMapping/>
  </p:clrMapOvr>
  <p:timing>
    <p:tnLst>
      <p:par>
        <p:cTn id="1" dur="indefinite" restart="never" nodeType="tmRoot"/>
      </p:par>
    </p:tnLst>
  </p:timing>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546B763-73A8-4DD5-BB04-A48D336B86DC}">
  <ds:schemaRefs>
    <ds:schemaRef ds:uri="http://schemas.microsoft.com/office/2006/metadata/longProperties"/>
  </ds:schemaRefs>
</ds:datastoreItem>
</file>

<file path=customXml/itemProps2.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29C865D-052F-45FE-8367-56AAD7AEAA2C}">
  <ds:schemaRefs>
    <ds:schemaRef ds:uri="http://purl.org/dc/elements/1.1/"/>
    <ds:schemaRef ds:uri="http://schemas.microsoft.com/office/2006/documentManagement/types"/>
    <ds:schemaRef ds:uri="http://purl.org/dc/terms/"/>
    <ds:schemaRef ds:uri="b4b33aa9-2354-4d53-bed7-232b42d25ff3"/>
    <ds:schemaRef ds:uri="http://purl.org/dc/dcmitype/"/>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18397</TotalTime>
  <Words>368</Words>
  <Application>Microsoft Macintosh PowerPoint</Application>
  <PresentationFormat>Widescreen</PresentationFormat>
  <Paragraphs>62</Paragraphs>
  <Slides>4</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vt:i4>
      </vt:variant>
    </vt:vector>
  </HeadingPairs>
  <TitlesOfParts>
    <vt:vector size="15" baseType="lpstr">
      <vt:lpstr>Calibre Regular</vt:lpstr>
      <vt:lpstr>Calibre Semibold</vt:lpstr>
      <vt:lpstr>Courier New</vt:lpstr>
      <vt:lpstr>Qualcomm Office Bold</vt:lpstr>
      <vt:lpstr>Qualcomm Office Light</vt:lpstr>
      <vt:lpstr>Qualcomm Office Regular</vt:lpstr>
      <vt:lpstr>Qualcomm Regular</vt:lpstr>
      <vt:lpstr>Tahoma</vt:lpstr>
      <vt:lpstr>Times New Roman</vt:lpstr>
      <vt:lpstr>Arial</vt:lpstr>
      <vt:lpstr>QTI_Template_NDA_June2014</vt:lpstr>
      <vt:lpstr>PowerPoint Presentation</vt:lpstr>
      <vt:lpstr>Increase in global momentum for the nascent 5G ecosystem</vt:lpstr>
      <vt:lpstr>Proposal</vt:lpstr>
      <vt:lpstr>Proposal (cont.)</vt:lpstr>
    </vt:vector>
  </TitlesOfParts>
  <Manager/>
  <Company/>
  <LinksUpToDate>false</LinksUpToDate>
  <SharedDoc>false</SharedDoc>
  <HyperlinkBase/>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Casaccia, Lorenzo</cp:lastModifiedBy>
  <cp:revision>534</cp:revision>
  <cp:lastPrinted>2017-02-25T22:08:40Z</cp:lastPrinted>
  <dcterms:created xsi:type="dcterms:W3CDTF">2014-07-09T00:20:26Z</dcterms:created>
  <dcterms:modified xsi:type="dcterms:W3CDTF">2017-02-26T10:00:02Z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AdHocReviewCycleID">
    <vt:i4>-717908866</vt:i4>
  </property>
  <property fmtid="{D5CDD505-2E9C-101B-9397-08002B2CF9AE}" pid="6" name="_NewReviewCycle">
    <vt:lpwstr/>
  </property>
  <property fmtid="{D5CDD505-2E9C-101B-9397-08002B2CF9AE}" pid="7" name="_EmailSubject">
    <vt:lpwstr>MoM w Telecom Italia CTO</vt:lpwstr>
  </property>
  <property fmtid="{D5CDD505-2E9C-101B-9397-08002B2CF9AE}" pid="8" name="_AuthorEmail">
    <vt:lpwstr>fiaione@qti.qualcomm.com</vt:lpwstr>
  </property>
  <property fmtid="{D5CDD505-2E9C-101B-9397-08002B2CF9AE}" pid="9" name="_AuthorEmailDisplayName">
    <vt:lpwstr>Iaione, Fabio</vt:lpwstr>
  </property>
  <property fmtid="{D5CDD505-2E9C-101B-9397-08002B2CF9AE}" pid="10" name="_PreviousAdHocReviewCycleID">
    <vt:i4>-251852393</vt:i4>
  </property>
</Properties>
</file>