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28/02/2017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28/02/2017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28/02/2017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28/02/2017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28/02/2017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28/02/2017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28/02/2017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28/02/2017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28/02/2017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28/02/2017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28/02/2017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t>28/02/2017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err="1" smtClean="0"/>
              <a:t>Way</a:t>
            </a:r>
            <a:r>
              <a:rPr lang="es-ES" dirty="0" smtClean="0"/>
              <a:t> forward </a:t>
            </a:r>
            <a:r>
              <a:rPr lang="es-ES" dirty="0" err="1" smtClean="0"/>
              <a:t>on</a:t>
            </a:r>
            <a:r>
              <a:rPr lang="es-ES" dirty="0" smtClean="0"/>
              <a:t> V2X </a:t>
            </a:r>
            <a:r>
              <a:rPr lang="es-ES" dirty="0" err="1" smtClean="0"/>
              <a:t>evolution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Rel-15 and </a:t>
            </a:r>
            <a:r>
              <a:rPr lang="es-ES" dirty="0" err="1" smtClean="0"/>
              <a:t>beyond</a:t>
            </a:r>
            <a:endParaRPr lang="es-E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Vodafone, Deutsche Telekom, Ericsson, Huawei, Nokia</a:t>
            </a:r>
            <a:endParaRPr lang="es-E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372200" y="29737"/>
            <a:ext cx="2771800" cy="4469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ES" sz="2400" b="1" dirty="0" smtClean="0"/>
              <a:t>RP-170450</a:t>
            </a:r>
            <a:endParaRPr lang="es-ES" sz="24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2008" y="29737"/>
            <a:ext cx="5580112" cy="8789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2400" b="1" dirty="0" smtClean="0"/>
              <a:t>3GPP TSG RAN#75</a:t>
            </a:r>
          </a:p>
          <a:p>
            <a:pPr algn="l"/>
            <a:r>
              <a:rPr lang="es-ES" sz="2400" b="1" dirty="0" err="1" smtClean="0"/>
              <a:t>Dubrovnik</a:t>
            </a:r>
            <a:r>
              <a:rPr lang="es-ES" sz="2400" b="1" dirty="0" smtClean="0"/>
              <a:t>, </a:t>
            </a:r>
            <a:r>
              <a:rPr lang="es-ES" sz="2400" b="1" dirty="0" err="1" smtClean="0"/>
              <a:t>Croatia</a:t>
            </a:r>
            <a:r>
              <a:rPr lang="es-ES" sz="2400" b="1" dirty="0" smtClean="0"/>
              <a:t>, 6th – 9th </a:t>
            </a:r>
            <a:r>
              <a:rPr lang="es-ES" sz="2400" b="1" dirty="0" err="1" smtClean="0"/>
              <a:t>March</a:t>
            </a:r>
            <a:r>
              <a:rPr lang="es-ES" sz="2400" b="1" dirty="0" smtClean="0"/>
              <a:t> 2017</a:t>
            </a: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911696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Background</a:t>
            </a:r>
            <a:r>
              <a:rPr lang="es-ES" dirty="0" smtClean="0"/>
              <a:t> (1)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340768"/>
            <a:ext cx="8435280" cy="51845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800" u="sng" dirty="0" smtClean="0"/>
              <a:t>Motivation</a:t>
            </a:r>
            <a:endParaRPr lang="es-ES" sz="1800" u="sng" dirty="0"/>
          </a:p>
          <a:p>
            <a:r>
              <a:rPr lang="en-GB" sz="1800" dirty="0" smtClean="0"/>
              <a:t>The </a:t>
            </a:r>
            <a:r>
              <a:rPr lang="en-GB" sz="1800" dirty="0"/>
              <a:t>3GPP LTE V2X feature completed in Rel-14 provides a solid foundation of V2V communications, including vehicle safety applications</a:t>
            </a:r>
            <a:endParaRPr lang="es-ES" sz="1800" dirty="0"/>
          </a:p>
          <a:p>
            <a:r>
              <a:rPr lang="en-GB" sz="1800" dirty="0" smtClean="0"/>
              <a:t>There </a:t>
            </a:r>
            <a:r>
              <a:rPr lang="en-GB" sz="1800" dirty="0"/>
              <a:t>is a desire to provide an evolution path from this foundation by extending it step-by-step into the full 5G-V2X feature, with additional functionality to support new applications and use cases. </a:t>
            </a:r>
            <a:endParaRPr lang="es-ES" sz="1800" dirty="0" smtClean="0"/>
          </a:p>
          <a:p>
            <a:pPr marL="0" indent="0">
              <a:buNone/>
            </a:pPr>
            <a:endParaRPr lang="es-ES" sz="1800" dirty="0"/>
          </a:p>
          <a:p>
            <a:pPr marL="0" indent="0">
              <a:buNone/>
            </a:pPr>
            <a:r>
              <a:rPr lang="en-GB" sz="1800" u="sng" dirty="0" smtClean="0"/>
              <a:t>Requirements</a:t>
            </a:r>
            <a:endParaRPr lang="es-ES" sz="1800" u="sng" dirty="0"/>
          </a:p>
          <a:p>
            <a:r>
              <a:rPr lang="en-GB" sz="1800" dirty="0" smtClean="0"/>
              <a:t>Input </a:t>
            </a:r>
            <a:r>
              <a:rPr lang="en-GB" sz="1800" dirty="0"/>
              <a:t>from the automotive industry via 5GAA is expected in order to review and confirm the details and timeframes of the requirements provided by SA1;</a:t>
            </a:r>
            <a:endParaRPr lang="es-ES" sz="1800" dirty="0"/>
          </a:p>
          <a:p>
            <a:r>
              <a:rPr lang="en-GB" sz="1800" dirty="0" smtClean="0"/>
              <a:t>Such </a:t>
            </a:r>
            <a:r>
              <a:rPr lang="en-GB" sz="1800" dirty="0"/>
              <a:t>input is expected to set the detailed requirements for the functionality specified in future releases of 3GPP V2X, as well as the timeframe / release in which each aspect is specified. </a:t>
            </a:r>
            <a:endParaRPr lang="es-ES" sz="1800" dirty="0"/>
          </a:p>
          <a:p>
            <a:pPr marL="0" indent="0">
              <a:buNone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703009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Background</a:t>
            </a:r>
            <a:r>
              <a:rPr lang="es-ES" dirty="0" smtClean="0"/>
              <a:t> (2)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sz="1800" u="sng" dirty="0"/>
              <a:t>Interoperability </a:t>
            </a:r>
            <a:endParaRPr lang="es-ES" sz="1800" u="sng" dirty="0"/>
          </a:p>
          <a:p>
            <a:r>
              <a:rPr lang="en-GB" sz="1800" dirty="0"/>
              <a:t>3GPP-V2X terminals would continue to support the Rel-14 functionality in order to provide full interoperability for the original vehicle safety applications.</a:t>
            </a:r>
            <a:endParaRPr lang="es-ES" sz="1800" dirty="0"/>
          </a:p>
          <a:p>
            <a:r>
              <a:rPr lang="en-GB" sz="1800" dirty="0"/>
              <a:t>Meanwhile, vehicles supporting a given extension of a later Release will be able to exploit additional functionality (e.g. new features introduced) between them; communications using the new functionality would not be able to be received by legacy (Rel-14) UEs.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u="sng" dirty="0"/>
              <a:t>Co-existence and backward compatibility </a:t>
            </a:r>
            <a:endParaRPr lang="es-ES" sz="1800" u="sng" dirty="0"/>
          </a:p>
          <a:p>
            <a:r>
              <a:rPr lang="en-GB" sz="1800" dirty="0"/>
              <a:t>For the additional functionality, different levels of compatibility / co-existence with the initial Rel-14 functionality can be identified:</a:t>
            </a:r>
            <a:endParaRPr lang="es-ES" sz="1800" dirty="0"/>
          </a:p>
          <a:p>
            <a:pPr lvl="1"/>
            <a:r>
              <a:rPr lang="en-GB" sz="1400" dirty="0"/>
              <a:t>New functionality which can co-exist in the same resource pools as Rel-14 functionality, and use the same scheduling assignment format, which can be decoded by Rel-14 UEs, without causing significant degradation to Rel-14 V2V operation</a:t>
            </a:r>
            <a:endParaRPr lang="es-ES" sz="1400" dirty="0"/>
          </a:p>
          <a:p>
            <a:pPr lvl="1"/>
            <a:r>
              <a:rPr lang="en-GB" sz="1400" dirty="0"/>
              <a:t>New functionality which would benefit from the use of different resource pools from Rel-14 V2V </a:t>
            </a:r>
            <a:endParaRPr lang="es-ES" sz="1400" dirty="0"/>
          </a:p>
          <a:p>
            <a:pPr lvl="1"/>
            <a:r>
              <a:rPr lang="en-GB" sz="1400" dirty="0"/>
              <a:t>New functionality which would operate on a different carrier from Rel-14 V2V</a:t>
            </a:r>
            <a:endParaRPr lang="es-ES" sz="1400" dirty="0"/>
          </a:p>
          <a:p>
            <a:endParaRPr lang="es-ES" sz="4400" dirty="0"/>
          </a:p>
        </p:txBody>
      </p:sp>
    </p:spTree>
    <p:extLst>
      <p:ext uri="{BB962C8B-B14F-4D97-AF65-F5344CB8AC3E}">
        <p14:creationId xmlns:p14="http://schemas.microsoft.com/office/powerpoint/2010/main" val="1062345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Proposal</a:t>
            </a:r>
            <a:r>
              <a:rPr lang="es-ES" dirty="0" smtClean="0"/>
              <a:t> (1)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556792"/>
            <a:ext cx="8291264" cy="45693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800" b="1" dirty="0" smtClean="0"/>
              <a:t>Step </a:t>
            </a:r>
            <a:r>
              <a:rPr lang="en-GB" sz="1800" b="1" dirty="0"/>
              <a:t>1: Rel-15 work item for 3GPP V2X Phase </a:t>
            </a:r>
            <a:r>
              <a:rPr lang="en-GB" sz="1800" b="1" dirty="0" smtClean="0"/>
              <a:t>2</a:t>
            </a:r>
          </a:p>
          <a:p>
            <a:r>
              <a:rPr lang="en-GB" sz="1800" dirty="0" smtClean="0"/>
              <a:t>Starting</a:t>
            </a:r>
            <a:r>
              <a:rPr lang="en-GB" sz="1800" dirty="0"/>
              <a:t>: </a:t>
            </a:r>
            <a:r>
              <a:rPr lang="en-GB" sz="1600" dirty="0" smtClean="0"/>
              <a:t>March </a:t>
            </a:r>
            <a:r>
              <a:rPr lang="en-GB" sz="1600" dirty="0"/>
              <a:t>2017 (RAN#75) </a:t>
            </a:r>
            <a:endParaRPr lang="es-ES" sz="1600" dirty="0" smtClean="0"/>
          </a:p>
          <a:p>
            <a:r>
              <a:rPr lang="en-GB" sz="1800" dirty="0" smtClean="0"/>
              <a:t>Scope</a:t>
            </a:r>
            <a:r>
              <a:rPr lang="en-GB" sz="1800" dirty="0"/>
              <a:t>: </a:t>
            </a:r>
            <a:endParaRPr lang="es-ES" sz="1800" dirty="0"/>
          </a:p>
          <a:p>
            <a:pPr lvl="1"/>
            <a:r>
              <a:rPr lang="en-GB" sz="1400" dirty="0" smtClean="0"/>
              <a:t>New </a:t>
            </a:r>
            <a:r>
              <a:rPr lang="en-GB" sz="1400" dirty="0"/>
              <a:t>PC5 functionality which can co-exist in the same resource pools as Rel-14 functionality, and use the same scheduling assignment format, which can be decoded by Rel-14 UEs, without causing significant degradation to Rel-14 operation:</a:t>
            </a:r>
            <a:endParaRPr lang="es-ES" sz="1400" dirty="0"/>
          </a:p>
          <a:p>
            <a:pPr lvl="2"/>
            <a:r>
              <a:rPr lang="en-GB" sz="1200" dirty="0" smtClean="0"/>
              <a:t>Higher </a:t>
            </a:r>
            <a:r>
              <a:rPr lang="en-GB" sz="1200" dirty="0"/>
              <a:t>order modulation</a:t>
            </a:r>
            <a:endParaRPr lang="es-ES" sz="1200" dirty="0"/>
          </a:p>
          <a:p>
            <a:pPr lvl="2"/>
            <a:r>
              <a:rPr lang="en-GB" sz="1200" dirty="0" smtClean="0"/>
              <a:t>Carrier </a:t>
            </a:r>
            <a:r>
              <a:rPr lang="en-GB" sz="1200" dirty="0"/>
              <a:t>Aggregation</a:t>
            </a:r>
            <a:endParaRPr lang="es-ES" sz="1200" dirty="0"/>
          </a:p>
          <a:p>
            <a:pPr lvl="1"/>
            <a:r>
              <a:rPr lang="en-GB" sz="1400" dirty="0" smtClean="0"/>
              <a:t>Transmission </a:t>
            </a:r>
            <a:r>
              <a:rPr lang="en-GB" sz="1400" dirty="0"/>
              <a:t>latency reduction (reduced time between packet arrival at layer 1 and transmission on the radio)</a:t>
            </a:r>
            <a:endParaRPr lang="es-ES" sz="1400" dirty="0"/>
          </a:p>
          <a:p>
            <a:pPr lvl="1"/>
            <a:r>
              <a:rPr lang="en-GB" sz="1400" dirty="0" smtClean="0"/>
              <a:t>Coexistence </a:t>
            </a:r>
            <a:r>
              <a:rPr lang="en-GB" sz="1400" dirty="0"/>
              <a:t>between UEs using mode 3 and mode 4 resource provisioning</a:t>
            </a:r>
            <a:endParaRPr lang="es-ES" sz="1400" dirty="0"/>
          </a:p>
          <a:p>
            <a:r>
              <a:rPr lang="en-GB" sz="1800" dirty="0" smtClean="0"/>
              <a:t>In </a:t>
            </a:r>
            <a:r>
              <a:rPr lang="en-GB" sz="1800" dirty="0"/>
              <a:t>addition, feasibility and gains of the following PC5 functionality can be studied assuming the features would co-exist in the same resource pools as Rel-14 functionality; subsequent to the conclusion of this study, a decision could be taken on whether or not to specify these features as part of this step. </a:t>
            </a:r>
            <a:endParaRPr lang="es-ES" sz="1800" dirty="0"/>
          </a:p>
          <a:p>
            <a:pPr lvl="1"/>
            <a:r>
              <a:rPr lang="en-GB" sz="1400" dirty="0" err="1" smtClean="0"/>
              <a:t>Tx</a:t>
            </a:r>
            <a:r>
              <a:rPr lang="en-GB" sz="1400" dirty="0" smtClean="0"/>
              <a:t> </a:t>
            </a:r>
            <a:r>
              <a:rPr lang="en-GB" sz="1400" dirty="0"/>
              <a:t>diversity</a:t>
            </a:r>
            <a:endParaRPr lang="es-ES" sz="1400" dirty="0"/>
          </a:p>
          <a:p>
            <a:pPr lvl="1"/>
            <a:r>
              <a:rPr lang="en-GB" sz="1400" dirty="0" smtClean="0"/>
              <a:t>Short </a:t>
            </a:r>
            <a:r>
              <a:rPr lang="en-GB" sz="1400" dirty="0"/>
              <a:t>TTI </a:t>
            </a:r>
            <a:endParaRPr lang="es-ES" sz="1800" dirty="0"/>
          </a:p>
          <a:p>
            <a:pPr marL="0" indent="0">
              <a:buNone/>
            </a:pPr>
            <a:endParaRPr lang="en-GB" sz="1800" b="1" dirty="0" smtClean="0"/>
          </a:p>
          <a:p>
            <a:pPr marL="0" indent="0">
              <a:buNone/>
            </a:pPr>
            <a:endParaRPr lang="es-ES" sz="1800" dirty="0"/>
          </a:p>
          <a:p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646725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Proposal</a:t>
            </a:r>
            <a:r>
              <a:rPr lang="es-ES" dirty="0" smtClean="0"/>
              <a:t> (2)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sz="1800" b="1" dirty="0"/>
              <a:t>Step 2: Rel-15 study item for 3GPP V2X Phase </a:t>
            </a:r>
            <a:r>
              <a:rPr lang="en-GB" sz="1800" b="1" dirty="0" smtClean="0"/>
              <a:t>3</a:t>
            </a:r>
            <a:endParaRPr lang="es-ES" sz="1800" dirty="0" smtClean="0"/>
          </a:p>
          <a:p>
            <a:r>
              <a:rPr lang="en-GB" sz="1800" dirty="0" smtClean="0"/>
              <a:t>Starting time for TU allocation expected to be mainly around </a:t>
            </a:r>
            <a:r>
              <a:rPr lang="en-GB" sz="1800" smtClean="0"/>
              <a:t>December 2017; </a:t>
            </a:r>
            <a:endParaRPr lang="es-ES" sz="1800" dirty="0" smtClean="0"/>
          </a:p>
          <a:p>
            <a:r>
              <a:rPr lang="en-GB" sz="1800" dirty="0" smtClean="0"/>
              <a:t>RAN </a:t>
            </a:r>
            <a:r>
              <a:rPr lang="en-GB" sz="1800" dirty="0"/>
              <a:t>plenary could consider whether to approve this SI at the same time as the Rel-15 WI in Step 1, with the TU allocation starting later. </a:t>
            </a:r>
            <a:endParaRPr lang="es-ES" sz="1800" dirty="0"/>
          </a:p>
          <a:p>
            <a:r>
              <a:rPr lang="en-GB" sz="1800" dirty="0"/>
              <a:t>Tentatively comprising:</a:t>
            </a:r>
            <a:endParaRPr lang="es-ES" sz="1800" dirty="0"/>
          </a:p>
          <a:p>
            <a:pPr lvl="1"/>
            <a:r>
              <a:rPr lang="en-GB" sz="1400" dirty="0"/>
              <a:t>New PC5 functionality that would benefit from having less design constraints than 3GPP V2X phase 2, and therefore benefiting from different resource pools on the same carrier or a different carrier from Rel-14 V2V </a:t>
            </a:r>
            <a:endParaRPr lang="es-ES" sz="1400" dirty="0"/>
          </a:p>
          <a:p>
            <a:pPr lvl="1"/>
            <a:r>
              <a:rPr lang="en-GB" sz="1400" dirty="0"/>
              <a:t>Potentially some higher layer features</a:t>
            </a:r>
            <a:endParaRPr lang="es-ES" sz="1400" dirty="0"/>
          </a:p>
          <a:p>
            <a:pPr lvl="1"/>
            <a:r>
              <a:rPr lang="en-GB" sz="1400" dirty="0"/>
              <a:t>Positioning using ranging (taking into account any advice from SA3)</a:t>
            </a:r>
            <a:endParaRPr lang="es-ES" sz="1800" dirty="0"/>
          </a:p>
          <a:p>
            <a:pPr marL="0" indent="0">
              <a:buNone/>
            </a:pPr>
            <a:endParaRPr lang="en-GB" sz="1800" b="1" dirty="0"/>
          </a:p>
          <a:p>
            <a:pPr marL="0" indent="0">
              <a:buNone/>
            </a:pPr>
            <a:r>
              <a:rPr lang="en-GB" sz="1800" b="1" dirty="0"/>
              <a:t>Step 3: WI for 3GPP V2X Phase 3</a:t>
            </a:r>
            <a:endParaRPr lang="es-ES" sz="1800" dirty="0"/>
          </a:p>
          <a:p>
            <a:r>
              <a:rPr lang="en-GB" sz="1800" dirty="0"/>
              <a:t>Based on the outcome of the SI in step 2, consider starting a WI for 3GPP V2X Phase 3 after completion of the SI (e.g. in Rel-16), if a need is identified. </a:t>
            </a:r>
            <a:endParaRPr lang="es-ES" sz="1800" dirty="0"/>
          </a:p>
          <a:p>
            <a:endParaRPr lang="es-ES" sz="4800" dirty="0"/>
          </a:p>
        </p:txBody>
      </p:sp>
    </p:spTree>
    <p:extLst>
      <p:ext uri="{BB962C8B-B14F-4D97-AF65-F5344CB8AC3E}">
        <p14:creationId xmlns:p14="http://schemas.microsoft.com/office/powerpoint/2010/main" val="15956418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627</Words>
  <Application>Microsoft Office PowerPoint</Application>
  <PresentationFormat>On-screen Show (4:3)</PresentationFormat>
  <Paragraphs>47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Tema de Office</vt:lpstr>
      <vt:lpstr>Way forward on V2X evolution for Rel-15 and beyond</vt:lpstr>
      <vt:lpstr>Background (1)</vt:lpstr>
      <vt:lpstr>Background (2)</vt:lpstr>
      <vt:lpstr>Proposal (1)</vt:lpstr>
      <vt:lpstr>Proposal (2)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V2X evolution</dc:title>
  <dc:creator>Frost, Tim, Vodafone Group</dc:creator>
  <cp:lastModifiedBy>Tim Frost1, Vodafone</cp:lastModifiedBy>
  <cp:revision>9</cp:revision>
  <dcterms:created xsi:type="dcterms:W3CDTF">2017-02-27T10:20:11Z</dcterms:created>
  <dcterms:modified xsi:type="dcterms:W3CDTF">2017-02-28T15:29:10Z</dcterms:modified>
</cp:coreProperties>
</file>