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  <p:sldMasterId id="2147483685" r:id="rId5"/>
  </p:sldMasterIdLst>
  <p:notesMasterIdLst>
    <p:notesMasterId r:id="rId12"/>
  </p:notesMasterIdLst>
  <p:handoutMasterIdLst>
    <p:handoutMasterId r:id="rId13"/>
  </p:handoutMasterIdLst>
  <p:sldIdLst>
    <p:sldId id="335" r:id="rId6"/>
    <p:sldId id="368" r:id="rId7"/>
    <p:sldId id="371" r:id="rId8"/>
    <p:sldId id="373" r:id="rId9"/>
    <p:sldId id="372" r:id="rId10"/>
    <p:sldId id="359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orient="horz" pos="3004">
          <p15:clr>
            <a:srgbClr val="A4A3A4"/>
          </p15:clr>
        </p15:guide>
        <p15:guide id="3" orient="horz" pos="422">
          <p15:clr>
            <a:srgbClr val="A4A3A4"/>
          </p15:clr>
        </p15:guide>
        <p15:guide id="4" orient="horz" pos="824">
          <p15:clr>
            <a:srgbClr val="A4A3A4"/>
          </p15:clr>
        </p15:guide>
        <p15:guide id="5" orient="horz" pos="2916">
          <p15:clr>
            <a:srgbClr val="A4A3A4"/>
          </p15:clr>
        </p15:guide>
        <p15:guide id="6" orient="horz" pos="1707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  <p15:guide id="9" pos="2909">
          <p15:clr>
            <a:srgbClr val="A4A3A4"/>
          </p15:clr>
        </p15:guide>
        <p15:guide id="10" pos="2811">
          <p15:clr>
            <a:srgbClr val="A4A3A4"/>
          </p15:clr>
        </p15:guide>
        <p15:guide id="11" pos="2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9208"/>
    <a:srgbClr val="F83308"/>
    <a:srgbClr val="0071C5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673" autoAdjust="0"/>
    <p:restoredTop sz="94634" autoAdjust="0"/>
  </p:normalViewPr>
  <p:slideViewPr>
    <p:cSldViewPr snapToGrid="0">
      <p:cViewPr varScale="1">
        <p:scale>
          <a:sx n="119" d="100"/>
          <a:sy n="119" d="100"/>
        </p:scale>
        <p:origin x="1152" y="82"/>
      </p:cViewPr>
      <p:guideLst>
        <p:guide orient="horz" pos="2137"/>
        <p:guide orient="horz" pos="3004"/>
        <p:guide orient="horz" pos="422"/>
        <p:guide orient="horz" pos="824"/>
        <p:guide orient="horz" pos="2916"/>
        <p:guide orient="horz" pos="1707"/>
        <p:guide pos="5470"/>
        <p:guide pos="287"/>
        <p:guide pos="2909"/>
        <p:guide pos="2811"/>
        <p:guide pos="2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1536"/>
    </p:cViewPr>
  </p:sorterViewPr>
  <p:notesViewPr>
    <p:cSldViewPr snapToGrid="0" showGuides="1">
      <p:cViewPr varScale="1">
        <p:scale>
          <a:sx n="74" d="100"/>
          <a:sy n="74" d="100"/>
        </p:scale>
        <p:origin x="-74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Intel Clear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Intel Clear"/>
              </a:rPr>
              <a:pPr/>
              <a:t>2/27/2017</a:t>
            </a:fld>
            <a:endParaRPr lang="en-US" dirty="0">
              <a:latin typeface="Intel Clear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Intel Clear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Intel Clear"/>
              </a:rPr>
              <a:pPr/>
              <a:t>‹#›</a:t>
            </a:fld>
            <a:endParaRPr lang="en-US" dirty="0">
              <a:latin typeface="Intel Clear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Intel Clear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Intel Clear"/>
              </a:defRPr>
            </a:lvl1pPr>
          </a:lstStyle>
          <a:p>
            <a:fld id="{ED7FC5FE-6F0D-D34A-8EE6-C95B4F5F4DC8}" type="datetimeFigureOut">
              <a:rPr lang="en-US" smtClean="0"/>
              <a:pPr/>
              <a:t>2/27/2017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Intel Clear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Intel Clear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529392"/>
            <a:ext cx="8212886" cy="1002290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10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50pt Intel Clear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455613" y="346125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2"/>
                </a:solidFill>
                <a:latin typeface="Intel Clear"/>
                <a:cs typeface="Intel Cle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415092"/>
            <a:ext cx="8212886" cy="1002290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4000" b="0" spc="10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 smtClean="0"/>
              <a:t>40pt Intel Clear</a:t>
            </a:r>
            <a:br>
              <a:rPr lang="en-US" spc="0" dirty="0" smtClean="0"/>
            </a:br>
            <a:r>
              <a:rPr lang="en-US" spc="0" dirty="0" smtClean="0"/>
              <a:t>White Section Break</a:t>
            </a:r>
            <a:endParaRPr lang="en-US" spc="0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455613" y="346125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438337" y="2415092"/>
            <a:ext cx="8212886" cy="1002290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4000" b="0" spc="10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 smtClean="0"/>
              <a:t>40pt Intel Clear</a:t>
            </a:r>
            <a:br>
              <a:rPr lang="en-US" spc="0" dirty="0" smtClean="0"/>
            </a:br>
            <a:r>
              <a:rPr lang="en-US" spc="0" dirty="0" smtClean="0"/>
              <a:t>Blue Section Break</a:t>
            </a:r>
            <a:endParaRPr lang="en-US" spc="0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Intel Clear"/>
                <a:ea typeface="Intel Clear"/>
                <a:cs typeface="Intel Cle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Intel Clear Light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rgbClr val="003C71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 smtClean="0"/>
              <a:t>40pt Intel Clear 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rgbClr val="F3D54E"/>
                </a:solidFill>
                <a:latin typeface="+mn-lt"/>
                <a:cs typeface="Intel Clear" panose="020B0604020203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47146" y="2220744"/>
            <a:ext cx="8696854" cy="1021556"/>
          </a:xfrm>
        </p:spPr>
        <p:txBody>
          <a:bodyPr anchor="b" anchorCtr="0">
            <a:noAutofit/>
          </a:bodyPr>
          <a:lstStyle>
            <a:lvl1pPr algn="l">
              <a:lnSpc>
                <a:spcPts val="5500"/>
              </a:lnSpc>
              <a:spcBef>
                <a:spcPts val="2400"/>
              </a:spcBef>
              <a:defRPr sz="4000" b="0" cap="none" spc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40pt Intel Clear Blue Section Break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3776400" y="4914000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iCDG - Intel Communication and Devices Group</a:t>
            </a:r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381327" y="3748391"/>
            <a:ext cx="6478621" cy="70039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Intel Communication and Devices Group</a:t>
            </a:r>
          </a:p>
          <a:p>
            <a:pPr algn="ctr"/>
            <a:endParaRPr lang="en-GB" sz="2400" dirty="0" smtClean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_experience_wht_rgb_30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232" y="1693326"/>
            <a:ext cx="2085380" cy="211387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79422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Intel Clear pro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41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with Radial Gradi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nt_experience_hrz_wht_rgb_1500.png"/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529392"/>
            <a:ext cx="8212886" cy="1002290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10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50pt Intel Clear Title</a:t>
            </a:r>
            <a:br>
              <a:rPr lang="en-US" dirty="0" smtClean="0"/>
            </a:br>
            <a:r>
              <a:rPr lang="en-US" dirty="0" smtClean="0"/>
              <a:t>with Radial Gradient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0450681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8" y="2479423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Intel Clear pro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4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8" y="38317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60377" y="4915797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457189"/>
            <a:r>
              <a:rPr lang="en-US" sz="600" dirty="0">
                <a:solidFill>
                  <a:prstClr val="white"/>
                </a:solidFill>
                <a:cs typeface="Intel Clear"/>
              </a:rPr>
              <a:t>Intel Confidential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8" y="383170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460377" y="4915797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457189"/>
            <a:r>
              <a:rPr lang="en-US" sz="600" dirty="0">
                <a:solidFill>
                  <a:prstClr val="white"/>
                </a:solidFill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7582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499364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4" y="902601"/>
            <a:ext cx="8228012" cy="3726550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4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200"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smtClean="0"/>
              <a:t>14pt Intel Clear fourth level</a:t>
            </a:r>
          </a:p>
          <a:p>
            <a:pPr lvl="4"/>
            <a:r>
              <a:rPr lang="en-US" dirty="0" smtClean="0"/>
              <a:t>12pt Intel Clear fifth level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60377" y="4915797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457189"/>
            <a:r>
              <a:rPr lang="en-US" sz="600" dirty="0">
                <a:solidFill>
                  <a:prstClr val="white"/>
                </a:solidFill>
                <a:cs typeface="Intel Clear"/>
              </a:rPr>
              <a:t>Intel Confidential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460377" y="4915797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457189"/>
            <a:r>
              <a:rPr lang="en-US" sz="600" dirty="0">
                <a:solidFill>
                  <a:prstClr val="white"/>
                </a:solidFill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4330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_experience_hrz_wht_rgb_30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151" y="1874822"/>
            <a:ext cx="3646443" cy="1514490"/>
          </a:xfrm>
          <a:prstGeom prst="rect">
            <a:avLst/>
          </a:prstGeom>
        </p:spPr>
      </p:pic>
      <p:pic>
        <p:nvPicPr>
          <p:cNvPr id="4" name="Picture 3" descr="int_experience_hrz_wht_rgb_3000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151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06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9"/>
            <a:ext cx="8229600" cy="517062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4" y="884904"/>
            <a:ext cx="8228012" cy="3744247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>
              <a:defRPr sz="1800">
                <a:solidFill>
                  <a:schemeClr val="tx2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tx2">
                    <a:lumMod val="75000"/>
                  </a:schemeClr>
                </a:solidFill>
              </a:defRPr>
            </a:lvl3pPr>
            <a:lvl4pPr>
              <a:defRPr sz="1400">
                <a:solidFill>
                  <a:schemeClr val="tx2">
                    <a:lumMod val="75000"/>
                  </a:schemeClr>
                </a:solidFill>
              </a:defRPr>
            </a:lvl4pPr>
            <a:lvl5pPr>
              <a:defRPr sz="1200">
                <a:solidFill>
                  <a:schemeClr val="tx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smtClean="0"/>
              <a:t>14pt Intel Clear fourth level</a:t>
            </a:r>
          </a:p>
          <a:p>
            <a:pPr lvl="4"/>
            <a:r>
              <a:rPr lang="en-US" dirty="0" smtClean="0"/>
              <a:t>12pt Intel Clear fifth level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460377" y="4915797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457189"/>
            <a:r>
              <a:rPr lang="en-US" sz="600" dirty="0">
                <a:solidFill>
                  <a:prstClr val="white"/>
                </a:solidFill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7753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438337" y="2529392"/>
            <a:ext cx="8212886" cy="1002290"/>
          </a:xfrm>
        </p:spPr>
        <p:txBody>
          <a:bodyPr lIns="0" rIns="0" anchor="b" anchorCtr="0">
            <a:noAutofit/>
          </a:bodyPr>
          <a:lstStyle>
            <a:lvl1pPr>
              <a:lnSpc>
                <a:spcPts val="5500"/>
              </a:lnSpc>
              <a:spcBef>
                <a:spcPts val="2400"/>
              </a:spcBef>
              <a:defRPr sz="5000" b="0" spc="10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50pt Intel Clear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777634" y="4915615"/>
            <a:ext cx="1639873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iCDG - Intel Communication and Devices Group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460376" y="4915796"/>
            <a:ext cx="597921" cy="923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6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7041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2"/>
                </a:solidFill>
                <a:latin typeface="+mn-lt"/>
                <a:cs typeface="Intel Clear"/>
              </a:defRPr>
            </a:lvl1pPr>
            <a:lvl2pPr marL="417513" indent="-225425">
              <a:buFont typeface="Arial"/>
              <a:buChar char="–"/>
              <a:defRPr sz="1200" baseline="0">
                <a:latin typeface="+mn-lt"/>
                <a:cs typeface="Intel Clear" panose="020B0604020203020204" pitchFamily="34" charset="0"/>
              </a:defRPr>
            </a:lvl2pPr>
            <a:lvl3pPr marL="685800" indent="-228600">
              <a:buFont typeface="Arial"/>
              <a:buChar char="–"/>
              <a:defRPr sz="1200">
                <a:latin typeface="+mn-lt"/>
              </a:defRPr>
            </a:lvl3pPr>
            <a:lvl4pPr marL="969963" indent="-228600">
              <a:buFont typeface="Arial"/>
              <a:buChar char="–"/>
              <a:defRPr sz="1100">
                <a:latin typeface="+mn-lt"/>
              </a:defRPr>
            </a:lvl4pPr>
            <a:lvl5pPr marL="1319213" indent="-228600">
              <a:buFont typeface="Arial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Intel Clear Bold Text”</a:t>
            </a:r>
          </a:p>
          <a:p>
            <a:pPr lvl="1"/>
            <a:r>
              <a:rPr lang="en-US" dirty="0" smtClean="0"/>
              <a:t>12pt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400" dirty="0" smtClean="0"/>
            </a:lvl3pPr>
            <a:lvl4pPr>
              <a:defRPr lang="en-US" sz="1200" dirty="0" smtClean="0"/>
            </a:lvl4pPr>
            <a:lvl5pPr>
              <a:defRPr lang="en-US" sz="12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Intel Clear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50000">
                <a:schemeClr val="accent2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16pt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err="1" smtClean="0"/>
              <a:t>14pt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Intel Clear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9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  <p:sldLayoutId id="2147483690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rgbClr val="003C71"/>
          </a:solidFill>
          <a:latin typeface="Intel Clear"/>
          <a:ea typeface="Intel Clear"/>
          <a:cs typeface="Intel Clear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Intel Clear" panose="020B0604020203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rgbClr val="003C71"/>
          </a:solidFill>
          <a:latin typeface="+mn-lt"/>
          <a:ea typeface="+mn-ea"/>
          <a:cs typeface="Intel Clear" panose="020B0604020203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rgbClr val="003C71"/>
          </a:solidFill>
          <a:latin typeface="+mn-lt"/>
          <a:ea typeface="+mn-ea"/>
          <a:cs typeface="Intel Clear" panose="020B0604020203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3C71"/>
          </a:solidFill>
          <a:latin typeface="+mn-lt"/>
          <a:ea typeface="+mn-ea"/>
          <a:cs typeface="Intel Clear" panose="020B0604020203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rgbClr val="003C71"/>
          </a:solidFill>
          <a:latin typeface="+mn-lt"/>
          <a:ea typeface="+mn-ea"/>
          <a:cs typeface="Intel Clear" panose="020B0604020203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6" y="4830590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2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1"/>
            <a:ext cx="8229600" cy="5039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4" y="879048"/>
            <a:ext cx="8228012" cy="37501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16pt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err="1" smtClean="0"/>
              <a:t>14pt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defTabSz="457189"/>
            <a:fld id="{EE2556C5-CE8C-6547-B838-EA80C61A4AF7}" type="slidenum">
              <a:rPr lang="en-US" smtClean="0">
                <a:solidFill>
                  <a:prstClr val="white"/>
                </a:solidFill>
              </a:rPr>
              <a:pPr defTabSz="457189"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173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189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189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19" indent="-225419" algn="l" defTabSz="457189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486" indent="-228594" algn="l" defTabSz="457189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39" indent="-228594" algn="l" defTabSz="457189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180" indent="-228594" algn="l" defTabSz="457189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4686" y="2122054"/>
            <a:ext cx="8311855" cy="816531"/>
          </a:xfrm>
        </p:spPr>
        <p:txBody>
          <a:bodyPr/>
          <a:lstStyle/>
          <a:p>
            <a:pPr>
              <a:lnSpc>
                <a:spcPts val="4320"/>
              </a:lnSpc>
              <a:spcBef>
                <a:spcPts val="600"/>
              </a:spcBef>
            </a:pPr>
            <a:r>
              <a:rPr lang="en-US" sz="3600" b="1" dirty="0" smtClean="0"/>
              <a:t>Motivation for New Work Item on Further Enhanced LAA for LTE</a:t>
            </a:r>
            <a:endParaRPr lang="en-US" sz="3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960" y="3753954"/>
            <a:ext cx="7888686" cy="79133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dirty="0" smtClean="0">
                <a:solidFill>
                  <a:srgbClr val="F3D54E"/>
                </a:solidFill>
                <a:latin typeface="Arial"/>
                <a:cs typeface="Arial"/>
              </a:rPr>
              <a:t>Intel Corporation</a:t>
            </a:r>
            <a:endParaRPr lang="en-US" dirty="0">
              <a:solidFill>
                <a:srgbClr val="F3D54E"/>
              </a:solidFill>
              <a:latin typeface="Arial"/>
              <a:cs typeface="Arial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76931" y="276058"/>
            <a:ext cx="3379610" cy="81653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b="0" i="0" kern="1200" spc="0" baseline="0">
                <a:solidFill>
                  <a:schemeClr val="bg1">
                    <a:alpha val="90000"/>
                  </a:schemeClr>
                </a:solidFill>
                <a:latin typeface="+mj-lt"/>
                <a:ea typeface="Intel Clear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200" dirty="0" smtClean="0"/>
              <a:t>RAN #</a:t>
            </a:r>
            <a:r>
              <a:rPr lang="en-US" sz="1200" dirty="0" smtClean="0"/>
              <a:t>75, Dubrovnik, Croatia, March 06-09, 2017</a:t>
            </a:r>
            <a:endParaRPr lang="en-US" sz="1200" dirty="0" smtClean="0"/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200" dirty="0" smtClean="0"/>
              <a:t>AI 10.1.1</a:t>
            </a:r>
          </a:p>
          <a:p>
            <a:pPr>
              <a:lnSpc>
                <a:spcPct val="100000"/>
              </a:lnSpc>
              <a:spcBef>
                <a:spcPts val="300"/>
              </a:spcBef>
            </a:pPr>
            <a:r>
              <a:rPr lang="en-US" sz="1200" dirty="0"/>
              <a:t>RP-170430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4469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55613" y="1129183"/>
            <a:ext cx="8228012" cy="3425825"/>
          </a:xfrm>
        </p:spPr>
        <p:txBody>
          <a:bodyPr>
            <a:normAutofit/>
          </a:bodyPr>
          <a:lstStyle/>
          <a:p>
            <a:pPr lvl="0"/>
            <a:r>
              <a:rPr lang="en-US" sz="1600" dirty="0" smtClean="0">
                <a:cs typeface="Arial" panose="020B0604020202020204" pitchFamily="34" charset="0"/>
              </a:rPr>
              <a:t>Unlicensed spectrum and scheduled UL access are not a good match!  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>
                <a:cs typeface="Arial" panose="020B0604020202020204" pitchFamily="34" charset="0"/>
              </a:rPr>
              <a:t>Scheduled UL access in unlicensed spectrum has to go through multiple steps:</a:t>
            </a:r>
          </a:p>
          <a:p>
            <a:pPr marL="685800" lvl="2" indent="-342900">
              <a:spcBef>
                <a:spcPts val="400"/>
              </a:spcBef>
              <a:buFont typeface="+mj-lt"/>
              <a:buAutoNum type="arabicParenR"/>
            </a:pPr>
            <a:r>
              <a:rPr lang="en-US" sz="1200" dirty="0" smtClean="0"/>
              <a:t>UE to send SR</a:t>
            </a:r>
          </a:p>
          <a:p>
            <a:pPr marL="685800" lvl="2" indent="-342900">
              <a:spcBef>
                <a:spcPts val="400"/>
              </a:spcBef>
              <a:buFont typeface="+mj-lt"/>
              <a:buAutoNum type="arabicParenR"/>
            </a:pPr>
            <a:r>
              <a:rPr lang="en-US" sz="1200" dirty="0" smtClean="0"/>
              <a:t>LBT performed by </a:t>
            </a:r>
            <a:r>
              <a:rPr lang="en-US" sz="1200" dirty="0" err="1" smtClean="0"/>
              <a:t>eNB</a:t>
            </a:r>
            <a:r>
              <a:rPr lang="en-US" sz="1200" dirty="0" smtClean="0"/>
              <a:t> to send UL grant (especially in case of self-carrier scheduling)</a:t>
            </a:r>
          </a:p>
          <a:p>
            <a:pPr marL="685800" lvl="2" indent="-342900">
              <a:spcBef>
                <a:spcPts val="400"/>
              </a:spcBef>
              <a:buFont typeface="+mj-lt"/>
              <a:buAutoNum type="arabicParenR"/>
            </a:pPr>
            <a:r>
              <a:rPr lang="en-US" sz="1200" dirty="0" smtClean="0"/>
              <a:t>UE scheduling (internal contention amongst UEs associated with the same </a:t>
            </a:r>
            <a:r>
              <a:rPr lang="en-US" sz="1200" dirty="0" err="1" smtClean="0"/>
              <a:t>eNB</a:t>
            </a:r>
            <a:r>
              <a:rPr lang="en-US" sz="1200" dirty="0" smtClean="0"/>
              <a:t>)</a:t>
            </a:r>
            <a:endParaRPr lang="en-US" sz="1200" dirty="0"/>
          </a:p>
          <a:p>
            <a:pPr marL="685800" lvl="2" indent="-342900">
              <a:spcBef>
                <a:spcPts val="400"/>
              </a:spcBef>
              <a:buFont typeface="+mj-lt"/>
              <a:buAutoNum type="arabicParenR"/>
            </a:pPr>
            <a:r>
              <a:rPr lang="en-US" sz="1200" dirty="0" smtClean="0"/>
              <a:t>LBT performed only by the scheduled UE (susceptible to lose channel occupancy due to 4 </a:t>
            </a:r>
            <a:r>
              <a:rPr lang="en-US" sz="1200" dirty="0" err="1" smtClean="0"/>
              <a:t>ms</a:t>
            </a:r>
            <a:r>
              <a:rPr lang="en-US" sz="1200" dirty="0" smtClean="0"/>
              <a:t> latency)</a:t>
            </a:r>
            <a:endParaRPr lang="en-US" sz="1200" dirty="0"/>
          </a:p>
        </p:txBody>
      </p:sp>
      <p:sp>
        <p:nvSpPr>
          <p:cNvPr id="12" name="Content Placeholder 6"/>
          <p:cNvSpPr txBox="1">
            <a:spLocks/>
          </p:cNvSpPr>
          <p:nvPr/>
        </p:nvSpPr>
        <p:spPr>
          <a:xfrm>
            <a:off x="5419722" y="3763563"/>
            <a:ext cx="2363787" cy="76915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+mn-lt"/>
                <a:ea typeface="+mn-ea"/>
                <a:cs typeface="Intel Clear" panose="020B0604020203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LAA UL performance needs improvements.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503" y="2745166"/>
            <a:ext cx="2696618" cy="207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976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 Autonomous Transmission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sz="1600" dirty="0">
                <a:cs typeface="Arial" panose="020B0604020202020204" pitchFamily="34" charset="0"/>
              </a:rPr>
              <a:t>LAA UL performance improvement via Wi-Fi </a:t>
            </a:r>
            <a:r>
              <a:rPr lang="en-US" sz="1600" dirty="0" smtClean="0">
                <a:cs typeface="Arial" panose="020B0604020202020204" pitchFamily="34" charset="0"/>
              </a:rPr>
              <a:t>like simple </a:t>
            </a:r>
            <a:r>
              <a:rPr lang="en-US" sz="1600" dirty="0">
                <a:cs typeface="Arial" panose="020B0604020202020204" pitchFamily="34" charset="0"/>
              </a:rPr>
              <a:t>UL access!  </a:t>
            </a:r>
            <a:endParaRPr lang="en-US" sz="1600" dirty="0" smtClean="0"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</a:pPr>
            <a:r>
              <a:rPr lang="en-US" sz="1400" dirty="0" smtClean="0">
                <a:cs typeface="Arial" panose="020B0604020202020204" pitchFamily="34" charset="0"/>
              </a:rPr>
              <a:t>UL autonomous transmission enables LAA UEs to embark channel sensing and transmission by themselves without a grant from </a:t>
            </a:r>
            <a:r>
              <a:rPr lang="en-US" sz="1400" dirty="0" err="1" smtClean="0">
                <a:cs typeface="Arial" panose="020B0604020202020204" pitchFamily="34" charset="0"/>
              </a:rPr>
              <a:t>eNB</a:t>
            </a:r>
            <a:r>
              <a:rPr lang="en-US" sz="1400" dirty="0" smtClean="0">
                <a:cs typeface="Arial" panose="020B0604020202020204" pitchFamily="34" charset="0"/>
              </a:rPr>
              <a:t>.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>
                <a:cs typeface="Arial" panose="020B0604020202020204" pitchFamily="34" charset="0"/>
              </a:rPr>
              <a:t>Previously mentioned quadruple steps become one step UL access (sense and transmit).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>
                <a:cs typeface="Arial" panose="020B0604020202020204" pitchFamily="34" charset="0"/>
              </a:rPr>
              <a:t>It will naturally well-coexist with neighboring WLAN as the channel access mechanism of autonomous UEs are not different from that of Wi-Fi STAs.  </a:t>
            </a:r>
          </a:p>
          <a:p>
            <a:pPr lvl="1">
              <a:spcBef>
                <a:spcPts val="600"/>
              </a:spcBef>
            </a:pPr>
            <a:endParaRPr lang="en-US" sz="1400" dirty="0">
              <a:cs typeface="Arial" panose="020B0604020202020204" pitchFamily="34" charset="0"/>
            </a:endParaRPr>
          </a:p>
          <a:p>
            <a:pPr lvl="1">
              <a:spcBef>
                <a:spcPts val="600"/>
              </a:spcBef>
            </a:pPr>
            <a:endParaRPr lang="en-US" sz="1400" dirty="0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35" y="3579351"/>
            <a:ext cx="5923158" cy="413715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830" y="3412729"/>
            <a:ext cx="349773" cy="604856"/>
          </a:xfrm>
          <a:prstGeom prst="rect">
            <a:avLst/>
          </a:prstGeom>
        </p:spPr>
      </p:pic>
      <p:sp>
        <p:nvSpPr>
          <p:cNvPr id="76" name="Content Placeholder 6"/>
          <p:cNvSpPr txBox="1">
            <a:spLocks/>
          </p:cNvSpPr>
          <p:nvPr/>
        </p:nvSpPr>
        <p:spPr>
          <a:xfrm>
            <a:off x="1051256" y="4212822"/>
            <a:ext cx="2619044" cy="340128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None/>
              <a:defRPr sz="1800" b="0" kern="1200">
                <a:solidFill>
                  <a:srgbClr val="0071C5"/>
                </a:solidFill>
                <a:latin typeface="+mn-lt"/>
                <a:ea typeface="+mn-ea"/>
                <a:cs typeface="Intel Clear" panose="020B0604020203020204" pitchFamily="34" charset="0"/>
              </a:defRPr>
            </a:lvl1pPr>
            <a:lvl2pPr marL="225425" indent="-225425" algn="l" defTabSz="457200" rtl="0" eaLnBrk="1" latinLnBrk="0" hangingPunct="1">
              <a:spcBef>
                <a:spcPts val="1200"/>
              </a:spcBef>
              <a:buFont typeface="Wingdings" charset="2"/>
              <a:buChar char="§"/>
              <a:defRPr sz="1800" kern="1200" baseline="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2pPr>
            <a:lvl3pPr marL="571500" indent="-228600" algn="l" defTabSz="457200" rtl="0" eaLnBrk="1" latinLnBrk="0" hangingPunct="1">
              <a:spcBef>
                <a:spcPts val="800"/>
              </a:spcBef>
              <a:buFont typeface="Intel Clear" panose="020B0604020203020204" pitchFamily="34" charset="0"/>
              <a:buChar char="–"/>
              <a:defRPr sz="1800" kern="120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3pPr>
            <a:lvl4pPr marL="969963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600" kern="120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Intel Clear" panose="020B0604020203020204" pitchFamily="34" charset="0"/>
              <a:buChar char="–"/>
              <a:defRPr sz="1400" kern="1200">
                <a:solidFill>
                  <a:srgbClr val="003C71"/>
                </a:solidFill>
                <a:latin typeface="+mn-lt"/>
                <a:ea typeface="+mn-ea"/>
                <a:cs typeface="Intel Clear" panose="020B060402020302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rgbClr val="003C71"/>
                </a:solidFill>
                <a:cs typeface="Arial" panose="020B0604020202020204" pitchFamily="34" charset="0"/>
              </a:rPr>
              <a:t>UEs autonomously start LBT and transmit, if having UL traffic.</a:t>
            </a:r>
            <a:endParaRPr lang="en-US" sz="1200" dirty="0">
              <a:solidFill>
                <a:srgbClr val="003C7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174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 Autonomous Transmission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en-US" sz="1600" dirty="0" smtClean="0">
                <a:cs typeface="Arial" panose="020B0604020202020204" pitchFamily="34" charset="0"/>
              </a:rPr>
              <a:t>UL autonomous transmission can help to balance the UL performance between LAA and Wi-Fi. </a:t>
            </a:r>
          </a:p>
          <a:p>
            <a:pPr lvl="1">
              <a:spcBef>
                <a:spcPts val="600"/>
              </a:spcBef>
            </a:pPr>
            <a:r>
              <a:rPr lang="en-US" sz="1400" dirty="0" smtClean="0">
                <a:cs typeface="Arial" panose="020B0604020202020204" pitchFamily="34" charset="0"/>
              </a:rPr>
              <a:t>Indoor, DL:UL = 50%:50% traffic</a:t>
            </a:r>
          </a:p>
          <a:p>
            <a:pPr lvl="1">
              <a:spcBef>
                <a:spcPts val="600"/>
              </a:spcBef>
            </a:pPr>
            <a:endParaRPr lang="en-US" sz="1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613" y="2188779"/>
            <a:ext cx="4942188" cy="246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7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455613" y="1177528"/>
            <a:ext cx="8228012" cy="3451622"/>
          </a:xfrm>
        </p:spPr>
        <p:txBody>
          <a:bodyPr>
            <a:normAutofit/>
          </a:bodyPr>
          <a:lstStyle/>
          <a:p>
            <a:pPr lvl="0"/>
            <a:r>
              <a:rPr lang="en-US" sz="1600" dirty="0" smtClean="0">
                <a:cs typeface="Arial" panose="020B0604020202020204" pitchFamily="34" charset="0"/>
              </a:rPr>
              <a:t>The detailed objectives of the work item are to specify for the following functionalities:  </a:t>
            </a:r>
          </a:p>
          <a:p>
            <a:pPr lvl="1"/>
            <a:r>
              <a:rPr lang="en-US" sz="1400" dirty="0" smtClean="0">
                <a:cs typeface="Arial" panose="020B0604020202020204" pitchFamily="34" charset="0"/>
              </a:rPr>
              <a:t>UL autonomous transmission for LAA </a:t>
            </a:r>
            <a:r>
              <a:rPr lang="en-US" sz="1400" dirty="0" err="1" smtClean="0">
                <a:cs typeface="Arial" panose="020B0604020202020204" pitchFamily="34" charset="0"/>
              </a:rPr>
              <a:t>SCell</a:t>
            </a:r>
            <a:r>
              <a:rPr lang="en-US" sz="1400" dirty="0" smtClean="0">
                <a:cs typeface="Arial" panose="020B0604020202020204" pitchFamily="34" charset="0"/>
              </a:rPr>
              <a:t>(s) (with one or more UL carriers in unlicensed band) using Frame Structure type 3 [RAN1, RAN2, RAN4]</a:t>
            </a:r>
          </a:p>
          <a:p>
            <a:pPr lvl="2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sz="1400" dirty="0"/>
              <a:t>Study and specify if necessary, </a:t>
            </a:r>
            <a:r>
              <a:rPr lang="en-US" sz="1400" dirty="0" smtClean="0"/>
              <a:t>support for partial/extended </a:t>
            </a:r>
            <a:r>
              <a:rPr lang="en-US" sz="1400" dirty="0" err="1" smtClean="0"/>
              <a:t>subframe</a:t>
            </a:r>
            <a:r>
              <a:rPr lang="en-US" sz="1400" dirty="0" smtClean="0"/>
              <a:t>.</a:t>
            </a:r>
            <a:endParaRPr lang="en-US" sz="1400" dirty="0"/>
          </a:p>
          <a:p>
            <a:pPr lvl="2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sz="1400" dirty="0" smtClean="0"/>
              <a:t>Study and specify if necessary, how to support link adaptation for autonomous PUSCH transmission including potential modifications on UCI.</a:t>
            </a:r>
          </a:p>
          <a:p>
            <a:pPr lvl="2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sz="1400" dirty="0"/>
              <a:t>Study and specify if necessary</a:t>
            </a:r>
            <a:r>
              <a:rPr lang="en-US" sz="1400" dirty="0" smtClean="0"/>
              <a:t>, </a:t>
            </a:r>
            <a:r>
              <a:rPr lang="en-US" sz="1400" dirty="0"/>
              <a:t>mechanism to detect the autonomous </a:t>
            </a:r>
            <a:r>
              <a:rPr lang="en-US" sz="1400" dirty="0" smtClean="0"/>
              <a:t>transmission. </a:t>
            </a:r>
          </a:p>
        </p:txBody>
      </p:sp>
    </p:spTree>
    <p:extLst>
      <p:ext uri="{BB962C8B-B14F-4D97-AF65-F5344CB8AC3E}">
        <p14:creationId xmlns:p14="http://schemas.microsoft.com/office/powerpoint/2010/main" val="727626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241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_PPT Template_Clear_16x9">
  <a:themeElements>
    <a:clrScheme name="Custom 2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B7D108"/>
      </a:accent1>
      <a:accent2>
        <a:srgbClr val="0071C5"/>
      </a:accent2>
      <a:accent3>
        <a:srgbClr val="009CDA"/>
      </a:accent3>
      <a:accent4>
        <a:srgbClr val="F8D44C"/>
      </a:accent4>
      <a:accent5>
        <a:srgbClr val="FFA400"/>
      </a:accent5>
      <a:accent6>
        <a:srgbClr val="FF4E00"/>
      </a:accent6>
      <a:hlink>
        <a:srgbClr val="C3D600"/>
      </a:hlink>
      <a:folHlink>
        <a:srgbClr val="0071C5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noAutofit/>
      </a:bodyPr>
      <a:lstStyle>
        <a:defPPr>
          <a:defRPr sz="1100" dirty="0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ThemeIntel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Intel Clear">
      <a:majorFont>
        <a:latin typeface="Intel Clear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Intel" id="{F03AFA48-8AEC-425F-BC71-87E591D8FBA1}" vid="{F9D21A07-AC32-410A-9ADC-03EE8BEB7C8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RptLibraryForm</Display>
  <Edit>RptLibraryForm</Edit>
  <New>RptLibraryForm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Report" ma:contentTypeID="0x01010058DDEB47312E4967BFC1576B96E8C3D40039B5EFFB71B84E46BCEF74BDDA92E4BD" ma:contentTypeVersion="0" ma:contentTypeDescription="" ma:contentTypeScope="" ma:versionID="c483ac4061d2905d5c4930da296c53cc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7ebc75be612e8fc438496c4cc075b382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ReportDescription" minOccurs="0"/>
                <xsd:element ref="ns1:ParentId" minOccurs="0"/>
                <xsd:element ref="ns1:ReportOwner" minOccurs="0"/>
                <xsd:element ref="ns1:Report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eportDescription" ma:index="8" nillable="true" ma:displayName="Report Description" ma:description="A description of the contents of the report" ma:internalName="ReportDescription">
      <xsd:simpleType>
        <xsd:restriction base="dms:Note">
          <xsd:maxLength value="255"/>
        </xsd:restriction>
      </xsd:simpleType>
    </xsd:element>
    <xsd:element name="ParentId" ma:index="9" nillable="true" ma:displayName="Parent ID" ma:description="The Parent Id of this report" ma:hidden="true" ma:internalName="ParentId">
      <xsd:simpleType>
        <xsd:restriction base="dms:Number"/>
      </xsd:simpleType>
    </xsd:element>
    <xsd:element name="ReportOwner" ma:index="10" nillable="true" ma:displayName="Owner" ma:description="Owner of this document" ma:list="UserInfo" ma:internalName="Report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eportStatus" ma:index="11" nillable="true" ma:displayName="Report Status" ma:description="Status of the report" ma:internalName="ReportStatus">
      <xsd:simpleType>
        <xsd:restriction base="dms:Choice">
          <xsd:enumeration value="Final"/>
          <xsd:enumeration value="Preliminary"/>
          <xsd:enumeration value="Period To Dat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portStatus xmlns="http://schemas.microsoft.com/sharepoint/v3" xsi:nil="true"/>
    <ParentId xmlns="http://schemas.microsoft.com/sharepoint/v3" xsi:nil="true"/>
    <ReportDescription xmlns="http://schemas.microsoft.com/sharepoint/v3" xsi:nil="true"/>
    <ReportOwner xmlns="http://schemas.microsoft.com/sharepoint/v3">
      <UserInfo>
        <DisplayName/>
        <AccountId xsi:nil="true"/>
        <AccountType/>
      </UserInfo>
    </ReportOwner>
  </documentManagement>
</p:properties>
</file>

<file path=customXml/itemProps1.xml><?xml version="1.0" encoding="utf-8"?>
<ds:datastoreItem xmlns:ds="http://schemas.openxmlformats.org/officeDocument/2006/customXml" ds:itemID="{55B7F798-7D5B-40D1-8A55-DF9DA2B9B42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701A23C-68FF-4FC2-8409-DCA9144A80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1A13A0-DD8A-4F48-AA68-E79CA2EB4526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318</Words>
  <Application>Microsoft Office PowerPoint</Application>
  <PresentationFormat>On-screen Show (16:9)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Courier New</vt:lpstr>
      <vt:lpstr>Intel Clear</vt:lpstr>
      <vt:lpstr>Wingdings</vt:lpstr>
      <vt:lpstr>Int_PPT Template_Clear_16x9</vt:lpstr>
      <vt:lpstr>ThemeIntel</vt:lpstr>
      <vt:lpstr>Motivation for New Work Item on Further Enhanced LAA for LTE</vt:lpstr>
      <vt:lpstr>Motivation</vt:lpstr>
      <vt:lpstr>UL Autonomous Transmission</vt:lpstr>
      <vt:lpstr>UL Autonomous Transmission</vt:lpstr>
      <vt:lpstr>Objective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2015-05-06T16:35:10Z</dcterms:created>
  <dcterms:modified xsi:type="dcterms:W3CDTF">2017-02-28T04:23:34Z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dd28c5f0-061a-467b-8696-005d4ca5214a</vt:lpwstr>
  </property>
  <property fmtid="{D5CDD505-2E9C-101B-9397-08002B2CF9AE}" pid="3" name="CTP_TimeStamp">
    <vt:lpwstr>2016-11-29 04:38:44Z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ontentTypeId">
    <vt:lpwstr>0x01010058DDEB47312E4967BFC1576B96E8C3D40039B5EFFB71B84E46BCEF74BDDA92E4BD</vt:lpwstr>
  </property>
  <property fmtid="{D5CDD505-2E9C-101B-9397-08002B2CF9AE}" pid="8" name="CTPClassification">
    <vt:lpwstr>CTP_PUBLIC</vt:lpwstr>
  </property>
</Properties>
</file>