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  <p:sldMasterId id="2147483673" r:id="rId2"/>
  </p:sldMasterIdLst>
  <p:notesMasterIdLst>
    <p:notesMasterId r:id="rId20"/>
  </p:notesMasterIdLst>
  <p:sldIdLst>
    <p:sldId id="272" r:id="rId3"/>
    <p:sldId id="273" r:id="rId4"/>
    <p:sldId id="258" r:id="rId5"/>
    <p:sldId id="280" r:id="rId6"/>
    <p:sldId id="279" r:id="rId7"/>
    <p:sldId id="293" r:id="rId8"/>
    <p:sldId id="282" r:id="rId9"/>
    <p:sldId id="290" r:id="rId10"/>
    <p:sldId id="292" r:id="rId11"/>
    <p:sldId id="289" r:id="rId12"/>
    <p:sldId id="286" r:id="rId13"/>
    <p:sldId id="283" r:id="rId14"/>
    <p:sldId id="291" r:id="rId15"/>
    <p:sldId id="284" r:id="rId16"/>
    <p:sldId id="285" r:id="rId17"/>
    <p:sldId id="287" r:id="rId18"/>
    <p:sldId id="274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ony Ekpenyong" initials="TE" lastIdx="5" clrIdx="0"/>
  <p:cmAuthor id="1" name="renbin" initials="r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1493" autoAdjust="0"/>
    <p:restoredTop sz="92402" autoAdjust="0"/>
  </p:normalViewPr>
  <p:slideViewPr>
    <p:cSldViewPr>
      <p:cViewPr varScale="1">
        <p:scale>
          <a:sx n="58" d="100"/>
          <a:sy n="58" d="100"/>
        </p:scale>
        <p:origin x="-13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2017/2/27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92DE638B-4EF2-4FBC-A9EE-4308B02633BA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zh-CN" alt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445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A95ECD53-54EB-4903-BFBC-E9593EFAFA7C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zh-CN" alt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AF6D626-9B0C-41EE-B282-C4159ECD808C}" type="datetimeFigureOut">
              <a:rPr lang="zh-CN" altLang="en-US">
                <a:solidFill>
                  <a:prstClr val="black"/>
                </a:solidFill>
              </a:rPr>
              <a:pPr/>
              <a:t>2017/2/27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9F973-B36D-4C0E-BE14-F02162B25B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4000" b="1">
                <a:solidFill>
                  <a:srgbClr val="FA0E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69262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2A2429A-3693-4BBD-9ED6-295096074116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B94FB-598B-4D3B-84E2-42BFE33D488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8003D-697D-45F4-9941-3002C7BA6E77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C4D51-F3FA-439A-A3B9-DEABFD64A1CC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27910-B3DD-4784-A3A9-C660A683814B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76C14-C837-40F3-98B2-5E920C2FA4E8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E45B7-6143-4B70-BC26-5EDD871EFFCE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6621E-0D2C-4896-A960-DD6AF4BD2C05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433F6-CA22-46AB-BA7D-09D7FCFB5245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3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188913"/>
            <a:ext cx="82296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4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68413"/>
            <a:ext cx="82296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813" y="6356350"/>
            <a:ext cx="369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10386B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7788AD53-2D0F-4970-A016-3BF0DDFE702E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黑体" pitchFamily="2" charset="-122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黑体" pitchFamily="2" charset="-122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黑体" pitchFamily="2" charset="-122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emf"/><Relationship Id="rId4" Type="http://schemas.openxmlformats.org/officeDocument/2006/relationships/image" Target="cid:image012.png@01D1A7BC.335C9210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b="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Motivation for Study Item on Non-orthogonal </a:t>
            </a:r>
            <a:br>
              <a:rPr lang="en-US" altLang="zh-CN" b="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en-US" altLang="zh-CN" b="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Multiple Access for NR</a:t>
            </a:r>
            <a:endParaRPr lang="zh-CN" altLang="en-US" b="0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副标题 4"/>
          <p:cNvSpPr>
            <a:spLocks noGrp="1"/>
          </p:cNvSpPr>
          <p:nvPr>
            <p:ph type="subTitle" idx="1"/>
          </p:nvPr>
        </p:nvSpPr>
        <p:spPr>
          <a:xfrm>
            <a:off x="395536" y="4149080"/>
            <a:ext cx="8532812" cy="1176338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CATT</a:t>
            </a:r>
            <a:endParaRPr lang="zh-CN" altLang="en-US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48272" y="52292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en-US" altLang="zh-CN" dirty="0" smtClean="0">
                <a:ea typeface="微软雅黑" pitchFamily="34" charset="-122"/>
              </a:rPr>
              <a:t>3GPP TSG RAN Meeting #75</a:t>
            </a:r>
          </a:p>
          <a:p>
            <a:pPr algn="ctr">
              <a:buNone/>
            </a:pPr>
            <a:r>
              <a:rPr lang="pt-BR" altLang="zh-CN" dirty="0" smtClean="0">
                <a:ea typeface="微软雅黑" pitchFamily="34" charset="-122"/>
              </a:rPr>
              <a:t>Dubrovnik, Croatia, Mar 6 – 9, 2017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auto">
          <a:xfrm>
            <a:off x="7596336" y="692696"/>
            <a:ext cx="1214478" cy="422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 defTabSz="4572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b="1" dirty="0" smtClean="0">
                <a:solidFill>
                  <a:srgbClr val="7030A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RP-170407</a:t>
            </a:r>
            <a:endParaRPr kumimoji="0" lang="en-US" altLang="zh-CN" sz="16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Observations of NOMA in Rel-14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4056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  <a:buFont typeface="Wingdings" pitchFamily="2" charset="2"/>
              <a:buChar char="ü"/>
            </a:pPr>
            <a:r>
              <a:rPr lang="en-GB" altLang="zh-CN" sz="2400" dirty="0" smtClean="0">
                <a:latin typeface="Times New Roman" pitchFamily="18" charset="0"/>
                <a:cs typeface="Times New Roman" pitchFamily="18" charset="0"/>
              </a:rPr>
              <a:t>LLS observation [TR 38.802]</a:t>
            </a:r>
          </a:p>
          <a:p>
            <a:pPr lvl="1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Non-orthogonal MA, in some of the evaluated scenarios, provides significant gain in terms of UL link-level sum throughput and overloading capability with ideal and realistic channel estimation.</a:t>
            </a:r>
          </a:p>
          <a:p>
            <a:pPr lvl="1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en-GB" dirty="0" smtClean="0">
                <a:latin typeface="Times New Roman"/>
                <a:ea typeface="MS Mincho"/>
              </a:rPr>
              <a:t>Some non-orthogonal MA results combined with narrowband and/or repetition operations can reach -164 dB MCL @160bps data rate, which meets the coverage requirement for NR</a:t>
            </a:r>
            <a:endParaRPr lang="en-GB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lvl="1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en-GB" dirty="0" smtClean="0">
                <a:latin typeface="Times New Roman"/>
                <a:ea typeface="MS Mincho"/>
              </a:rPr>
              <a:t>Non-orthogonal MA schemes using an advanced receiver have little or no performance loss due to MA signature (except RS) collision.</a:t>
            </a:r>
            <a:endParaRPr lang="en-GB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20000"/>
              </a:lnSpc>
              <a:buFont typeface="Wingdings" pitchFamily="2" charset="2"/>
              <a:buChar char="ü"/>
            </a:pPr>
            <a:r>
              <a:rPr lang="en-GB" altLang="zh-CN" sz="2400" dirty="0" smtClean="0">
                <a:latin typeface="Times New Roman" pitchFamily="18" charset="0"/>
                <a:cs typeface="Times New Roman" pitchFamily="18" charset="0"/>
              </a:rPr>
              <a:t>SLS observation [TR 38.802]</a:t>
            </a:r>
          </a:p>
          <a:p>
            <a:pPr lvl="1" algn="just">
              <a:lnSpc>
                <a:spcPct val="120000"/>
              </a:lnSpc>
              <a:buFont typeface="Arial" pitchFamily="34" charset="0"/>
              <a:buChar char="•"/>
            </a:pP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All simulated non-orthogonal MA schemes with grant-free with advanced receivers (some with ideal channel estimation while others with realistic channel estimation) provide significant capacity gain in terms of packets arrivals rate (packets/s/sector) at a given system outage (e.g., 1% target packet drop rate), compared to a respective grant-free reference scheme assumed by each company.</a:t>
            </a:r>
            <a:endParaRPr lang="zh-CN" alt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32440" y="6356350"/>
            <a:ext cx="432048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0975" lvl="1" algn="ctr" rtl="0">
              <a:spcBef>
                <a:spcPct val="0"/>
              </a:spcBef>
            </a:pPr>
            <a:r>
              <a:rPr lang="en-US" altLang="zh-CN" sz="3200" kern="1200" dirty="0" smtClean="0">
                <a:solidFill>
                  <a:schemeClr val="tx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NOMA transmitter</a:t>
            </a:r>
            <a:endParaRPr lang="zh-CN" altLang="en-US" sz="3200" kern="1200" dirty="0">
              <a:solidFill>
                <a:schemeClr val="tx1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1188640" y="2177921"/>
            <a:ext cx="1322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1400">
                <a:solidFill>
                  <a:prstClr val="black"/>
                </a:solidFill>
                <a:ea typeface="方正仿宋_GBK"/>
                <a:cs typeface="Times New Roman" pitchFamily="18" charset="0"/>
              </a:rPr>
              <a:t> </a:t>
            </a:r>
            <a:endParaRPr lang="en-US" altLang="zh-CN">
              <a:solidFill>
                <a:prstClr val="black"/>
              </a:solidFill>
              <a:ea typeface="方正仿宋_GBK"/>
              <a:cs typeface="Times New Roman" pitchFamily="18" charset="0"/>
            </a:endParaRPr>
          </a:p>
        </p:txBody>
      </p:sp>
      <p:sp>
        <p:nvSpPr>
          <p:cNvPr id="50" name="灯片编号占位符 9"/>
          <p:cNvSpPr>
            <a:spLocks noGrp="1"/>
          </p:cNvSpPr>
          <p:nvPr>
            <p:ph type="sldNum" sz="quarter" idx="4294967295"/>
          </p:nvPr>
        </p:nvSpPr>
        <p:spPr>
          <a:xfrm>
            <a:off x="8533010" y="6455618"/>
            <a:ext cx="539552" cy="285750"/>
          </a:xfrm>
          <a:prstGeom prst="rect">
            <a:avLst/>
          </a:prstGeom>
          <a:noFill/>
        </p:spPr>
        <p:txBody>
          <a:bodyPr/>
          <a:lstStyle/>
          <a:p>
            <a:pPr algn="l"/>
            <a:fld id="{44AB0156-B226-4A06-8B50-52773A32F8DB}" type="slidenum">
              <a:rPr lang="en-US" altLang="zh-CN" sz="1800" smtClean="0">
                <a:solidFill>
                  <a:prstClr val="black"/>
                </a:solidFill>
              </a:rPr>
              <a:pPr algn="l"/>
              <a:t>11</a:t>
            </a:fld>
            <a:endParaRPr lang="en-US" altLang="zh-CN" sz="1800" dirty="0" smtClean="0">
              <a:solidFill>
                <a:prstClr val="black"/>
              </a:solidFill>
            </a:endParaRPr>
          </a:p>
        </p:txBody>
      </p:sp>
      <p:pic>
        <p:nvPicPr>
          <p:cNvPr id="153602" name="图片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8136904" cy="152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圆角矩形 14"/>
          <p:cNvSpPr/>
          <p:nvPr/>
        </p:nvSpPr>
        <p:spPr bwMode="auto">
          <a:xfrm>
            <a:off x="755576" y="3140968"/>
            <a:ext cx="7488832" cy="558800"/>
          </a:xfrm>
          <a:custGeom>
            <a:avLst/>
            <a:gdLst/>
            <a:ahLst/>
            <a:cxnLst/>
            <a:rect l="l" t="t" r="r" b="b"/>
            <a:pathLst>
              <a:path w="3960440" h="648072">
                <a:moveTo>
                  <a:pt x="0" y="0"/>
                </a:moveTo>
                <a:lnTo>
                  <a:pt x="3636404" y="0"/>
                </a:lnTo>
                <a:cubicBezTo>
                  <a:pt x="3815364" y="0"/>
                  <a:pt x="3960440" y="145076"/>
                  <a:pt x="3960440" y="324036"/>
                </a:cubicBezTo>
                <a:cubicBezTo>
                  <a:pt x="3960440" y="502996"/>
                  <a:pt x="3815364" y="648072"/>
                  <a:pt x="3636404" y="648072"/>
                </a:cubicBezTo>
                <a:lnTo>
                  <a:pt x="0" y="648072"/>
                </a:lnTo>
                <a:close/>
              </a:path>
            </a:pathLst>
          </a:custGeom>
          <a:solidFill>
            <a:srgbClr val="4BACC6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GB" altLang="ja-JP" sz="2000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 MA signature includes:</a:t>
            </a:r>
            <a:endParaRPr lang="en-GB" altLang="zh-CN" sz="2000" dirty="0" smtClean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3603" name="Rectangle 3"/>
          <p:cNvSpPr>
            <a:spLocks noChangeArrowheads="1"/>
          </p:cNvSpPr>
          <p:nvPr/>
        </p:nvSpPr>
        <p:spPr bwMode="auto">
          <a:xfrm>
            <a:off x="755576" y="3861048"/>
            <a:ext cx="6408712" cy="230832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  Codebook/Codeword</a:t>
            </a:r>
            <a:endParaRPr kumimoji="0" lang="en-GB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  Sequence</a:t>
            </a:r>
            <a:endParaRPr kumimoji="0" lang="en-GB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  Interleaver and/or mapping pattern</a:t>
            </a:r>
            <a:endParaRPr kumimoji="0" lang="en-GB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  Demodulation reference signal</a:t>
            </a:r>
            <a:endParaRPr kumimoji="0" lang="en-GB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  Preamble</a:t>
            </a:r>
            <a:endParaRPr kumimoji="0" lang="en-GB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  Spatial-dimension</a:t>
            </a:r>
            <a:endParaRPr kumimoji="0" lang="en-GB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  Power-dimension</a:t>
            </a:r>
            <a:endParaRPr kumimoji="0" lang="en-GB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ja-JP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  …</a:t>
            </a:r>
            <a:endParaRPr kumimoji="0" lang="en-GB" altLang="ja-JP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0975" lvl="1" algn="ctr" rtl="0">
              <a:spcBef>
                <a:spcPct val="0"/>
              </a:spcBef>
            </a:pPr>
            <a:r>
              <a:rPr lang="en-US" altLang="zh-CN" sz="3200" kern="1200" dirty="0" smtClean="0">
                <a:solidFill>
                  <a:schemeClr val="tx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NOMA receivers</a:t>
            </a:r>
            <a:endParaRPr lang="zh-CN" altLang="en-US" sz="3200" kern="1200" dirty="0">
              <a:solidFill>
                <a:schemeClr val="tx1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1188640" y="2177921"/>
            <a:ext cx="1322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1400">
                <a:solidFill>
                  <a:prstClr val="black"/>
                </a:solidFill>
                <a:ea typeface="方正仿宋_GBK"/>
                <a:cs typeface="Times New Roman" pitchFamily="18" charset="0"/>
              </a:rPr>
              <a:t> </a:t>
            </a:r>
            <a:endParaRPr lang="en-US" altLang="zh-CN">
              <a:solidFill>
                <a:prstClr val="black"/>
              </a:solidFill>
              <a:ea typeface="方正仿宋_GBK"/>
              <a:cs typeface="Times New Roman" pitchFamily="18" charset="0"/>
            </a:endParaRPr>
          </a:p>
        </p:txBody>
      </p:sp>
      <p:sp>
        <p:nvSpPr>
          <p:cNvPr id="50" name="灯片编号占位符 9"/>
          <p:cNvSpPr>
            <a:spLocks noGrp="1"/>
          </p:cNvSpPr>
          <p:nvPr>
            <p:ph type="sldNum" sz="quarter" idx="4294967295"/>
          </p:nvPr>
        </p:nvSpPr>
        <p:spPr>
          <a:xfrm>
            <a:off x="8533010" y="6455618"/>
            <a:ext cx="539552" cy="285750"/>
          </a:xfrm>
          <a:prstGeom prst="rect">
            <a:avLst/>
          </a:prstGeom>
          <a:noFill/>
        </p:spPr>
        <p:txBody>
          <a:bodyPr/>
          <a:lstStyle/>
          <a:p>
            <a:pPr algn="l"/>
            <a:fld id="{44AB0156-B226-4A06-8B50-52773A32F8DB}" type="slidenum">
              <a:rPr lang="en-US" altLang="zh-CN" sz="1800" smtClean="0">
                <a:solidFill>
                  <a:prstClr val="black"/>
                </a:solidFill>
              </a:rPr>
              <a:pPr algn="l"/>
              <a:t>12</a:t>
            </a:fld>
            <a:endParaRPr lang="en-US" altLang="zh-CN" sz="1800" dirty="0" smtClean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538" y="1142984"/>
            <a:ext cx="2357454" cy="369332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MPA Receiver 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[R1-164390]</a:t>
            </a:r>
            <a:endParaRPr lang="zh-CN" altLang="en-US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0694" y="1142984"/>
            <a:ext cx="2357454" cy="369332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SIC Receiver </a:t>
            </a:r>
            <a:r>
              <a:rPr lang="en-US" altLang="zh-CN" sz="1200" dirty="0" smtClean="0">
                <a:latin typeface="Times New Roman" pitchFamily="18" charset="0"/>
                <a:cs typeface="Times New Roman" pitchFamily="18" charset="0"/>
              </a:rPr>
              <a:t>[R1-164390]</a:t>
            </a:r>
            <a:endParaRPr lang="zh-CN" altLang="en-US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5487431"/>
            <a:ext cx="7858180" cy="369332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Advanced receiver is used to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85786" y="5844621"/>
            <a:ext cx="6286544" cy="584775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Solve resource collision (e.g. Physical resource and MA signature)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Achieve tradeoff between performance and implementation complexity</a:t>
            </a:r>
          </a:p>
        </p:txBody>
      </p:sp>
      <p:pic>
        <p:nvPicPr>
          <p:cNvPr id="13" name="图片 12" descr="cid:image012.png@01D1A7BC.335C9210"/>
          <p:cNvPicPr/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176446" y="2000240"/>
            <a:ext cx="4038364" cy="260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1643050"/>
            <a:ext cx="350046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0975" lvl="1" algn="ctr" rtl="0">
              <a:spcBef>
                <a:spcPct val="0"/>
              </a:spcBef>
            </a:pPr>
            <a:r>
              <a:rPr lang="en-US" altLang="zh-CN" sz="3200" kern="1200" dirty="0" smtClean="0">
                <a:solidFill>
                  <a:schemeClr val="tx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Proposed NOMA study in Rel-15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1188640" y="2177921"/>
            <a:ext cx="1322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1400">
                <a:solidFill>
                  <a:prstClr val="black"/>
                </a:solidFill>
                <a:ea typeface="方正仿宋_GBK"/>
                <a:cs typeface="Times New Roman" pitchFamily="18" charset="0"/>
              </a:rPr>
              <a:t> </a:t>
            </a:r>
            <a:endParaRPr lang="en-US" altLang="zh-CN">
              <a:solidFill>
                <a:prstClr val="black"/>
              </a:solidFill>
              <a:ea typeface="方正仿宋_GBK"/>
              <a:cs typeface="Times New Roman" pitchFamily="18" charset="0"/>
            </a:endParaRPr>
          </a:p>
        </p:txBody>
      </p:sp>
      <p:sp>
        <p:nvSpPr>
          <p:cNvPr id="50" name="灯片编号占位符 9"/>
          <p:cNvSpPr>
            <a:spLocks noGrp="1"/>
          </p:cNvSpPr>
          <p:nvPr>
            <p:ph type="sldNum" sz="quarter" idx="4294967295"/>
          </p:nvPr>
        </p:nvSpPr>
        <p:spPr>
          <a:xfrm>
            <a:off x="8533010" y="6455618"/>
            <a:ext cx="539552" cy="285750"/>
          </a:xfrm>
          <a:prstGeom prst="rect">
            <a:avLst/>
          </a:prstGeom>
          <a:noFill/>
        </p:spPr>
        <p:txBody>
          <a:bodyPr/>
          <a:lstStyle/>
          <a:p>
            <a:pPr algn="l"/>
            <a:fld id="{44AB0156-B226-4A06-8B50-52773A32F8DB}" type="slidenum">
              <a:rPr lang="en-US" altLang="zh-CN" sz="1800" smtClean="0">
                <a:solidFill>
                  <a:prstClr val="black"/>
                </a:solidFill>
              </a:rPr>
              <a:pPr algn="l"/>
              <a:t>13</a:t>
            </a:fld>
            <a:endParaRPr lang="en-US" altLang="zh-CN" sz="1800" dirty="0" smtClean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20" y="1214422"/>
            <a:ext cx="871296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000" dirty="0" smtClean="0">
                <a:latin typeface="Times New Roman" pitchFamily="18" charset="0"/>
                <a:cs typeface="Times New Roman" pitchFamily="18" charset="0"/>
              </a:rPr>
              <a:t> NOMA transmitter side signal processing schemes [RAN1]</a:t>
            </a:r>
          </a:p>
          <a:p>
            <a:pPr lvl="1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GB" altLang="zh-CN" sz="2000" dirty="0" smtClean="0">
                <a:latin typeface="Times New Roman" pitchFamily="18" charset="0"/>
                <a:cs typeface="Times New Roman" pitchFamily="18" charset="0"/>
              </a:rPr>
              <a:t> NOMA receivers [RAN1, RAN4]</a:t>
            </a:r>
          </a:p>
          <a:p>
            <a:pPr lvl="1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Procedures related to NOMA </a:t>
            </a:r>
            <a:r>
              <a:rPr lang="en-GB" altLang="zh-CN" sz="2000" dirty="0" smtClean="0">
                <a:latin typeface="Times New Roman" pitchFamily="18" charset="0"/>
                <a:cs typeface="Times New Roman" pitchFamily="18" charset="0"/>
              </a:rPr>
              <a:t>[RAN1]</a:t>
            </a:r>
          </a:p>
          <a:p>
            <a:pPr lvl="1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Link and system level performance evaluation or analysis for NOMA </a:t>
            </a:r>
            <a:r>
              <a:rPr lang="en-GB" altLang="zh-CN" sz="2000" dirty="0" smtClean="0">
                <a:latin typeface="Times New Roman" pitchFamily="18" charset="0"/>
                <a:cs typeface="Times New Roman" pitchFamily="18" charset="0"/>
              </a:rPr>
              <a:t>[RAN1, RAN2]</a:t>
            </a: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2" algn="just">
              <a:lnSpc>
                <a:spcPct val="150000"/>
              </a:lnSpc>
              <a:buFont typeface="Courier New" pitchFamily="49" charset="0"/>
              <a:buChar char="o"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Observations and performance metrics identified in the Rel-14 study will be the starting point</a:t>
            </a:r>
            <a:endParaRPr lang="en-GB" altLang="zh-CN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0975" lvl="1" algn="ctr" rtl="0">
              <a:spcBef>
                <a:spcPct val="0"/>
              </a:spcBef>
            </a:pPr>
            <a:r>
              <a:rPr lang="en-US" altLang="zh-CN" sz="3200" kern="1200" dirty="0" smtClean="0">
                <a:solidFill>
                  <a:schemeClr val="tx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Initial performance evaluation - LLS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1188640" y="2177921"/>
            <a:ext cx="1322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1400">
                <a:solidFill>
                  <a:prstClr val="black"/>
                </a:solidFill>
                <a:ea typeface="方正仿宋_GBK"/>
                <a:cs typeface="Times New Roman" pitchFamily="18" charset="0"/>
              </a:rPr>
              <a:t> </a:t>
            </a:r>
            <a:endParaRPr lang="en-US" altLang="zh-CN">
              <a:solidFill>
                <a:prstClr val="black"/>
              </a:solidFill>
              <a:ea typeface="方正仿宋_GBK"/>
              <a:cs typeface="Times New Roman" pitchFamily="18" charset="0"/>
            </a:endParaRPr>
          </a:p>
        </p:txBody>
      </p:sp>
      <p:sp>
        <p:nvSpPr>
          <p:cNvPr id="50" name="灯片编号占位符 9"/>
          <p:cNvSpPr>
            <a:spLocks noGrp="1"/>
          </p:cNvSpPr>
          <p:nvPr>
            <p:ph type="sldNum" sz="quarter" idx="4294967295"/>
          </p:nvPr>
        </p:nvSpPr>
        <p:spPr>
          <a:xfrm>
            <a:off x="8533010" y="6455618"/>
            <a:ext cx="539552" cy="285750"/>
          </a:xfrm>
          <a:prstGeom prst="rect">
            <a:avLst/>
          </a:prstGeom>
          <a:noFill/>
        </p:spPr>
        <p:txBody>
          <a:bodyPr/>
          <a:lstStyle/>
          <a:p>
            <a:pPr algn="l"/>
            <a:fld id="{44AB0156-B226-4A06-8B50-52773A32F8DB}" type="slidenum">
              <a:rPr lang="en-US" altLang="zh-CN" sz="1800" smtClean="0">
                <a:solidFill>
                  <a:prstClr val="black"/>
                </a:solidFill>
              </a:rPr>
              <a:pPr algn="l"/>
              <a:t>14</a:t>
            </a:fld>
            <a:endParaRPr lang="en-US" altLang="zh-CN" sz="1800" dirty="0" smtClean="0">
              <a:solidFill>
                <a:prstClr val="black"/>
              </a:solidFill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80975" marR="0" lvl="1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-1188640" y="2177921"/>
            <a:ext cx="1322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1400">
                <a:solidFill>
                  <a:prstClr val="black"/>
                </a:solidFill>
                <a:ea typeface="方正仿宋_GBK"/>
                <a:cs typeface="Times New Roman" pitchFamily="18" charset="0"/>
              </a:rPr>
              <a:t> </a:t>
            </a:r>
            <a:endParaRPr lang="en-US" altLang="zh-CN">
              <a:solidFill>
                <a:prstClr val="black"/>
              </a:solidFill>
              <a:ea typeface="方正仿宋_GBK"/>
              <a:cs typeface="Times New Roman" pitchFamily="18" charset="0"/>
            </a:endParaRPr>
          </a:p>
        </p:txBody>
      </p:sp>
      <p:sp>
        <p:nvSpPr>
          <p:cNvPr id="8" name="灯片编号占位符 9"/>
          <p:cNvSpPr>
            <a:spLocks noGrp="1"/>
          </p:cNvSpPr>
          <p:nvPr>
            <p:ph type="sldNum" sz="quarter" idx="4294967295"/>
          </p:nvPr>
        </p:nvSpPr>
        <p:spPr>
          <a:xfrm>
            <a:off x="8533010" y="6455618"/>
            <a:ext cx="539552" cy="285750"/>
          </a:xfrm>
          <a:prstGeom prst="rect">
            <a:avLst/>
          </a:prstGeom>
          <a:noFill/>
        </p:spPr>
        <p:txBody>
          <a:bodyPr/>
          <a:lstStyle/>
          <a:p>
            <a:pPr algn="l"/>
            <a:fld id="{44AB0156-B226-4A06-8B50-52773A32F8DB}" type="slidenum">
              <a:rPr lang="en-US" altLang="zh-CN" sz="1800" smtClean="0">
                <a:solidFill>
                  <a:prstClr val="black"/>
                </a:solidFill>
              </a:rPr>
              <a:pPr algn="l"/>
              <a:t>14</a:t>
            </a:fld>
            <a:endParaRPr lang="en-US" altLang="zh-CN" sz="1800" dirty="0" smtClean="0">
              <a:solidFill>
                <a:prstClr val="black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57158" y="1000108"/>
            <a:ext cx="864403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sz="1400" b="1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Table 1</a:t>
            </a:r>
            <a:r>
              <a:rPr lang="en-GB" altLang="ja-JP" sz="1400" b="1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: </a:t>
            </a:r>
            <a:r>
              <a:rPr lang="en-GB" altLang="zh-CN" sz="1400" b="1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Range of SNR gain of  NOMA over OFDMA with ideal channel estimation [TR38</a:t>
            </a:r>
            <a:r>
              <a:rPr lang="en-US" altLang="zh-CN" sz="1400" b="1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.802</a:t>
            </a:r>
            <a:r>
              <a:rPr lang="en-GB" altLang="zh-CN" sz="1400" b="1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]</a:t>
            </a:r>
            <a:endParaRPr lang="en-GB" altLang="ja-JP" sz="1400" b="1" dirty="0" smtClean="0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07502" y="1285860"/>
          <a:ext cx="8856992" cy="5252610"/>
        </p:xfrm>
        <a:graphic>
          <a:graphicData uri="http://schemas.openxmlformats.org/drawingml/2006/table">
            <a:tbl>
              <a:tblPr/>
              <a:tblGrid>
                <a:gridCol w="553562"/>
                <a:gridCol w="553562"/>
                <a:gridCol w="553562"/>
                <a:gridCol w="553562"/>
                <a:gridCol w="553562"/>
                <a:gridCol w="553562"/>
                <a:gridCol w="553562"/>
                <a:gridCol w="553562"/>
                <a:gridCol w="553562"/>
                <a:gridCol w="553562"/>
                <a:gridCol w="553562"/>
                <a:gridCol w="553562"/>
                <a:gridCol w="553562"/>
                <a:gridCol w="553562"/>
                <a:gridCol w="553562"/>
                <a:gridCol w="553562"/>
              </a:tblGrid>
              <a:tr h="13553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b="1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b="1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1]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3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9 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9 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4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6 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13 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2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5]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7]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11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9 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8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14 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8496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Multiple access scheme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SCMA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PDMA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GOCA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RDMA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LDS-SVE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NCMA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RSMA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MUSA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IGMA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LSSA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LCRS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MU-MIMO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NOMA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NOCA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58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Receiver type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MPA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MPA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MF-based SIC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MF-based SIC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MPA w/o iterative decoding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MMSE-IRC w/ SIC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Iterative Demapper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MMSE- SIC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Chip-by chip MAP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Iterative MMSE-PIC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MMSE-PIC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SIC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MMSE-CWIC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MMSE-PIC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0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whether CRC is included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included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06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MA signature setting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 &amp; random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random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5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# of UEs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SE Range (bits/RE per UE)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b="1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Range/value of SNR gain (dB)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355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2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(0.2, 1.0]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[0.1, 3.7)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06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4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[0.05, 0.1]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[0.0, 0.8]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0.3[SE = 0.0833]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0.7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0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(0.1, 0.2]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[1.3, 1.8]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0.3[ SE =0.2083]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0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(0.2, 1.0]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[1.9, 2.5]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0.8 [SE = 0.3333]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1.7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[0.9, 6.5]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[0, 0.1]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[0.5, 2.2]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53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6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[0.05, 0.1]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[0.1, 1.5]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0.7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0.8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5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(0.1, 0.2]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[2.5, 2.7]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1.6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5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(0.2, 1.0]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[3.3, 4.9]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[0.9, 1.8]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[0.7, 2.0]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1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2.8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[0.8,1]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2.5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06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8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[0.05, 0.1]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[0.6, 2.6]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1.1 [SE = 0.0833]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0.6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0.9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0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(0.1, 0.2]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[3.4, 4.7]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2.6[ SE =0.2083]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[0.8, 2.0]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[0.8, 2.2]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3.1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0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(0.2, 1.0]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[3.4, 7.0]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3.2 [SE = 0.3333]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[0.7, 2.2]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[0.6, 2.1]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3.6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[2.3,2.5]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061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12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[0.05, 0.1]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[1.4, 4.2]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2.5, 2.7 (SE=0.069)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0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(0.1, 0.2]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[5.2, 6.4]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4.5[ SE =0.2083]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[1.3, 2.7]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[1.0, 2.7]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06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(0.2, 1.0]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[6.3, 12.3]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5.0[SE = 0.3333]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4.1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25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25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1836" marR="1836" marT="183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061">
                <a:tc gridSpan="1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Note 1: SNR is defined as total received SNR per RE per Rx antenna at </a:t>
                      </a:r>
                      <a:r>
                        <a:rPr lang="en-GB" sz="925" kern="100" dirty="0" err="1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eNB</a:t>
                      </a: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.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25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Note 2: The empty entries in the table are due to absence of simulation data.</a:t>
                      </a:r>
                      <a:endParaRPr lang="zh-CN" sz="925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1836" marR="1836" marT="18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0975" lvl="1" algn="ctr" rtl="0">
              <a:spcBef>
                <a:spcPct val="0"/>
              </a:spcBef>
            </a:pPr>
            <a:r>
              <a:rPr lang="en-US" altLang="zh-CN" sz="3200" kern="1200" dirty="0" smtClean="0">
                <a:solidFill>
                  <a:schemeClr val="tx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Initial performance evaluation - LLS (cont.)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1188640" y="2177921"/>
            <a:ext cx="1322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1400">
                <a:solidFill>
                  <a:prstClr val="black"/>
                </a:solidFill>
                <a:ea typeface="方正仿宋_GBK"/>
                <a:cs typeface="Times New Roman" pitchFamily="18" charset="0"/>
              </a:rPr>
              <a:t> </a:t>
            </a:r>
            <a:endParaRPr lang="en-US" altLang="zh-CN">
              <a:solidFill>
                <a:prstClr val="black"/>
              </a:solidFill>
              <a:ea typeface="方正仿宋_GBK"/>
              <a:cs typeface="Times New Roman" pitchFamily="18" charset="0"/>
            </a:endParaRPr>
          </a:p>
        </p:txBody>
      </p:sp>
      <p:sp>
        <p:nvSpPr>
          <p:cNvPr id="50" name="灯片编号占位符 9"/>
          <p:cNvSpPr>
            <a:spLocks noGrp="1"/>
          </p:cNvSpPr>
          <p:nvPr>
            <p:ph type="sldNum" sz="quarter" idx="4294967295"/>
          </p:nvPr>
        </p:nvSpPr>
        <p:spPr>
          <a:xfrm>
            <a:off x="8533010" y="6455618"/>
            <a:ext cx="539552" cy="285750"/>
          </a:xfrm>
          <a:prstGeom prst="rect">
            <a:avLst/>
          </a:prstGeom>
          <a:noFill/>
        </p:spPr>
        <p:txBody>
          <a:bodyPr/>
          <a:lstStyle/>
          <a:p>
            <a:pPr algn="l"/>
            <a:fld id="{44AB0156-B226-4A06-8B50-52773A32F8DB}" type="slidenum">
              <a:rPr lang="en-US" altLang="zh-CN" sz="1800" smtClean="0">
                <a:solidFill>
                  <a:prstClr val="black"/>
                </a:solidFill>
              </a:rPr>
              <a:pPr algn="l"/>
              <a:t>15</a:t>
            </a:fld>
            <a:endParaRPr lang="en-US" altLang="zh-CN" sz="1800" dirty="0" smtClean="0">
              <a:solidFill>
                <a:prstClr val="black"/>
              </a:solidFill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180975" marR="0" lvl="1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-1188640" y="2177921"/>
            <a:ext cx="1322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1400">
                <a:solidFill>
                  <a:prstClr val="black"/>
                </a:solidFill>
                <a:ea typeface="方正仿宋_GBK"/>
                <a:cs typeface="Times New Roman" pitchFamily="18" charset="0"/>
              </a:rPr>
              <a:t> </a:t>
            </a:r>
            <a:endParaRPr lang="en-US" altLang="zh-CN">
              <a:solidFill>
                <a:prstClr val="black"/>
              </a:solidFill>
              <a:ea typeface="方正仿宋_GBK"/>
              <a:cs typeface="Times New Roman" pitchFamily="18" charset="0"/>
            </a:endParaRPr>
          </a:p>
        </p:txBody>
      </p:sp>
      <p:sp>
        <p:nvSpPr>
          <p:cNvPr id="8" name="灯片编号占位符 9"/>
          <p:cNvSpPr>
            <a:spLocks noGrp="1"/>
          </p:cNvSpPr>
          <p:nvPr>
            <p:ph type="sldNum" sz="quarter" idx="4294967295"/>
          </p:nvPr>
        </p:nvSpPr>
        <p:spPr>
          <a:xfrm>
            <a:off x="8533010" y="6455618"/>
            <a:ext cx="539552" cy="285750"/>
          </a:xfrm>
          <a:prstGeom prst="rect">
            <a:avLst/>
          </a:prstGeom>
          <a:noFill/>
        </p:spPr>
        <p:txBody>
          <a:bodyPr/>
          <a:lstStyle/>
          <a:p>
            <a:pPr algn="l"/>
            <a:fld id="{44AB0156-B226-4A06-8B50-52773A32F8DB}" type="slidenum">
              <a:rPr lang="en-US" altLang="zh-CN" sz="1800" smtClean="0">
                <a:solidFill>
                  <a:prstClr val="black"/>
                </a:solidFill>
              </a:rPr>
              <a:pPr algn="l"/>
              <a:t>15</a:t>
            </a:fld>
            <a:endParaRPr lang="en-US" altLang="zh-CN" sz="1800" dirty="0" smtClean="0">
              <a:solidFill>
                <a:prstClr val="black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99970" y="1032991"/>
            <a:ext cx="864403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Table </a:t>
            </a:r>
            <a:r>
              <a:rPr lang="en-GB" altLang="zh-CN" sz="1400" b="1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2</a:t>
            </a:r>
            <a:r>
              <a:rPr kumimoji="0" lang="en-GB" altLang="ja-JP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: </a:t>
            </a:r>
            <a:r>
              <a:rPr lang="en-GB" altLang="zh-CN" sz="1400" b="1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Range of SNR gain of  NOMA over OFDMA with realistic channel estimation [TR38</a:t>
            </a:r>
            <a:r>
              <a:rPr lang="en-US" altLang="zh-CN" sz="1400" b="1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.802</a:t>
            </a:r>
            <a:r>
              <a:rPr lang="en-GB" altLang="zh-CN" sz="1400" b="1" dirty="0" smtClean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]</a:t>
            </a:r>
            <a:endParaRPr lang="en-GB" altLang="ja-JP" sz="1400" b="1" dirty="0" smtClean="0">
              <a:latin typeface="Times New Roman" pitchFamily="18" charset="0"/>
              <a:ea typeface="MS Mincho" pitchFamily="49" charset="-128"/>
              <a:cs typeface="Times New Roman" pitchFamily="18" charset="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79512" y="1299859"/>
          <a:ext cx="8784972" cy="4577413"/>
        </p:xfrm>
        <a:graphic>
          <a:graphicData uri="http://schemas.openxmlformats.org/drawingml/2006/table">
            <a:tbl>
              <a:tblPr/>
              <a:tblGrid>
                <a:gridCol w="627498"/>
                <a:gridCol w="627498"/>
                <a:gridCol w="627498"/>
                <a:gridCol w="627498"/>
                <a:gridCol w="627498"/>
                <a:gridCol w="627498"/>
                <a:gridCol w="627498"/>
                <a:gridCol w="627498"/>
                <a:gridCol w="627498"/>
                <a:gridCol w="627498"/>
                <a:gridCol w="627498"/>
                <a:gridCol w="627498"/>
                <a:gridCol w="627498"/>
                <a:gridCol w="627498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1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3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9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9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4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6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2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5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7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8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9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Source 11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6792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Multiple access scheme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SCMA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PDMA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GOCA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RDMA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LDS-SVE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NCMA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MUSA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IGMA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LSSA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NOMA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NB-IoT MU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LCRS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70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Receiver type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MPA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MPA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MF-based SIC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MF-based SIC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MPA w/o iterative decoding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MMSE-IRC w/ SIC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MMSE-SIC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Chip-by chip MAP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Iterative MMSE-PIC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MMSE-CWIC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SIC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MMSE-PIC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2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whether CRC is included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included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excluded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83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MA signature setting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 &amp; random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random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fixed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# of UEs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SE Range (bits/RE per UE)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Range/value of SNR gain (dB)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27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2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(0.2, 1.0]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[-1.3, 3.3]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83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4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[0.05, 0.1]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[0, 0.4]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0.1[SE = 0.0833]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-1.4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(0.1, 0.2]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[0.8, 1.4]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0.2[SE = 0.2083]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[0.6,1]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0.2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(0.2, 1]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[1.6, 2.2]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0.5[SE = 0.3333]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0.3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[0.5, 1.5]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22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6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[0.05, 0.1]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[0, 1.1]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-1.7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(0.1, 0.2]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[2.2, 2.4]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[1.1,2.5]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0.6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(0.2, 1]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[3.1, 4.5]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[0.4, 0.8]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[0.2, 0.6]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[0.8,1.2]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1.1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1.7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83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8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[0.05, 0.1]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[0.1, 1.8]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0.5[SE = 0.0833]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-1.9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0.4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(0.1, 0.2]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[2.5, 3.4]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2.2[SE = 0.2083]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[0.1, 0.7]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[-0.1, 0.5]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[0.5,1]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1.9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4.6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83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(0.2, 1]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[2.9, 6.7]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2.9[SE = 0.3333]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[0.5, 1.2]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[0.2, 0.8]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1.7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22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12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[0.05, 0.1]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[1.0, 2.7]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(0.1, 0.2]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[5.1, 6.0]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[0.6, 1.5]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[0.1, 1.1]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[0.5,2.2]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4.6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(0.2, 1]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[7.2, 13.2]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-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sz="9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83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Note 1: SNR is defined as total received SNR per RE per Rx antenna at </a:t>
                      </a:r>
                      <a:r>
                        <a:rPr lang="en-GB" sz="900" kern="100" dirty="0" err="1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eNB</a:t>
                      </a: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.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Note 2: The empty entries in the table are due to absence of simulation data.</a:t>
                      </a:r>
                      <a:endParaRPr lang="zh-CN" sz="900" kern="1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3003" marR="3003" marT="30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51520" y="5951021"/>
            <a:ext cx="8352928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en-GB" altLang="zh-CN" sz="1200" dirty="0" smtClean="0">
                <a:latin typeface="Times New Roman" pitchFamily="18" charset="0"/>
                <a:cs typeface="Times New Roman" pitchFamily="18" charset="0"/>
              </a:rPr>
              <a:t> NOMA can provide significant gain in terms of UL link-level sum throughput and overloading capability with ideal and realistic channel estimation in some of the evaluated scenarios.</a:t>
            </a:r>
          </a:p>
          <a:p>
            <a:pPr>
              <a:buFont typeface="Arial" pitchFamily="34" charset="0"/>
              <a:buChar char="•"/>
            </a:pPr>
            <a:r>
              <a:rPr lang="en-GB" altLang="zh-CN" sz="1200" dirty="0" smtClean="0">
                <a:latin typeface="Times New Roman" pitchFamily="18" charset="0"/>
                <a:cs typeface="Times New Roman" pitchFamily="18" charset="0"/>
              </a:rPr>
              <a:t> NOMA schemes using an advanced receiver have little or no performance loss due to MA signature (except RS) collision.</a:t>
            </a:r>
            <a:endParaRPr lang="zh-CN" altLang="en-US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0975" lvl="1" algn="ctr" rtl="0">
              <a:spcBef>
                <a:spcPct val="0"/>
              </a:spcBef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Initial performance evaluation:</a:t>
            </a:r>
            <a:r>
              <a:rPr kumimoji="0" lang="en-US" altLang="zh-CN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3200" kern="1200" dirty="0" smtClean="0">
                <a:solidFill>
                  <a:schemeClr val="tx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SLS for mMTC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1188640" y="2177921"/>
            <a:ext cx="1322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1400">
                <a:solidFill>
                  <a:prstClr val="black"/>
                </a:solidFill>
                <a:ea typeface="方正仿宋_GBK"/>
                <a:cs typeface="Times New Roman" pitchFamily="18" charset="0"/>
              </a:rPr>
              <a:t> </a:t>
            </a:r>
            <a:endParaRPr lang="en-US" altLang="zh-CN">
              <a:solidFill>
                <a:prstClr val="black"/>
              </a:solidFill>
              <a:ea typeface="方正仿宋_GBK"/>
              <a:cs typeface="Times New Roman" pitchFamily="18" charset="0"/>
            </a:endParaRPr>
          </a:p>
        </p:txBody>
      </p:sp>
      <p:sp>
        <p:nvSpPr>
          <p:cNvPr id="50" name="灯片编号占位符 9"/>
          <p:cNvSpPr>
            <a:spLocks noGrp="1"/>
          </p:cNvSpPr>
          <p:nvPr>
            <p:ph type="sldNum" sz="quarter" idx="4294967295"/>
          </p:nvPr>
        </p:nvSpPr>
        <p:spPr>
          <a:xfrm>
            <a:off x="8533010" y="6455618"/>
            <a:ext cx="539552" cy="285750"/>
          </a:xfrm>
          <a:prstGeom prst="rect">
            <a:avLst/>
          </a:prstGeom>
          <a:noFill/>
        </p:spPr>
        <p:txBody>
          <a:bodyPr/>
          <a:lstStyle/>
          <a:p>
            <a:pPr algn="l"/>
            <a:fld id="{44AB0156-B226-4A06-8B50-52773A32F8DB}" type="slidenum">
              <a:rPr lang="en-US" altLang="zh-CN" sz="1800" smtClean="0">
                <a:solidFill>
                  <a:prstClr val="black"/>
                </a:solidFill>
              </a:rPr>
              <a:pPr algn="l"/>
              <a:t>16</a:t>
            </a:fld>
            <a:endParaRPr lang="en-US" altLang="zh-CN" sz="1800" dirty="0" smtClean="0">
              <a:solidFill>
                <a:prstClr val="black"/>
              </a:solidFill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67544" y="1071546"/>
          <a:ext cx="8280914" cy="2309561"/>
        </p:xfrm>
        <a:graphic>
          <a:graphicData uri="http://schemas.openxmlformats.org/drawingml/2006/table">
            <a:tbl>
              <a:tblPr/>
              <a:tblGrid>
                <a:gridCol w="1008112"/>
                <a:gridCol w="1104310"/>
                <a:gridCol w="1053028"/>
                <a:gridCol w="939003"/>
                <a:gridCol w="1224139"/>
                <a:gridCol w="995942"/>
                <a:gridCol w="1053028"/>
                <a:gridCol w="903352"/>
              </a:tblGrid>
              <a:tr h="1444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 kern="100" dirty="0">
                          <a:latin typeface="Arial"/>
                          <a:ea typeface="MS Mincho"/>
                          <a:cs typeface="Times New Roman"/>
                        </a:rPr>
                        <a:t>Source</a:t>
                      </a:r>
                      <a:endParaRPr lang="zh-CN" sz="9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 kern="100" dirty="0">
                          <a:latin typeface="Arial"/>
                          <a:ea typeface="MS Mincho"/>
                          <a:cs typeface="Times New Roman"/>
                        </a:rPr>
                        <a:t>Source 1 </a:t>
                      </a:r>
                      <a:endParaRPr lang="zh-CN" sz="9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Arial"/>
                          <a:ea typeface="MS Mincho"/>
                          <a:cs typeface="Times New Roman"/>
                        </a:rPr>
                        <a:t>Source 13</a:t>
                      </a:r>
                      <a:endParaRPr lang="zh-CN" sz="9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Arial"/>
                          <a:ea typeface="MS Mincho"/>
                          <a:cs typeface="Times New Roman"/>
                        </a:rPr>
                        <a:t>Source 2 </a:t>
                      </a:r>
                      <a:endParaRPr lang="zh-CN" sz="9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Arial"/>
                          <a:ea typeface="MS Mincho"/>
                          <a:cs typeface="Times New Roman"/>
                        </a:rPr>
                        <a:t>Source 3</a:t>
                      </a:r>
                      <a:endParaRPr lang="zh-CN" sz="9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Arial"/>
                          <a:ea typeface="MS Mincho"/>
                          <a:cs typeface="Times New Roman"/>
                        </a:rPr>
                        <a:t>Source 5 </a:t>
                      </a:r>
                      <a:endParaRPr lang="zh-CN" sz="9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044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 dirty="0" smtClean="0">
                          <a:latin typeface="Arial"/>
                          <a:ea typeface="MS Mincho"/>
                          <a:cs typeface="Times New Roman"/>
                        </a:rPr>
                        <a:t>MA scheme</a:t>
                      </a:r>
                      <a:endParaRPr lang="zh-CN" sz="9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SCMA</a:t>
                      </a:r>
                      <a:endParaRPr lang="zh-CN" sz="9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RSMA</a:t>
                      </a:r>
                      <a:endParaRPr lang="zh-CN" sz="9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MUSA</a:t>
                      </a:r>
                      <a:endParaRPr lang="zh-CN" sz="9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PDMA</a:t>
                      </a:r>
                      <a:endParaRPr lang="zh-CN" sz="9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IGMA</a:t>
                      </a:r>
                      <a:endParaRPr lang="zh-CN" sz="9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689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OFDMA PAR at target PDR (Packets/ms/sector)</a:t>
                      </a:r>
                      <a:endParaRPr lang="zh-CN" sz="9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0.6 (@PDR = 1%)</a:t>
                      </a:r>
                      <a:endParaRPr lang="zh-CN" sz="9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0.5 (@PDR = 1%)</a:t>
                      </a:r>
                      <a:endParaRPr lang="zh-CN" sz="9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_</a:t>
                      </a:r>
                      <a:endParaRPr lang="zh-CN" sz="9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0.18</a:t>
                      </a:r>
                      <a:b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</a:b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(@PDR = 1%)</a:t>
                      </a:r>
                      <a:endParaRPr lang="zh-CN" sz="9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0.6</a:t>
                      </a:r>
                      <a:b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</a:b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(@PDR = 1%)</a:t>
                      </a:r>
                      <a:endParaRPr lang="zh-CN" sz="9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 dirty="0" smtClean="0">
                          <a:latin typeface="Arial"/>
                          <a:ea typeface="MS Mincho"/>
                          <a:cs typeface="Times New Roman"/>
                        </a:rPr>
                        <a:t>0.052 </a:t>
                      </a:r>
                      <a:br>
                        <a:rPr lang="en-GB" sz="900" kern="100" dirty="0" smtClean="0">
                          <a:latin typeface="Arial"/>
                          <a:ea typeface="MS Mincho"/>
                          <a:cs typeface="Times New Roman"/>
                        </a:rPr>
                      </a:br>
                      <a:r>
                        <a:rPr lang="en-GB" sz="900" kern="100" dirty="0" smtClean="0">
                          <a:latin typeface="Arial"/>
                          <a:ea typeface="MS Mincho"/>
                          <a:cs typeface="Times New Roman"/>
                        </a:rPr>
                        <a:t>(@</a:t>
                      </a: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PDR = 10%, 1s dropping timer)</a:t>
                      </a:r>
                      <a:b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</a:b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Reference scheme is only with ideal CE</a:t>
                      </a:r>
                      <a:endParaRPr lang="zh-CN" sz="9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4437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Reported scheme PAR at target PDR (Packets/ms/sector)</a:t>
                      </a:r>
                      <a:endParaRPr lang="zh-CN" sz="9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2.1 (@PDR = 1%)</a:t>
                      </a:r>
                      <a:endParaRPr lang="zh-CN" sz="9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1.5 (@PDR = 1%)</a:t>
                      </a:r>
                      <a:endParaRPr lang="zh-CN" sz="9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0.68 (@PDR = 1%)</a:t>
                      </a:r>
                      <a:endParaRPr lang="zh-CN" sz="9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without secondary spreading: 2,</a:t>
                      </a:r>
                      <a:b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</a:b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with secondary spreading: 8</a:t>
                      </a:r>
                      <a:b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</a:b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(@PDR = 1%)</a:t>
                      </a:r>
                      <a:endParaRPr lang="zh-CN" sz="9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1.8 (@PDR = 1%)</a:t>
                      </a:r>
                      <a:endParaRPr lang="zh-CN" sz="9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ICE</a:t>
                      </a:r>
                      <a:endParaRPr lang="zh-CN" sz="9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RCE</a:t>
                      </a:r>
                      <a:endParaRPr lang="zh-CN" sz="9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292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endParaRPr lang="zh-CN" sz="10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0.116 (@PDR = 1%, 1s);</a:t>
                      </a:r>
                      <a:b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</a:b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0.44 (@PDR = 10%, 1s)</a:t>
                      </a:r>
                      <a:endParaRPr lang="zh-CN" sz="9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0.08 (@PDR = 1%, 1s);</a:t>
                      </a:r>
                      <a:b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</a:b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0.34 (@PDR = 10%, 1s)</a:t>
                      </a:r>
                      <a:endParaRPr lang="zh-CN" sz="9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927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Gain (reported scheme divided by its reference scheme)</a:t>
                      </a:r>
                      <a:endParaRPr lang="zh-CN" sz="9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350%</a:t>
                      </a:r>
                      <a:endParaRPr lang="zh-CN" sz="9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300%</a:t>
                      </a:r>
                      <a:endParaRPr lang="zh-CN" sz="9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_</a:t>
                      </a:r>
                      <a:endParaRPr lang="zh-CN" sz="9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without secondary spreading: 1100%,</a:t>
                      </a:r>
                      <a:endParaRPr lang="zh-CN" sz="9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300%</a:t>
                      </a:r>
                      <a:endParaRPr lang="zh-CN" sz="9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860%@PDR 10% with ICE of IGMA;</a:t>
                      </a:r>
                      <a:endParaRPr lang="zh-CN" sz="9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162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with </a:t>
                      </a:r>
                      <a:r>
                        <a:rPr lang="en-GB" sz="900" kern="100" dirty="0">
                          <a:solidFill>
                            <a:schemeClr val="tx1"/>
                          </a:solidFill>
                          <a:latin typeface="Arial"/>
                          <a:ea typeface="MS Mincho"/>
                          <a:cs typeface="Times New Roman"/>
                        </a:rPr>
                        <a:t>secondary spreading: 4400%</a:t>
                      </a:r>
                      <a:endParaRPr lang="zh-CN" sz="900" kern="100" dirty="0">
                        <a:solidFill>
                          <a:schemeClr val="tx1"/>
                        </a:solidFill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font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680%@PDR 10% with RCE of IGMA;</a:t>
                      </a:r>
                      <a:endParaRPr lang="zh-CN" sz="90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77169" y="3500438"/>
          <a:ext cx="8280918" cy="2264410"/>
        </p:xfrm>
        <a:graphic>
          <a:graphicData uri="http://schemas.openxmlformats.org/drawingml/2006/table">
            <a:tbl>
              <a:tblPr/>
              <a:tblGrid>
                <a:gridCol w="1005541"/>
                <a:gridCol w="1006423"/>
                <a:gridCol w="724338"/>
                <a:gridCol w="864096"/>
                <a:gridCol w="1152128"/>
                <a:gridCol w="1275418"/>
                <a:gridCol w="956830"/>
                <a:gridCol w="1296144"/>
              </a:tblGrid>
              <a:tr h="1676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 kern="100" dirty="0">
                          <a:latin typeface="Arial"/>
                          <a:ea typeface="MS Mincho"/>
                          <a:cs typeface="Times New Roman"/>
                        </a:rPr>
                        <a:t>Source</a:t>
                      </a:r>
                      <a:endParaRPr lang="zh-CN" sz="105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Arial"/>
                          <a:ea typeface="MS Mincho"/>
                          <a:cs typeface="Times New Roman"/>
                        </a:rPr>
                        <a:t>Source 10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Arial"/>
                          <a:ea typeface="MS Mincho"/>
                          <a:cs typeface="Times New Roman"/>
                        </a:rPr>
                        <a:t>Source 11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Arial"/>
                          <a:ea typeface="MS Mincho"/>
                          <a:cs typeface="Times New Roman"/>
                        </a:rPr>
                        <a:t>Source 7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 kern="100" dirty="0">
                          <a:latin typeface="Arial"/>
                          <a:ea typeface="MS Mincho"/>
                          <a:cs typeface="Times New Roman"/>
                        </a:rPr>
                        <a:t>Source 8 </a:t>
                      </a:r>
                      <a:endParaRPr lang="zh-CN" sz="105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 kern="100" dirty="0">
                          <a:latin typeface="Arial"/>
                          <a:ea typeface="MS Mincho"/>
                          <a:cs typeface="Times New Roman"/>
                        </a:rPr>
                        <a:t>Source 9</a:t>
                      </a:r>
                      <a:endParaRPr lang="zh-CN" sz="105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Arial"/>
                          <a:ea typeface="MS Mincho"/>
                          <a:cs typeface="Times New Roman"/>
                        </a:rPr>
                        <a:t>Source 14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 kern="100">
                          <a:latin typeface="Arial"/>
                          <a:ea typeface="MS Mincho"/>
                          <a:cs typeface="Times New Roman"/>
                        </a:rPr>
                        <a:t>Source 6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92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Multiple access scheme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SCMA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LCRS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LSSA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NOMA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RDMA, GOCA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NOCA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NCMA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4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OFDMA PAR at target PDR (Packets/ms/sector)</a:t>
                      </a:r>
                      <a:endParaRPr lang="zh-CN" sz="105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0.1</a:t>
                      </a:r>
                      <a:b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</a:b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(@PDR = 1%)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0.9 @PDR 4%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0.25 @ PDR 1%</a:t>
                      </a:r>
                      <a:endParaRPr lang="zh-CN" sz="105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_</a:t>
                      </a:r>
                      <a:endParaRPr lang="zh-CN" sz="105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PDR floor at 2.5%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1.2</a:t>
                      </a:r>
                      <a:b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</a:b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(PDR@ 10%)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ISD 200m: 4.1 (PDR@1%);</a:t>
                      </a:r>
                      <a:b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</a:b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ISD 1732m: - (PDR@10%)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Reported scheme PAR at target PDR (Packets/ms/sector)</a:t>
                      </a:r>
                      <a:endParaRPr lang="zh-CN" sz="105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0.2 (@PDR = 1%)</a:t>
                      </a:r>
                      <a:endParaRPr lang="zh-CN" sz="105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2.5 @PDR 4%</a:t>
                      </a:r>
                      <a:endParaRPr lang="zh-CN" sz="105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0.8 @ PDR 1%</a:t>
                      </a:r>
                      <a:endParaRPr lang="zh-CN" sz="105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0.1 (@PDR = 1%, 1s dropping timer);</a:t>
                      </a:r>
                      <a:b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</a:b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0.25 (@PDR = 1%, 10s dropping timer)</a:t>
                      </a:r>
                      <a:endParaRPr lang="zh-CN" sz="105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 dirty="0" smtClean="0">
                          <a:latin typeface="Arial"/>
                          <a:ea typeface="MS Mincho"/>
                          <a:cs typeface="Times New Roman"/>
                        </a:rPr>
                        <a:t>RDMA:0.7 </a:t>
                      </a: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/>
                      </a:r>
                      <a:b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</a:b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(PDR@ 1%);</a:t>
                      </a:r>
                      <a:b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</a:b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GOCA: 0.75</a:t>
                      </a:r>
                      <a:b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</a:b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(PDR@ 1%)</a:t>
                      </a:r>
                      <a:endParaRPr lang="zh-CN" sz="105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6.2 (PDR@ 10%)</a:t>
                      </a:r>
                      <a:endParaRPr lang="zh-CN" sz="105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ISD 200m: 7.3 (PDR@1%);</a:t>
                      </a:r>
                      <a:b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</a:b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ISD 1732m: 1.3 (PDR@10%)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217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Gain (reported scheme divided by its reference scheme)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200% (@PDR = 1%)</a:t>
                      </a:r>
                      <a:endParaRPr lang="zh-CN" sz="105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278%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320% @ PDR 1%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_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RDMA: 215% (@PDR 10%)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516% @PDR 10%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ISD 200m: 178% (PDR@1%)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font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250% (@PDR = 10%)</a:t>
                      </a:r>
                      <a:endParaRPr lang="zh-CN" sz="105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262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font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endParaRPr lang="zh-CN" sz="100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en-GB" sz="900" kern="100">
                          <a:latin typeface="Arial"/>
                          <a:ea typeface="MS Mincho"/>
                          <a:cs typeface="Times New Roman"/>
                        </a:rPr>
                        <a:t>GOCA: 218% (@PDR 10%)</a:t>
                      </a:r>
                      <a:endParaRPr lang="zh-CN" sz="1050" kern="10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latin typeface="Arial"/>
                          <a:ea typeface="MS Mincho"/>
                          <a:cs typeface="Times New Roman"/>
                        </a:rPr>
                        <a:t>ISD 1732m: - (PDR@10%)</a:t>
                      </a:r>
                      <a:endParaRPr lang="zh-CN" sz="1050" kern="100" dirty="0">
                        <a:latin typeface="Times New Roman"/>
                        <a:ea typeface="MS Mincho"/>
                        <a:cs typeface="Times New Roman"/>
                      </a:endParaRPr>
                    </a:p>
                  </a:txBody>
                  <a:tcPr marL="3175" marR="3175" marT="317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67544" y="5786454"/>
            <a:ext cx="8352928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/>
            <a:r>
              <a:rPr lang="en-GB" altLang="zh-CN" sz="1200" dirty="0" smtClean="0">
                <a:latin typeface="Times New Roman" pitchFamily="18" charset="0"/>
                <a:cs typeface="Times New Roman" pitchFamily="18" charset="0"/>
              </a:rPr>
              <a:t>All simulated NOMA schemes with grant-free with advanced receivers (some with ideal channel estimation while others with realistic channel estimation) provide significant capacity gain in terms of packets arrivals rate (packets/s/sector) at a given system outage (e.g., 1% target packet drop rate), compared to a respective grant-free reference scheme assumed by each company.</a:t>
            </a:r>
            <a:endParaRPr lang="zh-CN" altLang="zh-CN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Content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1907704" y="2864349"/>
            <a:ext cx="6264275" cy="496888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DDDDDD"/>
              </a:gs>
              <a:gs pos="100000">
                <a:srgbClr val="EDEDED"/>
              </a:gs>
            </a:gsLst>
            <a:lin ang="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lIns="89840" tIns="44920" rIns="89840" bIns="44920" anchor="ctr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 dirty="0" smtClean="0">
                <a:solidFill>
                  <a:prstClr val="black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Recap of NOMA in Rel-14</a:t>
            </a:r>
            <a:endParaRPr lang="zh-CN" altLang="en-US" sz="2200" b="1" dirty="0">
              <a:solidFill>
                <a:prstClr val="black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2" name="AutoShape 42"/>
          <p:cNvSpPr>
            <a:spLocks noChangeArrowheads="1"/>
          </p:cNvSpPr>
          <p:nvPr/>
        </p:nvSpPr>
        <p:spPr bwMode="gray">
          <a:xfrm>
            <a:off x="1187624" y="5242718"/>
            <a:ext cx="515938" cy="490538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DDDDDD"/>
              </a:gs>
              <a:gs pos="100000">
                <a:srgbClr val="EDEDED"/>
              </a:gs>
            </a:gsLst>
            <a:lin ang="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lIns="89840" tIns="44920" rIns="89840" bIns="4492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200" b="1">
              <a:solidFill>
                <a:srgbClr val="000000"/>
              </a:solidFill>
              <a:latin typeface="Times New Roman" pitchFamily="18" charset="0"/>
              <a:ea typeface="华文细黑" pitchFamily="2" charset="-122"/>
              <a:cs typeface="Times New Roman" pitchFamily="18" charset="0"/>
            </a:endParaRPr>
          </a:p>
        </p:txBody>
      </p:sp>
      <p:sp>
        <p:nvSpPr>
          <p:cNvPr id="53" name="AutoShape 43"/>
          <p:cNvSpPr>
            <a:spLocks noChangeArrowheads="1"/>
          </p:cNvSpPr>
          <p:nvPr/>
        </p:nvSpPr>
        <p:spPr bwMode="gray">
          <a:xfrm>
            <a:off x="1835696" y="5222930"/>
            <a:ext cx="6270625" cy="490538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DDDDDD"/>
              </a:gs>
              <a:gs pos="100000">
                <a:srgbClr val="EDEDED"/>
              </a:gs>
            </a:gsLst>
            <a:lin ang="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lIns="89840" tIns="44920" rIns="89840" bIns="44920" anchor="ctr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 dirty="0" smtClean="0">
                <a:latin typeface="Times New Roman" pitchFamily="18" charset="0"/>
                <a:cs typeface="Times New Roman" pitchFamily="18" charset="0"/>
              </a:rPr>
              <a:t>Initial performance evaluations</a:t>
            </a:r>
            <a:endParaRPr lang="zh-CN" altLang="en-US" sz="2200" b="1" dirty="0">
              <a:solidFill>
                <a:prstClr val="black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3" name="Group 44"/>
          <p:cNvGrpSpPr>
            <a:grpSpLocks/>
          </p:cNvGrpSpPr>
          <p:nvPr/>
        </p:nvGrpSpPr>
        <p:grpSpPr bwMode="auto">
          <a:xfrm>
            <a:off x="1271762" y="5314156"/>
            <a:ext cx="358775" cy="360362"/>
            <a:chOff x="5088" y="240"/>
            <a:chExt cx="384" cy="384"/>
          </a:xfrm>
        </p:grpSpPr>
        <p:sp>
          <p:nvSpPr>
            <p:cNvPr id="55" name="Oval 45"/>
            <p:cNvSpPr>
              <a:spLocks noChangeArrowheads="1"/>
            </p:cNvSpPr>
            <p:nvPr/>
          </p:nvSpPr>
          <p:spPr bwMode="gray">
            <a:xfrm>
              <a:off x="5088" y="240"/>
              <a:ext cx="96" cy="9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Oval 46"/>
            <p:cNvSpPr>
              <a:spLocks noChangeArrowheads="1"/>
            </p:cNvSpPr>
            <p:nvPr/>
          </p:nvSpPr>
          <p:spPr bwMode="gray">
            <a:xfrm>
              <a:off x="5232" y="240"/>
              <a:ext cx="96" cy="9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Oval 47"/>
            <p:cNvSpPr>
              <a:spLocks noChangeArrowheads="1"/>
            </p:cNvSpPr>
            <p:nvPr/>
          </p:nvSpPr>
          <p:spPr bwMode="gray">
            <a:xfrm>
              <a:off x="5376" y="240"/>
              <a:ext cx="96" cy="9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Oval 48"/>
            <p:cNvSpPr>
              <a:spLocks noChangeArrowheads="1"/>
            </p:cNvSpPr>
            <p:nvPr/>
          </p:nvSpPr>
          <p:spPr bwMode="gray">
            <a:xfrm>
              <a:off x="5088" y="384"/>
              <a:ext cx="96" cy="9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Oval 49"/>
            <p:cNvSpPr>
              <a:spLocks noChangeArrowheads="1"/>
            </p:cNvSpPr>
            <p:nvPr/>
          </p:nvSpPr>
          <p:spPr bwMode="gray">
            <a:xfrm>
              <a:off x="5232" y="384"/>
              <a:ext cx="96" cy="9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Oval 50"/>
            <p:cNvSpPr>
              <a:spLocks noChangeArrowheads="1"/>
            </p:cNvSpPr>
            <p:nvPr/>
          </p:nvSpPr>
          <p:spPr bwMode="gray">
            <a:xfrm>
              <a:off x="5376" y="384"/>
              <a:ext cx="96" cy="9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Oval 51"/>
            <p:cNvSpPr>
              <a:spLocks noChangeArrowheads="1"/>
            </p:cNvSpPr>
            <p:nvPr/>
          </p:nvSpPr>
          <p:spPr bwMode="gray">
            <a:xfrm>
              <a:off x="5088" y="528"/>
              <a:ext cx="96" cy="9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Oval 52"/>
            <p:cNvSpPr>
              <a:spLocks noChangeArrowheads="1"/>
            </p:cNvSpPr>
            <p:nvPr/>
          </p:nvSpPr>
          <p:spPr bwMode="gray">
            <a:xfrm>
              <a:off x="5232" y="528"/>
              <a:ext cx="96" cy="9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3" name="Oval 53"/>
            <p:cNvSpPr>
              <a:spLocks noChangeArrowheads="1"/>
            </p:cNvSpPr>
            <p:nvPr/>
          </p:nvSpPr>
          <p:spPr bwMode="gray">
            <a:xfrm>
              <a:off x="5376" y="528"/>
              <a:ext cx="96" cy="9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4" name="AutoShape 10"/>
          <p:cNvSpPr>
            <a:spLocks noChangeArrowheads="1"/>
          </p:cNvSpPr>
          <p:nvPr/>
        </p:nvSpPr>
        <p:spPr bwMode="gray">
          <a:xfrm>
            <a:off x="1200324" y="4090591"/>
            <a:ext cx="515937" cy="490537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DDDDDD"/>
              </a:gs>
              <a:gs pos="100000">
                <a:srgbClr val="EDEDED"/>
              </a:gs>
            </a:gsLst>
            <a:lin ang="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lIns="89840" tIns="44920" rIns="89840" bIns="4492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2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AutoShape 12"/>
          <p:cNvSpPr>
            <a:spLocks noChangeArrowheads="1"/>
          </p:cNvSpPr>
          <p:nvPr/>
        </p:nvSpPr>
        <p:spPr bwMode="gray">
          <a:xfrm>
            <a:off x="1859136" y="4086623"/>
            <a:ext cx="6270625" cy="490537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DDDDDD"/>
              </a:gs>
              <a:gs pos="100000">
                <a:srgbClr val="EDEDED"/>
              </a:gs>
            </a:gsLst>
            <a:lin ang="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lIns="89840" tIns="44920" rIns="89840" bIns="44920" anchor="ctr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Proposed NOMA study in Rel-15</a:t>
            </a:r>
            <a:endParaRPr lang="zh-CN" altLang="en-US" sz="2200" b="1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1284461" y="4162028"/>
            <a:ext cx="358775" cy="360363"/>
            <a:chOff x="5088" y="240"/>
            <a:chExt cx="384" cy="384"/>
          </a:xfrm>
        </p:grpSpPr>
        <p:sp>
          <p:nvSpPr>
            <p:cNvPr id="68" name="Oval 14"/>
            <p:cNvSpPr>
              <a:spLocks noChangeArrowheads="1"/>
            </p:cNvSpPr>
            <p:nvPr/>
          </p:nvSpPr>
          <p:spPr bwMode="gray">
            <a:xfrm>
              <a:off x="5088" y="240"/>
              <a:ext cx="96" cy="9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9" name="Oval 15"/>
            <p:cNvSpPr>
              <a:spLocks noChangeArrowheads="1"/>
            </p:cNvSpPr>
            <p:nvPr/>
          </p:nvSpPr>
          <p:spPr bwMode="gray">
            <a:xfrm>
              <a:off x="5232" y="240"/>
              <a:ext cx="96" cy="9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0" name="Oval 16"/>
            <p:cNvSpPr>
              <a:spLocks noChangeArrowheads="1"/>
            </p:cNvSpPr>
            <p:nvPr/>
          </p:nvSpPr>
          <p:spPr bwMode="gray">
            <a:xfrm>
              <a:off x="5376" y="240"/>
              <a:ext cx="96" cy="9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" name="Oval 17"/>
            <p:cNvSpPr>
              <a:spLocks noChangeArrowheads="1"/>
            </p:cNvSpPr>
            <p:nvPr/>
          </p:nvSpPr>
          <p:spPr bwMode="gray">
            <a:xfrm>
              <a:off x="5088" y="384"/>
              <a:ext cx="96" cy="9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" name="Oval 18"/>
            <p:cNvSpPr>
              <a:spLocks noChangeArrowheads="1"/>
            </p:cNvSpPr>
            <p:nvPr/>
          </p:nvSpPr>
          <p:spPr bwMode="gray">
            <a:xfrm>
              <a:off x="5232" y="384"/>
              <a:ext cx="96" cy="9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" name="Oval 19"/>
            <p:cNvSpPr>
              <a:spLocks noChangeArrowheads="1"/>
            </p:cNvSpPr>
            <p:nvPr/>
          </p:nvSpPr>
          <p:spPr bwMode="gray">
            <a:xfrm>
              <a:off x="5376" y="384"/>
              <a:ext cx="96" cy="9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4" name="Oval 20"/>
            <p:cNvSpPr>
              <a:spLocks noChangeArrowheads="1"/>
            </p:cNvSpPr>
            <p:nvPr/>
          </p:nvSpPr>
          <p:spPr bwMode="gray">
            <a:xfrm>
              <a:off x="5088" y="528"/>
              <a:ext cx="96" cy="9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5" name="Oval 21"/>
            <p:cNvSpPr>
              <a:spLocks noChangeArrowheads="1"/>
            </p:cNvSpPr>
            <p:nvPr/>
          </p:nvSpPr>
          <p:spPr bwMode="gray">
            <a:xfrm>
              <a:off x="5232" y="528"/>
              <a:ext cx="96" cy="9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Oval 22"/>
            <p:cNvSpPr>
              <a:spLocks noChangeArrowheads="1"/>
            </p:cNvSpPr>
            <p:nvPr/>
          </p:nvSpPr>
          <p:spPr bwMode="gray">
            <a:xfrm>
              <a:off x="5376" y="528"/>
              <a:ext cx="96" cy="96"/>
            </a:xfrm>
            <a:prstGeom prst="ellipse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组合 112"/>
          <p:cNvGrpSpPr/>
          <p:nvPr/>
        </p:nvGrpSpPr>
        <p:grpSpPr>
          <a:xfrm>
            <a:off x="1187624" y="2885557"/>
            <a:ext cx="515937" cy="490537"/>
            <a:chOff x="1224285" y="2434407"/>
            <a:chExt cx="515937" cy="490537"/>
          </a:xfrm>
        </p:grpSpPr>
        <p:sp>
          <p:nvSpPr>
            <p:cNvPr id="114" name="AutoShape 10"/>
            <p:cNvSpPr>
              <a:spLocks noChangeArrowheads="1"/>
            </p:cNvSpPr>
            <p:nvPr/>
          </p:nvSpPr>
          <p:spPr bwMode="gray">
            <a:xfrm>
              <a:off x="1224285" y="2434407"/>
              <a:ext cx="515937" cy="490537"/>
            </a:xfrm>
            <a:prstGeom prst="roundRect">
              <a:avLst>
                <a:gd name="adj" fmla="val 9106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EDEDED"/>
                </a:gs>
              </a:gsLst>
              <a:lin ang="0" scaled="1"/>
            </a:gra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89840" tIns="44920" rIns="89840" bIns="44920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6" name="Group 13"/>
            <p:cNvGrpSpPr>
              <a:grpSpLocks/>
            </p:cNvGrpSpPr>
            <p:nvPr/>
          </p:nvGrpSpPr>
          <p:grpSpPr bwMode="auto">
            <a:xfrm>
              <a:off x="1308422" y="2505844"/>
              <a:ext cx="358775" cy="360363"/>
              <a:chOff x="5088" y="240"/>
              <a:chExt cx="384" cy="384"/>
            </a:xfrm>
          </p:grpSpPr>
          <p:sp>
            <p:nvSpPr>
              <p:cNvPr id="116" name="Oval 14"/>
              <p:cNvSpPr>
                <a:spLocks noChangeArrowheads="1"/>
              </p:cNvSpPr>
              <p:nvPr/>
            </p:nvSpPr>
            <p:spPr bwMode="gray">
              <a:xfrm>
                <a:off x="5088" y="240"/>
                <a:ext cx="96" cy="96"/>
              </a:xfrm>
              <a:prstGeom prst="ellipse">
                <a:avLst/>
              </a:prstGeom>
              <a:solidFill>
                <a:srgbClr val="FFFFFF">
                  <a:alpha val="50195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200" b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7" name="Oval 15"/>
              <p:cNvSpPr>
                <a:spLocks noChangeArrowheads="1"/>
              </p:cNvSpPr>
              <p:nvPr/>
            </p:nvSpPr>
            <p:spPr bwMode="gray">
              <a:xfrm>
                <a:off x="5232" y="240"/>
                <a:ext cx="96" cy="96"/>
              </a:xfrm>
              <a:prstGeom prst="ellipse">
                <a:avLst/>
              </a:prstGeom>
              <a:solidFill>
                <a:srgbClr val="FFFFFF">
                  <a:alpha val="50195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200" b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8" name="Oval 16"/>
              <p:cNvSpPr>
                <a:spLocks noChangeArrowheads="1"/>
              </p:cNvSpPr>
              <p:nvPr/>
            </p:nvSpPr>
            <p:spPr bwMode="gray">
              <a:xfrm>
                <a:off x="5376" y="240"/>
                <a:ext cx="96" cy="96"/>
              </a:xfrm>
              <a:prstGeom prst="ellipse">
                <a:avLst/>
              </a:prstGeom>
              <a:solidFill>
                <a:srgbClr val="FFFFFF">
                  <a:alpha val="50195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200" b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9" name="Oval 17"/>
              <p:cNvSpPr>
                <a:spLocks noChangeArrowheads="1"/>
              </p:cNvSpPr>
              <p:nvPr/>
            </p:nvSpPr>
            <p:spPr bwMode="gray">
              <a:xfrm>
                <a:off x="5088" y="384"/>
                <a:ext cx="96" cy="96"/>
              </a:xfrm>
              <a:prstGeom prst="ellipse">
                <a:avLst/>
              </a:prstGeom>
              <a:solidFill>
                <a:srgbClr val="FFFFFF">
                  <a:alpha val="50195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200" b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0" name="Oval 18"/>
              <p:cNvSpPr>
                <a:spLocks noChangeArrowheads="1"/>
              </p:cNvSpPr>
              <p:nvPr/>
            </p:nvSpPr>
            <p:spPr bwMode="gray">
              <a:xfrm>
                <a:off x="5232" y="384"/>
                <a:ext cx="96" cy="96"/>
              </a:xfrm>
              <a:prstGeom prst="ellipse">
                <a:avLst/>
              </a:prstGeom>
              <a:solidFill>
                <a:srgbClr val="FFFFFF">
                  <a:alpha val="50195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200" b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1" name="Oval 19"/>
              <p:cNvSpPr>
                <a:spLocks noChangeArrowheads="1"/>
              </p:cNvSpPr>
              <p:nvPr/>
            </p:nvSpPr>
            <p:spPr bwMode="gray">
              <a:xfrm>
                <a:off x="5376" y="384"/>
                <a:ext cx="96" cy="96"/>
              </a:xfrm>
              <a:prstGeom prst="ellipse">
                <a:avLst/>
              </a:prstGeom>
              <a:solidFill>
                <a:srgbClr val="FFFFFF">
                  <a:alpha val="50195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200" b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2" name="Oval 20"/>
              <p:cNvSpPr>
                <a:spLocks noChangeArrowheads="1"/>
              </p:cNvSpPr>
              <p:nvPr/>
            </p:nvSpPr>
            <p:spPr bwMode="gray">
              <a:xfrm>
                <a:off x="5088" y="528"/>
                <a:ext cx="96" cy="96"/>
              </a:xfrm>
              <a:prstGeom prst="ellipse">
                <a:avLst/>
              </a:prstGeom>
              <a:solidFill>
                <a:srgbClr val="FFFFFF">
                  <a:alpha val="50195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200" b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3" name="Oval 21"/>
              <p:cNvSpPr>
                <a:spLocks noChangeArrowheads="1"/>
              </p:cNvSpPr>
              <p:nvPr/>
            </p:nvSpPr>
            <p:spPr bwMode="gray">
              <a:xfrm>
                <a:off x="5232" y="528"/>
                <a:ext cx="96" cy="96"/>
              </a:xfrm>
              <a:prstGeom prst="ellipse">
                <a:avLst/>
              </a:prstGeom>
              <a:solidFill>
                <a:srgbClr val="FFFFFF">
                  <a:alpha val="50195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200" b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Oval 22"/>
              <p:cNvSpPr>
                <a:spLocks noChangeArrowheads="1"/>
              </p:cNvSpPr>
              <p:nvPr/>
            </p:nvSpPr>
            <p:spPr bwMode="gray">
              <a:xfrm>
                <a:off x="5376" y="528"/>
                <a:ext cx="96" cy="96"/>
              </a:xfrm>
              <a:prstGeom prst="ellipse">
                <a:avLst/>
              </a:prstGeom>
              <a:solidFill>
                <a:srgbClr val="FFFFFF">
                  <a:alpha val="50195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200" b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7" name="组合 101"/>
          <p:cNvGrpSpPr/>
          <p:nvPr/>
        </p:nvGrpSpPr>
        <p:grpSpPr>
          <a:xfrm>
            <a:off x="1241375" y="1637582"/>
            <a:ext cx="6931025" cy="504825"/>
            <a:chOff x="1240954" y="1124744"/>
            <a:chExt cx="6931025" cy="504825"/>
          </a:xfrm>
        </p:grpSpPr>
        <p:sp>
          <p:nvSpPr>
            <p:cNvPr id="102" name="AutoShape 9"/>
            <p:cNvSpPr>
              <a:spLocks noChangeArrowheads="1"/>
            </p:cNvSpPr>
            <p:nvPr/>
          </p:nvSpPr>
          <p:spPr bwMode="auto">
            <a:xfrm>
              <a:off x="1240954" y="1124744"/>
              <a:ext cx="515938" cy="504825"/>
            </a:xfrm>
            <a:prstGeom prst="roundRect">
              <a:avLst>
                <a:gd name="adj" fmla="val 9106"/>
              </a:avLst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 w="12700" algn="ctr">
              <a:solidFill>
                <a:srgbClr val="3C5374"/>
              </a:solidFill>
              <a:round/>
              <a:headEnd/>
              <a:tailEnd/>
            </a:ln>
          </p:spPr>
          <p:txBody>
            <a:bodyPr lIns="89857" tIns="44932" rIns="89857" bIns="44932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</a:pPr>
              <a:endParaRPr lang="zh-CN" altLang="en-US" sz="2200" b="1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5" name="AutoShape 11"/>
            <p:cNvSpPr>
              <a:spLocks noChangeArrowheads="1"/>
            </p:cNvSpPr>
            <p:nvPr/>
          </p:nvSpPr>
          <p:spPr bwMode="auto">
            <a:xfrm>
              <a:off x="1907704" y="1124744"/>
              <a:ext cx="6264275" cy="496888"/>
            </a:xfrm>
            <a:prstGeom prst="roundRect">
              <a:avLst>
                <a:gd name="adj" fmla="val 9106"/>
              </a:avLst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12700" algn="ctr">
              <a:solidFill>
                <a:srgbClr val="3C5374"/>
              </a:solidFill>
              <a:round/>
              <a:headEnd/>
              <a:tailEnd/>
            </a:ln>
          </p:spPr>
          <p:txBody>
            <a:bodyPr lIns="89857" tIns="44932" rIns="89857" bIns="44932" anchor="ctr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200" b="1" dirty="0" smtClean="0">
                  <a:solidFill>
                    <a:prstClr val="black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Main usage scenarios</a:t>
              </a:r>
              <a:endParaRPr lang="zh-CN" altLang="en-US" sz="2200" b="1" dirty="0">
                <a:solidFill>
                  <a:prstClr val="black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  <p:grpSp>
          <p:nvGrpSpPr>
            <p:cNvPr id="8" name="Group 23"/>
            <p:cNvGrpSpPr>
              <a:grpSpLocks/>
            </p:cNvGrpSpPr>
            <p:nvPr/>
          </p:nvGrpSpPr>
          <p:grpSpPr bwMode="auto">
            <a:xfrm>
              <a:off x="1339356" y="1191409"/>
              <a:ext cx="360362" cy="376238"/>
              <a:chOff x="633" y="2034"/>
              <a:chExt cx="345" cy="323"/>
            </a:xfrm>
          </p:grpSpPr>
          <p:sp>
            <p:nvSpPr>
              <p:cNvPr id="113" name="Oval 24"/>
              <p:cNvSpPr>
                <a:spLocks noChangeArrowheads="1"/>
              </p:cNvSpPr>
              <p:nvPr/>
            </p:nvSpPr>
            <p:spPr bwMode="gray">
              <a:xfrm>
                <a:off x="633" y="2034"/>
                <a:ext cx="86" cy="81"/>
              </a:xfrm>
              <a:prstGeom prst="ellipse">
                <a:avLst/>
              </a:prstGeom>
              <a:solidFill>
                <a:srgbClr val="CC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200" b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5" name="Oval 25"/>
              <p:cNvSpPr>
                <a:spLocks noChangeArrowheads="1"/>
              </p:cNvSpPr>
              <p:nvPr/>
            </p:nvSpPr>
            <p:spPr bwMode="gray">
              <a:xfrm>
                <a:off x="633" y="2155"/>
                <a:ext cx="86" cy="81"/>
              </a:xfrm>
              <a:prstGeom prst="ellipse">
                <a:avLst/>
              </a:prstGeom>
              <a:solidFill>
                <a:srgbClr val="CC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200" b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5" name="Oval 26"/>
              <p:cNvSpPr>
                <a:spLocks noChangeArrowheads="1"/>
              </p:cNvSpPr>
              <p:nvPr/>
            </p:nvSpPr>
            <p:spPr bwMode="gray">
              <a:xfrm>
                <a:off x="762" y="2105"/>
                <a:ext cx="87" cy="81"/>
              </a:xfrm>
              <a:prstGeom prst="ellipse">
                <a:avLst/>
              </a:prstGeom>
              <a:solidFill>
                <a:srgbClr val="CC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200" b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6" name="Oval 27"/>
              <p:cNvSpPr>
                <a:spLocks noChangeArrowheads="1"/>
              </p:cNvSpPr>
              <p:nvPr/>
            </p:nvSpPr>
            <p:spPr bwMode="gray">
              <a:xfrm>
                <a:off x="892" y="2155"/>
                <a:ext cx="86" cy="81"/>
              </a:xfrm>
              <a:prstGeom prst="ellipse">
                <a:avLst/>
              </a:prstGeom>
              <a:solidFill>
                <a:srgbClr val="CC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200" b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7" name="Oval 28"/>
              <p:cNvSpPr>
                <a:spLocks noChangeArrowheads="1"/>
              </p:cNvSpPr>
              <p:nvPr/>
            </p:nvSpPr>
            <p:spPr bwMode="gray">
              <a:xfrm>
                <a:off x="633" y="2276"/>
                <a:ext cx="86" cy="81"/>
              </a:xfrm>
              <a:prstGeom prst="ellipse">
                <a:avLst/>
              </a:prstGeom>
              <a:solidFill>
                <a:srgbClr val="CC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200" b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8" name="Oval 29"/>
              <p:cNvSpPr>
                <a:spLocks noChangeArrowheads="1"/>
              </p:cNvSpPr>
              <p:nvPr/>
            </p:nvSpPr>
            <p:spPr bwMode="gray">
              <a:xfrm>
                <a:off x="762" y="2226"/>
                <a:ext cx="87" cy="81"/>
              </a:xfrm>
              <a:prstGeom prst="ellipse">
                <a:avLst/>
              </a:prstGeom>
              <a:solidFill>
                <a:srgbClr val="CCFFFF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200" b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0975" lvl="1" algn="ctr" rtl="0">
              <a:spcBef>
                <a:spcPct val="0"/>
              </a:spcBef>
            </a:pPr>
            <a:r>
              <a:rPr lang="en-US" altLang="zh-CN" sz="3200" kern="1200" dirty="0" smtClean="0">
                <a:solidFill>
                  <a:schemeClr val="tx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Key requirement of 5G</a:t>
            </a:r>
            <a:endParaRPr lang="zh-CN" altLang="en-US" sz="3200" kern="1200" dirty="0">
              <a:solidFill>
                <a:schemeClr val="tx1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1188640" y="2177921"/>
            <a:ext cx="1322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1400">
                <a:solidFill>
                  <a:prstClr val="black"/>
                </a:solidFill>
                <a:ea typeface="方正仿宋_GBK"/>
                <a:cs typeface="Times New Roman" pitchFamily="18" charset="0"/>
              </a:rPr>
              <a:t> </a:t>
            </a:r>
            <a:endParaRPr lang="en-US" altLang="zh-CN">
              <a:solidFill>
                <a:prstClr val="black"/>
              </a:solidFill>
              <a:ea typeface="方正仿宋_GBK"/>
              <a:cs typeface="Times New Roman" pitchFamily="18" charset="0"/>
            </a:endParaRPr>
          </a:p>
        </p:txBody>
      </p:sp>
      <p:sp>
        <p:nvSpPr>
          <p:cNvPr id="50" name="灯片编号占位符 9"/>
          <p:cNvSpPr>
            <a:spLocks noGrp="1"/>
          </p:cNvSpPr>
          <p:nvPr>
            <p:ph type="sldNum" sz="quarter" idx="4294967295"/>
          </p:nvPr>
        </p:nvSpPr>
        <p:spPr>
          <a:xfrm>
            <a:off x="8640960" y="6455618"/>
            <a:ext cx="539552" cy="285750"/>
          </a:xfrm>
          <a:prstGeom prst="rect">
            <a:avLst/>
          </a:prstGeom>
          <a:noFill/>
        </p:spPr>
        <p:txBody>
          <a:bodyPr/>
          <a:lstStyle/>
          <a:p>
            <a:pPr algn="l"/>
            <a:fld id="{44AB0156-B226-4A06-8B50-52773A32F8DB}" type="slidenum">
              <a:rPr lang="en-US" altLang="zh-CN" sz="1800" smtClean="0">
                <a:solidFill>
                  <a:prstClr val="black"/>
                </a:solidFill>
              </a:rPr>
              <a:pPr algn="l"/>
              <a:t>3</a:t>
            </a:fld>
            <a:endParaRPr lang="en-US" altLang="zh-CN" sz="1800" dirty="0" smtClean="0">
              <a:solidFill>
                <a:prstClr val="black"/>
              </a:solidFill>
            </a:endParaRPr>
          </a:p>
        </p:txBody>
      </p:sp>
      <p:sp>
        <p:nvSpPr>
          <p:cNvPr id="942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4209" name="Object 1"/>
          <p:cNvGraphicFramePr>
            <a:graphicFrameLocks noChangeAspect="1"/>
          </p:cNvGraphicFramePr>
          <p:nvPr/>
        </p:nvGraphicFramePr>
        <p:xfrm>
          <a:off x="35496" y="1123809"/>
          <a:ext cx="4041179" cy="3313303"/>
        </p:xfrm>
        <a:graphic>
          <a:graphicData uri="http://schemas.openxmlformats.org/presentationml/2006/ole">
            <p:oleObj spid="_x0000_s94209" name="Visio" r:id="rId4" imgW="7182307" imgH="6290158" progId="Visio.Drawing.11">
              <p:embed/>
            </p:oleObj>
          </a:graphicData>
        </a:graphic>
      </p:graphicFrame>
      <p:grpSp>
        <p:nvGrpSpPr>
          <p:cNvPr id="8" name="组合 25"/>
          <p:cNvGrpSpPr/>
          <p:nvPr/>
        </p:nvGrpSpPr>
        <p:grpSpPr>
          <a:xfrm>
            <a:off x="395536" y="4571836"/>
            <a:ext cx="8499386" cy="1881500"/>
            <a:chOff x="207886" y="4629184"/>
            <a:chExt cx="8499386" cy="1881500"/>
          </a:xfrm>
        </p:grpSpPr>
        <p:sp>
          <p:nvSpPr>
            <p:cNvPr id="9" name="Rounded Rectangle 5"/>
            <p:cNvSpPr/>
            <p:nvPr/>
          </p:nvSpPr>
          <p:spPr>
            <a:xfrm>
              <a:off x="2415654" y="6097850"/>
              <a:ext cx="2826552" cy="357190"/>
            </a:xfrm>
            <a:prstGeom prst="round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Limited by spectrum resource</a:t>
              </a:r>
            </a:p>
          </p:txBody>
        </p:sp>
        <p:sp>
          <p:nvSpPr>
            <p:cNvPr id="10" name="Rounded Rectangle 6"/>
            <p:cNvSpPr/>
            <p:nvPr/>
          </p:nvSpPr>
          <p:spPr>
            <a:xfrm>
              <a:off x="5742272" y="6114891"/>
              <a:ext cx="2951352" cy="395793"/>
            </a:xfrm>
            <a:prstGeom prst="round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Increase </a:t>
              </a:r>
              <a:r>
                <a:rPr lang="en-US" sz="14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of  </a:t>
              </a:r>
              <a:r>
                <a:rPr lang="en-US" sz="1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number of connected devices </a:t>
              </a:r>
            </a:p>
          </p:txBody>
        </p:sp>
        <p:sp>
          <p:nvSpPr>
            <p:cNvPr id="11" name="Rounded Rectangle 7"/>
            <p:cNvSpPr/>
            <p:nvPr/>
          </p:nvSpPr>
          <p:spPr>
            <a:xfrm>
              <a:off x="2426860" y="5433422"/>
              <a:ext cx="2826552" cy="573206"/>
            </a:xfrm>
            <a:prstGeom prst="round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Connected devices limited by control channel availability , higher scheduling latency</a:t>
              </a:r>
            </a:p>
          </p:txBody>
        </p:sp>
        <p:sp>
          <p:nvSpPr>
            <p:cNvPr id="12" name="Rounded Rectangle 8"/>
            <p:cNvSpPr/>
            <p:nvPr/>
          </p:nvSpPr>
          <p:spPr>
            <a:xfrm>
              <a:off x="5753478" y="5501662"/>
              <a:ext cx="2951352" cy="437389"/>
            </a:xfrm>
            <a:prstGeom prst="round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Grant-free transmission, simplify signaling process, reduced latency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8632" y="5544115"/>
              <a:ext cx="89159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Latency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07886" y="6125146"/>
              <a:ext cx="18678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en-US" sz="16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onnection </a:t>
              </a:r>
              <a:r>
                <a:rPr lang="en-US" sz="16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density</a:t>
              </a:r>
            </a:p>
          </p:txBody>
        </p:sp>
        <p:sp>
          <p:nvSpPr>
            <p:cNvPr id="15" name="Right Arrow 11"/>
            <p:cNvSpPr/>
            <p:nvPr/>
          </p:nvSpPr>
          <p:spPr>
            <a:xfrm>
              <a:off x="5320454" y="6150644"/>
              <a:ext cx="357190" cy="214314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Right Arrow 12"/>
            <p:cNvSpPr/>
            <p:nvPr/>
          </p:nvSpPr>
          <p:spPr>
            <a:xfrm>
              <a:off x="5324850" y="5566501"/>
              <a:ext cx="357190" cy="214314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92262" y="4629184"/>
              <a:ext cx="7489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1915FF"/>
                  </a:solidFill>
                  <a:latin typeface="Times New Roman" pitchFamily="18" charset="0"/>
                  <a:cs typeface="Times New Roman" pitchFamily="18" charset="0"/>
                </a:rPr>
                <a:t>OMA</a:t>
              </a:r>
              <a:endParaRPr lang="en-US" b="1" dirty="0">
                <a:solidFill>
                  <a:srgbClr val="1915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616598" y="4629184"/>
              <a:ext cx="9156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1915FF"/>
                  </a:solidFill>
                  <a:latin typeface="Times New Roman" pitchFamily="18" charset="0"/>
                  <a:cs typeface="Times New Roman" pitchFamily="18" charset="0"/>
                </a:rPr>
                <a:t>NOMA</a:t>
              </a:r>
              <a:endParaRPr lang="en-US" b="1" dirty="0">
                <a:solidFill>
                  <a:srgbClr val="1915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Rounded Rectangle 15"/>
            <p:cNvSpPr/>
            <p:nvPr/>
          </p:nvSpPr>
          <p:spPr>
            <a:xfrm>
              <a:off x="2415686" y="4984646"/>
              <a:ext cx="2826552" cy="357190"/>
            </a:xfrm>
            <a:prstGeom prst="round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Limited by orthogonal resource allocation</a:t>
              </a:r>
            </a:p>
          </p:txBody>
        </p:sp>
        <p:sp>
          <p:nvSpPr>
            <p:cNvPr id="20" name="Rounded Rectangle 16"/>
            <p:cNvSpPr/>
            <p:nvPr/>
          </p:nvSpPr>
          <p:spPr>
            <a:xfrm>
              <a:off x="5742304" y="4984646"/>
              <a:ext cx="2964968" cy="357190"/>
            </a:xfrm>
            <a:prstGeom prst="round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Potential improvement due to  non-orthogonal spectrum reuse</a:t>
              </a:r>
            </a:p>
          </p:txBody>
        </p:sp>
        <p:sp>
          <p:nvSpPr>
            <p:cNvPr id="21" name="Right Arrow 17"/>
            <p:cNvSpPr/>
            <p:nvPr/>
          </p:nvSpPr>
          <p:spPr>
            <a:xfrm>
              <a:off x="5313676" y="5056084"/>
              <a:ext cx="357190" cy="214314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20268" y="4987844"/>
              <a:ext cx="180209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Spectral efficiency</a:t>
              </a:r>
            </a:p>
          </p:txBody>
        </p:sp>
      </p:grpSp>
      <p:graphicFrame>
        <p:nvGraphicFramePr>
          <p:cNvPr id="29" name="表格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05304380"/>
              </p:ext>
            </p:extLst>
          </p:nvPr>
        </p:nvGraphicFramePr>
        <p:xfrm>
          <a:off x="4139952" y="1340768"/>
          <a:ext cx="4824536" cy="165618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864096"/>
                <a:gridCol w="1080120"/>
                <a:gridCol w="936104"/>
                <a:gridCol w="756638"/>
                <a:gridCol w="1187578"/>
              </a:tblGrid>
              <a:tr h="76429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KPIs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Efficiency</a:t>
                      </a:r>
                      <a:endParaRPr lang="zh-CN" altLang="en-US" sz="16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Experience rate</a:t>
                      </a:r>
                      <a:endParaRPr lang="zh-CN" altLang="en-US" sz="16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Delay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Connection</a:t>
                      </a:r>
                      <a:r>
                        <a:rPr lang="en-US" altLang="zh-CN" sz="16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 density</a:t>
                      </a:r>
                      <a:endParaRPr lang="zh-CN" altLang="en-US" sz="16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9189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 smtClean="0"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ITU value</a:t>
                      </a:r>
                      <a:endParaRPr lang="zh-CN" altLang="en-US" sz="1600" b="1" dirty="0"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3x (5x)</a:t>
                      </a:r>
                      <a:endParaRPr lang="zh-CN" altLang="en-US" sz="16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100</a:t>
                      </a:r>
                      <a:r>
                        <a:rPr lang="en-US" altLang="zh-CN" sz="16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 M</a:t>
                      </a:r>
                      <a:r>
                        <a:rPr lang="en-US" altLang="zh-CN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bps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1ms</a:t>
                      </a:r>
                      <a:endParaRPr lang="zh-CN" altLang="en-US" sz="16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1 million</a:t>
                      </a:r>
                      <a:r>
                        <a:rPr lang="en-US" altLang="zh-CN" sz="16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/k</a:t>
                      </a:r>
                      <a:r>
                        <a:rPr lang="en-US" altLang="zh-CN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m</a:t>
                      </a:r>
                      <a:r>
                        <a:rPr lang="en-US" altLang="zh-CN" sz="1600" b="0" baseline="30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微软雅黑" pitchFamily="34" charset="-122"/>
                          <a:cs typeface="Times New Roman" pitchFamily="18" charset="0"/>
                        </a:rPr>
                        <a:t>2</a:t>
                      </a:r>
                      <a:endParaRPr lang="zh-CN" altLang="en-US" sz="1600" b="0" baseline="300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微软雅黑" pitchFamily="34" charset="-122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1" name="矩形 30"/>
          <p:cNvSpPr/>
          <p:nvPr/>
        </p:nvSpPr>
        <p:spPr>
          <a:xfrm>
            <a:off x="8048853" y="3573016"/>
            <a:ext cx="9156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1915FF"/>
                </a:solidFill>
                <a:latin typeface="Times New Roman" pitchFamily="18" charset="0"/>
                <a:cs typeface="Times New Roman" pitchFamily="18" charset="0"/>
              </a:rPr>
              <a:t>mMTC</a:t>
            </a:r>
            <a:endParaRPr lang="zh-CN" altLang="en-US" dirty="0"/>
          </a:p>
        </p:txBody>
      </p:sp>
      <p:sp>
        <p:nvSpPr>
          <p:cNvPr id="37" name="右箭头 36"/>
          <p:cNvSpPr/>
          <p:nvPr/>
        </p:nvSpPr>
        <p:spPr>
          <a:xfrm rot="5400000">
            <a:off x="8183260" y="3058100"/>
            <a:ext cx="534920" cy="412624"/>
          </a:xfrm>
          <a:prstGeom prst="rightArrow">
            <a:avLst>
              <a:gd name="adj1" fmla="val 50000"/>
              <a:gd name="adj2" fmla="val 536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右箭头 37"/>
          <p:cNvSpPr/>
          <p:nvPr/>
        </p:nvSpPr>
        <p:spPr>
          <a:xfrm rot="5400000">
            <a:off x="7175148" y="3058100"/>
            <a:ext cx="534920" cy="412624"/>
          </a:xfrm>
          <a:prstGeom prst="rightArrow">
            <a:avLst>
              <a:gd name="adj1" fmla="val 50000"/>
              <a:gd name="adj2" fmla="val 536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876256" y="3573016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1915FF"/>
                </a:solidFill>
                <a:latin typeface="Times New Roman" pitchFamily="18" charset="0"/>
                <a:cs typeface="Times New Roman" pitchFamily="18" charset="0"/>
              </a:rPr>
              <a:t>URLLC</a:t>
            </a:r>
            <a:endParaRPr lang="zh-CN" altLang="en-US" dirty="0"/>
          </a:p>
        </p:txBody>
      </p:sp>
      <p:sp>
        <p:nvSpPr>
          <p:cNvPr id="40" name="右箭头 39"/>
          <p:cNvSpPr/>
          <p:nvPr/>
        </p:nvSpPr>
        <p:spPr>
          <a:xfrm rot="5400000">
            <a:off x="5843000" y="2734064"/>
            <a:ext cx="534920" cy="1060696"/>
          </a:xfrm>
          <a:prstGeom prst="rightArrow">
            <a:avLst>
              <a:gd name="adj1" fmla="val 50000"/>
              <a:gd name="adj2" fmla="val 536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5796136" y="3573016"/>
            <a:ext cx="813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1915FF"/>
                </a:solidFill>
                <a:latin typeface="Times New Roman" pitchFamily="18" charset="0"/>
                <a:cs typeface="Times New Roman" pitchFamily="18" charset="0"/>
              </a:rPr>
              <a:t>eMBB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0975" lvl="1" algn="ctr" rtl="0">
              <a:spcBef>
                <a:spcPct val="0"/>
              </a:spcBef>
            </a:pPr>
            <a:r>
              <a:rPr lang="en-US" altLang="zh-CN" sz="3200" kern="1200" dirty="0" smtClean="0">
                <a:solidFill>
                  <a:schemeClr val="tx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Main usage scenario 1: eMBB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1188640" y="2177921"/>
            <a:ext cx="1322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1400">
                <a:solidFill>
                  <a:prstClr val="black"/>
                </a:solidFill>
                <a:ea typeface="方正仿宋_GBK"/>
                <a:cs typeface="Times New Roman" pitchFamily="18" charset="0"/>
              </a:rPr>
              <a:t> </a:t>
            </a:r>
            <a:endParaRPr lang="en-US" altLang="zh-CN">
              <a:solidFill>
                <a:prstClr val="black"/>
              </a:solidFill>
              <a:ea typeface="方正仿宋_GBK"/>
              <a:cs typeface="Times New Roman" pitchFamily="18" charset="0"/>
            </a:endParaRPr>
          </a:p>
        </p:txBody>
      </p:sp>
      <p:sp>
        <p:nvSpPr>
          <p:cNvPr id="50" name="灯片编号占位符 9"/>
          <p:cNvSpPr>
            <a:spLocks noGrp="1"/>
          </p:cNvSpPr>
          <p:nvPr>
            <p:ph type="sldNum" sz="quarter" idx="4294967295"/>
          </p:nvPr>
        </p:nvSpPr>
        <p:spPr>
          <a:xfrm>
            <a:off x="8568952" y="6453336"/>
            <a:ext cx="539552" cy="285750"/>
          </a:xfrm>
          <a:prstGeom prst="rect">
            <a:avLst/>
          </a:prstGeom>
          <a:noFill/>
        </p:spPr>
        <p:txBody>
          <a:bodyPr/>
          <a:lstStyle/>
          <a:p>
            <a:pPr algn="l"/>
            <a:fld id="{44AB0156-B226-4A06-8B50-52773A32F8DB}" type="slidenum">
              <a:rPr lang="en-US" altLang="zh-CN" sz="1800" smtClean="0">
                <a:solidFill>
                  <a:prstClr val="black"/>
                </a:solidFill>
              </a:rPr>
              <a:pPr algn="l"/>
              <a:t>4</a:t>
            </a:fld>
            <a:endParaRPr lang="en-US" altLang="zh-CN" sz="1800" dirty="0" smtClean="0">
              <a:solidFill>
                <a:prstClr val="black"/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67544" y="3329116"/>
            <a:ext cx="792088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en-GB" altLang="zh-CN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Requirement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Large multi-user channel capacity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High user density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Uniform user experience</a:t>
            </a:r>
          </a:p>
        </p:txBody>
      </p:sp>
      <p:sp>
        <p:nvSpPr>
          <p:cNvPr id="8" name="矩形 7"/>
          <p:cNvSpPr/>
          <p:nvPr/>
        </p:nvSpPr>
        <p:spPr>
          <a:xfrm>
            <a:off x="467544" y="4439434"/>
            <a:ext cx="867645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altLang="zh-CN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OMA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Limitation of uplink single user capacity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Heavy CSI dependency for MU-MIMO and </a:t>
            </a:r>
            <a:r>
              <a:rPr lang="en-US" altLang="zh-CN" sz="16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CoMP</a:t>
            </a:r>
            <a:endParaRPr lang="zh-CN" altLang="en-US" sz="16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7544" y="5375538"/>
            <a:ext cx="849694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altLang="zh-CN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NOMA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Achieving uplink multi-user channel capacity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Enabling open-loop MU multiplexing and </a:t>
            </a:r>
            <a:r>
              <a:rPr lang="en-US" altLang="zh-CN" sz="16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CoMP</a:t>
            </a:r>
            <a:endParaRPr lang="zh-CN" altLang="en-US" sz="16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135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124744"/>
            <a:ext cx="3384376" cy="2823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340768"/>
            <a:ext cx="468052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内容占位符 2"/>
          <p:cNvSpPr txBox="1">
            <a:spLocks/>
          </p:cNvSpPr>
          <p:nvPr/>
        </p:nvSpPr>
        <p:spPr>
          <a:xfrm>
            <a:off x="395536" y="1412776"/>
            <a:ext cx="4032448" cy="18002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0975" lvl="1" algn="ctr" rtl="0">
              <a:spcBef>
                <a:spcPct val="0"/>
              </a:spcBef>
            </a:pPr>
            <a:r>
              <a:rPr lang="en-US" altLang="zh-CN" sz="3200" kern="1200" dirty="0" smtClean="0">
                <a:solidFill>
                  <a:schemeClr val="tx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Main usage scenario 2: URLLC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1188640" y="2177921"/>
            <a:ext cx="1322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1400">
                <a:solidFill>
                  <a:prstClr val="black"/>
                </a:solidFill>
                <a:ea typeface="方正仿宋_GBK"/>
                <a:cs typeface="Times New Roman" pitchFamily="18" charset="0"/>
              </a:rPr>
              <a:t> </a:t>
            </a:r>
            <a:endParaRPr lang="en-US" altLang="zh-CN">
              <a:solidFill>
                <a:prstClr val="black"/>
              </a:solidFill>
              <a:ea typeface="方正仿宋_GBK"/>
              <a:cs typeface="Times New Roman" pitchFamily="18" charset="0"/>
            </a:endParaRPr>
          </a:p>
        </p:txBody>
      </p:sp>
      <p:sp>
        <p:nvSpPr>
          <p:cNvPr id="50" name="灯片编号占位符 9"/>
          <p:cNvSpPr>
            <a:spLocks noGrp="1"/>
          </p:cNvSpPr>
          <p:nvPr>
            <p:ph type="sldNum" sz="quarter" idx="4294967295"/>
          </p:nvPr>
        </p:nvSpPr>
        <p:spPr>
          <a:xfrm>
            <a:off x="8533010" y="6455618"/>
            <a:ext cx="539552" cy="285750"/>
          </a:xfrm>
          <a:prstGeom prst="rect">
            <a:avLst/>
          </a:prstGeom>
          <a:noFill/>
        </p:spPr>
        <p:txBody>
          <a:bodyPr/>
          <a:lstStyle/>
          <a:p>
            <a:pPr algn="l"/>
            <a:fld id="{44AB0156-B226-4A06-8B50-52773A32F8DB}" type="slidenum">
              <a:rPr lang="en-US" altLang="zh-CN" sz="1800" smtClean="0">
                <a:solidFill>
                  <a:prstClr val="black"/>
                </a:solidFill>
              </a:rPr>
              <a:pPr algn="l"/>
              <a:t>5</a:t>
            </a:fld>
            <a:endParaRPr lang="en-US" altLang="zh-CN" sz="1800" dirty="0" smtClean="0">
              <a:solidFill>
                <a:prstClr val="black"/>
              </a:solidFill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95536" y="3710062"/>
            <a:ext cx="792088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en-GB" altLang="zh-CN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Requirement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Ultra low latency transmission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Ultra high reliability transmission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CN" sz="16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4583450"/>
            <a:ext cx="867645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altLang="zh-CN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OMA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Connected devices limited by control channel availability 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Higher scheduling latency</a:t>
            </a:r>
          </a:p>
          <a:p>
            <a:pPr lvl="1">
              <a:buFont typeface="Arial" pitchFamily="34" charset="0"/>
              <a:buChar char="•"/>
            </a:pPr>
            <a:endParaRPr lang="zh-CN" altLang="en-US" sz="16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536" y="5519554"/>
            <a:ext cx="849694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altLang="zh-CN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NOMA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Enabling reliable and low latency grant-free transmission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rgbClr val="0000FF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Reductions in latency and signaling overhead</a:t>
            </a:r>
          </a:p>
        </p:txBody>
      </p:sp>
      <p:sp>
        <p:nvSpPr>
          <p:cNvPr id="1423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234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427984" y="1243014"/>
          <a:ext cx="4752528" cy="1325588"/>
        </p:xfrm>
        <a:graphic>
          <a:graphicData uri="http://schemas.openxmlformats.org/presentationml/2006/ole">
            <p:oleObj spid="_x0000_s142340" name="Visio" r:id="rId4" imgW="7275576" imgH="1769364" progId="Visio.Drawing.11">
              <p:embed/>
            </p:oleObj>
          </a:graphicData>
        </a:graphic>
      </p:graphicFrame>
      <p:graphicFrame>
        <p:nvGraphicFramePr>
          <p:cNvPr id="142341" name="Object 5"/>
          <p:cNvGraphicFramePr>
            <a:graphicFrameLocks noChangeAspect="1"/>
          </p:cNvGraphicFramePr>
          <p:nvPr/>
        </p:nvGraphicFramePr>
        <p:xfrm>
          <a:off x="4355976" y="2682876"/>
          <a:ext cx="4824536" cy="1353424"/>
        </p:xfrm>
        <a:graphic>
          <a:graphicData uri="http://schemas.openxmlformats.org/presentationml/2006/ole">
            <p:oleObj spid="_x0000_s142341" name="Visio" r:id="rId5" imgW="7275576" imgH="1769364" progId="Visio.Drawing.11">
              <p:embed/>
            </p:oleObj>
          </a:graphicData>
        </a:graphic>
      </p:graphicFrame>
      <p:sp>
        <p:nvSpPr>
          <p:cNvPr id="15" name="矩形 14"/>
          <p:cNvSpPr/>
          <p:nvPr/>
        </p:nvSpPr>
        <p:spPr>
          <a:xfrm>
            <a:off x="-36512" y="1484784"/>
            <a:ext cx="446449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altLang="zh-CN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Application scenarios for URLLC</a:t>
            </a: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Automated Traffic Control and Driving </a:t>
            </a: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Collaborative Robots: A Control </a:t>
            </a: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Network for Robots </a:t>
            </a: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Remote Object Manipulation: Remote</a:t>
            </a:r>
          </a:p>
          <a:p>
            <a:pPr lvl="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Surgery 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altLang="zh-CN" sz="16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0975" lvl="1" algn="ctr" rtl="0">
              <a:spcBef>
                <a:spcPct val="0"/>
              </a:spcBef>
            </a:pPr>
            <a:r>
              <a:rPr lang="en-US" altLang="zh-CN" sz="3200" kern="1200" dirty="0" smtClean="0">
                <a:solidFill>
                  <a:schemeClr val="tx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Main usage scenario 3: mMTC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1188640" y="2177921"/>
            <a:ext cx="1322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1400">
                <a:solidFill>
                  <a:prstClr val="black"/>
                </a:solidFill>
                <a:ea typeface="方正仿宋_GBK"/>
                <a:cs typeface="Times New Roman" pitchFamily="18" charset="0"/>
              </a:rPr>
              <a:t> </a:t>
            </a:r>
            <a:endParaRPr lang="en-US" altLang="zh-CN">
              <a:solidFill>
                <a:prstClr val="black"/>
              </a:solidFill>
              <a:ea typeface="方正仿宋_GBK"/>
              <a:cs typeface="Times New Roman" pitchFamily="18" charset="0"/>
            </a:endParaRPr>
          </a:p>
        </p:txBody>
      </p:sp>
      <p:sp>
        <p:nvSpPr>
          <p:cNvPr id="50" name="灯片编号占位符 9"/>
          <p:cNvSpPr>
            <a:spLocks noGrp="1"/>
          </p:cNvSpPr>
          <p:nvPr>
            <p:ph type="sldNum" sz="quarter" idx="4294967295"/>
          </p:nvPr>
        </p:nvSpPr>
        <p:spPr>
          <a:xfrm>
            <a:off x="8533010" y="6455618"/>
            <a:ext cx="539552" cy="285750"/>
          </a:xfrm>
          <a:prstGeom prst="rect">
            <a:avLst/>
          </a:prstGeom>
          <a:noFill/>
        </p:spPr>
        <p:txBody>
          <a:bodyPr/>
          <a:lstStyle/>
          <a:p>
            <a:pPr algn="l"/>
            <a:fld id="{44AB0156-B226-4A06-8B50-52773A32F8DB}" type="slidenum">
              <a:rPr lang="en-US" altLang="zh-CN" sz="1800" smtClean="0">
                <a:solidFill>
                  <a:prstClr val="black"/>
                </a:solidFill>
              </a:rPr>
              <a:pPr algn="l"/>
              <a:t>6</a:t>
            </a:fld>
            <a:endParaRPr lang="en-US" altLang="zh-CN" sz="1800" dirty="0" smtClean="0">
              <a:solidFill>
                <a:prstClr val="black"/>
              </a:solidFill>
            </a:endParaRPr>
          </a:p>
        </p:txBody>
      </p:sp>
      <p:sp>
        <p:nvSpPr>
          <p:cNvPr id="133121" name="Rectangle 1"/>
          <p:cNvSpPr>
            <a:spLocks noChangeArrowheads="1"/>
          </p:cNvSpPr>
          <p:nvPr/>
        </p:nvSpPr>
        <p:spPr bwMode="auto">
          <a:xfrm>
            <a:off x="467544" y="3357562"/>
            <a:ext cx="792088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en-GB" altLang="zh-CN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Requirement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Massive connectivity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Highly efficient small packets transmission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CN" sz="16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544" y="4357694"/>
            <a:ext cx="842493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altLang="zh-CN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OMA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Limited number of simultaneous </a:t>
            </a:r>
            <a:r>
              <a:rPr lang="en-GB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connections </a:t>
            </a: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: constrained by the number of orthogonal channels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Higher signaling overhead</a:t>
            </a:r>
            <a:endParaRPr lang="zh-CN" altLang="en-US" sz="16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lvl="1"/>
            <a:endParaRPr lang="zh-CN" altLang="en-US" sz="16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5519554"/>
            <a:ext cx="849694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altLang="zh-CN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NOMA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Increase in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number of connected devices: supporting overloaded transmission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Enabling grant-free transmission with lower signaling overhead</a:t>
            </a:r>
            <a:endParaRPr lang="zh-CN" altLang="en-US" sz="16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3312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312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643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643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46438" name="Object 6"/>
          <p:cNvGraphicFramePr>
            <a:graphicFrameLocks noChangeAspect="1"/>
          </p:cNvGraphicFramePr>
          <p:nvPr/>
        </p:nvGraphicFramePr>
        <p:xfrm>
          <a:off x="1187624" y="1142984"/>
          <a:ext cx="6696744" cy="2118687"/>
        </p:xfrm>
        <a:graphic>
          <a:graphicData uri="http://schemas.openxmlformats.org/presentationml/2006/ole">
            <p:oleObj spid="_x0000_s148482" name="Visio" r:id="rId4" imgW="9118854" imgH="2885313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180975" lvl="1" algn="ctr" rtl="0">
              <a:spcBef>
                <a:spcPct val="0"/>
              </a:spcBef>
            </a:pPr>
            <a:r>
              <a:rPr lang="en-US" altLang="zh-CN" sz="3200" kern="1200" dirty="0" smtClean="0">
                <a:solidFill>
                  <a:schemeClr val="tx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Main usage scenario </a:t>
            </a:r>
            <a:r>
              <a:rPr lang="en-US" altLang="zh-CN" sz="3200" kern="1200" dirty="0">
                <a:solidFill>
                  <a:schemeClr val="tx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4</a:t>
            </a:r>
            <a:r>
              <a:rPr lang="en-US" altLang="zh-CN" sz="3200" kern="1200" dirty="0" smtClean="0">
                <a:solidFill>
                  <a:schemeClr val="tx1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: D2D &amp;V2V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-1188640" y="2177921"/>
            <a:ext cx="1322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1400">
                <a:solidFill>
                  <a:prstClr val="black"/>
                </a:solidFill>
                <a:ea typeface="方正仿宋_GBK"/>
                <a:cs typeface="Times New Roman" pitchFamily="18" charset="0"/>
              </a:rPr>
              <a:t> </a:t>
            </a:r>
            <a:endParaRPr lang="en-US" altLang="zh-CN">
              <a:solidFill>
                <a:prstClr val="black"/>
              </a:solidFill>
              <a:ea typeface="方正仿宋_GBK"/>
              <a:cs typeface="Times New Roman" pitchFamily="18" charset="0"/>
            </a:endParaRPr>
          </a:p>
        </p:txBody>
      </p:sp>
      <p:sp>
        <p:nvSpPr>
          <p:cNvPr id="50" name="灯片编号占位符 9"/>
          <p:cNvSpPr>
            <a:spLocks noGrp="1"/>
          </p:cNvSpPr>
          <p:nvPr>
            <p:ph type="sldNum" sz="quarter" idx="4294967295"/>
          </p:nvPr>
        </p:nvSpPr>
        <p:spPr>
          <a:xfrm>
            <a:off x="8533010" y="6455618"/>
            <a:ext cx="539552" cy="285750"/>
          </a:xfrm>
          <a:prstGeom prst="rect">
            <a:avLst/>
          </a:prstGeom>
          <a:noFill/>
        </p:spPr>
        <p:txBody>
          <a:bodyPr/>
          <a:lstStyle/>
          <a:p>
            <a:pPr algn="l"/>
            <a:fld id="{44AB0156-B226-4A06-8B50-52773A32F8DB}" type="slidenum">
              <a:rPr lang="en-US" altLang="zh-CN" sz="1800" smtClean="0">
                <a:solidFill>
                  <a:prstClr val="black"/>
                </a:solidFill>
              </a:rPr>
              <a:pPr algn="l"/>
              <a:t>7</a:t>
            </a:fld>
            <a:endParaRPr lang="en-US" altLang="zh-CN" sz="1800" dirty="0" smtClean="0">
              <a:solidFill>
                <a:prstClr val="black"/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124744"/>
            <a:ext cx="604867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67544" y="3408093"/>
            <a:ext cx="792088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en-GB" altLang="zh-CN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Requirement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High vehicle density and low</a:t>
            </a:r>
            <a:r>
              <a:rPr lang="en-US" altLang="zh-CN" sz="1600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latency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altLang="zh-CN" sz="16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CN" sz="16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7544" y="4281483"/>
            <a:ext cx="867645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altLang="zh-CN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OMA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High collision probability with high sidelink system load</a:t>
            </a:r>
          </a:p>
          <a:p>
            <a:pPr lvl="1">
              <a:buFont typeface="Arial" pitchFamily="34" charset="0"/>
              <a:buChar char="•"/>
            </a:pPr>
            <a:endParaRPr lang="zh-CN" altLang="en-US" sz="16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7544" y="5217587"/>
            <a:ext cx="849694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altLang="zh-CN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NOMA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1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Enable collision resolution and improve resource utilization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内容占位符 2"/>
          <p:cNvSpPr txBox="1">
            <a:spLocks/>
          </p:cNvSpPr>
          <p:nvPr/>
        </p:nvSpPr>
        <p:spPr>
          <a:xfrm>
            <a:off x="395536" y="1196752"/>
            <a:ext cx="8642350" cy="10801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内容占位符 2"/>
          <p:cNvSpPr txBox="1">
            <a:spLocks/>
          </p:cNvSpPr>
          <p:nvPr/>
        </p:nvSpPr>
        <p:spPr>
          <a:xfrm>
            <a:off x="395536" y="4149378"/>
            <a:ext cx="8642350" cy="22319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Recap of </a:t>
            </a:r>
            <a:r>
              <a:rPr lang="en-US" altLang="zh-CN" sz="3200" dirty="0" smtClean="0">
                <a:solidFill>
                  <a:prstClr val="black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NOMA in Rel-14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>
                <a:latin typeface="Times New Roman" pitchFamily="18" charset="0"/>
                <a:cs typeface="Times New Roman" pitchFamily="18" charset="0"/>
              </a:rPr>
              <a:pPr/>
              <a:t>8</a:t>
            </a:fld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组合 27"/>
          <p:cNvGrpSpPr>
            <a:grpSpLocks/>
          </p:cNvGrpSpPr>
          <p:nvPr/>
        </p:nvGrpSpPr>
        <p:grpSpPr bwMode="auto">
          <a:xfrm>
            <a:off x="539552" y="1196752"/>
            <a:ext cx="8568952" cy="5184574"/>
            <a:chOff x="755547" y="1305128"/>
            <a:chExt cx="8002420" cy="3933536"/>
          </a:xfrm>
        </p:grpSpPr>
        <p:sp>
          <p:nvSpPr>
            <p:cNvPr id="10" name="Text Box 25"/>
            <p:cNvSpPr txBox="1">
              <a:spLocks noChangeArrowheads="1"/>
            </p:cNvSpPr>
            <p:nvPr/>
          </p:nvSpPr>
          <p:spPr bwMode="auto">
            <a:xfrm>
              <a:off x="789748" y="1305128"/>
              <a:ext cx="7968219" cy="770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ü"/>
              </a:pPr>
              <a:r>
                <a:rPr lang="en-US" altLang="zh-CN" sz="2000" dirty="0" smtClean="0">
                  <a:latin typeface="Times New Roman" pitchFamily="18" charset="0"/>
                  <a:cs typeface="Times New Roman" pitchFamily="18" charset="0"/>
                </a:rPr>
                <a:t>RAN1#84bis:</a:t>
              </a:r>
            </a:p>
            <a:p>
              <a:pPr lvl="1">
                <a:buFont typeface="Arial" pitchFamily="34" charset="0"/>
                <a:buChar char="•"/>
              </a:pPr>
              <a:r>
                <a:rPr lang="en-US" altLang="zh-CN" sz="2000" dirty="0" smtClean="0">
                  <a:latin typeface="Times New Roman" pitchFamily="18" charset="0"/>
                  <a:cs typeface="Times New Roman" pitchFamily="18" charset="0"/>
                </a:rPr>
                <a:t> 6 NOMA schemes are proposed. </a:t>
              </a:r>
            </a:p>
            <a:p>
              <a:pPr lvl="1">
                <a:buFont typeface="Arial" pitchFamily="34" charset="0"/>
                <a:buChar char="•"/>
              </a:pPr>
              <a:r>
                <a:rPr lang="en-US" altLang="zh-CN" sz="2000" dirty="0" smtClean="0">
                  <a:latin typeface="Times New Roman" pitchFamily="18" charset="0"/>
                  <a:cs typeface="Times New Roman" pitchFamily="18" charset="0"/>
                </a:rPr>
                <a:t> At least for UL </a:t>
              </a:r>
              <a:r>
                <a:rPr lang="en-US" altLang="zh-CN" sz="2000" dirty="0" err="1" smtClean="0">
                  <a:latin typeface="Times New Roman" pitchFamily="18" charset="0"/>
                  <a:cs typeface="Times New Roman" pitchFamily="18" charset="0"/>
                </a:rPr>
                <a:t>mMTC</a:t>
              </a:r>
              <a:r>
                <a:rPr lang="en-US" altLang="zh-CN" sz="2000" dirty="0" smtClean="0">
                  <a:latin typeface="Times New Roman" pitchFamily="18" charset="0"/>
                  <a:cs typeface="Times New Roman" pitchFamily="18" charset="0"/>
                </a:rPr>
                <a:t>, grant-free NOMA should be studied.</a:t>
              </a:r>
              <a:endParaRPr lang="zh-CN" altLang="zh-CN" sz="2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2" name="组合 6"/>
            <p:cNvGrpSpPr>
              <a:grpSpLocks/>
            </p:cNvGrpSpPr>
            <p:nvPr/>
          </p:nvGrpSpPr>
          <p:grpSpPr bwMode="auto">
            <a:xfrm>
              <a:off x="969963" y="2461659"/>
              <a:ext cx="6913791" cy="373066"/>
              <a:chOff x="1185863" y="2129855"/>
              <a:chExt cx="6913791" cy="372981"/>
            </a:xfrm>
          </p:grpSpPr>
          <p:sp>
            <p:nvSpPr>
              <p:cNvPr id="17" name="Text Box 66"/>
              <p:cNvSpPr txBox="1">
                <a:spLocks noChangeArrowheads="1"/>
              </p:cNvSpPr>
              <p:nvPr/>
            </p:nvSpPr>
            <p:spPr bwMode="auto">
              <a:xfrm>
                <a:off x="6889204" y="2129855"/>
                <a:ext cx="1210450" cy="3501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24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2016.10</a:t>
                </a:r>
                <a:endParaRPr lang="en-US" altLang="zh-CN" sz="2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1" name="Text Box 9"/>
              <p:cNvSpPr txBox="1">
                <a:spLocks noChangeArrowheads="1"/>
              </p:cNvSpPr>
              <p:nvPr/>
            </p:nvSpPr>
            <p:spPr bwMode="auto">
              <a:xfrm>
                <a:off x="4559300" y="2132014"/>
                <a:ext cx="962884" cy="3501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4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2016.8</a:t>
                </a:r>
                <a:endParaRPr lang="en-US" altLang="zh-CN" sz="2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Text Box 5"/>
              <p:cNvSpPr txBox="1">
                <a:spLocks noChangeArrowheads="1"/>
              </p:cNvSpPr>
              <p:nvPr/>
            </p:nvSpPr>
            <p:spPr bwMode="auto">
              <a:xfrm>
                <a:off x="1185863" y="2152651"/>
                <a:ext cx="962884" cy="3501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4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2016.4</a:t>
                </a:r>
                <a:endParaRPr lang="en-US" altLang="zh-CN" sz="2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Text Box 6"/>
              <p:cNvSpPr txBox="1">
                <a:spLocks noChangeArrowheads="1"/>
              </p:cNvSpPr>
              <p:nvPr/>
            </p:nvSpPr>
            <p:spPr bwMode="auto">
              <a:xfrm>
                <a:off x="2265363" y="2152651"/>
                <a:ext cx="962884" cy="3501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24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2016.5</a:t>
                </a:r>
                <a:endParaRPr lang="en-US" altLang="zh-CN" sz="2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5" name="Text Box 28"/>
            <p:cNvSpPr txBox="1">
              <a:spLocks noChangeArrowheads="1"/>
            </p:cNvSpPr>
            <p:nvPr/>
          </p:nvSpPr>
          <p:spPr bwMode="auto">
            <a:xfrm>
              <a:off x="755547" y="3534041"/>
              <a:ext cx="7833827" cy="1704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ü"/>
              </a:pPr>
              <a:r>
                <a:rPr lang="en-US" altLang="zh-CN" sz="2000" dirty="0" smtClean="0">
                  <a:latin typeface="Times New Roman" pitchFamily="18" charset="0"/>
                  <a:cs typeface="Times New Roman" pitchFamily="18" charset="0"/>
                </a:rPr>
                <a:t>RAN1#85:</a:t>
              </a:r>
            </a:p>
            <a:p>
              <a:pPr lvl="1" algn="just">
                <a:buFont typeface="Arial" pitchFamily="34" charset="0"/>
                <a:buChar char="•"/>
              </a:pPr>
              <a:r>
                <a:rPr lang="en-US" altLang="zh-CN" sz="2000" dirty="0" smtClean="0">
                  <a:latin typeface="Times New Roman" pitchFamily="18" charset="0"/>
                  <a:cs typeface="Times New Roman" pitchFamily="18" charset="0"/>
                </a:rPr>
                <a:t> 10 NOMA schemes are proposed.</a:t>
              </a:r>
            </a:p>
            <a:p>
              <a:pPr lvl="1" algn="just">
                <a:buFont typeface="Arial" pitchFamily="34" charset="0"/>
                <a:buChar char="•"/>
              </a:pPr>
              <a:r>
                <a:rPr lang="en-US" altLang="zh-CN" sz="2000" dirty="0" smtClean="0">
                  <a:latin typeface="Times New Roman" pitchFamily="18" charset="0"/>
                  <a:cs typeface="Times New Roman" pitchFamily="18" charset="0"/>
                </a:rPr>
                <a:t> Characteristics of grant-free NOMA is defined.</a:t>
              </a:r>
              <a:endParaRPr lang="zh-CN" altLang="zh-CN" sz="2000" dirty="0" smtClean="0">
                <a:latin typeface="Times New Roman" pitchFamily="18" charset="0"/>
                <a:cs typeface="Times New Roman" pitchFamily="18" charset="0"/>
              </a:endParaRPr>
            </a:p>
            <a:p>
              <a:pPr lvl="1" algn="just">
                <a:buFont typeface="Arial" pitchFamily="34" charset="0"/>
                <a:buChar char="•"/>
              </a:pPr>
              <a:r>
                <a:rPr lang="en-US" altLang="zh-CN" sz="2000" dirty="0" smtClean="0">
                  <a:latin typeface="Times New Roman" pitchFamily="18" charset="0"/>
                  <a:cs typeface="Times New Roman" pitchFamily="18" charset="0"/>
                </a:rPr>
                <a:t> Study the solution for collision of time/frequency resources from different UEs, UL synchronization, power control and receiver.</a:t>
              </a:r>
              <a:endParaRPr lang="zh-CN" altLang="zh-CN" sz="2000" dirty="0" smtClean="0">
                <a:latin typeface="Times New Roman" pitchFamily="18" charset="0"/>
                <a:cs typeface="Times New Roman" pitchFamily="18" charset="0"/>
              </a:endParaRPr>
            </a:p>
            <a:p>
              <a:pPr lvl="1" algn="just">
                <a:buFont typeface="Arial" pitchFamily="34" charset="0"/>
                <a:buChar char="•"/>
              </a:pPr>
              <a:r>
                <a:rPr lang="en-US" altLang="zh-CN" sz="2000" dirty="0" smtClean="0">
                  <a:latin typeface="Times New Roman" pitchFamily="18" charset="0"/>
                  <a:cs typeface="Times New Roman" pitchFamily="18" charset="0"/>
                </a:rPr>
                <a:t> NR supports at least synchronous/scheduling-based orthogonal multiple access for DL/UL transmission schemes, at least targeting for </a:t>
              </a:r>
              <a:r>
                <a:rPr lang="en-US" altLang="zh-CN" sz="2000" dirty="0" err="1" smtClean="0">
                  <a:latin typeface="Times New Roman" pitchFamily="18" charset="0"/>
                  <a:cs typeface="Times New Roman" pitchFamily="18" charset="0"/>
                </a:rPr>
                <a:t>eMBB</a:t>
              </a:r>
              <a:r>
                <a:rPr lang="en-US" altLang="zh-CN" sz="2000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zh-CN" altLang="zh-CN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9" name="下箭头 28"/>
          <p:cNvSpPr/>
          <p:nvPr/>
        </p:nvSpPr>
        <p:spPr bwMode="auto">
          <a:xfrm flipV="1">
            <a:off x="1547664" y="2276869"/>
            <a:ext cx="187200" cy="458533"/>
          </a:xfrm>
          <a:prstGeom prst="down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611560" y="3501008"/>
            <a:ext cx="1031051" cy="461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2016.4</a:t>
            </a:r>
            <a:endParaRPr lang="en-US" altLang="zh-CN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2411760" y="3573016"/>
            <a:ext cx="1031051" cy="461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2016.5</a:t>
            </a:r>
            <a:endParaRPr lang="en-US" altLang="zh-CN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下箭头 32"/>
          <p:cNvSpPr/>
          <p:nvPr/>
        </p:nvSpPr>
        <p:spPr bwMode="auto">
          <a:xfrm>
            <a:off x="2987824" y="3429000"/>
            <a:ext cx="216024" cy="720080"/>
          </a:xfrm>
          <a:prstGeom prst="downArrow">
            <a:avLst/>
          </a:prstGeom>
          <a:gradFill rotWithShape="1">
            <a:gsLst>
              <a:gs pos="0">
                <a:schemeClr val="accent3">
                  <a:lumMod val="75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2700000" scaled="1"/>
          </a:gradFill>
          <a:ln>
            <a:noFill/>
          </a:ln>
        </p:spPr>
        <p:txBody>
          <a:bodyPr anchor="ctr"/>
          <a:lstStyle/>
          <a:p>
            <a:pPr indent="-342900" algn="ctr" eaLnBrk="0" hangingPunct="0">
              <a:buFont typeface="Calibri" pitchFamily="34" charset="0"/>
              <a:buAutoNum type="arabicPeriod"/>
              <a:defRPr/>
            </a:pPr>
            <a:endParaRPr lang="zh-CN" altLang="en-US" sz="2400" b="1" noProof="1">
              <a:solidFill>
                <a:srgbClr val="FFFFFF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pSp>
        <p:nvGrpSpPr>
          <p:cNvPr id="34" name="组合 6"/>
          <p:cNvGrpSpPr>
            <a:grpSpLocks/>
          </p:cNvGrpSpPr>
          <p:nvPr/>
        </p:nvGrpSpPr>
        <p:grpSpPr bwMode="auto">
          <a:xfrm>
            <a:off x="2064330" y="2720228"/>
            <a:ext cx="6612126" cy="852788"/>
            <a:chOff x="3060203" y="3461920"/>
            <a:chExt cx="5021970" cy="466725"/>
          </a:xfrm>
        </p:grpSpPr>
        <p:sp>
          <p:nvSpPr>
            <p:cNvPr id="35" name="Pentagon 12"/>
            <p:cNvSpPr>
              <a:spLocks noChangeArrowheads="1"/>
            </p:cNvSpPr>
            <p:nvPr/>
          </p:nvSpPr>
          <p:spPr bwMode="auto">
            <a:xfrm>
              <a:off x="5940128" y="3461920"/>
              <a:ext cx="2142045" cy="466725"/>
            </a:xfrm>
            <a:prstGeom prst="homePlate">
              <a:avLst>
                <a:gd name="adj" fmla="val 42512"/>
              </a:avLst>
            </a:prstGeom>
            <a:gradFill rotWithShape="1">
              <a:gsLst>
                <a:gs pos="0">
                  <a:srgbClr val="FF9900"/>
                </a:gs>
                <a:gs pos="50000">
                  <a:srgbClr val="FF6600"/>
                </a:gs>
                <a:gs pos="100000">
                  <a:srgbClr val="FF9900"/>
                </a:gs>
              </a:gsLst>
              <a:lin ang="5400000" scaled="1"/>
            </a:gradFill>
            <a:ln w="25400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indent="-342900" algn="ctr" eaLnBrk="0" hangingPunct="0">
                <a:buFont typeface="Calibri" pitchFamily="34" charset="0"/>
                <a:buAutoNum type="arabicPeriod"/>
              </a:pPr>
              <a:endParaRPr lang="zh-CN" altLang="zh-CN" sz="2400" b="1" noProof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36" name="Pentagon 12"/>
            <p:cNvSpPr>
              <a:spLocks noChangeArrowheads="1"/>
            </p:cNvSpPr>
            <p:nvPr/>
          </p:nvSpPr>
          <p:spPr bwMode="auto">
            <a:xfrm>
              <a:off x="4427952" y="3461920"/>
              <a:ext cx="2304268" cy="465374"/>
            </a:xfrm>
            <a:prstGeom prst="homePlate">
              <a:avLst>
                <a:gd name="adj" fmla="val 51672"/>
              </a:avLst>
            </a:prstGeom>
            <a:gradFill rotWithShape="1">
              <a:gsLst>
                <a:gs pos="0">
                  <a:srgbClr val="7030A0"/>
                </a:gs>
                <a:gs pos="76000">
                  <a:srgbClr val="B594CE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</p:spPr>
          <p:txBody>
            <a:bodyPr anchor="ctr"/>
            <a:lstStyle>
              <a:lvl1pPr indent="-3429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Font typeface="Calibri" pitchFamily="34" charset="0"/>
                <a:buAutoNum type="arabicPeriod"/>
                <a:defRPr/>
              </a:pPr>
              <a:endParaRPr lang="zh-CN" altLang="zh-CN" sz="2400" b="1" noProof="1" smtClean="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7" name="Pentagon 12"/>
            <p:cNvSpPr>
              <a:spLocks noChangeArrowheads="1"/>
            </p:cNvSpPr>
            <p:nvPr/>
          </p:nvSpPr>
          <p:spPr bwMode="auto">
            <a:xfrm>
              <a:off x="3060203" y="3462550"/>
              <a:ext cx="1795217" cy="465374"/>
            </a:xfrm>
            <a:prstGeom prst="homePlate">
              <a:avLst>
                <a:gd name="adj" fmla="val 51672"/>
              </a:avLst>
            </a:prstGeom>
            <a:gradFill rotWithShape="1"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>
                    <a:lumMod val="40000"/>
                    <a:lumOff val="60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anchor="ctr"/>
            <a:lstStyle>
              <a:lvl1pPr indent="-3429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Font typeface="Calibri" pitchFamily="34" charset="0"/>
                <a:buAutoNum type="arabicPeriod"/>
                <a:defRPr/>
              </a:pPr>
              <a:endParaRPr lang="zh-CN" altLang="zh-CN" sz="2400" b="1" noProof="1" smtClean="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9" name="Text Box 66"/>
          <p:cNvSpPr txBox="1">
            <a:spLocks noChangeArrowheads="1"/>
          </p:cNvSpPr>
          <p:nvPr/>
        </p:nvSpPr>
        <p:spPr bwMode="auto">
          <a:xfrm>
            <a:off x="6969440" y="2895327"/>
            <a:ext cx="14909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2016.10</a:t>
            </a:r>
            <a:endParaRPr lang="en-US" altLang="zh-CN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 Box 9"/>
          <p:cNvSpPr txBox="1">
            <a:spLocks noChangeArrowheads="1"/>
          </p:cNvSpPr>
          <p:nvPr/>
        </p:nvSpPr>
        <p:spPr bwMode="auto">
          <a:xfrm>
            <a:off x="5076056" y="2924944"/>
            <a:ext cx="11860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2016.8</a:t>
            </a:r>
            <a:endParaRPr lang="en-US" altLang="zh-CN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 Box 6"/>
          <p:cNvSpPr txBox="1">
            <a:spLocks noChangeArrowheads="1"/>
          </p:cNvSpPr>
          <p:nvPr/>
        </p:nvSpPr>
        <p:spPr bwMode="auto">
          <a:xfrm>
            <a:off x="2809888" y="2924944"/>
            <a:ext cx="11860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2016.5</a:t>
            </a:r>
            <a:endParaRPr lang="en-US" altLang="zh-CN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Pentagon 12"/>
          <p:cNvSpPr>
            <a:spLocks noChangeArrowheads="1"/>
          </p:cNvSpPr>
          <p:nvPr/>
        </p:nvSpPr>
        <p:spPr bwMode="auto">
          <a:xfrm>
            <a:off x="755577" y="2708919"/>
            <a:ext cx="1987988" cy="872639"/>
          </a:xfrm>
          <a:prstGeom prst="homePlate">
            <a:avLst>
              <a:gd name="adj" fmla="val 51672"/>
            </a:avLst>
          </a:prstGeom>
          <a:solidFill>
            <a:srgbClr val="00B050"/>
          </a:solidFill>
          <a:ln>
            <a:noFill/>
          </a:ln>
        </p:spPr>
        <p:txBody>
          <a:bodyPr anchor="ctr"/>
          <a:lstStyle>
            <a:lvl1pPr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endParaRPr lang="zh-CN" altLang="zh-CN" sz="2400" b="1" noProof="1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1092677" y="2924944"/>
            <a:ext cx="11860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2016.4</a:t>
            </a:r>
            <a:endParaRPr lang="en-US" altLang="zh-CN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内容占位符 2"/>
          <p:cNvSpPr txBox="1">
            <a:spLocks/>
          </p:cNvSpPr>
          <p:nvPr/>
        </p:nvSpPr>
        <p:spPr>
          <a:xfrm>
            <a:off x="395536" y="1124744"/>
            <a:ext cx="8642350" cy="194421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内容占位符 2"/>
          <p:cNvSpPr txBox="1">
            <a:spLocks/>
          </p:cNvSpPr>
          <p:nvPr/>
        </p:nvSpPr>
        <p:spPr>
          <a:xfrm>
            <a:off x="395536" y="4581128"/>
            <a:ext cx="8642350" cy="201622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Recap of </a:t>
            </a:r>
            <a:r>
              <a:rPr lang="en-US" altLang="zh-CN" sz="3200" dirty="0" smtClean="0">
                <a:solidFill>
                  <a:prstClr val="black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NOMA in Rel-14 (cont.)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>
                <a:latin typeface="Times New Roman" pitchFamily="18" charset="0"/>
                <a:cs typeface="Times New Roman" pitchFamily="18" charset="0"/>
              </a:rPr>
              <a:pPr/>
              <a:t>9</a:t>
            </a:fld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25"/>
          <p:cNvSpPr txBox="1">
            <a:spLocks noChangeArrowheads="1"/>
          </p:cNvSpPr>
          <p:nvPr/>
        </p:nvSpPr>
        <p:spPr bwMode="auto">
          <a:xfrm>
            <a:off x="648182" y="1052736"/>
            <a:ext cx="853233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RAN1#86: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15 NOMA schemes are proposed. 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NR should target to support UL NOMA, in addition to the orthogonal approach, targeting at least for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mMTC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PHY abstraction method for ML-type receiver can be for some MA schemes.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LLS realistic channel estimation is prioritized.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SLS evaluation assumptions for UL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mMTC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for calibration are given.</a:t>
            </a:r>
          </a:p>
          <a:p>
            <a:pPr lvl="1">
              <a:buFont typeface="Arial" pitchFamily="34" charset="0"/>
              <a:buChar char="•"/>
            </a:pPr>
            <a:endParaRPr lang="zh-CN" altLang="zh-CN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755576" y="4191472"/>
            <a:ext cx="1031051" cy="461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2016.4</a:t>
            </a:r>
            <a:endParaRPr lang="en-US" altLang="zh-CN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2555776" y="4191676"/>
            <a:ext cx="1031051" cy="461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2016.5</a:t>
            </a:r>
            <a:endParaRPr lang="en-US" altLang="zh-CN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28"/>
          <p:cNvSpPr txBox="1">
            <a:spLocks noChangeArrowheads="1"/>
          </p:cNvSpPr>
          <p:nvPr/>
        </p:nvSpPr>
        <p:spPr bwMode="auto">
          <a:xfrm>
            <a:off x="611560" y="4535249"/>
            <a:ext cx="8388423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RAN1#86bis: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All proposed NOMA schemes for UL transmission share the following common features: MA signature(s) at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side, multi-user detector</a:t>
            </a:r>
            <a:r>
              <a:rPr lang="en-US" altLang="zh-CN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at Rx side.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PHY abstraction method for MMSE-SIC/PIC type receiver can be for some MA schemes.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Add section 8.1.3 in TR 38.802 for multiple access scheme for UL concept.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Further capture the summary of LLS and SLS results in TR 38.802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下箭头 30"/>
          <p:cNvSpPr/>
          <p:nvPr/>
        </p:nvSpPr>
        <p:spPr bwMode="auto">
          <a:xfrm flipV="1">
            <a:off x="5580112" y="3068756"/>
            <a:ext cx="216024" cy="351853"/>
          </a:xfrm>
          <a:prstGeom prst="downArrow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Times New Roman" panose="02020603050405020304" pitchFamily="18" charset="0"/>
            </a:endParaRPr>
          </a:p>
        </p:txBody>
      </p:sp>
      <p:grpSp>
        <p:nvGrpSpPr>
          <p:cNvPr id="37" name="组合 6"/>
          <p:cNvGrpSpPr>
            <a:grpSpLocks/>
          </p:cNvGrpSpPr>
          <p:nvPr/>
        </p:nvGrpSpPr>
        <p:grpSpPr bwMode="auto">
          <a:xfrm>
            <a:off x="2208346" y="3410692"/>
            <a:ext cx="6612126" cy="852788"/>
            <a:chOff x="3060203" y="3461920"/>
            <a:chExt cx="5021970" cy="466725"/>
          </a:xfrm>
        </p:grpSpPr>
        <p:sp>
          <p:nvSpPr>
            <p:cNvPr id="41" name="Pentagon 12"/>
            <p:cNvSpPr>
              <a:spLocks noChangeArrowheads="1"/>
            </p:cNvSpPr>
            <p:nvPr/>
          </p:nvSpPr>
          <p:spPr bwMode="auto">
            <a:xfrm>
              <a:off x="5940128" y="3461920"/>
              <a:ext cx="2142045" cy="466725"/>
            </a:xfrm>
            <a:prstGeom prst="homePlate">
              <a:avLst>
                <a:gd name="adj" fmla="val 42512"/>
              </a:avLst>
            </a:prstGeom>
            <a:gradFill rotWithShape="1">
              <a:gsLst>
                <a:gs pos="0">
                  <a:srgbClr val="FF9900"/>
                </a:gs>
                <a:gs pos="50000">
                  <a:srgbClr val="FF6600"/>
                </a:gs>
                <a:gs pos="100000">
                  <a:srgbClr val="FF9900"/>
                </a:gs>
              </a:gsLst>
              <a:lin ang="5400000" scaled="1"/>
            </a:gradFill>
            <a:ln w="25400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indent="-342900" algn="ctr" eaLnBrk="0" hangingPunct="0">
                <a:buFont typeface="Calibri" pitchFamily="34" charset="0"/>
                <a:buAutoNum type="arabicPeriod"/>
              </a:pPr>
              <a:endParaRPr lang="zh-CN" altLang="zh-CN" sz="2400" b="1" noProof="1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47" name="Pentagon 12"/>
            <p:cNvSpPr>
              <a:spLocks noChangeArrowheads="1"/>
            </p:cNvSpPr>
            <p:nvPr/>
          </p:nvSpPr>
          <p:spPr bwMode="auto">
            <a:xfrm>
              <a:off x="4427952" y="3461920"/>
              <a:ext cx="2304268" cy="465374"/>
            </a:xfrm>
            <a:prstGeom prst="homePlate">
              <a:avLst>
                <a:gd name="adj" fmla="val 51672"/>
              </a:avLst>
            </a:prstGeom>
            <a:gradFill rotWithShape="1">
              <a:gsLst>
                <a:gs pos="0">
                  <a:srgbClr val="7030A0"/>
                </a:gs>
                <a:gs pos="76000">
                  <a:srgbClr val="B594CE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</p:spPr>
          <p:txBody>
            <a:bodyPr anchor="ctr"/>
            <a:lstStyle>
              <a:lvl1pPr indent="-3429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Font typeface="Calibri" pitchFamily="34" charset="0"/>
                <a:buAutoNum type="arabicPeriod"/>
                <a:defRPr/>
              </a:pPr>
              <a:endParaRPr lang="zh-CN" altLang="zh-CN" sz="2400" b="1" noProof="1" smtClean="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3" name="Pentagon 12"/>
            <p:cNvSpPr>
              <a:spLocks noChangeArrowheads="1"/>
            </p:cNvSpPr>
            <p:nvPr/>
          </p:nvSpPr>
          <p:spPr bwMode="auto">
            <a:xfrm>
              <a:off x="3060203" y="3462550"/>
              <a:ext cx="1795217" cy="465374"/>
            </a:xfrm>
            <a:prstGeom prst="homePlate">
              <a:avLst>
                <a:gd name="adj" fmla="val 51672"/>
              </a:avLst>
            </a:prstGeom>
            <a:gradFill rotWithShape="1">
              <a:gsLst>
                <a:gs pos="0">
                  <a:schemeClr val="accent3">
                    <a:lumMod val="75000"/>
                  </a:schemeClr>
                </a:gs>
                <a:gs pos="100000">
                  <a:schemeClr val="accent3">
                    <a:lumMod val="40000"/>
                    <a:lumOff val="60000"/>
                  </a:schemeClr>
                </a:gs>
              </a:gsLst>
              <a:lin ang="2700000" scaled="1"/>
            </a:gradFill>
            <a:ln>
              <a:noFill/>
            </a:ln>
          </p:spPr>
          <p:txBody>
            <a:bodyPr anchor="ctr"/>
            <a:lstStyle>
              <a:lvl1pPr indent="-3429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buFont typeface="Calibri" pitchFamily="34" charset="0"/>
                <a:buAutoNum type="arabicPeriod"/>
                <a:defRPr/>
              </a:pPr>
              <a:endParaRPr lang="zh-CN" altLang="zh-CN" sz="2400" b="1" noProof="1" smtClean="0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8" name="下箭头 37"/>
          <p:cNvSpPr/>
          <p:nvPr/>
        </p:nvSpPr>
        <p:spPr bwMode="auto">
          <a:xfrm>
            <a:off x="7668344" y="4263480"/>
            <a:ext cx="248499" cy="317445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1" name="Text Box 66"/>
          <p:cNvSpPr txBox="1">
            <a:spLocks noChangeArrowheads="1"/>
          </p:cNvSpPr>
          <p:nvPr/>
        </p:nvSpPr>
        <p:spPr bwMode="auto">
          <a:xfrm>
            <a:off x="7113456" y="3585791"/>
            <a:ext cx="14909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2016.10</a:t>
            </a:r>
            <a:endParaRPr lang="en-US" altLang="zh-CN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 Box 9"/>
          <p:cNvSpPr txBox="1">
            <a:spLocks noChangeArrowheads="1"/>
          </p:cNvSpPr>
          <p:nvPr/>
        </p:nvSpPr>
        <p:spPr bwMode="auto">
          <a:xfrm>
            <a:off x="5220072" y="3615408"/>
            <a:ext cx="11860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2016.8</a:t>
            </a:r>
            <a:endParaRPr lang="en-US" altLang="zh-CN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 Box 6"/>
          <p:cNvSpPr txBox="1">
            <a:spLocks noChangeArrowheads="1"/>
          </p:cNvSpPr>
          <p:nvPr/>
        </p:nvSpPr>
        <p:spPr bwMode="auto">
          <a:xfrm>
            <a:off x="2953904" y="3615408"/>
            <a:ext cx="11860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2016.5</a:t>
            </a:r>
            <a:endParaRPr lang="en-US" altLang="zh-CN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Pentagon 12"/>
          <p:cNvSpPr>
            <a:spLocks noChangeArrowheads="1"/>
          </p:cNvSpPr>
          <p:nvPr/>
        </p:nvSpPr>
        <p:spPr bwMode="auto">
          <a:xfrm>
            <a:off x="899593" y="3399383"/>
            <a:ext cx="1987988" cy="872639"/>
          </a:xfrm>
          <a:prstGeom prst="homePlate">
            <a:avLst>
              <a:gd name="adj" fmla="val 51672"/>
            </a:avLst>
          </a:prstGeom>
          <a:solidFill>
            <a:srgbClr val="00B050"/>
          </a:solidFill>
          <a:ln>
            <a:noFill/>
          </a:ln>
        </p:spPr>
        <p:txBody>
          <a:bodyPr anchor="ctr"/>
          <a:lstStyle>
            <a:lvl1pPr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buFont typeface="Calibri" pitchFamily="34" charset="0"/>
              <a:buAutoNum type="arabicPeriod"/>
              <a:defRPr/>
            </a:pPr>
            <a:endParaRPr lang="zh-CN" altLang="zh-CN" sz="2400" b="1" noProof="1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 Box 5"/>
          <p:cNvSpPr txBox="1">
            <a:spLocks noChangeArrowheads="1"/>
          </p:cNvSpPr>
          <p:nvPr/>
        </p:nvSpPr>
        <p:spPr bwMode="auto">
          <a:xfrm>
            <a:off x="1236693" y="3615408"/>
            <a:ext cx="11860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2016.4</a:t>
            </a:r>
            <a:endParaRPr lang="en-US" altLang="zh-CN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1030</TotalTime>
  <Words>2365</Words>
  <Application>Microsoft Office PowerPoint</Application>
  <PresentationFormat>On-screen Show (4:3)</PresentationFormat>
  <Paragraphs>692</Paragraphs>
  <Slides>17</Slides>
  <Notes>14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1_Office 主题</vt:lpstr>
      <vt:lpstr>Office 主题</vt:lpstr>
      <vt:lpstr>Visio</vt:lpstr>
      <vt:lpstr>Motivation for Study Item on Non-orthogonal  Multiple Access for NR</vt:lpstr>
      <vt:lpstr>Content</vt:lpstr>
      <vt:lpstr>Key requirement of 5G</vt:lpstr>
      <vt:lpstr>Main usage scenario 1: eMBB</vt:lpstr>
      <vt:lpstr>Main usage scenario 2: URLLC</vt:lpstr>
      <vt:lpstr>Main usage scenario 3: mMTC</vt:lpstr>
      <vt:lpstr>Main usage scenario 4: D2D &amp;V2V</vt:lpstr>
      <vt:lpstr>Recap of NOMA in Rel-14</vt:lpstr>
      <vt:lpstr>Recap of NOMA in Rel-14 (cont.)</vt:lpstr>
      <vt:lpstr>Observations of NOMA in Rel-14</vt:lpstr>
      <vt:lpstr>NOMA transmitter</vt:lpstr>
      <vt:lpstr>NOMA receivers</vt:lpstr>
      <vt:lpstr>Proposed NOMA study in Rel-15</vt:lpstr>
      <vt:lpstr>Initial performance evaluation - LLS</vt:lpstr>
      <vt:lpstr>Initial performance evaluation - LLS (cont.)</vt:lpstr>
      <vt:lpstr>Initial performance evaluation: SLS for mMTC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renbin</dc:creator>
  <cp:lastModifiedBy>Tony Ekpenyong</cp:lastModifiedBy>
  <cp:revision>192</cp:revision>
  <dcterms:created xsi:type="dcterms:W3CDTF">2016-07-17T04:57:15Z</dcterms:created>
  <dcterms:modified xsi:type="dcterms:W3CDTF">2017-02-28T05:31:07Z</dcterms:modified>
</cp:coreProperties>
</file>