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  <p:sldMasterId id="2147483699" r:id="rId2"/>
    <p:sldMasterId id="2147483706" r:id="rId3"/>
  </p:sldMasterIdLst>
  <p:notesMasterIdLst>
    <p:notesMasterId r:id="rId27"/>
  </p:notesMasterIdLst>
  <p:handoutMasterIdLst>
    <p:handoutMasterId r:id="rId28"/>
  </p:handoutMasterIdLst>
  <p:sldIdLst>
    <p:sldId id="262" r:id="rId4"/>
    <p:sldId id="288" r:id="rId5"/>
    <p:sldId id="312" r:id="rId6"/>
    <p:sldId id="313" r:id="rId7"/>
    <p:sldId id="314" r:id="rId8"/>
    <p:sldId id="315" r:id="rId9"/>
    <p:sldId id="291" r:id="rId10"/>
    <p:sldId id="321" r:id="rId11"/>
    <p:sldId id="322" r:id="rId12"/>
    <p:sldId id="334" r:id="rId13"/>
    <p:sldId id="335" r:id="rId14"/>
    <p:sldId id="292" r:id="rId15"/>
    <p:sldId id="328" r:id="rId16"/>
    <p:sldId id="325" r:id="rId17"/>
    <p:sldId id="326" r:id="rId18"/>
    <p:sldId id="333" r:id="rId19"/>
    <p:sldId id="336" r:id="rId20"/>
    <p:sldId id="330" r:id="rId21"/>
    <p:sldId id="331" r:id="rId22"/>
    <p:sldId id="332" r:id="rId23"/>
    <p:sldId id="329" r:id="rId24"/>
    <p:sldId id="324" r:id="rId25"/>
    <p:sldId id="261" r:id="rId26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0201047" initials="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AEEF"/>
    <a:srgbClr val="005BAA"/>
    <a:srgbClr val="008FD4"/>
    <a:srgbClr val="5ACBF5"/>
    <a:srgbClr val="8CC63E"/>
    <a:srgbClr val="0070B1"/>
    <a:srgbClr val="00ABBD"/>
    <a:srgbClr val="0089C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2" autoAdjust="0"/>
    <p:restoredTop sz="99343" autoAdjust="0"/>
  </p:normalViewPr>
  <p:slideViewPr>
    <p:cSldViewPr snapToGrid="0" snapToObjects="1">
      <p:cViewPr varScale="1">
        <p:scale>
          <a:sx n="105" d="100"/>
          <a:sy n="105" d="100"/>
        </p:scale>
        <p:origin x="-34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B1F9-E82C-4289-810D-22272FC3DBEB}" type="datetimeFigureOut">
              <a:rPr lang="en-US" smtClean="0"/>
              <a:pPr/>
              <a:t>2/28/2017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B44DB-93D9-4413-9809-D5C2D0D02A6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rights reserved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rights reserved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2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rights reserved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rights reserved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 typeface="Arial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>
              <a:buFont typeface="Arial" pitchFamily="34" charset="0"/>
              <a:buNone/>
            </a:pPr>
            <a:endParaRPr lang="en-US" altLang="en-US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 typeface="Arial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sz="700" i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sz="700" i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None/>
            </a:pPr>
            <a:r>
              <a:rPr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ZTE All </a:t>
            </a:r>
            <a:r>
              <a:rPr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pitchFamily="34" charset="0"/>
              <a:buNone/>
            </a:pPr>
            <a:fld id="{63A232AC-B835-42C1-99DB-2C459B2C1403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buFont typeface="Arial" pitchFamily="34" charset="0"/>
                <a:buNone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二级</a:t>
            </a:r>
          </a:p>
          <a:p>
            <a:pPr lvl="2"/>
            <a:r>
              <a:rPr lang="zh-CN" smtClean="0"/>
              <a:t>三级</a:t>
            </a:r>
          </a:p>
          <a:p>
            <a:pPr lvl="3"/>
            <a:r>
              <a:rPr lang="zh-CN" smtClean="0"/>
              <a:t>四级</a:t>
            </a:r>
          </a:p>
          <a:p>
            <a:pPr lvl="4"/>
            <a:r>
              <a:rPr lang="zh-CN" smtClean="0"/>
              <a:t>五级</a:t>
            </a: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 lIns="0" tIns="0" rIns="0" bIns="0"/>
          <a:lstStyle/>
          <a:p>
            <a:pPr>
              <a:buFont typeface="Arial" pitchFamily="34" charset="0"/>
              <a:buNone/>
            </a:pPr>
            <a:r>
              <a:rPr lang="zh-CN" altLang="en-US" sz="10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Heiti SC Light"/>
              </a:rPr>
              <a:t>内部公开</a:t>
            </a:r>
            <a:r>
              <a:rPr lang="en-US" sz="1000" dirty="0" smtClean="0">
                <a:solidFill>
                  <a:srgbClr val="404040"/>
                </a:solidFill>
                <a:latin typeface="微软雅黑" pitchFamily="34" charset="-122"/>
                <a:ea typeface="Heiti SC Light"/>
                <a:cs typeface="Heiti SC Light"/>
              </a:rPr>
              <a:t>▲</a:t>
            </a:r>
            <a:endParaRPr lang="en-US" sz="1000" dirty="0">
              <a:solidFill>
                <a:srgbClr val="404040"/>
              </a:solidFill>
              <a:latin typeface="微软雅黑" pitchFamily="34" charset="-122"/>
              <a:ea typeface="Heiti SC Light"/>
              <a:cs typeface="Heiti SC Ligh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cid:image012.png@01D1A7BC.335C9210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0825" y="1854198"/>
            <a:ext cx="4478338" cy="860428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ea typeface="微软雅黑" pitchFamily="34" charset="-122"/>
              </a:rPr>
              <a:t>3GPP TSG RAN #75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ea typeface="微软雅黑" pitchFamily="34" charset="-122"/>
              </a:rPr>
              <a:t>Dubrovnik, Croatia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ea typeface="微软雅黑" pitchFamily="34" charset="-122"/>
              </a:rPr>
              <a:t>March 6-9, 2017</a:t>
            </a:r>
          </a:p>
        </p:txBody>
      </p:sp>
      <p:sp>
        <p:nvSpPr>
          <p:cNvPr id="7" name="Title 7"/>
          <p:cNvSpPr>
            <a:spLocks noGrp="1"/>
          </p:cNvSpPr>
          <p:nvPr>
            <p:ph type="ctrTitle"/>
          </p:nvPr>
        </p:nvSpPr>
        <p:spPr>
          <a:xfrm>
            <a:off x="250825" y="860425"/>
            <a:ext cx="7324725" cy="4445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微软雅黑" pitchFamily="34" charset="-122"/>
              </a:rPr>
              <a:t>Motivation of Study on NR Non-orthogonal Multiple Access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285720" y="2857502"/>
            <a:ext cx="717232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ZTE, ZTE Microelectronics</a:t>
            </a: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50825" y="438149"/>
            <a:ext cx="1214478" cy="42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RP-170382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283806"/>
            <a:ext cx="8513762" cy="723727"/>
          </a:xfrm>
        </p:spPr>
        <p:txBody>
          <a:bodyPr/>
          <a:lstStyle/>
          <a:p>
            <a:r>
              <a:rPr lang="en-US" altLang="zh-CN" dirty="0" smtClean="0">
                <a:ea typeface="微软雅黑" pitchFamily="34" charset="-122"/>
              </a:rPr>
              <a:t>Essential Character 2: advanced receiver</a:t>
            </a:r>
            <a:endParaRPr lang="zh-CN" altLang="en-US" dirty="0"/>
          </a:p>
        </p:txBody>
      </p:sp>
      <p:pic>
        <p:nvPicPr>
          <p:cNvPr id="4" name="图片 3" descr="cid:image012.png@01D1A7BC.335C9210"/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4884513" y="880213"/>
            <a:ext cx="4178461" cy="290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615739" y="3715477"/>
            <a:ext cx="26292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/>
              <a:t>Example (b)  MPA receiver [R1-164390]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521868" y="3750202"/>
            <a:ext cx="21709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/>
              <a:t>Example (a)  MMSE-SIC receiver</a:t>
            </a:r>
            <a:endParaRPr lang="zh-CN" altLang="en-US" sz="12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150" y="1019107"/>
            <a:ext cx="4514127" cy="2684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36137" y="4327884"/>
            <a:ext cx="7627245" cy="5334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endParaRPr kumimoji="1" lang="zh-CN" altLang="en-US" dirty="0" smtClean="0"/>
          </a:p>
        </p:txBody>
      </p:sp>
      <p:sp>
        <p:nvSpPr>
          <p:cNvPr id="10" name="内容占位符 1"/>
          <p:cNvSpPr>
            <a:spLocks noGrp="1"/>
          </p:cNvSpPr>
          <p:nvPr>
            <p:ph idx="12"/>
          </p:nvPr>
        </p:nvSpPr>
        <p:spPr>
          <a:xfrm>
            <a:off x="336137" y="4084809"/>
            <a:ext cx="8513763" cy="781236"/>
          </a:xfrm>
        </p:spPr>
        <p:txBody>
          <a:bodyPr/>
          <a:lstStyle/>
          <a:p>
            <a:r>
              <a:rPr lang="en-US" altLang="zh-CN" dirty="0"/>
              <a:t>Advanced receiver is adopted for multi-user detection to solve</a:t>
            </a:r>
          </a:p>
          <a:p>
            <a:pPr lvl="1"/>
            <a:r>
              <a:rPr lang="en-US" altLang="zh-CN" dirty="0"/>
              <a:t> Physical resource (time and frequency) collision</a:t>
            </a:r>
          </a:p>
          <a:p>
            <a:pPr lvl="1"/>
            <a:r>
              <a:rPr lang="en-US" altLang="zh-CN" dirty="0"/>
              <a:t> MA signature collision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altLang="zh-CN" dirty="0" smtClean="0"/>
              <a:t>SPS, RACH-less/RACH-free</a:t>
            </a:r>
          </a:p>
          <a:p>
            <a:endParaRPr lang="en-US" altLang="zh-CN" dirty="0"/>
          </a:p>
          <a:p>
            <a:r>
              <a:rPr lang="en-US" altLang="zh-CN" dirty="0" smtClean="0"/>
              <a:t>Transmitter side                                           Receiver side</a:t>
            </a:r>
          </a:p>
          <a:p>
            <a:r>
              <a:rPr lang="en-US" altLang="zh-CN" dirty="0" smtClean="0"/>
              <a:t>Data share the same resource pool  Blind user identification &amp; CE &amp; detection Complexity</a:t>
            </a:r>
          </a:p>
          <a:p>
            <a:r>
              <a:rPr lang="en-US" altLang="zh-CN" dirty="0" smtClean="0"/>
              <a:t>Preamble + data   Reduced complexity  Preamble collision &amp; RS mapping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Comparison with Other UL Contention-based Schemes</a:t>
            </a:r>
            <a:br>
              <a:rPr lang="en-US" altLang="zh-CN" dirty="0" smtClean="0"/>
            </a:b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91912" y="805618"/>
          <a:ext cx="8816620" cy="4160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65955"/>
                <a:gridCol w="2054577"/>
                <a:gridCol w="1603023"/>
                <a:gridCol w="1939935"/>
                <a:gridCol w="1853130"/>
              </a:tblGrid>
              <a:tr h="319048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Options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Tx</a:t>
                      </a:r>
                      <a:r>
                        <a:rPr lang="en-US" altLang="zh-CN" sz="1600" dirty="0" smtClean="0"/>
                        <a:t> processing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Receiver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Pros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Cons</a:t>
                      </a:r>
                      <a:endParaRPr lang="zh-CN" altLang="en-US" sz="1600" dirty="0"/>
                    </a:p>
                  </a:txBody>
                  <a:tcPr/>
                </a:tc>
              </a:tr>
              <a:tr h="949818">
                <a:tc>
                  <a:txBody>
                    <a:bodyPr/>
                    <a:lstStyle/>
                    <a:p>
                      <a:r>
                        <a:rPr lang="en-US" altLang="zh-CN" sz="1600" b="1" dirty="0" smtClean="0"/>
                        <a:t>SPS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Transmissions on pre-configured resources, w. or w/o</a:t>
                      </a:r>
                      <a:r>
                        <a:rPr lang="en-US" altLang="zh-CN" sz="1500" baseline="0" dirty="0" smtClean="0"/>
                        <a:t> non-orthogonal</a:t>
                      </a:r>
                      <a:endParaRPr lang="zh-CN" alt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Regular/advanced </a:t>
                      </a:r>
                      <a:r>
                        <a:rPr lang="en-US" altLang="zh-CN" sz="1500" baseline="0" dirty="0" smtClean="0"/>
                        <a:t>MUD</a:t>
                      </a:r>
                      <a:endParaRPr lang="zh-CN" alt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Controllable collision</a:t>
                      </a:r>
                      <a:endParaRPr lang="zh-CN" alt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Inefficient resource utilization (sporadic</a:t>
                      </a:r>
                      <a:r>
                        <a:rPr lang="en-US" altLang="zh-CN" sz="1500" baseline="0" dirty="0" smtClean="0"/>
                        <a:t> traffic and flexible packet size</a:t>
                      </a:r>
                      <a:r>
                        <a:rPr lang="en-US" altLang="zh-CN" sz="1500" dirty="0" smtClean="0"/>
                        <a:t>)</a:t>
                      </a:r>
                      <a:endParaRPr lang="zh-CN" altLang="en-US" sz="1500" dirty="0"/>
                    </a:p>
                  </a:txBody>
                  <a:tcPr/>
                </a:tc>
              </a:tr>
              <a:tr h="546865">
                <a:tc>
                  <a:txBody>
                    <a:bodyPr/>
                    <a:lstStyle/>
                    <a:p>
                      <a:r>
                        <a:rPr lang="en-US" altLang="zh-CN" sz="1600" b="1" dirty="0" smtClean="0"/>
                        <a:t>Contention-based PUSCH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dirty="0" smtClean="0"/>
                        <a:t>Transmissions share</a:t>
                      </a:r>
                      <a:r>
                        <a:rPr lang="en-US" altLang="zh-CN" sz="1500" baseline="0" dirty="0" smtClean="0"/>
                        <a:t> </a:t>
                      </a:r>
                      <a:r>
                        <a:rPr lang="en-US" altLang="zh-CN" sz="1500" dirty="0" smtClean="0"/>
                        <a:t>same resource pool</a:t>
                      </a:r>
                      <a:endParaRPr lang="zh-CN" altLang="en-US" sz="15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Regular MUD</a:t>
                      </a:r>
                      <a:endParaRPr lang="zh-CN" alt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Efficient resource utilization</a:t>
                      </a:r>
                      <a:endParaRPr lang="zh-CN" alt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Resource</a:t>
                      </a:r>
                      <a:r>
                        <a:rPr lang="en-US" altLang="zh-CN" sz="1500" baseline="0" dirty="0" smtClean="0"/>
                        <a:t> collision</a:t>
                      </a:r>
                      <a:endParaRPr lang="zh-CN" altLang="en-US" sz="1500" dirty="0"/>
                    </a:p>
                  </a:txBody>
                  <a:tcPr/>
                </a:tc>
              </a:tr>
              <a:tr h="990264">
                <a:tc>
                  <a:txBody>
                    <a:bodyPr/>
                    <a:lstStyle/>
                    <a:p>
                      <a:r>
                        <a:rPr lang="en-US" altLang="zh-CN" sz="1600" b="1" dirty="0" smtClean="0"/>
                        <a:t>Preamble-aided non-orthogonal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Preamble + Data</a:t>
                      </a:r>
                      <a:r>
                        <a:rPr lang="en-US" altLang="zh-CN" sz="1500" baseline="0" dirty="0" smtClean="0"/>
                        <a:t> transmission </a:t>
                      </a:r>
                      <a:r>
                        <a:rPr lang="en-US" altLang="zh-CN" sz="1500" dirty="0" smtClean="0"/>
                        <a:t>share the same resource pool</a:t>
                      </a:r>
                      <a:endParaRPr lang="zh-CN" alt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Blind</a:t>
                      </a:r>
                      <a:r>
                        <a:rPr lang="en-US" altLang="zh-CN" sz="1500" baseline="0" dirty="0" smtClean="0"/>
                        <a:t> detection of preamble and advanced MUD</a:t>
                      </a:r>
                      <a:endParaRPr lang="zh-CN" alt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Easy user</a:t>
                      </a:r>
                      <a:r>
                        <a:rPr lang="en-US" altLang="zh-CN" sz="1500" baseline="0" dirty="0" smtClean="0"/>
                        <a:t> identification, tolerance to time &amp;frequency offset</a:t>
                      </a:r>
                      <a:endParaRPr lang="zh-CN" alt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smtClean="0"/>
                        <a:t>Preamble/DMRS</a:t>
                      </a:r>
                      <a:r>
                        <a:rPr lang="en-US" altLang="zh-CN" sz="1500" baseline="0" smtClean="0"/>
                        <a:t> collision</a:t>
                      </a:r>
                      <a:endParaRPr lang="zh-CN" altLang="en-US" sz="1500" dirty="0"/>
                    </a:p>
                  </a:txBody>
                  <a:tcPr/>
                </a:tc>
              </a:tr>
              <a:tr h="907085">
                <a:tc>
                  <a:txBody>
                    <a:bodyPr/>
                    <a:lstStyle/>
                    <a:p>
                      <a:r>
                        <a:rPr lang="en-US" altLang="zh-CN" sz="1600" b="1" dirty="0" smtClean="0"/>
                        <a:t>Purely non-orthogonal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Transmissions share same resource pool, </a:t>
                      </a:r>
                      <a:r>
                        <a:rPr lang="en-US" altLang="zh-CN" sz="1500" dirty="0" err="1" smtClean="0"/>
                        <a:t>Tx</a:t>
                      </a:r>
                      <a:r>
                        <a:rPr lang="en-US" altLang="zh-CN" sz="1500" baseline="0" dirty="0" smtClean="0"/>
                        <a:t> side spreading or </a:t>
                      </a:r>
                      <a:r>
                        <a:rPr lang="en-US" altLang="zh-CN" sz="15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scrambling/int</a:t>
                      </a:r>
                      <a:r>
                        <a:rPr lang="en-US" altLang="zh-CN" sz="1500" baseline="0" dirty="0" smtClean="0"/>
                        <a:t>erleaving</a:t>
                      </a:r>
                      <a:endParaRPr lang="zh-CN" altLang="en-US" sz="15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Advanced </a:t>
                      </a:r>
                      <a:r>
                        <a:rPr lang="en-US" altLang="zh-CN" sz="1500" baseline="0" dirty="0" smtClean="0"/>
                        <a:t>MUD </a:t>
                      </a:r>
                      <a:r>
                        <a:rPr lang="en-US" altLang="zh-CN" sz="1500" dirty="0" smtClean="0"/>
                        <a:t>with blind detection</a:t>
                      </a:r>
                      <a:endParaRPr lang="zh-CN" alt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High</a:t>
                      </a:r>
                      <a:r>
                        <a:rPr lang="en-US" altLang="zh-CN" sz="1500" baseline="0" dirty="0" smtClean="0"/>
                        <a:t> overloading </a:t>
                      </a:r>
                      <a:r>
                        <a:rPr lang="en-US" altLang="zh-CN" sz="15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capability, low signaling overhead, efficient resource </a:t>
                      </a:r>
                      <a:r>
                        <a:rPr lang="en-US" altLang="zh-CN" sz="1500" dirty="0" smtClean="0"/>
                        <a:t>utilization, low latency</a:t>
                      </a:r>
                      <a:endParaRPr lang="zh-CN" alt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Complexity of blind detection</a:t>
                      </a:r>
                      <a:endParaRPr lang="zh-CN" altLang="en-US" sz="15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1644650" y="1179513"/>
            <a:ext cx="6921500" cy="3044825"/>
          </a:xfrm>
        </p:spPr>
        <p:txBody>
          <a:bodyPr>
            <a:normAutofit/>
          </a:bodyPr>
          <a:lstStyle/>
          <a:p>
            <a:pPr marL="342900" indent="-3429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Main use cases</a:t>
            </a:r>
          </a:p>
          <a:p>
            <a:pPr marL="342900" indent="-3429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Basics of non-orthogonal transmissions</a:t>
            </a:r>
          </a:p>
          <a:p>
            <a:pPr marL="342900" indent="-3429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altLang="en-US" b="1" dirty="0" smtClean="0">
                <a:solidFill>
                  <a:srgbClr val="FF0000"/>
                </a:solidFill>
              </a:rPr>
              <a:t>Initial performance evaluations</a:t>
            </a:r>
          </a:p>
        </p:txBody>
      </p:sp>
      <p:sp>
        <p:nvSpPr>
          <p:cNvPr id="9219" name="Title 3"/>
          <p:cNvSpPr>
            <a:spLocks noGrp="1"/>
          </p:cNvSpPr>
          <p:nvPr>
            <p:ph type="ctrTitle"/>
          </p:nvPr>
        </p:nvSpPr>
        <p:spPr>
          <a:xfrm>
            <a:off x="1644650" y="414338"/>
            <a:ext cx="6921500" cy="719137"/>
          </a:xfrm>
        </p:spPr>
        <p:txBody>
          <a:bodyPr/>
          <a:lstStyle/>
          <a:p>
            <a:r>
              <a:rPr b="1" dirty="0">
                <a:ea typeface="微软雅黑" pitchFamily="34" charset="-122"/>
              </a:rPr>
              <a:t>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629728" y="4005355"/>
            <a:ext cx="7349706" cy="963460"/>
          </a:xfrm>
        </p:spPr>
        <p:txBody>
          <a:bodyPr/>
          <a:lstStyle/>
          <a:p>
            <a:r>
              <a:rPr lang="en-US" altLang="zh-CN" sz="1600" dirty="0"/>
              <a:t>For uplink </a:t>
            </a:r>
            <a:r>
              <a:rPr lang="en-US" altLang="zh-CN" sz="1600" dirty="0" err="1"/>
              <a:t>bursty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eMBB</a:t>
            </a:r>
            <a:r>
              <a:rPr lang="en-US" altLang="zh-CN" sz="1600" dirty="0"/>
              <a:t> small data, </a:t>
            </a:r>
            <a:r>
              <a:rPr lang="en-US" altLang="zh-CN" sz="1600" dirty="0" smtClean="0"/>
              <a:t>non-orthogonal MA can</a:t>
            </a:r>
            <a:r>
              <a:rPr lang="en-US" altLang="zh-CN" sz="1600" dirty="0"/>
              <a:t>: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Improve loading capability </a:t>
            </a:r>
            <a:endParaRPr lang="en-US" altLang="zh-CN" dirty="0"/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Reduce transmission latency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Gain 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Small Data</a:t>
            </a:r>
            <a:endParaRPr lang="zh-CN" altLang="en-US" dirty="0"/>
          </a:p>
        </p:txBody>
      </p:sp>
      <p:pic>
        <p:nvPicPr>
          <p:cNvPr id="4" name="Picture 2" descr="PDR_timer_32m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137" y="900504"/>
            <a:ext cx="3768403" cy="2827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Transmission_tim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5695" y="903397"/>
            <a:ext cx="3825852" cy="2863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89041" y="3728363"/>
            <a:ext cx="2162184" cy="24918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sz="1600" dirty="0" smtClean="0"/>
              <a:t>SLS results - capacity</a:t>
            </a:r>
            <a:endParaRPr kumimoji="1" lang="zh-CN" altLang="en-US" sz="16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568941" y="3756170"/>
            <a:ext cx="2162184" cy="24918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sz="1600" dirty="0" smtClean="0"/>
              <a:t>SLS results – PHY latency</a:t>
            </a:r>
            <a:endParaRPr kumimoji="1" lang="zh-CN" alt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High layer solution for UE in INACTIVE state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59814" y="1134858"/>
          <a:ext cx="7240390" cy="3377623"/>
        </p:xfrm>
        <a:graphic>
          <a:graphicData uri="http://schemas.openxmlformats.org/drawingml/2006/table">
            <a:tbl>
              <a:tblPr/>
              <a:tblGrid>
                <a:gridCol w="1551512"/>
                <a:gridCol w="1895782"/>
                <a:gridCol w="1896548"/>
                <a:gridCol w="1896548"/>
              </a:tblGrid>
              <a:tr h="23607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Solution\condition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1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solution A</a:t>
                      </a:r>
                      <a:endParaRPr lang="zh-CN" sz="14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1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solution B</a:t>
                      </a:r>
                      <a:endParaRPr lang="zh-CN" sz="14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1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solution C</a:t>
                      </a:r>
                      <a:endParaRPr lang="zh-CN" sz="14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27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UL buffer size </a:t>
                      </a:r>
                      <a:endParaRPr lang="zh-CN" sz="1400" b="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 threshold</a:t>
                      </a:r>
                      <a:endParaRPr lang="zh-CN" sz="1400" b="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One shot grant-free non-orthogonal</a:t>
                      </a:r>
                      <a:r>
                        <a:rPr lang="en-US" sz="1400" kern="100" baseline="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US" sz="14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 transmission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 step RACH based </a:t>
                      </a:r>
                      <a:r>
                        <a:rPr lang="en-US" sz="14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transmission where</a:t>
                      </a:r>
                      <a:r>
                        <a:rPr lang="en-US" sz="1400" kern="100" baseline="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data is transmitted in message3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No threshold.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altLang="zh-CN" sz="1400" kern="100" dirty="0" smtClean="0"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 step RACH based transmission where</a:t>
                      </a:r>
                      <a:r>
                        <a:rPr lang="en-US" altLang="zh-CN" sz="1400" kern="100" baseline="0" dirty="0" smtClean="0"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data is transmitted in message3 and message5</a:t>
                      </a:r>
                      <a:endParaRPr lang="zh-CN" altLang="zh-CN" sz="1400" kern="100" dirty="0"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3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UL buffer size</a:t>
                      </a:r>
                      <a:endParaRPr lang="zh-CN" sz="1400" b="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&gt; threshold</a:t>
                      </a:r>
                      <a:endParaRPr lang="zh-CN" sz="1400" b="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altLang="zh-CN" sz="14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r>
                        <a:rPr lang="en-US" altLang="zh-CN" sz="1400" kern="100" baseline="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step RACH procedure where 1</a:t>
                      </a:r>
                      <a:r>
                        <a:rPr lang="en-US" altLang="zh-CN" sz="1400" kern="100" baseline="300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st</a:t>
                      </a:r>
                      <a:r>
                        <a:rPr lang="en-US" altLang="zh-CN" sz="1400" kern="100" baseline="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message is Gran-free non-orthogonal MA transmission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altLang="zh-CN" sz="1400" kern="100" dirty="0" smtClean="0"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 step RACH based transmission where</a:t>
                      </a:r>
                      <a:r>
                        <a:rPr lang="en-US" altLang="zh-CN" sz="1400" kern="100" baseline="0" dirty="0" smtClean="0"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data is transmitted in message3 and message5</a:t>
                      </a:r>
                      <a:endParaRPr lang="zh-CN" altLang="zh-CN" sz="1400" kern="100" dirty="0"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4428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Data arrival when UE is in RRC_CONNECTED</a:t>
                      </a:r>
                      <a:endParaRPr lang="zh-CN" sz="1400" b="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4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N/A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Grant-based UL </a:t>
                      </a:r>
                      <a:r>
                        <a:rPr lang="en-US" sz="14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scheduling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Grant-based UL </a:t>
                      </a:r>
                      <a:r>
                        <a:rPr lang="en-US" sz="14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scheduling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Evaluation result for light traffic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27229" y="3493698"/>
          <a:ext cx="7204057" cy="1210454"/>
        </p:xfrm>
        <a:graphic>
          <a:graphicData uri="http://schemas.openxmlformats.org/drawingml/2006/table">
            <a:tbl>
              <a:tblPr/>
              <a:tblGrid>
                <a:gridCol w="3249358"/>
                <a:gridCol w="1318233"/>
                <a:gridCol w="1318233"/>
                <a:gridCol w="1318233"/>
              </a:tblGrid>
              <a:tr h="32961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1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Solution </a:t>
                      </a:r>
                      <a:r>
                        <a:rPr lang="en-US" sz="12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\Statistics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1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Solution A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1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solution B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1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Solution C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54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Average delay for UL data transmission (ms)</a:t>
                      </a:r>
                      <a:endParaRPr lang="zh-CN" sz="12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4.4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5.9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9.1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54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Average signaling overhead ratio (percentage)</a:t>
                      </a:r>
                      <a:endParaRPr lang="zh-CN" sz="12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15%</a:t>
                      </a:r>
                      <a:endParaRPr lang="zh-CN" sz="12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47%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53%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54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average power consumption per second (µJ)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47</a:t>
                      </a:r>
                      <a:endParaRPr lang="zh-CN" sz="12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209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677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337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4199" y="723019"/>
            <a:ext cx="5486400" cy="2419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Evaluation result for heavy traffic</a:t>
            </a:r>
            <a:endParaRPr lang="zh-CN" altLang="en-US" dirty="0"/>
          </a:p>
        </p:txBody>
      </p:sp>
      <p:pic>
        <p:nvPicPr>
          <p:cNvPr id="73730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767" y="850605"/>
            <a:ext cx="5486400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36137" y="3530015"/>
          <a:ext cx="7751133" cy="1108620"/>
        </p:xfrm>
        <a:graphic>
          <a:graphicData uri="http://schemas.openxmlformats.org/drawingml/2006/table">
            <a:tbl>
              <a:tblPr/>
              <a:tblGrid>
                <a:gridCol w="3400746"/>
                <a:gridCol w="1450129"/>
                <a:gridCol w="1450129"/>
                <a:gridCol w="1450129"/>
              </a:tblGrid>
              <a:tr h="34024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1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Solution </a:t>
                      </a:r>
                      <a:r>
                        <a:rPr lang="en-US" sz="12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\statistics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1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Solution A</a:t>
                      </a:r>
                      <a:br>
                        <a:rPr lang="en-US" sz="1200" b="1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</a:b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1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Solution B</a:t>
                      </a:r>
                      <a:endParaRPr lang="zh-CN" sz="12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1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Solution C</a:t>
                      </a:r>
                      <a:endParaRPr lang="zh-CN" sz="12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2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Average delay for UL data transmission (ms)</a:t>
                      </a:r>
                      <a:endParaRPr lang="zh-CN" sz="12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5.2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5.8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5.9</a:t>
                      </a:r>
                      <a:endParaRPr lang="zh-CN" sz="12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2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Average signaling overhead ratio </a:t>
                      </a:r>
                      <a:r>
                        <a:rPr lang="en-US" sz="12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percentage</a:t>
                      </a: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)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11%</a:t>
                      </a:r>
                      <a:endParaRPr lang="zh-CN" sz="12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9%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7%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2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Average power consumption per second (µJ)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321</a:t>
                      </a:r>
                      <a:endParaRPr lang="zh-CN" sz="12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2,110</a:t>
                      </a:r>
                      <a:endParaRPr lang="zh-CN" sz="1200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2,142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2"/>
          </p:nvPr>
        </p:nvGraphicFramePr>
        <p:xfrm>
          <a:off x="116966" y="488289"/>
          <a:ext cx="8907048" cy="1715534"/>
        </p:xfrm>
        <a:graphic>
          <a:graphicData uri="http://schemas.openxmlformats.org/drawingml/2006/table">
            <a:tbl>
              <a:tblPr/>
              <a:tblGrid>
                <a:gridCol w="1277400"/>
                <a:gridCol w="954402"/>
                <a:gridCol w="894162"/>
                <a:gridCol w="925033"/>
                <a:gridCol w="1680387"/>
                <a:gridCol w="950582"/>
                <a:gridCol w="1112541"/>
                <a:gridCol w="1112541"/>
              </a:tblGrid>
              <a:tr h="1096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 1 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 13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 2 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 3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="1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 5 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96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Multiple access scheme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SCMA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RSMA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MUSA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PDMA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IGMA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96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Channel estimation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Ideal     |    realistic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ideal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ideal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ideal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ideal, realistic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9631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OFDMA PAR at target PDR (Packets/ms/sector)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ICE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RCE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_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baseline="0">
                        <a:latin typeface="Arial" pitchFamily="34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baseline="0">
                        <a:latin typeface="Arial" pitchFamily="34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ICE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RCE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184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0.6 (@PDR = 1%)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0.5 (@PDR = 1%)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0.18</a:t>
                      </a:r>
                      <a:b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(@PDR = 1%)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0.6</a:t>
                      </a:r>
                      <a:b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(@PDR = 1%)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800" baseline="0" dirty="0" smtClean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0.052 (@</a:t>
                      </a: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PDR = 10%, 1s dropping timer)</a:t>
                      </a:r>
                      <a:b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Reference scheme is only with ideal CE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8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Reported scheme PAR at target PDR (Packets/ms/sector)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2.1 (@PDR = 1%)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1.5 (@PDR = 1%)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0.68 (@PDR = 1%)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without secondary spreading: 2,</a:t>
                      </a:r>
                      <a:b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with secondary spreading: 8</a:t>
                      </a:r>
                      <a:b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(@PDR = 1%)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1.8 (@PDR = 1%)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0.116 (@PDR = 1%, 1s);</a:t>
                      </a:r>
                      <a:b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0.44 (@PDR = 10%, 1s)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0.08 (@PDR = 1%, 1s);</a:t>
                      </a:r>
                      <a:b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0.34 (@PDR = 10%, 1s)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Gain (reported scheme divided by its reference scheme)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350%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300%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_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without secondary spreading: 1100%,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300%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860%@PDR 10% with ICE of IGMA;</a:t>
                      </a:r>
                      <a:endParaRPr lang="zh-CN" sz="8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21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with secondary spreading: 4400%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en-GB" sz="8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680%@PDR 10% with RCE of IGMA;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8828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baseline="0" dirty="0" smtClean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Note 1: The empty entries in the table are due to absence of simulation data.</a:t>
                      </a:r>
                      <a:endParaRPr lang="zh-CN" sz="8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70875"/>
            <a:ext cx="8513762" cy="723727"/>
          </a:xfrm>
        </p:spPr>
        <p:txBody>
          <a:bodyPr/>
          <a:lstStyle/>
          <a:p>
            <a:r>
              <a:rPr lang="en-US" altLang="zh-CN" dirty="0" smtClean="0">
                <a:ea typeface="微软雅黑" pitchFamily="34" charset="-122"/>
              </a:rPr>
              <a:t>Performance gain for </a:t>
            </a:r>
            <a:r>
              <a:rPr lang="en-US" altLang="zh-CN" dirty="0" err="1" smtClean="0">
                <a:ea typeface="微软雅黑" pitchFamily="34" charset="-122"/>
              </a:rPr>
              <a:t>mMTC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16966" y="2319087"/>
          <a:ext cx="8907048" cy="1550231"/>
        </p:xfrm>
        <a:graphic>
          <a:graphicData uri="http://schemas.openxmlformats.org/drawingml/2006/table">
            <a:tbl>
              <a:tblPr/>
              <a:tblGrid>
                <a:gridCol w="1254634"/>
                <a:gridCol w="1212112"/>
                <a:gridCol w="640894"/>
                <a:gridCol w="890194"/>
                <a:gridCol w="1274618"/>
                <a:gridCol w="1211532"/>
                <a:gridCol w="958799"/>
                <a:gridCol w="1464265"/>
              </a:tblGrid>
              <a:tr h="970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="1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="1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 10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="1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 11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="1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 7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="1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 8 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="1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 9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="1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 14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="1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Source 6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970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Multiple access scheme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SCMA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LCRS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LSSA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NOMA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RDMA, GOCA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NOCA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NCMA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0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Channel estimation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ideal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ideal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ideal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ideal, realistic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ideal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ideal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ideal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002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OFDMA PAR at target PDR (Packets/ms/sector)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700" baseline="0" dirty="0">
                        <a:latin typeface="Arial" pitchFamily="34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700" baseline="0">
                        <a:latin typeface="Arial" pitchFamily="34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700" baseline="0">
                        <a:latin typeface="Arial" pitchFamily="34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_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700" baseline="0">
                        <a:latin typeface="Arial" pitchFamily="34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700" baseline="0">
                        <a:latin typeface="Arial" pitchFamily="34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700" baseline="0" dirty="0">
                        <a:latin typeface="Arial" pitchFamily="34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2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0.1</a:t>
                      </a:r>
                      <a:b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(@PDR = 1%)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0.9 @PDR 4%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0.25 @ PDR 1%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PDR floor at 2.5%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1.2</a:t>
                      </a:r>
                      <a:b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(PDR@ 10%)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ISD 200m: 4.1 (PDR@1%);</a:t>
                      </a:r>
                      <a:b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ISD 1732m: - (PDR@10%)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8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Reported scheme PAR at target PDR (Packets/ms/sector)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0.2 (@PDR = 1%)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2.5 @PDR 4%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0.8 @ PDR 1%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0.1 (@PDR = 1%, 1s dropping timer);</a:t>
                      </a:r>
                      <a:b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0.25 (@PDR = 1%, 10s dropping timer)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 dirty="0" smtClean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RDMA:0.7 (PDR</a:t>
                      </a: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@ 1%);</a:t>
                      </a:r>
                      <a:b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GOCA: </a:t>
                      </a:r>
                      <a:r>
                        <a:rPr lang="en-GB" sz="700" baseline="0" dirty="0" smtClean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0.75 (PDR</a:t>
                      </a: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@ 1%)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6.2 (PDR@ 10%)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ISD 200m: 7.3 (PDR@1%);</a:t>
                      </a:r>
                      <a:b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</a:b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ISD 1732m: 1.3 (PDR@10%)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542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Gain (reported scheme divided by its reference scheme)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200% (@PDR = 1%)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278%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320% @ PDR 1%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_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RDMA: 215% (@PDR 10%)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516% @PDR 10%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ISD 200m: 178% (PDR@1%)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250% (@PDR = 10%)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en-GB" sz="700" baseline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GOCA: 218% (@PDR 10%)</a:t>
                      </a:r>
                      <a:endParaRPr lang="zh-CN" sz="700" baseline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en-GB" sz="700" baseline="0" dirty="0"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ISD 1732m: - (PDR@10%)</a:t>
                      </a:r>
                      <a:endParaRPr lang="zh-CN" sz="700" baseline="0" dirty="0"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89">
                <a:tc gridSpan="8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7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Times New Roman" pitchFamily="18" charset="0"/>
                        </a:rPr>
                        <a:t>Note 1: The empty entries in the table are due to absence of simulation data.</a:t>
                      </a:r>
                      <a:endParaRPr lang="zh-CN" altLang="zh-CN" sz="700" kern="1200" baseline="0" dirty="0" smtClean="0">
                        <a:solidFill>
                          <a:schemeClr val="tx1"/>
                        </a:solidFill>
                        <a:latin typeface="Arial" pitchFamily="34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endParaRPr lang="zh-CN" sz="700">
                        <a:latin typeface="Times New Roman"/>
                        <a:ea typeface="MS Mincho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700" dirty="0">
                        <a:latin typeface="Times New Roman"/>
                        <a:ea typeface="MS Mincho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700" dirty="0">
                        <a:latin typeface="Times New Roman"/>
                        <a:ea typeface="MS Mincho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700">
                        <a:latin typeface="Times New Roman"/>
                        <a:ea typeface="MS Mincho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endParaRPr lang="zh-CN" sz="700">
                        <a:latin typeface="Times New Roman"/>
                        <a:ea typeface="MS Mincho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700">
                        <a:latin typeface="Times New Roman"/>
                        <a:ea typeface="MS Mincho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endParaRPr lang="zh-CN" sz="700" dirty="0">
                        <a:latin typeface="Times New Roman"/>
                        <a:ea typeface="MS Mincho"/>
                      </a:endParaRPr>
                    </a:p>
                  </a:txBody>
                  <a:tcPr marL="900" marR="900" marT="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662" y="3950044"/>
            <a:ext cx="9024014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Observation made</a:t>
            </a:r>
            <a:r>
              <a:rPr kumimoji="0" lang="en-US" altLang="ja-JP" sz="1400" b="1" i="0" u="none" strike="noStrike" cap="none" normalizeH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 in [TR38.802]</a:t>
            </a:r>
            <a:endParaRPr kumimoji="0" lang="en-GB" altLang="ja-JP" sz="1400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MS Mincho" pitchFamily="49" charset="-128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All simulated non-orthogonal MA schemes with grant-free with advanced receivers (some with ideal channel estimation while others with realistic channel estimation) provide significant capacity gain in terms of packets arrivals rate (packets/s/sector) at a given system outage (</a:t>
            </a:r>
            <a:r>
              <a:rPr kumimoji="0" lang="en-GB" altLang="ja-JP" sz="12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e.g</a:t>
            </a:r>
            <a:r>
              <a:rPr kumimoji="0" lang="en-GB" altLang="ja-JP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, 1% target packet drop rate), compared to a respective grant-free reference scheme assumed by each company.</a:t>
            </a:r>
            <a:r>
              <a:rPr kumimoji="0" lang="en-GB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4019914"/>
            <a:ext cx="8513763" cy="1011447"/>
          </a:xfrm>
        </p:spPr>
        <p:txBody>
          <a:bodyPr/>
          <a:lstStyle/>
          <a:p>
            <a:r>
              <a:rPr lang="en-US" altLang="zh-CN" dirty="0"/>
              <a:t>For URLLC, grant-free MUSA can</a:t>
            </a:r>
          </a:p>
          <a:p>
            <a:pPr lvl="1"/>
            <a:r>
              <a:rPr lang="en-US" altLang="zh-CN" dirty="0"/>
              <a:t>reduce latency including scheduling request and the time to respond to UL grant</a:t>
            </a:r>
          </a:p>
          <a:p>
            <a:pPr lvl="1"/>
            <a:r>
              <a:rPr lang="en-US" altLang="zh-CN" dirty="0"/>
              <a:t>deliver required reliability BLER &lt; 10</a:t>
            </a:r>
            <a:r>
              <a:rPr lang="en-US" altLang="zh-CN" baseline="30000" dirty="0"/>
              <a:t>-5</a:t>
            </a:r>
            <a:r>
              <a:rPr lang="en-US" altLang="zh-CN" dirty="0"/>
              <a:t> at similar SNR as for grant-based </a:t>
            </a:r>
            <a:r>
              <a:rPr lang="en-US" altLang="zh-CN" dirty="0" smtClean="0"/>
              <a:t>transmission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219737"/>
            <a:ext cx="8513762" cy="723727"/>
          </a:xfrm>
        </p:spPr>
        <p:txBody>
          <a:bodyPr/>
          <a:lstStyle/>
          <a:p>
            <a:r>
              <a:rPr lang="en-US" altLang="zh-CN" dirty="0" smtClean="0"/>
              <a:t>Performance Evaluation for URLLC (LLS)</a:t>
            </a:r>
            <a:endParaRPr lang="zh-CN" alt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9037" y="762920"/>
            <a:ext cx="4286706" cy="2825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7329" y="773555"/>
            <a:ext cx="4448496" cy="280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52475" y="3564436"/>
            <a:ext cx="3009900" cy="2343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sz="1200" dirty="0" smtClean="0"/>
              <a:t>No spreading, MMSE receiver without/with SIC</a:t>
            </a:r>
            <a:endParaRPr kumimoji="1" lang="zh-CN" altLang="en-US" sz="12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5247209" y="3571055"/>
            <a:ext cx="3569404" cy="2343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sz="1200" dirty="0" smtClean="0"/>
              <a:t>MUSA spreading, MMSE receiver without SIC</a:t>
            </a:r>
            <a:endParaRPr kumimoji="1" lang="zh-CN" altLang="en-US" sz="1200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17085" y="3675408"/>
            <a:ext cx="8513763" cy="1296119"/>
          </a:xfrm>
        </p:spPr>
        <p:txBody>
          <a:bodyPr/>
          <a:lstStyle/>
          <a:p>
            <a:r>
              <a:rPr lang="en-US" altLang="zh-CN" sz="1600" dirty="0"/>
              <a:t>For URLLC, </a:t>
            </a:r>
            <a:r>
              <a:rPr lang="en-US" altLang="zh-CN" sz="1600" dirty="0" smtClean="0"/>
              <a:t>grant-free non-orthogonal MA </a:t>
            </a:r>
            <a:r>
              <a:rPr lang="en-US" altLang="zh-CN" sz="1600" dirty="0"/>
              <a:t>can:</a:t>
            </a:r>
          </a:p>
          <a:p>
            <a:pPr lvl="1"/>
            <a:r>
              <a:rPr lang="en-US" altLang="zh-CN" sz="1200" dirty="0"/>
              <a:t>provide higher performance in terms of UE ratios meeting URLLC requirements</a:t>
            </a:r>
          </a:p>
          <a:p>
            <a:pPr lvl="1"/>
            <a:r>
              <a:rPr lang="en-US" altLang="zh-CN" sz="1200" dirty="0"/>
              <a:t>support higher packet arrival rate and have better resource efficiency</a:t>
            </a:r>
          </a:p>
          <a:p>
            <a:r>
              <a:rPr lang="en-US" altLang="zh-CN" sz="1600" dirty="0"/>
              <a:t>Receiver complexity should be reasonable</a:t>
            </a:r>
          </a:p>
          <a:p>
            <a:endParaRPr lang="en-US" altLang="zh-CN" sz="16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241003"/>
            <a:ext cx="8513762" cy="723727"/>
          </a:xfrm>
        </p:spPr>
        <p:txBody>
          <a:bodyPr/>
          <a:lstStyle/>
          <a:p>
            <a:r>
              <a:rPr lang="en-US" altLang="zh-CN" dirty="0" smtClean="0"/>
              <a:t>Performance Evaluation for URLLC (SLS)</a:t>
            </a:r>
            <a:endParaRPr lang="zh-CN" altLang="en-US" dirty="0"/>
          </a:p>
        </p:txBody>
      </p:sp>
      <p:pic>
        <p:nvPicPr>
          <p:cNvPr id="4" name="图表 2"/>
          <p:cNvPicPr>
            <a:picLocks noChangeArrowheads="1"/>
          </p:cNvPicPr>
          <p:nvPr/>
        </p:nvPicPr>
        <p:blipFill>
          <a:blip r:embed="rId3"/>
          <a:srcRect b="-60"/>
          <a:stretch>
            <a:fillRect/>
          </a:stretch>
        </p:blipFill>
        <p:spPr bwMode="auto">
          <a:xfrm>
            <a:off x="4128674" y="726772"/>
            <a:ext cx="4093999" cy="273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36618" y="805867"/>
            <a:ext cx="1364674" cy="1221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88866" y="2244435"/>
            <a:ext cx="1639168" cy="12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40888" y="1115606"/>
            <a:ext cx="1566381" cy="390931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200" dirty="0" smtClean="0"/>
              <a:t>Scheme-1: </a:t>
            </a:r>
          </a:p>
          <a:p>
            <a:pPr algn="ctr"/>
            <a:r>
              <a:rPr kumimoji="1" lang="en-US" altLang="zh-CN" sz="1200" dirty="0" smtClean="0"/>
              <a:t>OFDMA based grant-free</a:t>
            </a:r>
            <a:endParaRPr kumimoji="1" lang="zh-CN" altLang="en-US" sz="1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93262" y="2580074"/>
            <a:ext cx="1626229" cy="390931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r>
              <a:rPr kumimoji="1" lang="en-US" altLang="zh-CN" sz="1200" dirty="0" smtClean="0"/>
              <a:t>Scheme-2: </a:t>
            </a:r>
          </a:p>
          <a:p>
            <a:pPr algn="ctr"/>
            <a:r>
              <a:rPr kumimoji="1" lang="en-US" altLang="zh-CN" sz="1200" dirty="0" smtClean="0"/>
              <a:t>Spreading based grant-free</a:t>
            </a:r>
            <a:endParaRPr kumimoji="1" lang="zh-CN" altLang="en-US" sz="12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7510518" y="3441079"/>
            <a:ext cx="1320330" cy="23432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sz="1000" dirty="0" smtClean="0"/>
              <a:t>* MMSE receiver is used</a:t>
            </a:r>
            <a:endParaRPr kumimoji="1" lang="zh-CN" altLang="en-US" sz="10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1644650" y="1179513"/>
            <a:ext cx="6921500" cy="3044825"/>
          </a:xfrm>
        </p:spPr>
        <p:txBody>
          <a:bodyPr>
            <a:normAutofit/>
          </a:bodyPr>
          <a:lstStyle/>
          <a:p>
            <a:pPr marL="342900" indent="-3429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altLang="zh-CN" b="1" dirty="0" smtClean="0">
                <a:solidFill>
                  <a:srgbClr val="FF0000"/>
                </a:solidFill>
              </a:rPr>
              <a:t>Main use cases </a:t>
            </a:r>
          </a:p>
          <a:p>
            <a:pPr marL="342900" indent="-3429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Basics of non-orthogonal transmissions</a:t>
            </a:r>
          </a:p>
          <a:p>
            <a:pPr marL="342900" indent="-3429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altLang="en-US" dirty="0" smtClean="0">
                <a:solidFill>
                  <a:schemeClr val="bg1">
                    <a:lumMod val="50000"/>
                  </a:schemeClr>
                </a:solidFill>
              </a:rPr>
              <a:t>Initial performance evaluations</a:t>
            </a:r>
          </a:p>
        </p:txBody>
      </p:sp>
      <p:sp>
        <p:nvSpPr>
          <p:cNvPr id="9219" name="Title 3"/>
          <p:cNvSpPr>
            <a:spLocks noGrp="1"/>
          </p:cNvSpPr>
          <p:nvPr>
            <p:ph type="ctrTitle"/>
          </p:nvPr>
        </p:nvSpPr>
        <p:spPr>
          <a:xfrm>
            <a:off x="1644650" y="414338"/>
            <a:ext cx="6921500" cy="719137"/>
          </a:xfrm>
        </p:spPr>
        <p:txBody>
          <a:bodyPr/>
          <a:lstStyle/>
          <a:p>
            <a:r>
              <a:rPr b="1" dirty="0">
                <a:ea typeface="微软雅黑" pitchFamily="34" charset="-122"/>
              </a:rPr>
              <a:t>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690113" y="4114799"/>
            <a:ext cx="7953555" cy="681487"/>
          </a:xfrm>
        </p:spPr>
        <p:txBody>
          <a:bodyPr/>
          <a:lstStyle/>
          <a:p>
            <a:r>
              <a:rPr lang="en-US" altLang="zh-CN" dirty="0"/>
              <a:t>For V2V, </a:t>
            </a:r>
            <a:r>
              <a:rPr lang="en-US" altLang="zh-CN" dirty="0" smtClean="0"/>
              <a:t>grant-free non-orthogonal MA can </a:t>
            </a:r>
            <a:r>
              <a:rPr lang="en-US" altLang="zh-CN" dirty="0"/>
              <a:t>achieve better </a:t>
            </a:r>
            <a:r>
              <a:rPr lang="en-US" altLang="zh-CN" dirty="0" smtClean="0"/>
              <a:t>performance in terms of packet reception ratio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Evaluation for V2V (SLS)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8965" y="879993"/>
            <a:ext cx="4674259" cy="311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262955" y="3856337"/>
            <a:ext cx="8513763" cy="991705"/>
          </a:xfrm>
        </p:spPr>
        <p:txBody>
          <a:bodyPr/>
          <a:lstStyle/>
          <a:p>
            <a:r>
              <a:rPr lang="en-US" altLang="zh-CN" dirty="0"/>
              <a:t>For 2-step RACH, transmitter side schemes of </a:t>
            </a:r>
            <a:r>
              <a:rPr lang="en-US" altLang="zh-CN" dirty="0" smtClean="0"/>
              <a:t>grant-free non-orthogonal MA </a:t>
            </a:r>
            <a:r>
              <a:rPr lang="en-US" altLang="zh-CN" dirty="0"/>
              <a:t>can </a:t>
            </a:r>
          </a:p>
          <a:p>
            <a:pPr lvl="1"/>
            <a:r>
              <a:rPr lang="en-US" altLang="zh-CN" dirty="0"/>
              <a:t>improve the robustness of the random access and reduce the latency </a:t>
            </a:r>
          </a:p>
          <a:p>
            <a:pPr lvl="1"/>
            <a:r>
              <a:rPr lang="en-US" altLang="zh-CN" dirty="0"/>
              <a:t>lower the power consumption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Evaluation for two step RACH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269106" y="1719462"/>
          <a:ext cx="4216803" cy="1051560"/>
        </p:xfrm>
        <a:graphic>
          <a:graphicData uri="http://schemas.openxmlformats.org/drawingml/2006/table">
            <a:tbl>
              <a:tblPr/>
              <a:tblGrid>
                <a:gridCol w="1009476"/>
                <a:gridCol w="1221802"/>
                <a:gridCol w="198552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宋体"/>
                          <a:cs typeface="Times New Roman"/>
                        </a:rPr>
                        <a:t>Number of users</a:t>
                      </a:r>
                      <a:endParaRPr lang="zh-CN" sz="12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latin typeface="Times New Roman"/>
                          <a:ea typeface="宋体"/>
                          <a:cs typeface="Times New Roman"/>
                        </a:rPr>
                        <a:t>Average BLER</a:t>
                      </a:r>
                      <a:endParaRPr lang="zh-CN" sz="12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latin typeface="Times New Roman"/>
                          <a:ea typeface="宋体"/>
                          <a:cs typeface="Times New Roman"/>
                        </a:rPr>
                        <a:t>TA detection probability (Accuracy of TA is 1 us)</a:t>
                      </a:r>
                      <a:endParaRPr lang="zh-CN" sz="12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2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 New Roman"/>
                          <a:ea typeface="宋体"/>
                          <a:cs typeface="Times New Roman"/>
                        </a:rPr>
                        <a:t>0.023</a:t>
                      </a:r>
                      <a:endParaRPr lang="zh-CN" sz="12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 New Roman"/>
                          <a:ea typeface="宋体"/>
                          <a:cs typeface="Times New Roman"/>
                        </a:rPr>
                        <a:t>97%</a:t>
                      </a:r>
                      <a:endParaRPr lang="zh-CN" sz="12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2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 New Roman"/>
                          <a:ea typeface="宋体"/>
                          <a:cs typeface="Times New Roman"/>
                        </a:rPr>
                        <a:t>0.025</a:t>
                      </a:r>
                      <a:endParaRPr lang="zh-CN" sz="12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 New Roman"/>
                          <a:ea typeface="宋体"/>
                          <a:cs typeface="Times New Roman"/>
                        </a:rPr>
                        <a:t>94%</a:t>
                      </a:r>
                      <a:endParaRPr lang="zh-CN" sz="12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2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 New Roman"/>
                          <a:ea typeface="宋体"/>
                          <a:cs typeface="Times New Roman"/>
                        </a:rPr>
                        <a:t>0.044</a:t>
                      </a:r>
                      <a:endParaRPr lang="zh-CN" sz="12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latin typeface="Times New Roman"/>
                          <a:ea typeface="宋体"/>
                          <a:cs typeface="Times New Roman"/>
                        </a:rPr>
                        <a:t>88%</a:t>
                      </a:r>
                      <a:endParaRPr lang="zh-CN" sz="12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596613" y="1396297"/>
            <a:ext cx="40938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#UEs vs. TA detection probability for [0, 5.2 us]</a:t>
            </a:r>
            <a:endParaRPr lang="zh-CN" altLang="en-US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923" y="684247"/>
            <a:ext cx="4229454" cy="3172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508958" y="1270076"/>
            <a:ext cx="8340941" cy="3346880"/>
          </a:xfrm>
        </p:spPr>
        <p:txBody>
          <a:bodyPr/>
          <a:lstStyle/>
          <a:p>
            <a:pPr indent="173038">
              <a:buFont typeface="Arial" pitchFamily="34" charset="0"/>
              <a:buChar char="•"/>
            </a:pPr>
            <a:r>
              <a:rPr lang="en-US" altLang="zh-CN" dirty="0" smtClean="0"/>
              <a:t>Enable </a:t>
            </a:r>
            <a:r>
              <a:rPr lang="en-US" altLang="zh-CN"/>
              <a:t>the </a:t>
            </a:r>
            <a:r>
              <a:rPr lang="en-US" altLang="zh-CN" smtClean="0"/>
              <a:t>RACH-free/grant-free </a:t>
            </a:r>
            <a:r>
              <a:rPr lang="en-US" altLang="zh-CN" dirty="0"/>
              <a:t>transmission</a:t>
            </a:r>
          </a:p>
          <a:p>
            <a:pPr indent="173038">
              <a:buFont typeface="Arial" pitchFamily="34" charset="0"/>
              <a:buChar char="•"/>
            </a:pPr>
            <a:r>
              <a:rPr lang="en-US" altLang="zh-CN" dirty="0"/>
              <a:t>Improve the system load for a large number of UEs of small data</a:t>
            </a:r>
          </a:p>
          <a:p>
            <a:pPr indent="173038">
              <a:buFont typeface="Arial" pitchFamily="34" charset="0"/>
              <a:buChar char="•"/>
            </a:pPr>
            <a:r>
              <a:rPr lang="en-US" altLang="zh-CN" dirty="0"/>
              <a:t>Reduce the latency by simplifying </a:t>
            </a:r>
            <a:r>
              <a:rPr lang="en-US" altLang="zh-CN" dirty="0" smtClean="0"/>
              <a:t>transmission scheme</a:t>
            </a:r>
            <a:endParaRPr lang="en-US" altLang="zh-CN" dirty="0"/>
          </a:p>
          <a:p>
            <a:pPr indent="173038">
              <a:buFont typeface="Arial" pitchFamily="34" charset="0"/>
              <a:buChar char="•"/>
            </a:pPr>
            <a:r>
              <a:rPr lang="en-US" altLang="zh-CN" dirty="0"/>
              <a:t>Lower the UE power consumption</a:t>
            </a:r>
          </a:p>
          <a:p>
            <a:pPr indent="173038">
              <a:buFont typeface="Arial" pitchFamily="34" charset="0"/>
              <a:buChar char="•"/>
            </a:pPr>
            <a:r>
              <a:rPr lang="en-US" altLang="zh-CN" dirty="0"/>
              <a:t>Minimize the </a:t>
            </a:r>
            <a:r>
              <a:rPr lang="en-US" altLang="zh-CN" dirty="0" smtClean="0"/>
              <a:t>signaling overhead</a:t>
            </a:r>
            <a:endParaRPr lang="en-US" altLang="zh-CN" dirty="0"/>
          </a:p>
          <a:p>
            <a:pPr indent="173038">
              <a:buFont typeface="Arial" pitchFamily="34" charset="0"/>
              <a:buChar char="•"/>
            </a:pPr>
            <a:r>
              <a:rPr lang="en-US" altLang="zh-CN" dirty="0"/>
              <a:t>Strengthen the robustness/resilience to </a:t>
            </a:r>
            <a:r>
              <a:rPr lang="en-US" altLang="zh-CN" dirty="0" err="1"/>
              <a:t>bursty</a:t>
            </a:r>
            <a:r>
              <a:rPr lang="en-US" altLang="zh-CN" dirty="0"/>
              <a:t> traffic</a:t>
            </a:r>
          </a:p>
          <a:p>
            <a:endParaRPr lang="zh-CN" altLang="en-US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Non-orthogonal MA can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dirty="0" smtClean="0">
                <a:ea typeface="微软雅黑" pitchFamily="34" charset="-122"/>
              </a:rPr>
              <a:t>Thank you</a:t>
            </a:r>
            <a:endParaRPr sz="2400" dirty="0" smtClean="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3409771"/>
            <a:ext cx="8513763" cy="1550417"/>
          </a:xfrm>
        </p:spPr>
        <p:txBody>
          <a:bodyPr/>
          <a:lstStyle/>
          <a:p>
            <a:r>
              <a:rPr lang="en-US" altLang="zh-CN" sz="1400" b="1" dirty="0"/>
              <a:t>Issue:</a:t>
            </a:r>
          </a:p>
          <a:p>
            <a:pPr lvl="1"/>
            <a:r>
              <a:rPr lang="en-US" altLang="zh-CN" sz="1200" dirty="0"/>
              <a:t>Massive </a:t>
            </a:r>
            <a:r>
              <a:rPr lang="en-US" altLang="zh-CN" sz="1200" dirty="0"/>
              <a:t>low </a:t>
            </a:r>
            <a:r>
              <a:rPr lang="en-US" altLang="zh-CN" sz="1200" dirty="0" smtClean="0"/>
              <a:t>cost &amp; low </a:t>
            </a:r>
            <a:r>
              <a:rPr lang="en-US" altLang="zh-CN" sz="1200" dirty="0"/>
              <a:t>power consumption </a:t>
            </a:r>
            <a:r>
              <a:rPr lang="en-US" altLang="zh-CN" sz="1200" dirty="0" smtClean="0"/>
              <a:t>devices </a:t>
            </a:r>
            <a:r>
              <a:rPr lang="en-US" altLang="zh-CN" sz="1200" dirty="0"/>
              <a:t>with sporadic UL small packet</a:t>
            </a:r>
          </a:p>
          <a:p>
            <a:pPr lvl="1"/>
            <a:r>
              <a:rPr lang="en-US" altLang="zh-CN" sz="1200" dirty="0"/>
              <a:t>Traditional grant-based orthogonal transmission </a:t>
            </a:r>
            <a:r>
              <a:rPr lang="en-US" altLang="zh-CN" sz="1200" dirty="0" smtClean="0"/>
              <a:t>has very </a:t>
            </a:r>
            <a:r>
              <a:rPr lang="en-US" altLang="zh-CN" sz="1200" dirty="0"/>
              <a:t>poor </a:t>
            </a:r>
            <a:r>
              <a:rPr lang="en-US" altLang="zh-CN" sz="1200" dirty="0" smtClean="0"/>
              <a:t>efficiency</a:t>
            </a:r>
            <a:endParaRPr lang="en-US" altLang="zh-CN" sz="1200" dirty="0"/>
          </a:p>
          <a:p>
            <a:r>
              <a:rPr lang="en-US" altLang="zh-CN" sz="1400" b="1" dirty="0" smtClean="0"/>
              <a:t>Major </a:t>
            </a:r>
            <a:r>
              <a:rPr lang="en-US" altLang="zh-CN" sz="1400" b="1" dirty="0"/>
              <a:t>targets:</a:t>
            </a:r>
          </a:p>
          <a:p>
            <a:pPr lvl="1"/>
            <a:r>
              <a:rPr lang="en-US" altLang="zh-CN" sz="1200" dirty="0" smtClean="0"/>
              <a:t>Very </a:t>
            </a:r>
            <a:r>
              <a:rPr lang="en-US" altLang="zh-CN" sz="1200" dirty="0"/>
              <a:t>low </a:t>
            </a:r>
            <a:r>
              <a:rPr lang="en-US" altLang="zh-CN" sz="1200" dirty="0"/>
              <a:t>cost, </a:t>
            </a:r>
            <a:r>
              <a:rPr lang="en-US" altLang="zh-CN" sz="1200" dirty="0"/>
              <a:t>low signaling overhead </a:t>
            </a:r>
            <a:r>
              <a:rPr lang="en-US" altLang="zh-CN" sz="1200" dirty="0"/>
              <a:t>&amp; </a:t>
            </a:r>
            <a:r>
              <a:rPr lang="en-US" altLang="zh-CN" sz="1200" dirty="0"/>
              <a:t>low </a:t>
            </a:r>
            <a:r>
              <a:rPr lang="en-US" altLang="zh-CN" sz="1200" dirty="0"/>
              <a:t>power consumption and massive connections.</a:t>
            </a:r>
            <a:endParaRPr lang="zh-CN" altLang="en-US" sz="1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Main Use Case 1: </a:t>
            </a:r>
            <a:r>
              <a:rPr lang="en-US" altLang="zh-CN" dirty="0" err="1" smtClean="0"/>
              <a:t>mMTC</a:t>
            </a:r>
            <a:endParaRPr lang="zh-CN" altLang="en-US" dirty="0"/>
          </a:p>
        </p:txBody>
      </p:sp>
      <p:grpSp>
        <p:nvGrpSpPr>
          <p:cNvPr id="6" name="组合 351"/>
          <p:cNvGrpSpPr/>
          <p:nvPr/>
        </p:nvGrpSpPr>
        <p:grpSpPr>
          <a:xfrm>
            <a:off x="3321533" y="2348680"/>
            <a:ext cx="1822196" cy="643147"/>
            <a:chOff x="5936101" y="2139497"/>
            <a:chExt cx="3004047" cy="1265198"/>
          </a:xfrm>
        </p:grpSpPr>
        <p:cxnSp>
          <p:nvCxnSpPr>
            <p:cNvPr id="30" name="直接连接符 29"/>
            <p:cNvCxnSpPr/>
            <p:nvPr/>
          </p:nvCxnSpPr>
          <p:spPr bwMode="auto">
            <a:xfrm rot="5400000">
              <a:off x="8011315" y="2849360"/>
              <a:ext cx="1110666" cy="3"/>
            </a:xfrm>
            <a:prstGeom prst="line">
              <a:avLst/>
            </a:prstGeom>
            <a:solidFill>
              <a:srgbClr val="4F81BD"/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 bwMode="auto">
            <a:xfrm rot="5400000">
              <a:off x="5588116" y="2844526"/>
              <a:ext cx="1110667" cy="9669"/>
            </a:xfrm>
            <a:prstGeom prst="line">
              <a:avLst/>
            </a:prstGeom>
            <a:solidFill>
              <a:srgbClr val="4F81BD"/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2" name="右箭头 31"/>
            <p:cNvSpPr/>
            <p:nvPr/>
          </p:nvSpPr>
          <p:spPr bwMode="auto">
            <a:xfrm>
              <a:off x="6150490" y="2970324"/>
              <a:ext cx="2416158" cy="89938"/>
            </a:xfrm>
            <a:prstGeom prst="rightArrow">
              <a:avLst>
                <a:gd name="adj1" fmla="val 35333"/>
                <a:gd name="adj2" fmla="val 59778"/>
              </a:avLst>
            </a:prstGeom>
            <a:noFill/>
            <a:ln w="95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994065" y="2679545"/>
              <a:ext cx="2732706" cy="42382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800" kern="0" dirty="0" smtClean="0">
                  <a:solidFill>
                    <a:srgbClr val="000000"/>
                  </a:solidFill>
                  <a:latin typeface="Arial" pitchFamily="34" charset="0"/>
                </a:rPr>
                <a:t>        NOMA transmission</a:t>
              </a:r>
            </a:p>
          </p:txBody>
        </p:sp>
        <p:sp>
          <p:nvSpPr>
            <p:cNvPr id="34" name="圆角矩形 33"/>
            <p:cNvSpPr/>
            <p:nvPr/>
          </p:nvSpPr>
          <p:spPr bwMode="auto">
            <a:xfrm>
              <a:off x="5936101" y="2145002"/>
              <a:ext cx="630319" cy="206473"/>
            </a:xfrm>
            <a:prstGeom prst="roundRect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altLang="zh-CN" sz="800" kern="0" noProof="0" dirty="0" smtClean="0">
                  <a:solidFill>
                    <a:srgbClr val="000000"/>
                  </a:solidFill>
                  <a:latin typeface="Arial" pitchFamily="34" charset="0"/>
                </a:rPr>
                <a:t>UE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5" name="圆角矩形 34"/>
            <p:cNvSpPr/>
            <p:nvPr/>
          </p:nvSpPr>
          <p:spPr bwMode="auto">
            <a:xfrm>
              <a:off x="8182120" y="2139497"/>
              <a:ext cx="758028" cy="199738"/>
            </a:xfrm>
            <a:prstGeom prst="roundRect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altLang="zh-CN" sz="800" kern="0" dirty="0" smtClean="0">
                  <a:solidFill>
                    <a:srgbClr val="000000"/>
                  </a:solidFill>
                  <a:latin typeface="Arial" pitchFamily="34" charset="0"/>
                </a:rPr>
                <a:t> </a:t>
              </a:r>
              <a:r>
                <a:rPr lang="en-US" altLang="zh-CN" sz="800" kern="0" dirty="0" err="1" smtClean="0">
                  <a:solidFill>
                    <a:srgbClr val="000000"/>
                  </a:solidFill>
                  <a:latin typeface="Arial" pitchFamily="34" charset="0"/>
                </a:rPr>
                <a:t>gNB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6" name="右箭头 35"/>
            <p:cNvSpPr/>
            <p:nvPr/>
          </p:nvSpPr>
          <p:spPr bwMode="auto">
            <a:xfrm flipH="1">
              <a:off x="6138613" y="2556632"/>
              <a:ext cx="2428033" cy="158061"/>
            </a:xfrm>
            <a:prstGeom prst="rightArrow">
              <a:avLst>
                <a:gd name="adj1" fmla="val 35333"/>
                <a:gd name="adj2" fmla="val 59778"/>
              </a:avLst>
            </a:prstGeom>
            <a:noFill/>
            <a:ln w="952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566432" y="2313187"/>
              <a:ext cx="1286462" cy="42382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800" kern="0" dirty="0" smtClean="0">
                  <a:solidFill>
                    <a:srgbClr val="000000"/>
                  </a:solidFill>
                  <a:latin typeface="Arial" pitchFamily="34" charset="0"/>
                </a:rPr>
                <a:t>DL Synch.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</p:grp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2158" y="2338762"/>
            <a:ext cx="501312" cy="471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22776" y="2316409"/>
            <a:ext cx="493674" cy="496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793"/>
          <p:cNvGrpSpPr/>
          <p:nvPr/>
        </p:nvGrpSpPr>
        <p:grpSpPr>
          <a:xfrm>
            <a:off x="6695921" y="746166"/>
            <a:ext cx="2272571" cy="1135316"/>
            <a:chOff x="3610948" y="1022612"/>
            <a:chExt cx="3173034" cy="1637274"/>
          </a:xfrm>
        </p:grpSpPr>
        <p:sp>
          <p:nvSpPr>
            <p:cNvPr id="19" name="圆角矩形 18"/>
            <p:cNvSpPr/>
            <p:nvPr/>
          </p:nvSpPr>
          <p:spPr bwMode="auto">
            <a:xfrm>
              <a:off x="4555151" y="1022612"/>
              <a:ext cx="787690" cy="324227"/>
            </a:xfrm>
            <a:prstGeom prst="roundRect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Small packet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20" name="圆角矩形 19"/>
            <p:cNvSpPr/>
            <p:nvPr/>
          </p:nvSpPr>
          <p:spPr bwMode="auto">
            <a:xfrm>
              <a:off x="5419353" y="1560104"/>
              <a:ext cx="1018006" cy="335301"/>
            </a:xfrm>
            <a:prstGeom prst="roundRect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RACH Procedure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21" name="圆角矩形 20"/>
            <p:cNvSpPr/>
            <p:nvPr/>
          </p:nvSpPr>
          <p:spPr bwMode="auto">
            <a:xfrm>
              <a:off x="3610948" y="1423283"/>
              <a:ext cx="917720" cy="426950"/>
            </a:xfrm>
            <a:prstGeom prst="roundRect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altLang="zh-CN" sz="800" kern="0" dirty="0" smtClean="0">
                  <a:solidFill>
                    <a:srgbClr val="000000"/>
                  </a:solidFill>
                  <a:latin typeface="Arial" pitchFamily="34" charset="0"/>
                </a:rPr>
                <a:t>Power saving state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cxnSp>
          <p:nvCxnSpPr>
            <p:cNvPr id="22" name="形状 21"/>
            <p:cNvCxnSpPr>
              <a:stCxn id="19" idx="3"/>
              <a:endCxn id="20" idx="0"/>
            </p:cNvCxnSpPr>
            <p:nvPr/>
          </p:nvCxnSpPr>
          <p:spPr bwMode="auto">
            <a:xfrm>
              <a:off x="5342841" y="1184726"/>
              <a:ext cx="585515" cy="375378"/>
            </a:xfrm>
            <a:prstGeom prst="curvedConnector2">
              <a:avLst/>
            </a:prstGeom>
            <a:solidFill>
              <a:srgbClr val="FFDE4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3" name="形状 22"/>
            <p:cNvCxnSpPr>
              <a:stCxn id="21" idx="0"/>
              <a:endCxn id="19" idx="1"/>
            </p:cNvCxnSpPr>
            <p:nvPr/>
          </p:nvCxnSpPr>
          <p:spPr bwMode="auto">
            <a:xfrm rot="5400000" flipH="1" flipV="1">
              <a:off x="4193200" y="1061334"/>
              <a:ext cx="238557" cy="485342"/>
            </a:xfrm>
            <a:prstGeom prst="curvedConnector2">
              <a:avLst/>
            </a:prstGeom>
            <a:solidFill>
              <a:srgbClr val="FFDE4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" name="曲线连接符 41"/>
            <p:cNvCxnSpPr>
              <a:stCxn id="20" idx="2"/>
              <a:endCxn id="25" idx="3"/>
            </p:cNvCxnSpPr>
            <p:nvPr/>
          </p:nvCxnSpPr>
          <p:spPr bwMode="auto">
            <a:xfrm rot="5400000">
              <a:off x="5610030" y="1992586"/>
              <a:ext cx="415507" cy="221146"/>
            </a:xfrm>
            <a:prstGeom prst="curvedConnector2">
              <a:avLst/>
            </a:prstGeom>
            <a:solidFill>
              <a:srgbClr val="FFDE4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5" name="圆角矩形 24"/>
            <p:cNvSpPr/>
            <p:nvPr/>
          </p:nvSpPr>
          <p:spPr bwMode="auto">
            <a:xfrm>
              <a:off x="4157140" y="1961938"/>
              <a:ext cx="1550070" cy="697948"/>
            </a:xfrm>
            <a:prstGeom prst="roundRect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Connected state/</a:t>
              </a:r>
              <a:r>
                <a:rPr kumimoji="0" lang="en-US" altLang="zh-CN" sz="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ULGrant</a:t>
              </a: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 / Transmission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cxnSp>
          <p:nvCxnSpPr>
            <p:cNvPr id="26" name="曲线连接符 99"/>
            <p:cNvCxnSpPr/>
            <p:nvPr/>
          </p:nvCxnSpPr>
          <p:spPr bwMode="auto">
            <a:xfrm rot="5400000" flipH="1">
              <a:off x="5872069" y="1687320"/>
              <a:ext cx="254428" cy="1588"/>
            </a:xfrm>
            <a:prstGeom prst="curvedConnector5">
              <a:avLst>
                <a:gd name="adj1" fmla="val -68178"/>
                <a:gd name="adj2" fmla="val -42323502"/>
                <a:gd name="adj3" fmla="val 168178"/>
              </a:avLst>
            </a:prstGeom>
            <a:solidFill>
              <a:srgbClr val="FFDE40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arrow" w="sm" len="sm"/>
            </a:ln>
            <a:effectLst/>
          </p:spPr>
        </p:cxnSp>
        <p:cxnSp>
          <p:nvCxnSpPr>
            <p:cNvPr id="27" name="形状 26"/>
            <p:cNvCxnSpPr>
              <a:stCxn id="25" idx="1"/>
            </p:cNvCxnSpPr>
            <p:nvPr/>
          </p:nvCxnSpPr>
          <p:spPr bwMode="auto">
            <a:xfrm rot="10800000">
              <a:off x="3953094" y="1782766"/>
              <a:ext cx="204047" cy="528147"/>
            </a:xfrm>
            <a:prstGeom prst="curvedConnector2">
              <a:avLst/>
            </a:prstGeom>
            <a:solidFill>
              <a:srgbClr val="FFDE4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8" name="矩形 27"/>
            <p:cNvSpPr/>
            <p:nvPr/>
          </p:nvSpPr>
          <p:spPr>
            <a:xfrm>
              <a:off x="5639359" y="2085552"/>
              <a:ext cx="843064" cy="340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Success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70423" y="1200970"/>
              <a:ext cx="513559" cy="340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Fail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</p:grpSp>
      <p:grpSp>
        <p:nvGrpSpPr>
          <p:cNvPr id="10" name="组合 899"/>
          <p:cNvGrpSpPr/>
          <p:nvPr/>
        </p:nvGrpSpPr>
        <p:grpSpPr>
          <a:xfrm>
            <a:off x="3205735" y="1134858"/>
            <a:ext cx="1903448" cy="844777"/>
            <a:chOff x="6604097" y="157479"/>
            <a:chExt cx="2420897" cy="1211034"/>
          </a:xfrm>
        </p:grpSpPr>
        <p:sp>
          <p:nvSpPr>
            <p:cNvPr id="13" name="圆角矩形 12"/>
            <p:cNvSpPr/>
            <p:nvPr/>
          </p:nvSpPr>
          <p:spPr bwMode="auto">
            <a:xfrm>
              <a:off x="7551830" y="157479"/>
              <a:ext cx="787690" cy="549942"/>
            </a:xfrm>
            <a:prstGeom prst="roundRect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Small packet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>
              <a:off x="8185238" y="892782"/>
              <a:ext cx="839756" cy="475730"/>
            </a:xfrm>
            <a:prstGeom prst="roundRect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 NOMA</a:t>
              </a:r>
            </a:p>
          </p:txBody>
        </p:sp>
        <p:sp>
          <p:nvSpPr>
            <p:cNvPr id="15" name="圆角矩形 14"/>
            <p:cNvSpPr/>
            <p:nvPr/>
          </p:nvSpPr>
          <p:spPr bwMode="auto">
            <a:xfrm>
              <a:off x="6604097" y="892781"/>
              <a:ext cx="947734" cy="444240"/>
            </a:xfrm>
            <a:prstGeom prst="roundRect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altLang="zh-CN" sz="800" kern="0" dirty="0" smtClean="0">
                  <a:solidFill>
                    <a:srgbClr val="000000"/>
                  </a:solidFill>
                  <a:latin typeface="Arial" pitchFamily="34" charset="0"/>
                </a:rPr>
                <a:t>Power saving state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cxnSp>
          <p:nvCxnSpPr>
            <p:cNvPr id="16" name="形状 15"/>
            <p:cNvCxnSpPr>
              <a:stCxn id="13" idx="3"/>
              <a:endCxn id="14" idx="0"/>
            </p:cNvCxnSpPr>
            <p:nvPr/>
          </p:nvCxnSpPr>
          <p:spPr bwMode="auto">
            <a:xfrm>
              <a:off x="8339520" y="432451"/>
              <a:ext cx="265595" cy="460332"/>
            </a:xfrm>
            <a:prstGeom prst="curvedConnector2">
              <a:avLst/>
            </a:prstGeom>
            <a:solidFill>
              <a:srgbClr val="FFDE4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7" name="形状 16"/>
            <p:cNvCxnSpPr>
              <a:stCxn id="15" idx="0"/>
              <a:endCxn id="13" idx="1"/>
            </p:cNvCxnSpPr>
            <p:nvPr/>
          </p:nvCxnSpPr>
          <p:spPr bwMode="auto">
            <a:xfrm rot="5400000" flipH="1" flipV="1">
              <a:off x="7084732" y="425684"/>
              <a:ext cx="460330" cy="473866"/>
            </a:xfrm>
            <a:prstGeom prst="curvedConnector2">
              <a:avLst/>
            </a:prstGeom>
            <a:solidFill>
              <a:srgbClr val="FFDE4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8" name="形状 874"/>
            <p:cNvCxnSpPr>
              <a:stCxn id="14" idx="2"/>
              <a:endCxn id="15" idx="2"/>
            </p:cNvCxnSpPr>
            <p:nvPr/>
          </p:nvCxnSpPr>
          <p:spPr bwMode="auto">
            <a:xfrm rot="5400000" flipH="1">
              <a:off x="7825793" y="589192"/>
              <a:ext cx="31491" cy="1527151"/>
            </a:xfrm>
            <a:prstGeom prst="curvedConnector3">
              <a:avLst>
                <a:gd name="adj1" fmla="val -1040652"/>
              </a:avLst>
            </a:prstGeom>
            <a:solidFill>
              <a:srgbClr val="FFDE40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1" name="Right Arrow 62"/>
          <p:cNvSpPr/>
          <p:nvPr/>
        </p:nvSpPr>
        <p:spPr>
          <a:xfrm rot="10800000">
            <a:off x="5678679" y="1722965"/>
            <a:ext cx="387122" cy="16330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2" name="TextBox 11"/>
          <p:cNvSpPr txBox="1"/>
          <p:nvPr/>
        </p:nvSpPr>
        <p:spPr>
          <a:xfrm>
            <a:off x="5462814" y="1086428"/>
            <a:ext cx="881522" cy="432051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 algn="ctr"/>
            <a:r>
              <a:rPr kumimoji="1" lang="en-US" sz="1400" dirty="0" smtClean="0"/>
              <a:t>lighter </a:t>
            </a:r>
          </a:p>
          <a:p>
            <a:pPr algn="ctr"/>
            <a:r>
              <a:rPr kumimoji="1" lang="en-US" sz="1400" dirty="0" smtClean="0"/>
              <a:t>connection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240702" y="1106298"/>
            <a:ext cx="2752680" cy="1961885"/>
            <a:chOff x="192633" y="815909"/>
            <a:chExt cx="2752680" cy="1961885"/>
          </a:xfrm>
        </p:grpSpPr>
        <p:sp>
          <p:nvSpPr>
            <p:cNvPr id="63" name="AutoShape 410"/>
            <p:cNvSpPr>
              <a:spLocks noChangeArrowheads="1"/>
            </p:cNvSpPr>
            <p:nvPr/>
          </p:nvSpPr>
          <p:spPr bwMode="auto">
            <a:xfrm>
              <a:off x="2578436" y="173330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AutoShape 410"/>
            <p:cNvSpPr>
              <a:spLocks noChangeArrowheads="1"/>
            </p:cNvSpPr>
            <p:nvPr/>
          </p:nvSpPr>
          <p:spPr bwMode="auto">
            <a:xfrm>
              <a:off x="2622242" y="217472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AutoShape 410"/>
            <p:cNvSpPr>
              <a:spLocks noChangeArrowheads="1"/>
            </p:cNvSpPr>
            <p:nvPr/>
          </p:nvSpPr>
          <p:spPr bwMode="auto">
            <a:xfrm>
              <a:off x="2412336" y="171505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AutoShape 410"/>
            <p:cNvSpPr>
              <a:spLocks noChangeArrowheads="1"/>
            </p:cNvSpPr>
            <p:nvPr/>
          </p:nvSpPr>
          <p:spPr bwMode="auto">
            <a:xfrm>
              <a:off x="2763515" y="215355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AutoShape 410"/>
            <p:cNvSpPr>
              <a:spLocks noChangeArrowheads="1"/>
            </p:cNvSpPr>
            <p:nvPr/>
          </p:nvSpPr>
          <p:spPr bwMode="auto">
            <a:xfrm>
              <a:off x="2295307" y="188049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AutoShape 410"/>
            <p:cNvSpPr>
              <a:spLocks noChangeArrowheads="1"/>
            </p:cNvSpPr>
            <p:nvPr/>
          </p:nvSpPr>
          <p:spPr bwMode="auto">
            <a:xfrm>
              <a:off x="2705990" y="178193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AutoShape 410"/>
            <p:cNvSpPr>
              <a:spLocks noChangeArrowheads="1"/>
            </p:cNvSpPr>
            <p:nvPr/>
          </p:nvSpPr>
          <p:spPr bwMode="auto">
            <a:xfrm>
              <a:off x="2352255" y="179653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AutoShape 410"/>
            <p:cNvSpPr>
              <a:spLocks noChangeArrowheads="1"/>
            </p:cNvSpPr>
            <p:nvPr/>
          </p:nvSpPr>
          <p:spPr bwMode="auto">
            <a:xfrm>
              <a:off x="2762938" y="169797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AutoShape 410"/>
            <p:cNvSpPr>
              <a:spLocks noChangeArrowheads="1"/>
            </p:cNvSpPr>
            <p:nvPr/>
          </p:nvSpPr>
          <p:spPr bwMode="auto">
            <a:xfrm>
              <a:off x="2490822" y="213412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AutoShape 411"/>
            <p:cNvSpPr>
              <a:spLocks noChangeArrowheads="1"/>
            </p:cNvSpPr>
            <p:nvPr/>
          </p:nvSpPr>
          <p:spPr bwMode="auto">
            <a:xfrm>
              <a:off x="2599396" y="164686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AutoShape 411"/>
            <p:cNvSpPr>
              <a:spLocks noChangeArrowheads="1"/>
            </p:cNvSpPr>
            <p:nvPr/>
          </p:nvSpPr>
          <p:spPr bwMode="auto">
            <a:xfrm>
              <a:off x="2270849" y="197541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AutoShape 410"/>
            <p:cNvSpPr>
              <a:spLocks noChangeArrowheads="1"/>
            </p:cNvSpPr>
            <p:nvPr/>
          </p:nvSpPr>
          <p:spPr bwMode="auto">
            <a:xfrm>
              <a:off x="2622242" y="228497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AutoShape 410"/>
            <p:cNvSpPr>
              <a:spLocks noChangeArrowheads="1"/>
            </p:cNvSpPr>
            <p:nvPr/>
          </p:nvSpPr>
          <p:spPr bwMode="auto">
            <a:xfrm>
              <a:off x="2522734" y="180083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AutoShape 410"/>
            <p:cNvSpPr>
              <a:spLocks noChangeArrowheads="1"/>
            </p:cNvSpPr>
            <p:nvPr/>
          </p:nvSpPr>
          <p:spPr bwMode="auto">
            <a:xfrm>
              <a:off x="2857701" y="196007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AutoShape 410"/>
            <p:cNvSpPr>
              <a:spLocks noChangeArrowheads="1"/>
            </p:cNvSpPr>
            <p:nvPr/>
          </p:nvSpPr>
          <p:spPr bwMode="auto">
            <a:xfrm>
              <a:off x="2358463" y="193225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AutoShape 410"/>
            <p:cNvSpPr>
              <a:spLocks noChangeArrowheads="1"/>
            </p:cNvSpPr>
            <p:nvPr/>
          </p:nvSpPr>
          <p:spPr bwMode="auto">
            <a:xfrm>
              <a:off x="2845809" y="163043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AutoShape 410"/>
            <p:cNvSpPr>
              <a:spLocks noChangeArrowheads="1"/>
            </p:cNvSpPr>
            <p:nvPr/>
          </p:nvSpPr>
          <p:spPr bwMode="auto">
            <a:xfrm>
              <a:off x="1494965" y="176725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AutoShape 411"/>
            <p:cNvSpPr>
              <a:spLocks noChangeArrowheads="1"/>
            </p:cNvSpPr>
            <p:nvPr/>
          </p:nvSpPr>
          <p:spPr bwMode="auto">
            <a:xfrm>
              <a:off x="2807324" y="184756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AutoShape 410"/>
            <p:cNvSpPr>
              <a:spLocks noChangeArrowheads="1"/>
            </p:cNvSpPr>
            <p:nvPr/>
          </p:nvSpPr>
          <p:spPr bwMode="auto">
            <a:xfrm>
              <a:off x="918184" y="184756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AutoShape 411"/>
            <p:cNvSpPr>
              <a:spLocks noChangeArrowheads="1"/>
            </p:cNvSpPr>
            <p:nvPr/>
          </p:nvSpPr>
          <p:spPr bwMode="auto">
            <a:xfrm>
              <a:off x="2068094" y="176542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AutoShape 410"/>
            <p:cNvSpPr>
              <a:spLocks noChangeArrowheads="1"/>
            </p:cNvSpPr>
            <p:nvPr/>
          </p:nvSpPr>
          <p:spPr bwMode="auto">
            <a:xfrm>
              <a:off x="1330691" y="152084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AutoShape 410"/>
            <p:cNvSpPr>
              <a:spLocks noChangeArrowheads="1"/>
            </p:cNvSpPr>
            <p:nvPr/>
          </p:nvSpPr>
          <p:spPr bwMode="auto">
            <a:xfrm>
              <a:off x="753908" y="160115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AutoShape 411"/>
            <p:cNvSpPr>
              <a:spLocks noChangeArrowheads="1"/>
            </p:cNvSpPr>
            <p:nvPr/>
          </p:nvSpPr>
          <p:spPr bwMode="auto">
            <a:xfrm>
              <a:off x="1903819" y="151901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AutoShape 410"/>
            <p:cNvSpPr>
              <a:spLocks noChangeArrowheads="1"/>
            </p:cNvSpPr>
            <p:nvPr/>
          </p:nvSpPr>
          <p:spPr bwMode="auto">
            <a:xfrm>
              <a:off x="1166415" y="209579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AutoShape 410"/>
            <p:cNvSpPr>
              <a:spLocks noChangeArrowheads="1"/>
            </p:cNvSpPr>
            <p:nvPr/>
          </p:nvSpPr>
          <p:spPr bwMode="auto">
            <a:xfrm>
              <a:off x="748435" y="217610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AutoShape 411"/>
            <p:cNvSpPr>
              <a:spLocks noChangeArrowheads="1"/>
            </p:cNvSpPr>
            <p:nvPr/>
          </p:nvSpPr>
          <p:spPr bwMode="auto">
            <a:xfrm>
              <a:off x="1739547" y="209397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AutoShape 410"/>
            <p:cNvSpPr>
              <a:spLocks noChangeArrowheads="1"/>
            </p:cNvSpPr>
            <p:nvPr/>
          </p:nvSpPr>
          <p:spPr bwMode="auto">
            <a:xfrm>
              <a:off x="2068094" y="209397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AutoShape 410"/>
            <p:cNvSpPr>
              <a:spLocks noChangeArrowheads="1"/>
            </p:cNvSpPr>
            <p:nvPr/>
          </p:nvSpPr>
          <p:spPr bwMode="auto">
            <a:xfrm>
              <a:off x="1491312" y="217428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AutoShape 410"/>
            <p:cNvSpPr>
              <a:spLocks noChangeArrowheads="1"/>
            </p:cNvSpPr>
            <p:nvPr/>
          </p:nvSpPr>
          <p:spPr bwMode="auto">
            <a:xfrm>
              <a:off x="1903819" y="184756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AutoShape 410"/>
            <p:cNvSpPr>
              <a:spLocks noChangeArrowheads="1"/>
            </p:cNvSpPr>
            <p:nvPr/>
          </p:nvSpPr>
          <p:spPr bwMode="auto">
            <a:xfrm>
              <a:off x="1427216" y="1836612"/>
              <a:ext cx="109515" cy="166098"/>
            </a:xfrm>
            <a:prstGeom prst="upArrowCallout">
              <a:avLst>
                <a:gd name="adj1" fmla="val 50000"/>
                <a:gd name="adj2" fmla="val 25000"/>
                <a:gd name="adj3" fmla="val 17596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AutoShape 410"/>
            <p:cNvSpPr>
              <a:spLocks noChangeArrowheads="1"/>
            </p:cNvSpPr>
            <p:nvPr/>
          </p:nvSpPr>
          <p:spPr bwMode="auto">
            <a:xfrm>
              <a:off x="1841915" y="243756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AutoShape 410"/>
            <p:cNvSpPr>
              <a:spLocks noChangeArrowheads="1"/>
            </p:cNvSpPr>
            <p:nvPr/>
          </p:nvSpPr>
          <p:spPr bwMode="auto">
            <a:xfrm>
              <a:off x="1162766" y="250283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AutoShape 410"/>
            <p:cNvSpPr>
              <a:spLocks noChangeArrowheads="1"/>
            </p:cNvSpPr>
            <p:nvPr/>
          </p:nvSpPr>
          <p:spPr bwMode="auto">
            <a:xfrm>
              <a:off x="2622242" y="195314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6" name="AutoShape 410"/>
            <p:cNvSpPr>
              <a:spLocks noChangeArrowheads="1"/>
            </p:cNvSpPr>
            <p:nvPr/>
          </p:nvSpPr>
          <p:spPr bwMode="auto">
            <a:xfrm>
              <a:off x="1901996" y="207572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AutoShape 410"/>
            <p:cNvSpPr>
              <a:spLocks noChangeArrowheads="1"/>
            </p:cNvSpPr>
            <p:nvPr/>
          </p:nvSpPr>
          <p:spPr bwMode="auto">
            <a:xfrm>
              <a:off x="2314505" y="174900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AutoShape 410"/>
            <p:cNvSpPr>
              <a:spLocks noChangeArrowheads="1"/>
            </p:cNvSpPr>
            <p:nvPr/>
          </p:nvSpPr>
          <p:spPr bwMode="auto">
            <a:xfrm>
              <a:off x="1737723" y="182931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AutoShape 410"/>
            <p:cNvSpPr>
              <a:spLocks noChangeArrowheads="1"/>
            </p:cNvSpPr>
            <p:nvPr/>
          </p:nvSpPr>
          <p:spPr bwMode="auto">
            <a:xfrm>
              <a:off x="2150230" y="232395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AutoShape 410"/>
            <p:cNvSpPr>
              <a:spLocks noChangeArrowheads="1"/>
            </p:cNvSpPr>
            <p:nvPr/>
          </p:nvSpPr>
          <p:spPr bwMode="auto">
            <a:xfrm>
              <a:off x="1573448" y="240426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AutoShape 410"/>
            <p:cNvSpPr>
              <a:spLocks noChangeArrowheads="1"/>
            </p:cNvSpPr>
            <p:nvPr/>
          </p:nvSpPr>
          <p:spPr bwMode="auto">
            <a:xfrm>
              <a:off x="1540380" y="158590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AutoShape 411"/>
            <p:cNvSpPr>
              <a:spLocks noChangeArrowheads="1"/>
            </p:cNvSpPr>
            <p:nvPr/>
          </p:nvSpPr>
          <p:spPr bwMode="auto">
            <a:xfrm>
              <a:off x="2113512" y="158407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AutoShape 410"/>
            <p:cNvSpPr>
              <a:spLocks noChangeArrowheads="1"/>
            </p:cNvSpPr>
            <p:nvPr/>
          </p:nvSpPr>
          <p:spPr bwMode="auto">
            <a:xfrm>
              <a:off x="1376108" y="133949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AutoShape 410"/>
            <p:cNvSpPr>
              <a:spLocks noChangeArrowheads="1"/>
            </p:cNvSpPr>
            <p:nvPr/>
          </p:nvSpPr>
          <p:spPr bwMode="auto">
            <a:xfrm>
              <a:off x="799328" y="141980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AutoShape 411"/>
            <p:cNvSpPr>
              <a:spLocks noChangeArrowheads="1"/>
            </p:cNvSpPr>
            <p:nvPr/>
          </p:nvSpPr>
          <p:spPr bwMode="auto">
            <a:xfrm>
              <a:off x="1949239" y="133766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AutoShape 410"/>
            <p:cNvSpPr>
              <a:spLocks noChangeArrowheads="1"/>
            </p:cNvSpPr>
            <p:nvPr/>
          </p:nvSpPr>
          <p:spPr bwMode="auto">
            <a:xfrm>
              <a:off x="1403700" y="232074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AutoShape 410"/>
            <p:cNvSpPr>
              <a:spLocks noChangeArrowheads="1"/>
            </p:cNvSpPr>
            <p:nvPr/>
          </p:nvSpPr>
          <p:spPr bwMode="auto">
            <a:xfrm>
              <a:off x="793852" y="199475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AutoShape 411"/>
            <p:cNvSpPr>
              <a:spLocks noChangeArrowheads="1"/>
            </p:cNvSpPr>
            <p:nvPr/>
          </p:nvSpPr>
          <p:spPr bwMode="auto">
            <a:xfrm>
              <a:off x="1784966" y="191262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AutoShape 410"/>
            <p:cNvSpPr>
              <a:spLocks noChangeArrowheads="1"/>
            </p:cNvSpPr>
            <p:nvPr/>
          </p:nvSpPr>
          <p:spPr bwMode="auto">
            <a:xfrm>
              <a:off x="2113512" y="191262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AutoShape 410"/>
            <p:cNvSpPr>
              <a:spLocks noChangeArrowheads="1"/>
            </p:cNvSpPr>
            <p:nvPr/>
          </p:nvSpPr>
          <p:spPr bwMode="auto">
            <a:xfrm>
              <a:off x="1536731" y="199293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AutoShape 410"/>
            <p:cNvSpPr>
              <a:spLocks noChangeArrowheads="1"/>
            </p:cNvSpPr>
            <p:nvPr/>
          </p:nvSpPr>
          <p:spPr bwMode="auto">
            <a:xfrm>
              <a:off x="1949239" y="166621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AutoShape 410"/>
            <p:cNvSpPr>
              <a:spLocks noChangeArrowheads="1"/>
            </p:cNvSpPr>
            <p:nvPr/>
          </p:nvSpPr>
          <p:spPr bwMode="auto">
            <a:xfrm>
              <a:off x="1424295" y="1632444"/>
              <a:ext cx="109515" cy="166098"/>
            </a:xfrm>
            <a:prstGeom prst="upArrowCallout">
              <a:avLst>
                <a:gd name="adj1" fmla="val 50000"/>
                <a:gd name="adj2" fmla="val 25000"/>
                <a:gd name="adj3" fmla="val 17596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AutoShape 410"/>
            <p:cNvSpPr>
              <a:spLocks noChangeArrowheads="1"/>
            </p:cNvSpPr>
            <p:nvPr/>
          </p:nvSpPr>
          <p:spPr bwMode="auto">
            <a:xfrm>
              <a:off x="1784966" y="224116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AutoShape 410"/>
            <p:cNvSpPr>
              <a:spLocks noChangeArrowheads="1"/>
            </p:cNvSpPr>
            <p:nvPr/>
          </p:nvSpPr>
          <p:spPr bwMode="auto">
            <a:xfrm>
              <a:off x="2524194" y="181405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AutoShape 410"/>
            <p:cNvSpPr>
              <a:spLocks noChangeArrowheads="1"/>
            </p:cNvSpPr>
            <p:nvPr/>
          </p:nvSpPr>
          <p:spPr bwMode="auto">
            <a:xfrm>
              <a:off x="1982069" y="192209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AutoShape 410"/>
            <p:cNvSpPr>
              <a:spLocks noChangeArrowheads="1"/>
            </p:cNvSpPr>
            <p:nvPr/>
          </p:nvSpPr>
          <p:spPr bwMode="auto">
            <a:xfrm>
              <a:off x="2359923" y="156764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AutoShape 410"/>
            <p:cNvSpPr>
              <a:spLocks noChangeArrowheads="1"/>
            </p:cNvSpPr>
            <p:nvPr/>
          </p:nvSpPr>
          <p:spPr bwMode="auto">
            <a:xfrm>
              <a:off x="2195649" y="214260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AutoShape 410"/>
            <p:cNvSpPr>
              <a:spLocks noChangeArrowheads="1"/>
            </p:cNvSpPr>
            <p:nvPr/>
          </p:nvSpPr>
          <p:spPr bwMode="auto">
            <a:xfrm>
              <a:off x="1618867" y="222291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AutoShape 410"/>
            <p:cNvSpPr>
              <a:spLocks noChangeArrowheads="1"/>
            </p:cNvSpPr>
            <p:nvPr/>
          </p:nvSpPr>
          <p:spPr bwMode="auto">
            <a:xfrm>
              <a:off x="1268783" y="183048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AutoShape 411"/>
            <p:cNvSpPr>
              <a:spLocks noChangeArrowheads="1"/>
            </p:cNvSpPr>
            <p:nvPr/>
          </p:nvSpPr>
          <p:spPr bwMode="auto">
            <a:xfrm>
              <a:off x="1841915" y="182866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AutoShape 410"/>
            <p:cNvSpPr>
              <a:spLocks noChangeArrowheads="1"/>
            </p:cNvSpPr>
            <p:nvPr/>
          </p:nvSpPr>
          <p:spPr bwMode="auto">
            <a:xfrm>
              <a:off x="1104511" y="158407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AutoShape 410"/>
            <p:cNvSpPr>
              <a:spLocks noChangeArrowheads="1"/>
            </p:cNvSpPr>
            <p:nvPr/>
          </p:nvSpPr>
          <p:spPr bwMode="auto">
            <a:xfrm>
              <a:off x="527729" y="166438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AutoShape 411"/>
            <p:cNvSpPr>
              <a:spLocks noChangeArrowheads="1"/>
            </p:cNvSpPr>
            <p:nvPr/>
          </p:nvSpPr>
          <p:spPr bwMode="auto">
            <a:xfrm>
              <a:off x="1677639" y="158224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AutoShape 410"/>
            <p:cNvSpPr>
              <a:spLocks noChangeArrowheads="1"/>
            </p:cNvSpPr>
            <p:nvPr/>
          </p:nvSpPr>
          <p:spPr bwMode="auto">
            <a:xfrm>
              <a:off x="940236" y="215903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AutoShape 410"/>
            <p:cNvSpPr>
              <a:spLocks noChangeArrowheads="1"/>
            </p:cNvSpPr>
            <p:nvPr/>
          </p:nvSpPr>
          <p:spPr bwMode="auto">
            <a:xfrm>
              <a:off x="516259" y="235068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AutoShape 411"/>
            <p:cNvSpPr>
              <a:spLocks noChangeArrowheads="1"/>
            </p:cNvSpPr>
            <p:nvPr/>
          </p:nvSpPr>
          <p:spPr bwMode="auto">
            <a:xfrm>
              <a:off x="2176667" y="182383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AutoShape 410"/>
            <p:cNvSpPr>
              <a:spLocks noChangeArrowheads="1"/>
            </p:cNvSpPr>
            <p:nvPr/>
          </p:nvSpPr>
          <p:spPr bwMode="auto">
            <a:xfrm>
              <a:off x="1841915" y="215720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AutoShape 410"/>
            <p:cNvSpPr>
              <a:spLocks noChangeArrowheads="1"/>
            </p:cNvSpPr>
            <p:nvPr/>
          </p:nvSpPr>
          <p:spPr bwMode="auto">
            <a:xfrm>
              <a:off x="1265132" y="223751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AutoShape 410"/>
            <p:cNvSpPr>
              <a:spLocks noChangeArrowheads="1"/>
            </p:cNvSpPr>
            <p:nvPr/>
          </p:nvSpPr>
          <p:spPr bwMode="auto">
            <a:xfrm>
              <a:off x="1578925" y="188743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AutoShape 410"/>
            <p:cNvSpPr>
              <a:spLocks noChangeArrowheads="1"/>
            </p:cNvSpPr>
            <p:nvPr/>
          </p:nvSpPr>
          <p:spPr bwMode="auto">
            <a:xfrm>
              <a:off x="994995" y="2292924"/>
              <a:ext cx="109515" cy="166098"/>
            </a:xfrm>
            <a:prstGeom prst="upArrowCallout">
              <a:avLst>
                <a:gd name="adj1" fmla="val 50000"/>
                <a:gd name="adj2" fmla="val 25000"/>
                <a:gd name="adj3" fmla="val 17596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AutoShape 410"/>
            <p:cNvSpPr>
              <a:spLocks noChangeArrowheads="1"/>
            </p:cNvSpPr>
            <p:nvPr/>
          </p:nvSpPr>
          <p:spPr bwMode="auto">
            <a:xfrm>
              <a:off x="1413708" y="253568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AutoShape 410"/>
            <p:cNvSpPr>
              <a:spLocks noChangeArrowheads="1"/>
            </p:cNvSpPr>
            <p:nvPr/>
          </p:nvSpPr>
          <p:spPr bwMode="auto">
            <a:xfrm>
              <a:off x="2252597" y="205864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AutoShape 410"/>
            <p:cNvSpPr>
              <a:spLocks noChangeArrowheads="1"/>
            </p:cNvSpPr>
            <p:nvPr/>
          </p:nvSpPr>
          <p:spPr bwMode="auto">
            <a:xfrm>
              <a:off x="1675815" y="213895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AutoShape 410"/>
            <p:cNvSpPr>
              <a:spLocks noChangeArrowheads="1"/>
            </p:cNvSpPr>
            <p:nvPr/>
          </p:nvSpPr>
          <p:spPr bwMode="auto">
            <a:xfrm>
              <a:off x="2088324" y="181223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AutoShape 410"/>
            <p:cNvSpPr>
              <a:spLocks noChangeArrowheads="1"/>
            </p:cNvSpPr>
            <p:nvPr/>
          </p:nvSpPr>
          <p:spPr bwMode="auto">
            <a:xfrm>
              <a:off x="1968586" y="238966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AutoShape 410"/>
            <p:cNvSpPr>
              <a:spLocks noChangeArrowheads="1"/>
            </p:cNvSpPr>
            <p:nvPr/>
          </p:nvSpPr>
          <p:spPr bwMode="auto">
            <a:xfrm>
              <a:off x="1347269" y="246749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AutoShape 410"/>
            <p:cNvSpPr>
              <a:spLocks noChangeArrowheads="1"/>
            </p:cNvSpPr>
            <p:nvPr/>
          </p:nvSpPr>
          <p:spPr bwMode="auto">
            <a:xfrm>
              <a:off x="1268783" y="131612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AutoShape 411"/>
            <p:cNvSpPr>
              <a:spLocks noChangeArrowheads="1"/>
            </p:cNvSpPr>
            <p:nvPr/>
          </p:nvSpPr>
          <p:spPr bwMode="auto">
            <a:xfrm>
              <a:off x="1841915" y="131430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AutoShape 410"/>
            <p:cNvSpPr>
              <a:spLocks noChangeArrowheads="1"/>
            </p:cNvSpPr>
            <p:nvPr/>
          </p:nvSpPr>
          <p:spPr bwMode="auto">
            <a:xfrm>
              <a:off x="1104511" y="106971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AutoShape 410"/>
            <p:cNvSpPr>
              <a:spLocks noChangeArrowheads="1"/>
            </p:cNvSpPr>
            <p:nvPr/>
          </p:nvSpPr>
          <p:spPr bwMode="auto">
            <a:xfrm>
              <a:off x="527729" y="115002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AutoShape 411"/>
            <p:cNvSpPr>
              <a:spLocks noChangeArrowheads="1"/>
            </p:cNvSpPr>
            <p:nvPr/>
          </p:nvSpPr>
          <p:spPr bwMode="auto">
            <a:xfrm>
              <a:off x="1407351" y="107000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AutoShape 410"/>
            <p:cNvSpPr>
              <a:spLocks noChangeArrowheads="1"/>
            </p:cNvSpPr>
            <p:nvPr/>
          </p:nvSpPr>
          <p:spPr bwMode="auto">
            <a:xfrm>
              <a:off x="940236" y="164467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AutoShape 410"/>
            <p:cNvSpPr>
              <a:spLocks noChangeArrowheads="1"/>
            </p:cNvSpPr>
            <p:nvPr/>
          </p:nvSpPr>
          <p:spPr bwMode="auto">
            <a:xfrm>
              <a:off x="660820" y="176542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AutoShape 411"/>
            <p:cNvSpPr>
              <a:spLocks noChangeArrowheads="1"/>
            </p:cNvSpPr>
            <p:nvPr/>
          </p:nvSpPr>
          <p:spPr bwMode="auto">
            <a:xfrm>
              <a:off x="1513368" y="164284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AutoShape 410"/>
            <p:cNvSpPr>
              <a:spLocks noChangeArrowheads="1"/>
            </p:cNvSpPr>
            <p:nvPr/>
          </p:nvSpPr>
          <p:spPr bwMode="auto">
            <a:xfrm>
              <a:off x="1841915" y="164284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AutoShape 410"/>
            <p:cNvSpPr>
              <a:spLocks noChangeArrowheads="1"/>
            </p:cNvSpPr>
            <p:nvPr/>
          </p:nvSpPr>
          <p:spPr bwMode="auto">
            <a:xfrm>
              <a:off x="1265132" y="172316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AutoShape 410"/>
            <p:cNvSpPr>
              <a:spLocks noChangeArrowheads="1"/>
            </p:cNvSpPr>
            <p:nvPr/>
          </p:nvSpPr>
          <p:spPr bwMode="auto">
            <a:xfrm>
              <a:off x="1677639" y="139643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AutoShape 410"/>
            <p:cNvSpPr>
              <a:spLocks noChangeArrowheads="1"/>
            </p:cNvSpPr>
            <p:nvPr/>
          </p:nvSpPr>
          <p:spPr bwMode="auto">
            <a:xfrm>
              <a:off x="1100859" y="1394614"/>
              <a:ext cx="109515" cy="166098"/>
            </a:xfrm>
            <a:prstGeom prst="upArrowCallout">
              <a:avLst>
                <a:gd name="adj1" fmla="val 50000"/>
                <a:gd name="adj2" fmla="val 25000"/>
                <a:gd name="adj3" fmla="val 17596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AutoShape 410"/>
            <p:cNvSpPr>
              <a:spLocks noChangeArrowheads="1"/>
            </p:cNvSpPr>
            <p:nvPr/>
          </p:nvSpPr>
          <p:spPr bwMode="auto">
            <a:xfrm>
              <a:off x="1540380" y="145083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AutoShape 410"/>
            <p:cNvSpPr>
              <a:spLocks noChangeArrowheads="1"/>
            </p:cNvSpPr>
            <p:nvPr/>
          </p:nvSpPr>
          <p:spPr bwMode="auto">
            <a:xfrm>
              <a:off x="2252597" y="154428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AutoShape 410"/>
            <p:cNvSpPr>
              <a:spLocks noChangeArrowheads="1"/>
            </p:cNvSpPr>
            <p:nvPr/>
          </p:nvSpPr>
          <p:spPr bwMode="auto">
            <a:xfrm>
              <a:off x="1806845" y="155122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AutoShape 410"/>
            <p:cNvSpPr>
              <a:spLocks noChangeArrowheads="1"/>
            </p:cNvSpPr>
            <p:nvPr/>
          </p:nvSpPr>
          <p:spPr bwMode="auto">
            <a:xfrm>
              <a:off x="2088324" y="129787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AutoShape 410"/>
            <p:cNvSpPr>
              <a:spLocks noChangeArrowheads="1"/>
            </p:cNvSpPr>
            <p:nvPr/>
          </p:nvSpPr>
          <p:spPr bwMode="auto">
            <a:xfrm>
              <a:off x="1894457" y="196437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AutoShape 410"/>
            <p:cNvSpPr>
              <a:spLocks noChangeArrowheads="1"/>
            </p:cNvSpPr>
            <p:nvPr/>
          </p:nvSpPr>
          <p:spPr bwMode="auto">
            <a:xfrm>
              <a:off x="1347269" y="195314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AutoShape 410"/>
            <p:cNvSpPr>
              <a:spLocks noChangeArrowheads="1"/>
            </p:cNvSpPr>
            <p:nvPr/>
          </p:nvSpPr>
          <p:spPr bwMode="auto">
            <a:xfrm>
              <a:off x="1603536" y="177755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AutoShape 411"/>
            <p:cNvSpPr>
              <a:spLocks noChangeArrowheads="1"/>
            </p:cNvSpPr>
            <p:nvPr/>
          </p:nvSpPr>
          <p:spPr bwMode="auto">
            <a:xfrm>
              <a:off x="2089055" y="200753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AutoShape 410"/>
            <p:cNvSpPr>
              <a:spLocks noChangeArrowheads="1"/>
            </p:cNvSpPr>
            <p:nvPr/>
          </p:nvSpPr>
          <p:spPr bwMode="auto">
            <a:xfrm>
              <a:off x="1351650" y="176295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AutoShape 410"/>
            <p:cNvSpPr>
              <a:spLocks noChangeArrowheads="1"/>
            </p:cNvSpPr>
            <p:nvPr/>
          </p:nvSpPr>
          <p:spPr bwMode="auto">
            <a:xfrm>
              <a:off x="774869" y="184326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AutoShape 411"/>
            <p:cNvSpPr>
              <a:spLocks noChangeArrowheads="1"/>
            </p:cNvSpPr>
            <p:nvPr/>
          </p:nvSpPr>
          <p:spPr bwMode="auto">
            <a:xfrm>
              <a:off x="1924781" y="176112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AutoShape 410"/>
            <p:cNvSpPr>
              <a:spLocks noChangeArrowheads="1"/>
            </p:cNvSpPr>
            <p:nvPr/>
          </p:nvSpPr>
          <p:spPr bwMode="auto">
            <a:xfrm>
              <a:off x="1187378" y="233790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AutoShape 410"/>
            <p:cNvSpPr>
              <a:spLocks noChangeArrowheads="1"/>
            </p:cNvSpPr>
            <p:nvPr/>
          </p:nvSpPr>
          <p:spPr bwMode="auto">
            <a:xfrm>
              <a:off x="769395" y="241821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AutoShape 411"/>
            <p:cNvSpPr>
              <a:spLocks noChangeArrowheads="1"/>
            </p:cNvSpPr>
            <p:nvPr/>
          </p:nvSpPr>
          <p:spPr bwMode="auto">
            <a:xfrm>
              <a:off x="1760508" y="233608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AutoShape 410"/>
            <p:cNvSpPr>
              <a:spLocks noChangeArrowheads="1"/>
            </p:cNvSpPr>
            <p:nvPr/>
          </p:nvSpPr>
          <p:spPr bwMode="auto">
            <a:xfrm>
              <a:off x="2089055" y="233608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AutoShape 410"/>
            <p:cNvSpPr>
              <a:spLocks noChangeArrowheads="1"/>
            </p:cNvSpPr>
            <p:nvPr/>
          </p:nvSpPr>
          <p:spPr bwMode="auto">
            <a:xfrm>
              <a:off x="1512273" y="241639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AutoShape 410"/>
            <p:cNvSpPr>
              <a:spLocks noChangeArrowheads="1"/>
            </p:cNvSpPr>
            <p:nvPr/>
          </p:nvSpPr>
          <p:spPr bwMode="auto">
            <a:xfrm>
              <a:off x="2012394" y="216150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AutoShape 410"/>
            <p:cNvSpPr>
              <a:spLocks noChangeArrowheads="1"/>
            </p:cNvSpPr>
            <p:nvPr/>
          </p:nvSpPr>
          <p:spPr bwMode="auto">
            <a:xfrm>
              <a:off x="1348001" y="2087847"/>
              <a:ext cx="109515" cy="166098"/>
            </a:xfrm>
            <a:prstGeom prst="upArrowCallout">
              <a:avLst>
                <a:gd name="adj1" fmla="val 50000"/>
                <a:gd name="adj2" fmla="val 25000"/>
                <a:gd name="adj3" fmla="val 17596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AutoShape 410"/>
            <p:cNvSpPr>
              <a:spLocks noChangeArrowheads="1"/>
            </p:cNvSpPr>
            <p:nvPr/>
          </p:nvSpPr>
          <p:spPr bwMode="auto">
            <a:xfrm>
              <a:off x="1706481" y="248392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AutoShape 410"/>
            <p:cNvSpPr>
              <a:spLocks noChangeArrowheads="1"/>
            </p:cNvSpPr>
            <p:nvPr/>
          </p:nvSpPr>
          <p:spPr bwMode="auto">
            <a:xfrm>
              <a:off x="2379270" y="220831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AutoShape 410"/>
            <p:cNvSpPr>
              <a:spLocks noChangeArrowheads="1"/>
            </p:cNvSpPr>
            <p:nvPr/>
          </p:nvSpPr>
          <p:spPr bwMode="auto">
            <a:xfrm>
              <a:off x="1848121" y="229292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AutoShape 410"/>
            <p:cNvSpPr>
              <a:spLocks noChangeArrowheads="1"/>
            </p:cNvSpPr>
            <p:nvPr/>
          </p:nvSpPr>
          <p:spPr bwMode="auto">
            <a:xfrm>
              <a:off x="2335465" y="199110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AutoShape 410"/>
            <p:cNvSpPr>
              <a:spLocks noChangeArrowheads="1"/>
            </p:cNvSpPr>
            <p:nvPr/>
          </p:nvSpPr>
          <p:spPr bwMode="auto">
            <a:xfrm>
              <a:off x="2171191" y="256606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2" name="AutoShape 410"/>
            <p:cNvSpPr>
              <a:spLocks noChangeArrowheads="1"/>
            </p:cNvSpPr>
            <p:nvPr/>
          </p:nvSpPr>
          <p:spPr bwMode="auto">
            <a:xfrm>
              <a:off x="1594409" y="264637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AutoShape 410"/>
            <p:cNvSpPr>
              <a:spLocks noChangeArrowheads="1"/>
            </p:cNvSpPr>
            <p:nvPr/>
          </p:nvSpPr>
          <p:spPr bwMode="auto">
            <a:xfrm>
              <a:off x="810278" y="191262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AutoShape 410"/>
            <p:cNvSpPr>
              <a:spLocks noChangeArrowheads="1"/>
            </p:cNvSpPr>
            <p:nvPr/>
          </p:nvSpPr>
          <p:spPr bwMode="auto">
            <a:xfrm>
              <a:off x="640141" y="228862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5" name="AutoShape 410"/>
            <p:cNvSpPr>
              <a:spLocks noChangeArrowheads="1"/>
            </p:cNvSpPr>
            <p:nvPr/>
          </p:nvSpPr>
          <p:spPr bwMode="auto">
            <a:xfrm>
              <a:off x="1049235" y="206038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AutoShape 410"/>
            <p:cNvSpPr>
              <a:spLocks noChangeArrowheads="1"/>
            </p:cNvSpPr>
            <p:nvPr/>
          </p:nvSpPr>
          <p:spPr bwMode="auto">
            <a:xfrm>
              <a:off x="472453" y="214069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AutoShape 410"/>
            <p:cNvSpPr>
              <a:spLocks noChangeArrowheads="1"/>
            </p:cNvSpPr>
            <p:nvPr/>
          </p:nvSpPr>
          <p:spPr bwMode="auto">
            <a:xfrm>
              <a:off x="836047" y="236820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AutoShape 411"/>
            <p:cNvSpPr>
              <a:spLocks noChangeArrowheads="1"/>
            </p:cNvSpPr>
            <p:nvPr/>
          </p:nvSpPr>
          <p:spPr bwMode="auto">
            <a:xfrm>
              <a:off x="192633" y="207572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AutoShape 410"/>
            <p:cNvSpPr>
              <a:spLocks noChangeArrowheads="1"/>
            </p:cNvSpPr>
            <p:nvPr/>
          </p:nvSpPr>
          <p:spPr bwMode="auto">
            <a:xfrm>
              <a:off x="683968" y="197760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AutoShape 410"/>
            <p:cNvSpPr>
              <a:spLocks noChangeArrowheads="1"/>
            </p:cNvSpPr>
            <p:nvPr/>
          </p:nvSpPr>
          <p:spPr bwMode="auto">
            <a:xfrm>
              <a:off x="355422" y="230614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AutoShape 410"/>
            <p:cNvSpPr>
              <a:spLocks noChangeArrowheads="1"/>
            </p:cNvSpPr>
            <p:nvPr/>
          </p:nvSpPr>
          <p:spPr bwMode="auto">
            <a:xfrm>
              <a:off x="552526" y="198707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AutoShape 410"/>
            <p:cNvSpPr>
              <a:spLocks noChangeArrowheads="1"/>
            </p:cNvSpPr>
            <p:nvPr/>
          </p:nvSpPr>
          <p:spPr bwMode="auto">
            <a:xfrm>
              <a:off x="931627" y="227402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AutoShape 410"/>
            <p:cNvSpPr>
              <a:spLocks noChangeArrowheads="1"/>
            </p:cNvSpPr>
            <p:nvPr/>
          </p:nvSpPr>
          <p:spPr bwMode="auto">
            <a:xfrm>
              <a:off x="412371" y="222218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AutoShape 410"/>
            <p:cNvSpPr>
              <a:spLocks noChangeArrowheads="1"/>
            </p:cNvSpPr>
            <p:nvPr/>
          </p:nvSpPr>
          <p:spPr bwMode="auto">
            <a:xfrm>
              <a:off x="823053" y="212362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AutoShape 410"/>
            <p:cNvSpPr>
              <a:spLocks noChangeArrowheads="1"/>
            </p:cNvSpPr>
            <p:nvPr/>
          </p:nvSpPr>
          <p:spPr bwMode="auto">
            <a:xfrm>
              <a:off x="494507" y="245216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AutoShape 410"/>
            <p:cNvSpPr>
              <a:spLocks noChangeArrowheads="1"/>
            </p:cNvSpPr>
            <p:nvPr/>
          </p:nvSpPr>
          <p:spPr bwMode="auto">
            <a:xfrm>
              <a:off x="464913" y="202935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AutoShape 411"/>
            <p:cNvSpPr>
              <a:spLocks noChangeArrowheads="1"/>
            </p:cNvSpPr>
            <p:nvPr/>
          </p:nvSpPr>
          <p:spPr bwMode="auto">
            <a:xfrm>
              <a:off x="659511" y="207251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AutoShape 410"/>
            <p:cNvSpPr>
              <a:spLocks noChangeArrowheads="1"/>
            </p:cNvSpPr>
            <p:nvPr/>
          </p:nvSpPr>
          <p:spPr bwMode="auto">
            <a:xfrm>
              <a:off x="659511" y="240105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AutoShape 410"/>
            <p:cNvSpPr>
              <a:spLocks noChangeArrowheads="1"/>
            </p:cNvSpPr>
            <p:nvPr/>
          </p:nvSpPr>
          <p:spPr bwMode="auto">
            <a:xfrm>
              <a:off x="516029" y="217544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AutoShape 410"/>
            <p:cNvSpPr>
              <a:spLocks noChangeArrowheads="1"/>
            </p:cNvSpPr>
            <p:nvPr/>
          </p:nvSpPr>
          <p:spPr bwMode="auto">
            <a:xfrm>
              <a:off x="1070195" y="230249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AutoShape 410"/>
            <p:cNvSpPr>
              <a:spLocks noChangeArrowheads="1"/>
            </p:cNvSpPr>
            <p:nvPr/>
          </p:nvSpPr>
          <p:spPr bwMode="auto">
            <a:xfrm>
              <a:off x="368564" y="238966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AutoShape 410"/>
            <p:cNvSpPr>
              <a:spLocks noChangeArrowheads="1"/>
            </p:cNvSpPr>
            <p:nvPr/>
          </p:nvSpPr>
          <p:spPr bwMode="auto">
            <a:xfrm>
              <a:off x="905921" y="205608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AutoShape 410"/>
            <p:cNvSpPr>
              <a:spLocks noChangeArrowheads="1"/>
            </p:cNvSpPr>
            <p:nvPr/>
          </p:nvSpPr>
          <p:spPr bwMode="auto">
            <a:xfrm>
              <a:off x="741647" y="263104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4" name="AutoShape 410"/>
            <p:cNvSpPr>
              <a:spLocks noChangeArrowheads="1"/>
            </p:cNvSpPr>
            <p:nvPr/>
          </p:nvSpPr>
          <p:spPr bwMode="auto">
            <a:xfrm>
              <a:off x="659511" y="116645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AutoShape 410"/>
            <p:cNvSpPr>
              <a:spLocks noChangeArrowheads="1"/>
            </p:cNvSpPr>
            <p:nvPr/>
          </p:nvSpPr>
          <p:spPr bwMode="auto">
            <a:xfrm>
              <a:off x="1005426" y="119931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AutoShape 410"/>
            <p:cNvSpPr>
              <a:spLocks noChangeArrowheads="1"/>
            </p:cNvSpPr>
            <p:nvPr/>
          </p:nvSpPr>
          <p:spPr bwMode="auto">
            <a:xfrm>
              <a:off x="493412" y="114820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AutoShape 410"/>
            <p:cNvSpPr>
              <a:spLocks noChangeArrowheads="1"/>
            </p:cNvSpPr>
            <p:nvPr/>
          </p:nvSpPr>
          <p:spPr bwMode="auto">
            <a:xfrm>
              <a:off x="741647" y="139643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AutoShape 411"/>
            <p:cNvSpPr>
              <a:spLocks noChangeArrowheads="1"/>
            </p:cNvSpPr>
            <p:nvPr/>
          </p:nvSpPr>
          <p:spPr bwMode="auto">
            <a:xfrm>
              <a:off x="376383" y="98510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AutoShape 410"/>
            <p:cNvSpPr>
              <a:spLocks noChangeArrowheads="1"/>
            </p:cNvSpPr>
            <p:nvPr/>
          </p:nvSpPr>
          <p:spPr bwMode="auto">
            <a:xfrm>
              <a:off x="704930" y="98510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AutoShape 410"/>
            <p:cNvSpPr>
              <a:spLocks noChangeArrowheads="1"/>
            </p:cNvSpPr>
            <p:nvPr/>
          </p:nvSpPr>
          <p:spPr bwMode="auto">
            <a:xfrm>
              <a:off x="376383" y="131365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1" name="AutoShape 410"/>
            <p:cNvSpPr>
              <a:spLocks noChangeArrowheads="1"/>
            </p:cNvSpPr>
            <p:nvPr/>
          </p:nvSpPr>
          <p:spPr bwMode="auto">
            <a:xfrm>
              <a:off x="573487" y="99457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AutoShape 410"/>
            <p:cNvSpPr>
              <a:spLocks noChangeArrowheads="1"/>
            </p:cNvSpPr>
            <p:nvPr/>
          </p:nvSpPr>
          <p:spPr bwMode="auto">
            <a:xfrm>
              <a:off x="787065" y="121508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AutoShape 410"/>
            <p:cNvSpPr>
              <a:spLocks noChangeArrowheads="1"/>
            </p:cNvSpPr>
            <p:nvPr/>
          </p:nvSpPr>
          <p:spPr bwMode="auto">
            <a:xfrm>
              <a:off x="433330" y="122968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AutoShape 410"/>
            <p:cNvSpPr>
              <a:spLocks noChangeArrowheads="1"/>
            </p:cNvSpPr>
            <p:nvPr/>
          </p:nvSpPr>
          <p:spPr bwMode="auto">
            <a:xfrm>
              <a:off x="844013" y="113112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AutoShape 410"/>
            <p:cNvSpPr>
              <a:spLocks noChangeArrowheads="1"/>
            </p:cNvSpPr>
            <p:nvPr/>
          </p:nvSpPr>
          <p:spPr bwMode="auto">
            <a:xfrm>
              <a:off x="515468" y="145967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AutoShape 410"/>
            <p:cNvSpPr>
              <a:spLocks noChangeArrowheads="1"/>
            </p:cNvSpPr>
            <p:nvPr/>
          </p:nvSpPr>
          <p:spPr bwMode="auto">
            <a:xfrm>
              <a:off x="485873" y="103686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AutoShape 411"/>
            <p:cNvSpPr>
              <a:spLocks noChangeArrowheads="1"/>
            </p:cNvSpPr>
            <p:nvPr/>
          </p:nvSpPr>
          <p:spPr bwMode="auto">
            <a:xfrm>
              <a:off x="680472" y="108001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AutoShape 410"/>
            <p:cNvSpPr>
              <a:spLocks noChangeArrowheads="1"/>
            </p:cNvSpPr>
            <p:nvPr/>
          </p:nvSpPr>
          <p:spPr bwMode="auto">
            <a:xfrm>
              <a:off x="680472" y="140856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AutoShape 410"/>
            <p:cNvSpPr>
              <a:spLocks noChangeArrowheads="1"/>
            </p:cNvSpPr>
            <p:nvPr/>
          </p:nvSpPr>
          <p:spPr bwMode="auto">
            <a:xfrm>
              <a:off x="536990" y="118294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AutoShape 410"/>
            <p:cNvSpPr>
              <a:spLocks noChangeArrowheads="1"/>
            </p:cNvSpPr>
            <p:nvPr/>
          </p:nvSpPr>
          <p:spPr bwMode="auto">
            <a:xfrm>
              <a:off x="1091155" y="131000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AutoShape 410"/>
            <p:cNvSpPr>
              <a:spLocks noChangeArrowheads="1"/>
            </p:cNvSpPr>
            <p:nvPr/>
          </p:nvSpPr>
          <p:spPr bwMode="auto">
            <a:xfrm>
              <a:off x="514374" y="139031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AutoShape 410"/>
            <p:cNvSpPr>
              <a:spLocks noChangeArrowheads="1"/>
            </p:cNvSpPr>
            <p:nvPr/>
          </p:nvSpPr>
          <p:spPr bwMode="auto">
            <a:xfrm>
              <a:off x="926881" y="106359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AutoShape 410"/>
            <p:cNvSpPr>
              <a:spLocks noChangeArrowheads="1"/>
            </p:cNvSpPr>
            <p:nvPr/>
          </p:nvSpPr>
          <p:spPr bwMode="auto">
            <a:xfrm>
              <a:off x="666296" y="160999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AutoShape 410"/>
            <p:cNvSpPr>
              <a:spLocks noChangeArrowheads="1"/>
            </p:cNvSpPr>
            <p:nvPr/>
          </p:nvSpPr>
          <p:spPr bwMode="auto">
            <a:xfrm>
              <a:off x="1814384" y="135876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AutoShape 410"/>
            <p:cNvSpPr>
              <a:spLocks noChangeArrowheads="1"/>
            </p:cNvSpPr>
            <p:nvPr/>
          </p:nvSpPr>
          <p:spPr bwMode="auto">
            <a:xfrm>
              <a:off x="1542785" y="108899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AutoShape 410"/>
            <p:cNvSpPr>
              <a:spLocks noChangeArrowheads="1"/>
            </p:cNvSpPr>
            <p:nvPr/>
          </p:nvSpPr>
          <p:spPr bwMode="auto">
            <a:xfrm>
              <a:off x="1674567" y="110542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AutoShape 410"/>
            <p:cNvSpPr>
              <a:spLocks noChangeArrowheads="1"/>
            </p:cNvSpPr>
            <p:nvPr/>
          </p:nvSpPr>
          <p:spPr bwMode="auto">
            <a:xfrm>
              <a:off x="1508469" y="108717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AutoShape 410"/>
            <p:cNvSpPr>
              <a:spLocks noChangeArrowheads="1"/>
            </p:cNvSpPr>
            <p:nvPr/>
          </p:nvSpPr>
          <p:spPr bwMode="auto">
            <a:xfrm>
              <a:off x="918182" y="139031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AutoShape 411"/>
            <p:cNvSpPr>
              <a:spLocks noChangeArrowheads="1"/>
            </p:cNvSpPr>
            <p:nvPr/>
          </p:nvSpPr>
          <p:spPr bwMode="auto">
            <a:xfrm>
              <a:off x="1391441" y="92407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AutoShape 410"/>
            <p:cNvSpPr>
              <a:spLocks noChangeArrowheads="1"/>
            </p:cNvSpPr>
            <p:nvPr/>
          </p:nvSpPr>
          <p:spPr bwMode="auto">
            <a:xfrm>
              <a:off x="1719986" y="92407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AutoShape 410"/>
            <p:cNvSpPr>
              <a:spLocks noChangeArrowheads="1"/>
            </p:cNvSpPr>
            <p:nvPr/>
          </p:nvSpPr>
          <p:spPr bwMode="auto">
            <a:xfrm>
              <a:off x="1391441" y="125261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AutoShape 410"/>
            <p:cNvSpPr>
              <a:spLocks noChangeArrowheads="1"/>
            </p:cNvSpPr>
            <p:nvPr/>
          </p:nvSpPr>
          <p:spPr bwMode="auto">
            <a:xfrm>
              <a:off x="1588543" y="93354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AutoShape 410"/>
            <p:cNvSpPr>
              <a:spLocks noChangeArrowheads="1"/>
            </p:cNvSpPr>
            <p:nvPr/>
          </p:nvSpPr>
          <p:spPr bwMode="auto">
            <a:xfrm>
              <a:off x="1802122" y="115405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AutoShape 410"/>
            <p:cNvSpPr>
              <a:spLocks noChangeArrowheads="1"/>
            </p:cNvSpPr>
            <p:nvPr/>
          </p:nvSpPr>
          <p:spPr bwMode="auto">
            <a:xfrm>
              <a:off x="1448387" y="116865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AutoShape 410"/>
            <p:cNvSpPr>
              <a:spLocks noChangeArrowheads="1"/>
            </p:cNvSpPr>
            <p:nvPr/>
          </p:nvSpPr>
          <p:spPr bwMode="auto">
            <a:xfrm>
              <a:off x="1859070" y="107009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AutoShape 410"/>
            <p:cNvSpPr>
              <a:spLocks noChangeArrowheads="1"/>
            </p:cNvSpPr>
            <p:nvPr/>
          </p:nvSpPr>
          <p:spPr bwMode="auto">
            <a:xfrm>
              <a:off x="1530524" y="139863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AutoShape 410"/>
            <p:cNvSpPr>
              <a:spLocks noChangeArrowheads="1"/>
            </p:cNvSpPr>
            <p:nvPr/>
          </p:nvSpPr>
          <p:spPr bwMode="auto">
            <a:xfrm>
              <a:off x="1500931" y="97582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AutoShape 411"/>
            <p:cNvSpPr>
              <a:spLocks noChangeArrowheads="1"/>
            </p:cNvSpPr>
            <p:nvPr/>
          </p:nvSpPr>
          <p:spPr bwMode="auto">
            <a:xfrm>
              <a:off x="1695529" y="101898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AutoShape 410"/>
            <p:cNvSpPr>
              <a:spLocks noChangeArrowheads="1"/>
            </p:cNvSpPr>
            <p:nvPr/>
          </p:nvSpPr>
          <p:spPr bwMode="auto">
            <a:xfrm>
              <a:off x="1239426" y="108001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AutoShape 410"/>
            <p:cNvSpPr>
              <a:spLocks noChangeArrowheads="1"/>
            </p:cNvSpPr>
            <p:nvPr/>
          </p:nvSpPr>
          <p:spPr bwMode="auto">
            <a:xfrm>
              <a:off x="1552048" y="1121914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AutoShape 410"/>
            <p:cNvSpPr>
              <a:spLocks noChangeArrowheads="1"/>
            </p:cNvSpPr>
            <p:nvPr/>
          </p:nvSpPr>
          <p:spPr bwMode="auto">
            <a:xfrm>
              <a:off x="1529430" y="132927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Freeform 412"/>
            <p:cNvSpPr>
              <a:spLocks/>
            </p:cNvSpPr>
            <p:nvPr/>
          </p:nvSpPr>
          <p:spPr bwMode="auto">
            <a:xfrm>
              <a:off x="1328864" y="1354742"/>
              <a:ext cx="410682" cy="492819"/>
            </a:xfrm>
            <a:custGeom>
              <a:avLst/>
              <a:gdLst>
                <a:gd name="T0" fmla="*/ 0 w 136"/>
                <a:gd name="T1" fmla="*/ 0 h 181"/>
                <a:gd name="T2" fmla="*/ 2147483647 w 136"/>
                <a:gd name="T3" fmla="*/ 2147483647 h 181"/>
                <a:gd name="T4" fmla="*/ 0 60000 65536"/>
                <a:gd name="T5" fmla="*/ 0 60000 65536"/>
                <a:gd name="T6" fmla="*/ 0 w 136"/>
                <a:gd name="T7" fmla="*/ 0 h 181"/>
                <a:gd name="T8" fmla="*/ 136 w 136"/>
                <a:gd name="T9" fmla="*/ 181 h 18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6" h="181">
                  <a:moveTo>
                    <a:pt x="0" y="0"/>
                  </a:moveTo>
                  <a:cubicBezTo>
                    <a:pt x="0" y="0"/>
                    <a:pt x="68" y="90"/>
                    <a:pt x="136" y="181"/>
                  </a:cubicBezTo>
                </a:path>
              </a:pathLst>
            </a:custGeom>
            <a:noFill/>
            <a:ln w="28575" cap="flat" cmpd="sng">
              <a:solidFill>
                <a:srgbClr val="00B050"/>
              </a:solidFill>
              <a:prstDash val="solid"/>
              <a:round/>
              <a:headEnd type="arrow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Freeform 413"/>
            <p:cNvSpPr>
              <a:spLocks/>
            </p:cNvSpPr>
            <p:nvPr/>
          </p:nvSpPr>
          <p:spPr bwMode="auto">
            <a:xfrm>
              <a:off x="1328864" y="1354742"/>
              <a:ext cx="1478458" cy="492819"/>
            </a:xfrm>
            <a:custGeom>
              <a:avLst/>
              <a:gdLst>
                <a:gd name="T0" fmla="*/ 0 w 771"/>
                <a:gd name="T1" fmla="*/ 0 h 181"/>
                <a:gd name="T2" fmla="*/ 2147483647 w 771"/>
                <a:gd name="T3" fmla="*/ 2147483647 h 181"/>
                <a:gd name="T4" fmla="*/ 2147483647 w 771"/>
                <a:gd name="T5" fmla="*/ 2147483647 h 181"/>
                <a:gd name="T6" fmla="*/ 2147483647 w 771"/>
                <a:gd name="T7" fmla="*/ 2147483647 h 18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181"/>
                <a:gd name="T14" fmla="*/ 771 w 771"/>
                <a:gd name="T15" fmla="*/ 181 h 18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181">
                  <a:moveTo>
                    <a:pt x="0" y="0"/>
                  </a:moveTo>
                  <a:cubicBezTo>
                    <a:pt x="158" y="11"/>
                    <a:pt x="317" y="22"/>
                    <a:pt x="408" y="45"/>
                  </a:cubicBezTo>
                  <a:cubicBezTo>
                    <a:pt x="499" y="68"/>
                    <a:pt x="483" y="113"/>
                    <a:pt x="544" y="136"/>
                  </a:cubicBezTo>
                  <a:cubicBezTo>
                    <a:pt x="605" y="159"/>
                    <a:pt x="688" y="170"/>
                    <a:pt x="771" y="181"/>
                  </a:cubicBezTo>
                </a:path>
              </a:pathLst>
            </a:custGeom>
            <a:noFill/>
            <a:ln w="28575" cap="flat" cmpd="sng">
              <a:solidFill>
                <a:srgbClr val="00B050"/>
              </a:solidFill>
              <a:prstDash val="solid"/>
              <a:round/>
              <a:headEnd type="arrow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34" name="直接箭头连接符 233"/>
            <p:cNvCxnSpPr>
              <a:endCxn id="81" idx="0"/>
            </p:cNvCxnSpPr>
            <p:nvPr/>
          </p:nvCxnSpPr>
          <p:spPr bwMode="auto">
            <a:xfrm rot="5400000">
              <a:off x="857947" y="1458783"/>
              <a:ext cx="492819" cy="284740"/>
            </a:xfrm>
            <a:prstGeom prst="straightConnector1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headEnd type="arrow" w="med" len="med"/>
              <a:tailEnd type="none"/>
            </a:ln>
            <a:effectLst/>
          </p:spPr>
        </p:cxnSp>
        <p:cxnSp>
          <p:nvCxnSpPr>
            <p:cNvPr id="235" name="直接箭头连接符 234"/>
            <p:cNvCxnSpPr/>
            <p:nvPr/>
          </p:nvCxnSpPr>
          <p:spPr bwMode="auto">
            <a:xfrm rot="5400000">
              <a:off x="669033" y="1906884"/>
              <a:ext cx="1151738" cy="76661"/>
            </a:xfrm>
            <a:prstGeom prst="straightConnector1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headEnd type="arrow" w="med" len="med"/>
              <a:tailEnd type="none"/>
            </a:ln>
            <a:effectLst/>
          </p:spPr>
        </p:cxnSp>
        <p:sp>
          <p:nvSpPr>
            <p:cNvPr id="236" name="AutoShape 410"/>
            <p:cNvSpPr>
              <a:spLocks noChangeArrowheads="1"/>
            </p:cNvSpPr>
            <p:nvPr/>
          </p:nvSpPr>
          <p:spPr bwMode="auto">
            <a:xfrm>
              <a:off x="571534" y="177090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AutoShape 410"/>
            <p:cNvSpPr>
              <a:spLocks noChangeArrowheads="1"/>
            </p:cNvSpPr>
            <p:nvPr/>
          </p:nvSpPr>
          <p:spPr bwMode="auto">
            <a:xfrm>
              <a:off x="340329" y="1676373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AutoShape 411"/>
            <p:cNvSpPr>
              <a:spLocks noChangeArrowheads="1"/>
            </p:cNvSpPr>
            <p:nvPr/>
          </p:nvSpPr>
          <p:spPr bwMode="auto">
            <a:xfrm>
              <a:off x="223298" y="151327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AutoShape 410"/>
            <p:cNvSpPr>
              <a:spLocks noChangeArrowheads="1"/>
            </p:cNvSpPr>
            <p:nvPr/>
          </p:nvSpPr>
          <p:spPr bwMode="auto">
            <a:xfrm>
              <a:off x="223298" y="184182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AutoShape 410"/>
            <p:cNvSpPr>
              <a:spLocks noChangeArrowheads="1"/>
            </p:cNvSpPr>
            <p:nvPr/>
          </p:nvSpPr>
          <p:spPr bwMode="auto">
            <a:xfrm>
              <a:off x="420403" y="152274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AutoShape 410"/>
            <p:cNvSpPr>
              <a:spLocks noChangeArrowheads="1"/>
            </p:cNvSpPr>
            <p:nvPr/>
          </p:nvSpPr>
          <p:spPr bwMode="auto">
            <a:xfrm>
              <a:off x="280245" y="197323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AutoShape 410"/>
            <p:cNvSpPr>
              <a:spLocks noChangeArrowheads="1"/>
            </p:cNvSpPr>
            <p:nvPr/>
          </p:nvSpPr>
          <p:spPr bwMode="auto">
            <a:xfrm>
              <a:off x="450700" y="180778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AutoShape 410"/>
            <p:cNvSpPr>
              <a:spLocks noChangeArrowheads="1"/>
            </p:cNvSpPr>
            <p:nvPr/>
          </p:nvSpPr>
          <p:spPr bwMode="auto">
            <a:xfrm>
              <a:off x="332790" y="156503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AutoShape 410"/>
            <p:cNvSpPr>
              <a:spLocks noChangeArrowheads="1"/>
            </p:cNvSpPr>
            <p:nvPr/>
          </p:nvSpPr>
          <p:spPr bwMode="auto">
            <a:xfrm>
              <a:off x="383907" y="171111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AutoShape 410"/>
            <p:cNvSpPr>
              <a:spLocks noChangeArrowheads="1"/>
            </p:cNvSpPr>
            <p:nvPr/>
          </p:nvSpPr>
          <p:spPr bwMode="auto">
            <a:xfrm>
              <a:off x="406895" y="192466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AutoShape 411"/>
            <p:cNvSpPr>
              <a:spLocks noChangeArrowheads="1"/>
            </p:cNvSpPr>
            <p:nvPr/>
          </p:nvSpPr>
          <p:spPr bwMode="auto">
            <a:xfrm>
              <a:off x="2466883" y="124494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AutoShape 411"/>
            <p:cNvSpPr>
              <a:spLocks noChangeArrowheads="1"/>
            </p:cNvSpPr>
            <p:nvPr/>
          </p:nvSpPr>
          <p:spPr bwMode="auto">
            <a:xfrm>
              <a:off x="2133072" y="92069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AutoShape 410"/>
            <p:cNvSpPr>
              <a:spLocks noChangeArrowheads="1"/>
            </p:cNvSpPr>
            <p:nvPr/>
          </p:nvSpPr>
          <p:spPr bwMode="auto">
            <a:xfrm>
              <a:off x="2461620" y="92069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AutoShape 410"/>
            <p:cNvSpPr>
              <a:spLocks noChangeArrowheads="1"/>
            </p:cNvSpPr>
            <p:nvPr/>
          </p:nvSpPr>
          <p:spPr bwMode="auto">
            <a:xfrm>
              <a:off x="2235439" y="126428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AutoShape 410"/>
            <p:cNvSpPr>
              <a:spLocks noChangeArrowheads="1"/>
            </p:cNvSpPr>
            <p:nvPr/>
          </p:nvSpPr>
          <p:spPr bwMode="auto">
            <a:xfrm>
              <a:off x="2295520" y="90244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AutoShape 410"/>
            <p:cNvSpPr>
              <a:spLocks noChangeArrowheads="1"/>
            </p:cNvSpPr>
            <p:nvPr/>
          </p:nvSpPr>
          <p:spPr bwMode="auto">
            <a:xfrm>
              <a:off x="2543757" y="115067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2" name="AutoShape 410"/>
            <p:cNvSpPr>
              <a:spLocks noChangeArrowheads="1"/>
            </p:cNvSpPr>
            <p:nvPr/>
          </p:nvSpPr>
          <p:spPr bwMode="auto">
            <a:xfrm>
              <a:off x="2178492" y="1067892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AutoShape 410"/>
            <p:cNvSpPr>
              <a:spLocks noChangeArrowheads="1"/>
            </p:cNvSpPr>
            <p:nvPr/>
          </p:nvSpPr>
          <p:spPr bwMode="auto">
            <a:xfrm>
              <a:off x="2589174" y="96932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AutoShape 410"/>
            <p:cNvSpPr>
              <a:spLocks noChangeArrowheads="1"/>
            </p:cNvSpPr>
            <p:nvPr/>
          </p:nvSpPr>
          <p:spPr bwMode="auto">
            <a:xfrm>
              <a:off x="2012394" y="104963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AutoShape 410"/>
            <p:cNvSpPr>
              <a:spLocks noChangeArrowheads="1"/>
            </p:cNvSpPr>
            <p:nvPr/>
          </p:nvSpPr>
          <p:spPr bwMode="auto">
            <a:xfrm>
              <a:off x="2235439" y="983931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AutoShape 410"/>
            <p:cNvSpPr>
              <a:spLocks noChangeArrowheads="1"/>
            </p:cNvSpPr>
            <p:nvPr/>
          </p:nvSpPr>
          <p:spPr bwMode="auto">
            <a:xfrm>
              <a:off x="2751987" y="1337665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AutoShape 410"/>
            <p:cNvSpPr>
              <a:spLocks noChangeArrowheads="1"/>
            </p:cNvSpPr>
            <p:nvPr/>
          </p:nvSpPr>
          <p:spPr bwMode="auto">
            <a:xfrm>
              <a:off x="2069340" y="96567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AutoShape 410"/>
            <p:cNvSpPr>
              <a:spLocks noChangeArrowheads="1"/>
            </p:cNvSpPr>
            <p:nvPr/>
          </p:nvSpPr>
          <p:spPr bwMode="auto">
            <a:xfrm>
              <a:off x="2362111" y="121638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AutoShape 411"/>
            <p:cNvSpPr>
              <a:spLocks noChangeArrowheads="1"/>
            </p:cNvSpPr>
            <p:nvPr/>
          </p:nvSpPr>
          <p:spPr bwMode="auto">
            <a:xfrm>
              <a:off x="2482579" y="83425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AutoShape 411"/>
            <p:cNvSpPr>
              <a:spLocks noChangeArrowheads="1"/>
            </p:cNvSpPr>
            <p:nvPr/>
          </p:nvSpPr>
          <p:spPr bwMode="auto">
            <a:xfrm>
              <a:off x="2154033" y="1162806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AutoShape 410"/>
            <p:cNvSpPr>
              <a:spLocks noChangeArrowheads="1"/>
            </p:cNvSpPr>
            <p:nvPr/>
          </p:nvSpPr>
          <p:spPr bwMode="auto">
            <a:xfrm>
              <a:off x="2383133" y="136110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AutoShape 410"/>
            <p:cNvSpPr>
              <a:spLocks noChangeArrowheads="1"/>
            </p:cNvSpPr>
            <p:nvPr/>
          </p:nvSpPr>
          <p:spPr bwMode="auto">
            <a:xfrm>
              <a:off x="2405918" y="98823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AutoShape 410"/>
            <p:cNvSpPr>
              <a:spLocks noChangeArrowheads="1"/>
            </p:cNvSpPr>
            <p:nvPr/>
          </p:nvSpPr>
          <p:spPr bwMode="auto">
            <a:xfrm>
              <a:off x="2220471" y="140738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AutoShape 410"/>
            <p:cNvSpPr>
              <a:spLocks noChangeArrowheads="1"/>
            </p:cNvSpPr>
            <p:nvPr/>
          </p:nvSpPr>
          <p:spPr bwMode="auto">
            <a:xfrm>
              <a:off x="2499949" y="1538807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AutoShape 410"/>
            <p:cNvSpPr>
              <a:spLocks noChangeArrowheads="1"/>
            </p:cNvSpPr>
            <p:nvPr/>
          </p:nvSpPr>
          <p:spPr bwMode="auto">
            <a:xfrm>
              <a:off x="2241646" y="111964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AutoShape 410"/>
            <p:cNvSpPr>
              <a:spLocks noChangeArrowheads="1"/>
            </p:cNvSpPr>
            <p:nvPr/>
          </p:nvSpPr>
          <p:spPr bwMode="auto">
            <a:xfrm>
              <a:off x="2618379" y="133292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AutoShape 410"/>
            <p:cNvSpPr>
              <a:spLocks noChangeArrowheads="1"/>
            </p:cNvSpPr>
            <p:nvPr/>
          </p:nvSpPr>
          <p:spPr bwMode="auto">
            <a:xfrm>
              <a:off x="2564716" y="139278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AutoShape 410"/>
            <p:cNvSpPr>
              <a:spLocks noChangeArrowheads="1"/>
            </p:cNvSpPr>
            <p:nvPr/>
          </p:nvSpPr>
          <p:spPr bwMode="auto">
            <a:xfrm>
              <a:off x="1987934" y="147310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Freeform 412"/>
            <p:cNvSpPr>
              <a:spLocks/>
            </p:cNvSpPr>
            <p:nvPr/>
          </p:nvSpPr>
          <p:spPr bwMode="auto">
            <a:xfrm flipV="1">
              <a:off x="1330691" y="1018982"/>
              <a:ext cx="1052443" cy="310293"/>
            </a:xfrm>
            <a:custGeom>
              <a:avLst/>
              <a:gdLst>
                <a:gd name="T0" fmla="*/ 0 w 136"/>
                <a:gd name="T1" fmla="*/ 0 h 181"/>
                <a:gd name="T2" fmla="*/ 2147483647 w 136"/>
                <a:gd name="T3" fmla="*/ 2147483647 h 181"/>
                <a:gd name="T4" fmla="*/ 0 60000 65536"/>
                <a:gd name="T5" fmla="*/ 0 60000 65536"/>
                <a:gd name="T6" fmla="*/ 0 w 136"/>
                <a:gd name="T7" fmla="*/ 0 h 181"/>
                <a:gd name="T8" fmla="*/ 136 w 136"/>
                <a:gd name="T9" fmla="*/ 181 h 18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6" h="181">
                  <a:moveTo>
                    <a:pt x="0" y="0"/>
                  </a:moveTo>
                  <a:cubicBezTo>
                    <a:pt x="0" y="0"/>
                    <a:pt x="68" y="90"/>
                    <a:pt x="136" y="181"/>
                  </a:cubicBezTo>
                </a:path>
              </a:pathLst>
            </a:custGeom>
            <a:noFill/>
            <a:ln w="28575" cap="flat" cmpd="sng">
              <a:solidFill>
                <a:srgbClr val="00B050"/>
              </a:solidFill>
              <a:prstDash val="solid"/>
              <a:round/>
              <a:headEnd type="arrow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Freeform 412"/>
            <p:cNvSpPr>
              <a:spLocks/>
            </p:cNvSpPr>
            <p:nvPr/>
          </p:nvSpPr>
          <p:spPr bwMode="auto">
            <a:xfrm flipH="1" flipV="1">
              <a:off x="741643" y="1184989"/>
              <a:ext cx="497777" cy="147931"/>
            </a:xfrm>
            <a:custGeom>
              <a:avLst/>
              <a:gdLst>
                <a:gd name="T0" fmla="*/ 0 w 136"/>
                <a:gd name="T1" fmla="*/ 0 h 181"/>
                <a:gd name="T2" fmla="*/ 2147483647 w 136"/>
                <a:gd name="T3" fmla="*/ 2147483647 h 181"/>
                <a:gd name="T4" fmla="*/ 0 60000 65536"/>
                <a:gd name="T5" fmla="*/ 0 60000 65536"/>
                <a:gd name="T6" fmla="*/ 0 w 136"/>
                <a:gd name="T7" fmla="*/ 0 h 181"/>
                <a:gd name="T8" fmla="*/ 136 w 136"/>
                <a:gd name="T9" fmla="*/ 181 h 18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6" h="181">
                  <a:moveTo>
                    <a:pt x="0" y="0"/>
                  </a:moveTo>
                  <a:cubicBezTo>
                    <a:pt x="0" y="0"/>
                    <a:pt x="68" y="90"/>
                    <a:pt x="136" y="181"/>
                  </a:cubicBezTo>
                </a:path>
              </a:pathLst>
            </a:custGeom>
            <a:noFill/>
            <a:ln w="28575" cap="flat" cmpd="sng">
              <a:solidFill>
                <a:srgbClr val="00B050"/>
              </a:solidFill>
              <a:prstDash val="solid"/>
              <a:round/>
              <a:headEnd type="arrow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71" name="直接箭头连接符 270"/>
            <p:cNvCxnSpPr>
              <a:endCxn id="167" idx="1"/>
            </p:cNvCxnSpPr>
            <p:nvPr/>
          </p:nvCxnSpPr>
          <p:spPr bwMode="auto">
            <a:xfrm rot="16200000" flipH="1">
              <a:off x="963709" y="1784958"/>
              <a:ext cx="1107930" cy="377615"/>
            </a:xfrm>
            <a:prstGeom prst="straightConnector1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headEnd type="arrow" w="med" len="med"/>
              <a:tailEnd type="none"/>
            </a:ln>
            <a:effectLst/>
          </p:spPr>
        </p:cxnSp>
        <p:cxnSp>
          <p:nvCxnSpPr>
            <p:cNvPr id="272" name="直接箭头连接符 271"/>
            <p:cNvCxnSpPr>
              <a:endCxn id="244" idx="2"/>
            </p:cNvCxnSpPr>
            <p:nvPr/>
          </p:nvCxnSpPr>
          <p:spPr bwMode="auto">
            <a:xfrm rot="10800000" flipV="1">
              <a:off x="427715" y="1376361"/>
              <a:ext cx="847277" cy="466175"/>
            </a:xfrm>
            <a:prstGeom prst="straightConnector1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headEnd type="arrow" w="med" len="med"/>
              <a:tailEnd type="none"/>
            </a:ln>
            <a:effectLst/>
          </p:spPr>
        </p:cxnSp>
        <p:cxnSp>
          <p:nvCxnSpPr>
            <p:cNvPr id="273" name="直接箭头连接符 272"/>
            <p:cNvCxnSpPr>
              <a:endCxn id="102" idx="2"/>
            </p:cNvCxnSpPr>
            <p:nvPr/>
          </p:nvCxnSpPr>
          <p:spPr bwMode="auto">
            <a:xfrm>
              <a:off x="1463721" y="1390311"/>
              <a:ext cx="693597" cy="325183"/>
            </a:xfrm>
            <a:prstGeom prst="straightConnector1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headEnd type="arrow" w="med" len="med"/>
              <a:tailEnd type="none"/>
            </a:ln>
            <a:effectLst/>
          </p:spPr>
        </p:cxnSp>
        <p:cxnSp>
          <p:nvCxnSpPr>
            <p:cNvPr id="274" name="直接箭头连接符 273"/>
            <p:cNvCxnSpPr>
              <a:endCxn id="193" idx="3"/>
            </p:cNvCxnSpPr>
            <p:nvPr/>
          </p:nvCxnSpPr>
          <p:spPr bwMode="auto">
            <a:xfrm rot="5400000">
              <a:off x="412297" y="1836767"/>
              <a:ext cx="1255046" cy="421120"/>
            </a:xfrm>
            <a:prstGeom prst="straightConnector1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headEnd type="arrow" w="med" len="med"/>
              <a:tailEnd type="none"/>
            </a:ln>
            <a:effectLst/>
          </p:spPr>
        </p:cxnSp>
        <p:sp>
          <p:nvSpPr>
            <p:cNvPr id="275" name="AutoShape 410"/>
            <p:cNvSpPr>
              <a:spLocks noChangeArrowheads="1"/>
            </p:cNvSpPr>
            <p:nvPr/>
          </p:nvSpPr>
          <p:spPr bwMode="auto">
            <a:xfrm>
              <a:off x="1343243" y="1038930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EEECE1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6" name="AutoShape 411"/>
            <p:cNvSpPr>
              <a:spLocks noChangeArrowheads="1"/>
            </p:cNvSpPr>
            <p:nvPr/>
          </p:nvSpPr>
          <p:spPr bwMode="auto">
            <a:xfrm>
              <a:off x="1018288" y="919638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7" name="Freeform 412"/>
            <p:cNvSpPr>
              <a:spLocks/>
            </p:cNvSpPr>
            <p:nvPr/>
          </p:nvSpPr>
          <p:spPr bwMode="auto">
            <a:xfrm flipH="1" flipV="1">
              <a:off x="1079459" y="1024609"/>
              <a:ext cx="170921" cy="395190"/>
            </a:xfrm>
            <a:custGeom>
              <a:avLst/>
              <a:gdLst>
                <a:gd name="T0" fmla="*/ 0 w 136"/>
                <a:gd name="T1" fmla="*/ 0 h 181"/>
                <a:gd name="T2" fmla="*/ 2147483647 w 136"/>
                <a:gd name="T3" fmla="*/ 2147483647 h 181"/>
                <a:gd name="T4" fmla="*/ 0 60000 65536"/>
                <a:gd name="T5" fmla="*/ 0 60000 65536"/>
                <a:gd name="T6" fmla="*/ 0 w 136"/>
                <a:gd name="T7" fmla="*/ 0 h 181"/>
                <a:gd name="T8" fmla="*/ 136 w 136"/>
                <a:gd name="T9" fmla="*/ 181 h 18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6" h="181">
                  <a:moveTo>
                    <a:pt x="0" y="0"/>
                  </a:moveTo>
                  <a:cubicBezTo>
                    <a:pt x="0" y="0"/>
                    <a:pt x="68" y="90"/>
                    <a:pt x="136" y="181"/>
                  </a:cubicBezTo>
                </a:path>
              </a:pathLst>
            </a:custGeom>
            <a:noFill/>
            <a:ln w="28575" cap="flat" cmpd="sng">
              <a:solidFill>
                <a:srgbClr val="00B050"/>
              </a:solidFill>
              <a:prstDash val="solid"/>
              <a:round/>
              <a:headEnd type="arrow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8" name="AutoShape 411"/>
            <p:cNvSpPr>
              <a:spLocks noChangeArrowheads="1"/>
            </p:cNvSpPr>
            <p:nvPr/>
          </p:nvSpPr>
          <p:spPr bwMode="auto">
            <a:xfrm>
              <a:off x="1479053" y="815909"/>
              <a:ext cx="87612" cy="131420"/>
            </a:xfrm>
            <a:prstGeom prst="upArrowCallout">
              <a:avLst>
                <a:gd name="adj1" fmla="val 50000"/>
                <a:gd name="adj2" fmla="val 25000"/>
                <a:gd name="adj3" fmla="val 17403"/>
                <a:gd name="adj4" fmla="val 66667"/>
              </a:avLst>
            </a:prstGeom>
            <a:solidFill>
              <a:srgbClr val="00B050"/>
            </a:solidFill>
            <a:ln w="9525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9" name="Freeform 412"/>
            <p:cNvSpPr>
              <a:spLocks/>
            </p:cNvSpPr>
            <p:nvPr/>
          </p:nvSpPr>
          <p:spPr bwMode="auto">
            <a:xfrm flipV="1">
              <a:off x="1209779" y="901595"/>
              <a:ext cx="298690" cy="571505"/>
            </a:xfrm>
            <a:custGeom>
              <a:avLst/>
              <a:gdLst>
                <a:gd name="T0" fmla="*/ 0 w 136"/>
                <a:gd name="T1" fmla="*/ 0 h 181"/>
                <a:gd name="T2" fmla="*/ 2147483647 w 136"/>
                <a:gd name="T3" fmla="*/ 2147483647 h 181"/>
                <a:gd name="T4" fmla="*/ 0 60000 65536"/>
                <a:gd name="T5" fmla="*/ 0 60000 65536"/>
                <a:gd name="T6" fmla="*/ 0 w 136"/>
                <a:gd name="T7" fmla="*/ 0 h 181"/>
                <a:gd name="T8" fmla="*/ 136 w 136"/>
                <a:gd name="T9" fmla="*/ 181 h 18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6" h="181">
                  <a:moveTo>
                    <a:pt x="0" y="0"/>
                  </a:moveTo>
                  <a:cubicBezTo>
                    <a:pt x="0" y="0"/>
                    <a:pt x="68" y="90"/>
                    <a:pt x="136" y="181"/>
                  </a:cubicBezTo>
                </a:path>
              </a:pathLst>
            </a:custGeom>
            <a:noFill/>
            <a:ln w="28575" cap="flat" cmpd="sng">
              <a:solidFill>
                <a:srgbClr val="00B050"/>
              </a:solidFill>
              <a:prstDash val="solid"/>
              <a:round/>
              <a:headEnd type="arrow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80" name="Picture 406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99082" y="1267527"/>
              <a:ext cx="262836" cy="7720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cxnSp>
          <p:nvCxnSpPr>
            <p:cNvPr id="281" name="直接箭头连接符 280"/>
            <p:cNvCxnSpPr>
              <a:endCxn id="174" idx="3"/>
            </p:cNvCxnSpPr>
            <p:nvPr/>
          </p:nvCxnSpPr>
          <p:spPr bwMode="auto">
            <a:xfrm rot="5400000">
              <a:off x="531297" y="1580493"/>
              <a:ext cx="948394" cy="555482"/>
            </a:xfrm>
            <a:prstGeom prst="straightConnector1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headEnd type="arrow" w="med" len="med"/>
              <a:tailEnd type="none"/>
            </a:ln>
            <a:effectLst/>
          </p:spPr>
        </p:cxnSp>
        <p:cxnSp>
          <p:nvCxnSpPr>
            <p:cNvPr id="282" name="直接箭头连接符 281"/>
            <p:cNvCxnSpPr>
              <a:endCxn id="171" idx="1"/>
            </p:cNvCxnSpPr>
            <p:nvPr/>
          </p:nvCxnSpPr>
          <p:spPr bwMode="auto">
            <a:xfrm rot="16200000" flipH="1">
              <a:off x="1121599" y="1560277"/>
              <a:ext cx="1211231" cy="887954"/>
            </a:xfrm>
            <a:prstGeom prst="straightConnector1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headEnd type="arrow" w="med" len="med"/>
              <a:tailEnd type="none"/>
            </a:ln>
            <a:effectLst/>
          </p:spPr>
        </p:cxnSp>
        <p:cxnSp>
          <p:nvCxnSpPr>
            <p:cNvPr id="283" name="直接箭头连接符 282"/>
            <p:cNvCxnSpPr/>
            <p:nvPr/>
          </p:nvCxnSpPr>
          <p:spPr bwMode="auto">
            <a:xfrm>
              <a:off x="1418305" y="1447549"/>
              <a:ext cx="1213065" cy="599486"/>
            </a:xfrm>
            <a:prstGeom prst="straightConnector1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headEnd type="arrow" w="med" len="med"/>
              <a:tailEnd type="none"/>
            </a:ln>
            <a:effectLst/>
          </p:spPr>
        </p:cxnSp>
        <p:cxnSp>
          <p:nvCxnSpPr>
            <p:cNvPr id="284" name="直接箭头连接符 283"/>
            <p:cNvCxnSpPr>
              <a:endCxn id="200" idx="2"/>
            </p:cNvCxnSpPr>
            <p:nvPr/>
          </p:nvCxnSpPr>
          <p:spPr bwMode="auto">
            <a:xfrm rot="10800000" flipV="1">
              <a:off x="420189" y="1396436"/>
              <a:ext cx="826538" cy="48633"/>
            </a:xfrm>
            <a:prstGeom prst="straightConnector1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headEnd type="arrow" w="med" len="med"/>
              <a:tailEnd type="none"/>
            </a:ln>
            <a:effectLst/>
          </p:spPr>
        </p:cxnSp>
        <p:cxnSp>
          <p:nvCxnSpPr>
            <p:cNvPr id="285" name="直接箭头连接符 284"/>
            <p:cNvCxnSpPr>
              <a:endCxn id="251" idx="2"/>
            </p:cNvCxnSpPr>
            <p:nvPr/>
          </p:nvCxnSpPr>
          <p:spPr bwMode="auto">
            <a:xfrm flipV="1">
              <a:off x="1457516" y="1282098"/>
              <a:ext cx="1130047" cy="36034"/>
            </a:xfrm>
            <a:prstGeom prst="straightConnector1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headEnd type="arrow" w="med" len="med"/>
              <a:tailEnd type="none"/>
            </a:ln>
            <a:effectLst/>
          </p:spPr>
        </p:cxnSp>
      </p:grpSp>
      <p:grpSp>
        <p:nvGrpSpPr>
          <p:cNvPr id="300" name="组合 350"/>
          <p:cNvGrpSpPr/>
          <p:nvPr/>
        </p:nvGrpSpPr>
        <p:grpSpPr>
          <a:xfrm>
            <a:off x="6616450" y="1986841"/>
            <a:ext cx="2352042" cy="1892954"/>
            <a:chOff x="2373141" y="2145002"/>
            <a:chExt cx="2934269" cy="2723881"/>
          </a:xfrm>
        </p:grpSpPr>
        <p:cxnSp>
          <p:nvCxnSpPr>
            <p:cNvPr id="301" name="直接连接符 300"/>
            <p:cNvCxnSpPr/>
            <p:nvPr/>
          </p:nvCxnSpPr>
          <p:spPr bwMode="auto">
            <a:xfrm>
              <a:off x="4918349" y="2294034"/>
              <a:ext cx="6960" cy="2574849"/>
            </a:xfrm>
            <a:prstGeom prst="line">
              <a:avLst/>
            </a:prstGeom>
            <a:solidFill>
              <a:srgbClr val="4F81BD"/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2" name="直接连接符 301"/>
            <p:cNvCxnSpPr/>
            <p:nvPr/>
          </p:nvCxnSpPr>
          <p:spPr bwMode="auto">
            <a:xfrm flipH="1">
              <a:off x="2577468" y="2294032"/>
              <a:ext cx="7842" cy="2574851"/>
            </a:xfrm>
            <a:prstGeom prst="line">
              <a:avLst/>
            </a:prstGeom>
            <a:solidFill>
              <a:srgbClr val="4F81BD"/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03" name="右箭头 302"/>
            <p:cNvSpPr/>
            <p:nvPr/>
          </p:nvSpPr>
          <p:spPr bwMode="auto">
            <a:xfrm>
              <a:off x="2593982" y="2787973"/>
              <a:ext cx="2324367" cy="130232"/>
            </a:xfrm>
            <a:prstGeom prst="rightArrow">
              <a:avLst>
                <a:gd name="adj1" fmla="val 35333"/>
                <a:gd name="adj2" fmla="val 59778"/>
              </a:avLst>
            </a:prstGeom>
            <a:noFill/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04" name="右箭头 303"/>
            <p:cNvSpPr/>
            <p:nvPr/>
          </p:nvSpPr>
          <p:spPr bwMode="auto">
            <a:xfrm flipH="1">
              <a:off x="2577468" y="3111335"/>
              <a:ext cx="2324367" cy="130232"/>
            </a:xfrm>
            <a:prstGeom prst="rightArrow">
              <a:avLst>
                <a:gd name="adj1" fmla="val 35333"/>
                <a:gd name="adj2" fmla="val 59778"/>
              </a:avLst>
            </a:prstGeom>
            <a:noFill/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05" name="右箭头 304"/>
            <p:cNvSpPr/>
            <p:nvPr/>
          </p:nvSpPr>
          <p:spPr bwMode="auto">
            <a:xfrm>
              <a:off x="2593982" y="3450394"/>
              <a:ext cx="2324367" cy="130232"/>
            </a:xfrm>
            <a:prstGeom prst="rightArrow">
              <a:avLst>
                <a:gd name="adj1" fmla="val 35333"/>
                <a:gd name="adj2" fmla="val 59778"/>
              </a:avLst>
            </a:prstGeom>
            <a:noFill/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06" name="右箭头 305"/>
            <p:cNvSpPr/>
            <p:nvPr/>
          </p:nvSpPr>
          <p:spPr bwMode="auto">
            <a:xfrm flipH="1">
              <a:off x="2593982" y="3762169"/>
              <a:ext cx="2324367" cy="130232"/>
            </a:xfrm>
            <a:prstGeom prst="rightArrow">
              <a:avLst>
                <a:gd name="adj1" fmla="val 35333"/>
                <a:gd name="adj2" fmla="val 59778"/>
              </a:avLst>
            </a:prstGeom>
            <a:noFill/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07" name="矩形 306"/>
            <p:cNvSpPr/>
            <p:nvPr/>
          </p:nvSpPr>
          <p:spPr>
            <a:xfrm>
              <a:off x="2585309" y="2609775"/>
              <a:ext cx="2437908" cy="3071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Random Access Preamble 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08" name="矩形 307"/>
            <p:cNvSpPr/>
            <p:nvPr/>
          </p:nvSpPr>
          <p:spPr>
            <a:xfrm>
              <a:off x="2797480" y="2904921"/>
              <a:ext cx="1995257" cy="3071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RAR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09" name="矩形 308"/>
            <p:cNvSpPr/>
            <p:nvPr/>
          </p:nvSpPr>
          <p:spPr>
            <a:xfrm>
              <a:off x="3048681" y="3591132"/>
              <a:ext cx="1484813" cy="3071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Message 4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10" name="矩形 309"/>
            <p:cNvSpPr/>
            <p:nvPr/>
          </p:nvSpPr>
          <p:spPr>
            <a:xfrm>
              <a:off x="4900474" y="2749699"/>
              <a:ext cx="203676" cy="3071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1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11" name="矩形 310"/>
            <p:cNvSpPr/>
            <p:nvPr/>
          </p:nvSpPr>
          <p:spPr>
            <a:xfrm>
              <a:off x="4906873" y="3051228"/>
              <a:ext cx="203676" cy="3071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2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12" name="矩形 311"/>
            <p:cNvSpPr/>
            <p:nvPr/>
          </p:nvSpPr>
          <p:spPr>
            <a:xfrm>
              <a:off x="4918750" y="3414772"/>
              <a:ext cx="203676" cy="3071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3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13" name="矩形 312"/>
            <p:cNvSpPr/>
            <p:nvPr/>
          </p:nvSpPr>
          <p:spPr>
            <a:xfrm>
              <a:off x="4918750" y="3712006"/>
              <a:ext cx="203676" cy="3071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4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14" name="圆角矩形 313"/>
            <p:cNvSpPr/>
            <p:nvPr/>
          </p:nvSpPr>
          <p:spPr bwMode="auto">
            <a:xfrm>
              <a:off x="2373141" y="2145002"/>
              <a:ext cx="424339" cy="231057"/>
            </a:xfrm>
            <a:prstGeom prst="roundRect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UE</a:t>
              </a: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15" name="圆角矩形 314"/>
            <p:cNvSpPr/>
            <p:nvPr/>
          </p:nvSpPr>
          <p:spPr bwMode="auto">
            <a:xfrm>
              <a:off x="4562268" y="2145003"/>
              <a:ext cx="745142" cy="257322"/>
            </a:xfrm>
            <a:prstGeom prst="roundRect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altLang="zh-CN" sz="800" kern="0" dirty="0" smtClean="0">
                  <a:solidFill>
                    <a:srgbClr val="000000"/>
                  </a:solidFill>
                  <a:latin typeface="Arial" pitchFamily="34" charset="0"/>
                </a:rPr>
                <a:t>g</a:t>
              </a: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NB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16" name="矩形 315"/>
            <p:cNvSpPr/>
            <p:nvPr/>
          </p:nvSpPr>
          <p:spPr>
            <a:xfrm>
              <a:off x="2889650" y="3241567"/>
              <a:ext cx="1672618" cy="3071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L2/L3 message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17" name="右箭头 316"/>
            <p:cNvSpPr/>
            <p:nvPr/>
          </p:nvSpPr>
          <p:spPr bwMode="auto">
            <a:xfrm flipH="1">
              <a:off x="2577468" y="4090919"/>
              <a:ext cx="2324367" cy="130231"/>
            </a:xfrm>
            <a:prstGeom prst="rightArrow">
              <a:avLst>
                <a:gd name="adj1" fmla="val 35333"/>
                <a:gd name="adj2" fmla="val 59778"/>
              </a:avLst>
            </a:prstGeom>
            <a:noFill/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20" name="矩形 319"/>
            <p:cNvSpPr/>
            <p:nvPr/>
          </p:nvSpPr>
          <p:spPr>
            <a:xfrm>
              <a:off x="2872258" y="3846019"/>
              <a:ext cx="2053051" cy="3071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800" kern="0" dirty="0" smtClean="0">
                  <a:solidFill>
                    <a:srgbClr val="000000"/>
                  </a:solidFill>
                  <a:latin typeface="Arial" pitchFamily="34" charset="0"/>
                </a:rPr>
                <a:t>UL </a:t>
              </a:r>
              <a:r>
                <a:rPr lang="en-US" altLang="zh-CN" sz="800" kern="0" noProof="0" dirty="0" smtClean="0">
                  <a:solidFill>
                    <a:srgbClr val="000000"/>
                  </a:solidFill>
                  <a:latin typeface="Arial" pitchFamily="34" charset="0"/>
                </a:rPr>
                <a:t>Grant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21" name="右箭头 320"/>
            <p:cNvSpPr/>
            <p:nvPr/>
          </p:nvSpPr>
          <p:spPr bwMode="auto">
            <a:xfrm flipH="1">
              <a:off x="2577468" y="2503001"/>
              <a:ext cx="2324367" cy="130232"/>
            </a:xfrm>
            <a:prstGeom prst="rightArrow">
              <a:avLst>
                <a:gd name="adj1" fmla="val 35333"/>
                <a:gd name="adj2" fmla="val 59778"/>
              </a:avLst>
            </a:prstGeom>
            <a:noFill/>
            <a:ln w="952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22" name="矩形 321"/>
            <p:cNvSpPr/>
            <p:nvPr/>
          </p:nvSpPr>
          <p:spPr>
            <a:xfrm>
              <a:off x="3250733" y="2248727"/>
              <a:ext cx="951579" cy="3071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800" kern="0" dirty="0" smtClean="0">
                  <a:solidFill>
                    <a:srgbClr val="000000"/>
                  </a:solidFill>
                  <a:latin typeface="Arial" pitchFamily="34" charset="0"/>
                </a:rPr>
                <a:t>DL Synch.</a:t>
              </a: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23" name="右箭头 322"/>
            <p:cNvSpPr/>
            <p:nvPr/>
          </p:nvSpPr>
          <p:spPr bwMode="auto">
            <a:xfrm>
              <a:off x="2593982" y="4393002"/>
              <a:ext cx="2324367" cy="130231"/>
            </a:xfrm>
            <a:prstGeom prst="rightArrow">
              <a:avLst>
                <a:gd name="adj1" fmla="val 35333"/>
                <a:gd name="adj2" fmla="val 59778"/>
              </a:avLst>
            </a:prstGeom>
            <a:noFill/>
            <a:ln w="95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24" name="矩形 323"/>
            <p:cNvSpPr/>
            <p:nvPr/>
          </p:nvSpPr>
          <p:spPr>
            <a:xfrm>
              <a:off x="3138821" y="4184251"/>
              <a:ext cx="1403597" cy="3071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800" kern="0" noProof="0" dirty="0" smtClean="0">
                  <a:solidFill>
                    <a:srgbClr val="000000"/>
                  </a:solidFill>
                  <a:latin typeface="Arial" pitchFamily="34" charset="0"/>
                </a:rPr>
                <a:t>Data Transmission</a:t>
              </a: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rPr>
                <a:t> 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465532" y="2304661"/>
            <a:ext cx="8513763" cy="2582132"/>
          </a:xfrm>
        </p:spPr>
        <p:txBody>
          <a:bodyPr/>
          <a:lstStyle/>
          <a:p>
            <a:r>
              <a:rPr lang="en-US" altLang="zh-CN" b="1" dirty="0"/>
              <a:t>Issues</a:t>
            </a:r>
          </a:p>
          <a:p>
            <a:pPr marL="569913" lvl="1" indent="-225425"/>
            <a:r>
              <a:rPr lang="en-US" altLang="zh-CN" dirty="0"/>
              <a:t>Spectral efficiency at cell edge is relatively low</a:t>
            </a:r>
          </a:p>
          <a:p>
            <a:pPr marL="569913" lvl="1" indent="-225425"/>
            <a:r>
              <a:rPr lang="en-US" altLang="zh-CN" dirty="0"/>
              <a:t>High transmit power of cell edge user would cause significant inter-site-interference</a:t>
            </a:r>
          </a:p>
          <a:p>
            <a:pPr marL="569913" lvl="1" indent="-225425"/>
            <a:r>
              <a:rPr lang="en-US" altLang="zh-CN" dirty="0" smtClean="0"/>
              <a:t>For data transmission </a:t>
            </a:r>
            <a:r>
              <a:rPr lang="en-US" altLang="zh-CN" dirty="0"/>
              <a:t>in inactive state </a:t>
            </a:r>
            <a:r>
              <a:rPr lang="en-US" altLang="zh-CN" dirty="0" smtClean="0"/>
              <a:t>either signaling overhead and/or high power consumption is inevitable assuming baseline solution</a:t>
            </a:r>
            <a:endParaRPr lang="en-US" altLang="zh-CN" dirty="0"/>
          </a:p>
          <a:p>
            <a:r>
              <a:rPr lang="en-US" altLang="zh-CN" b="1" dirty="0"/>
              <a:t>Major targets</a:t>
            </a:r>
          </a:p>
          <a:p>
            <a:pPr marL="569913" lvl="1" indent="-225425"/>
            <a:r>
              <a:rPr lang="en-US" altLang="zh-CN" dirty="0" smtClean="0"/>
              <a:t>Spectrum efficiency </a:t>
            </a:r>
            <a:r>
              <a:rPr lang="en-US" altLang="zh-CN" dirty="0"/>
              <a:t>enhancement </a:t>
            </a:r>
            <a:r>
              <a:rPr lang="en-US" altLang="zh-CN" dirty="0" smtClean="0"/>
              <a:t>by spreading </a:t>
            </a:r>
            <a:r>
              <a:rPr lang="en-US" altLang="zh-CN" dirty="0"/>
              <a:t>and contention-based resource sharing</a:t>
            </a:r>
          </a:p>
          <a:p>
            <a:pPr marL="569913" lvl="1" indent="-225425"/>
            <a:r>
              <a:rPr lang="en-US" altLang="zh-CN"/>
              <a:t>Both </a:t>
            </a:r>
            <a:r>
              <a:rPr lang="en-US" altLang="zh-CN" smtClean="0"/>
              <a:t>lower </a:t>
            </a:r>
            <a:r>
              <a:rPr lang="en-US" altLang="zh-CN" dirty="0"/>
              <a:t>power consumption and less signaling </a:t>
            </a:r>
            <a:r>
              <a:rPr lang="en-US" altLang="zh-CN" dirty="0" smtClean="0"/>
              <a:t>overhead are achieved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Main Use Case 2: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of infrequent small data</a:t>
            </a:r>
            <a:endParaRPr lang="zh-CN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6522" y="852249"/>
            <a:ext cx="3370276" cy="21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7" y="1134858"/>
            <a:ext cx="6012906" cy="3482098"/>
          </a:xfrm>
        </p:spPr>
        <p:txBody>
          <a:bodyPr/>
          <a:lstStyle/>
          <a:p>
            <a:r>
              <a:rPr lang="en-US" altLang="zh-CN" sz="1600" b="1" dirty="0" smtClean="0"/>
              <a:t>Traffic </a:t>
            </a:r>
            <a:r>
              <a:rPr lang="en-US" altLang="zh-CN" sz="1600" b="1" dirty="0"/>
              <a:t>characteristic:</a:t>
            </a:r>
          </a:p>
          <a:p>
            <a:pPr lvl="1"/>
            <a:r>
              <a:rPr lang="en-US" altLang="zh-CN" dirty="0" smtClean="0"/>
              <a:t>Periodic </a:t>
            </a:r>
            <a:r>
              <a:rPr lang="en-US" altLang="zh-CN" dirty="0"/>
              <a:t>traffic, event-triggered </a:t>
            </a:r>
            <a:r>
              <a:rPr lang="en-US" altLang="zh-CN" dirty="0" smtClean="0"/>
              <a:t>traffic with relative </a:t>
            </a:r>
            <a:r>
              <a:rPr lang="en-US" altLang="zh-CN" smtClean="0"/>
              <a:t>small size</a:t>
            </a:r>
            <a:endParaRPr lang="en-US" altLang="zh-CN" dirty="0"/>
          </a:p>
          <a:p>
            <a:r>
              <a:rPr lang="en-US" altLang="zh-CN" sz="1600" b="1" dirty="0" smtClean="0"/>
              <a:t>Issues with current schemes:</a:t>
            </a:r>
          </a:p>
          <a:p>
            <a:pPr lvl="1"/>
            <a:r>
              <a:rPr lang="en-US" altLang="zh-CN" dirty="0"/>
              <a:t>Grant-based: </a:t>
            </a:r>
            <a:r>
              <a:rPr lang="en-US" altLang="zh-CN" dirty="0" smtClean="0"/>
              <a:t>long RTT makes it </a:t>
            </a:r>
            <a:r>
              <a:rPr lang="en-US" altLang="zh-CN" dirty="0"/>
              <a:t>difficult to meet the latency requirement</a:t>
            </a:r>
          </a:p>
          <a:p>
            <a:pPr lvl="1"/>
            <a:r>
              <a:rPr lang="en-US" altLang="zh-CN" dirty="0" smtClean="0"/>
              <a:t>SPS: low </a:t>
            </a:r>
            <a:r>
              <a:rPr lang="en-US" altLang="zh-CN" dirty="0"/>
              <a:t>resource utilization </a:t>
            </a:r>
            <a:r>
              <a:rPr lang="en-US" altLang="zh-CN" dirty="0" smtClean="0"/>
              <a:t>efficiency</a:t>
            </a:r>
          </a:p>
          <a:p>
            <a:r>
              <a:rPr lang="en-US" altLang="zh-CN" sz="1600" b="1" dirty="0"/>
              <a:t>Major </a:t>
            </a:r>
            <a:r>
              <a:rPr lang="en-US" altLang="zh-CN" sz="1600" b="1" dirty="0" smtClean="0"/>
              <a:t>target:</a:t>
            </a:r>
            <a:endParaRPr lang="en-US" altLang="zh-CN" sz="1600" b="1" dirty="0"/>
          </a:p>
          <a:p>
            <a:pPr lvl="1"/>
            <a:r>
              <a:rPr lang="en-US" altLang="zh-CN" dirty="0"/>
              <a:t>Low </a:t>
            </a:r>
            <a:r>
              <a:rPr lang="en-US" altLang="zh-CN" dirty="0" smtClean="0"/>
              <a:t>latency, high </a:t>
            </a:r>
            <a:r>
              <a:rPr lang="en-US" altLang="zh-CN" dirty="0"/>
              <a:t>reliability and resource utilization efficiency</a:t>
            </a:r>
          </a:p>
          <a:p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Main Use Case 3: URLLC</a:t>
            </a:r>
            <a:endParaRPr lang="zh-CN" alt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8853" y="3118243"/>
            <a:ext cx="1397793" cy="1372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946647" y="3833716"/>
            <a:ext cx="690564" cy="25717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sz="1200" dirty="0" smtClean="0">
                <a:solidFill>
                  <a:srgbClr val="FF0000"/>
                </a:solidFill>
              </a:rPr>
              <a:t>collision!</a:t>
            </a:r>
            <a:endParaRPr kumimoji="1" lang="zh-CN" altLang="en-US" sz="1200" dirty="0" smtClean="0">
              <a:solidFill>
                <a:srgbClr val="FF0000"/>
              </a:solidFill>
            </a:endParaRPr>
          </a:p>
        </p:txBody>
      </p:sp>
      <p:grpSp>
        <p:nvGrpSpPr>
          <p:cNvPr id="6" name="组合 88"/>
          <p:cNvGrpSpPr/>
          <p:nvPr/>
        </p:nvGrpSpPr>
        <p:grpSpPr>
          <a:xfrm>
            <a:off x="6577428" y="1442941"/>
            <a:ext cx="992982" cy="1331188"/>
            <a:chOff x="3510294" y="916845"/>
            <a:chExt cx="1195055" cy="1549404"/>
          </a:xfrm>
        </p:grpSpPr>
        <p:sp>
          <p:nvSpPr>
            <p:cNvPr id="7" name="矩形 6"/>
            <p:cNvSpPr/>
            <p:nvPr/>
          </p:nvSpPr>
          <p:spPr bwMode="auto">
            <a:xfrm>
              <a:off x="3510294" y="916845"/>
              <a:ext cx="595193" cy="381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itchFamily="34" charset="0"/>
                  <a:ea typeface="宋体" pitchFamily="2" charset="-122"/>
                  <a:cs typeface="Arial" pitchFamily="34" charset="0"/>
                </a:rPr>
                <a:t>UE1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3510294" y="1306313"/>
              <a:ext cx="595193" cy="381000"/>
            </a:xfrm>
            <a:prstGeom prst="rect">
              <a:avLst/>
            </a:prstGeom>
            <a:solidFill>
              <a:srgbClr val="008ED3">
                <a:lumMod val="20000"/>
                <a:lumOff val="80000"/>
              </a:srgbClr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itchFamily="34" charset="0"/>
                  <a:ea typeface="宋体" pitchFamily="2" charset="-122"/>
                  <a:cs typeface="Arial" pitchFamily="34" charset="0"/>
                </a:rPr>
                <a:t>UE2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3510294" y="1695781"/>
              <a:ext cx="595193" cy="38100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itchFamily="34" charset="0"/>
                  <a:ea typeface="宋体" pitchFamily="2" charset="-122"/>
                  <a:cs typeface="Arial" pitchFamily="34" charset="0"/>
                </a:rPr>
                <a:t>UE3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3510294" y="2085249"/>
              <a:ext cx="595193" cy="381000"/>
            </a:xfrm>
            <a:prstGeom prst="rect">
              <a:avLst/>
            </a:prstGeom>
            <a:solidFill>
              <a:srgbClr val="8DC642">
                <a:lumMod val="60000"/>
                <a:lumOff val="40000"/>
              </a:srgbClr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itchFamily="34" charset="0"/>
                  <a:ea typeface="宋体" pitchFamily="2" charset="-122"/>
                  <a:cs typeface="Arial" pitchFamily="34" charset="0"/>
                </a:rPr>
                <a:t>UE4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4110156" y="916845"/>
              <a:ext cx="595193" cy="381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itchFamily="34" charset="0"/>
                  <a:ea typeface="宋体" pitchFamily="2" charset="-122"/>
                  <a:cs typeface="Arial" pitchFamily="34" charset="0"/>
                </a:rPr>
                <a:t>UE5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4110156" y="1306313"/>
              <a:ext cx="595193" cy="381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itchFamily="34" charset="0"/>
                  <a:ea typeface="宋体" pitchFamily="2" charset="-122"/>
                  <a:cs typeface="Arial" pitchFamily="34" charset="0"/>
                </a:rPr>
                <a:t>UE6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4110156" y="1695781"/>
              <a:ext cx="595193" cy="38100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itchFamily="34" charset="0"/>
                  <a:ea typeface="宋体" pitchFamily="2" charset="-122"/>
                  <a:cs typeface="Arial" pitchFamily="34" charset="0"/>
                </a:rPr>
                <a:t>UE7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4110156" y="2085249"/>
              <a:ext cx="595193" cy="381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solidFill>
                <a:srgbClr val="008ED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itchFamily="34" charset="0"/>
                  <a:ea typeface="宋体" pitchFamily="2" charset="-122"/>
                  <a:cs typeface="Arial" pitchFamily="34" charset="0"/>
                </a:rPr>
                <a:t>UE8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7345" y="3163884"/>
            <a:ext cx="4925516" cy="1366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1134858"/>
            <a:ext cx="3942566" cy="3745114"/>
          </a:xfrm>
        </p:spPr>
        <p:txBody>
          <a:bodyPr/>
          <a:lstStyle/>
          <a:p>
            <a:r>
              <a:rPr lang="en-US" altLang="zh-CN" b="1" dirty="0" smtClean="0"/>
              <a:t>Issues with current scheme:</a:t>
            </a:r>
          </a:p>
          <a:p>
            <a:pPr marL="457200" lvl="1" indent="-225425"/>
            <a:r>
              <a:rPr lang="en-US" altLang="zh-CN" sz="1600" dirty="0" smtClean="0"/>
              <a:t>Resource pool sharing randomly:</a:t>
            </a:r>
            <a:endParaRPr lang="en-US" altLang="zh-CN" sz="1600" dirty="0"/>
          </a:p>
          <a:p>
            <a:pPr marL="914400" lvl="2" indent="-225425"/>
            <a:r>
              <a:rPr lang="en-US" altLang="zh-CN" sz="1400" dirty="0"/>
              <a:t>Collision problem</a:t>
            </a:r>
          </a:p>
          <a:p>
            <a:pPr marL="914400" lvl="2" indent="-225425"/>
            <a:r>
              <a:rPr lang="en-US" altLang="zh-CN" sz="1400" dirty="0"/>
              <a:t>Limited vehicle density</a:t>
            </a:r>
          </a:p>
          <a:p>
            <a:pPr marL="914400" lvl="2" indent="-225425"/>
            <a:r>
              <a:rPr lang="en-US" altLang="zh-CN" sz="1400" dirty="0"/>
              <a:t>Low spectrum efficiency</a:t>
            </a:r>
          </a:p>
          <a:p>
            <a:pPr marL="457200" lvl="1" indent="-225425"/>
            <a:r>
              <a:rPr lang="en-US" altLang="zh-CN" sz="1600" dirty="0"/>
              <a:t>Sensing based: </a:t>
            </a:r>
          </a:p>
          <a:p>
            <a:pPr marL="914400" lvl="2" indent="-225425"/>
            <a:r>
              <a:rPr lang="en-US" altLang="zh-CN" sz="1400" dirty="0"/>
              <a:t>High latency</a:t>
            </a:r>
          </a:p>
          <a:p>
            <a:pPr marL="914400" lvl="2" indent="-225425"/>
            <a:r>
              <a:rPr lang="en-US" altLang="zh-CN" sz="1400" dirty="0"/>
              <a:t>Low reliability</a:t>
            </a:r>
          </a:p>
          <a:p>
            <a:pPr marL="914400" lvl="2" indent="-225425"/>
            <a:r>
              <a:rPr lang="en-US" altLang="zh-CN" sz="1400" dirty="0"/>
              <a:t>Low spectrum </a:t>
            </a:r>
            <a:r>
              <a:rPr lang="en-US" altLang="zh-CN" sz="1400" dirty="0" smtClean="0"/>
              <a:t>efficiency</a:t>
            </a:r>
          </a:p>
          <a:p>
            <a:r>
              <a:rPr lang="en-US" altLang="zh-CN" b="1" dirty="0"/>
              <a:t>Major targets:</a:t>
            </a:r>
          </a:p>
          <a:p>
            <a:pPr marL="457200" lvl="1" indent="-225425"/>
            <a:r>
              <a:rPr lang="en-US" altLang="zh-CN" sz="1600" dirty="0"/>
              <a:t>High vehicle </a:t>
            </a:r>
            <a:r>
              <a:rPr lang="en-US" altLang="zh-CN" sz="1600" dirty="0" smtClean="0"/>
              <a:t>densit</a:t>
            </a:r>
            <a:r>
              <a:rPr lang="en-US" altLang="zh-CN" sz="1600" dirty="0"/>
              <a:t>y, </a:t>
            </a:r>
            <a:r>
              <a:rPr lang="en-US" altLang="zh-CN" sz="1600" dirty="0"/>
              <a:t>low signaling overhead</a:t>
            </a:r>
            <a:r>
              <a:rPr lang="en-US" altLang="zh-CN" sz="1600" dirty="0"/>
              <a:t> </a:t>
            </a:r>
            <a:r>
              <a:rPr lang="en-US" altLang="zh-CN" sz="1600" dirty="0"/>
              <a:t>a</a:t>
            </a:r>
            <a:r>
              <a:rPr lang="en-US" altLang="zh-CN" sz="1600" dirty="0"/>
              <a:t>nd Low latency</a:t>
            </a:r>
          </a:p>
          <a:p>
            <a:endParaRPr lang="en-US" altLang="zh-CN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Main Use Case 4: V2V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92814" y="4504089"/>
            <a:ext cx="2309813" cy="25717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sz="1200" dirty="0" smtClean="0"/>
              <a:t>[T1, T2]:  resource selecting window</a:t>
            </a:r>
            <a:endParaRPr kumimoji="1" lang="zh-CN" altLang="en-US" sz="1200" dirty="0" smtClean="0"/>
          </a:p>
        </p:txBody>
      </p:sp>
      <p:pic>
        <p:nvPicPr>
          <p:cNvPr id="6" name="图片 5" descr="C:\Documents and Settings\Administrator\My Documents\My Pictures\车联网\201304101751524089.jpg"/>
          <p:cNvPicPr/>
          <p:nvPr/>
        </p:nvPicPr>
        <p:blipFill>
          <a:blip r:embed="rId4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4047345" y="1034320"/>
            <a:ext cx="4082238" cy="196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1644650" y="1179513"/>
            <a:ext cx="6921500" cy="3044825"/>
          </a:xfrm>
        </p:spPr>
        <p:txBody>
          <a:bodyPr>
            <a:normAutofit/>
          </a:bodyPr>
          <a:lstStyle/>
          <a:p>
            <a:pPr marL="342900" indent="-3429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Main use cases</a:t>
            </a:r>
          </a:p>
          <a:p>
            <a:pPr marL="342900" indent="-3429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altLang="zh-CN" b="1" dirty="0" smtClean="0">
                <a:solidFill>
                  <a:srgbClr val="FF0000"/>
                </a:solidFill>
              </a:rPr>
              <a:t>Basics of non-orthogonal transmissions</a:t>
            </a:r>
          </a:p>
          <a:p>
            <a:pPr marL="342900" indent="-3429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Initial performance evaluations</a:t>
            </a:r>
          </a:p>
        </p:txBody>
      </p:sp>
      <p:sp>
        <p:nvSpPr>
          <p:cNvPr id="9219" name="Title 3"/>
          <p:cNvSpPr>
            <a:spLocks noGrp="1"/>
          </p:cNvSpPr>
          <p:nvPr>
            <p:ph type="ctrTitle"/>
          </p:nvPr>
        </p:nvSpPr>
        <p:spPr>
          <a:xfrm>
            <a:off x="1644650" y="414338"/>
            <a:ext cx="6921500" cy="719137"/>
          </a:xfrm>
        </p:spPr>
        <p:txBody>
          <a:bodyPr/>
          <a:lstStyle/>
          <a:p>
            <a:r>
              <a:rPr b="1" dirty="0">
                <a:ea typeface="微软雅黑" pitchFamily="34" charset="-122"/>
              </a:rPr>
              <a:t>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622092" y="906907"/>
            <a:ext cx="7227925" cy="3979886"/>
          </a:xfrm>
        </p:spPr>
        <p:txBody>
          <a:bodyPr/>
          <a:lstStyle/>
          <a:p>
            <a:pPr indent="173038">
              <a:buFont typeface="Arial" pitchFamily="34" charset="0"/>
              <a:buChar char="•"/>
            </a:pPr>
            <a:r>
              <a:rPr lang="en-US" altLang="zh-CN" sz="1600" b="1" dirty="0" smtClean="0"/>
              <a:t>Non-orthogonal </a:t>
            </a:r>
            <a:r>
              <a:rPr lang="en-US" altLang="zh-CN" sz="1600" b="1" dirty="0"/>
              <a:t>transmission can be </a:t>
            </a:r>
            <a:r>
              <a:rPr lang="en-US" altLang="zh-CN" sz="1600" b="1" dirty="0" smtClean="0"/>
              <a:t>complementary to</a:t>
            </a:r>
            <a:endParaRPr lang="en-US" altLang="zh-CN" sz="1600" b="1" dirty="0"/>
          </a:p>
          <a:p>
            <a:pPr lvl="1"/>
            <a:r>
              <a:rPr lang="en-US" altLang="zh-CN" dirty="0"/>
              <a:t>Improve the system load for a large number of UEs of small data</a:t>
            </a:r>
          </a:p>
          <a:p>
            <a:pPr lvl="1"/>
            <a:r>
              <a:rPr lang="en-US" altLang="zh-CN" dirty="0"/>
              <a:t>Reduce the latency by simplifying the random </a:t>
            </a:r>
            <a:r>
              <a:rPr lang="en-US" altLang="zh-CN" dirty="0" smtClean="0"/>
              <a:t>access or one shot transmission</a:t>
            </a:r>
            <a:endParaRPr lang="en-US" altLang="zh-CN" dirty="0"/>
          </a:p>
          <a:p>
            <a:pPr lvl="1"/>
            <a:r>
              <a:rPr lang="en-US" altLang="zh-CN" dirty="0"/>
              <a:t>Lower the UE power consumption</a:t>
            </a:r>
          </a:p>
          <a:p>
            <a:pPr lvl="1"/>
            <a:r>
              <a:rPr lang="en-US" altLang="zh-CN" dirty="0"/>
              <a:t>Minimize the control </a:t>
            </a:r>
            <a:r>
              <a:rPr lang="en-US" altLang="zh-CN" dirty="0" smtClean="0"/>
              <a:t>signaling </a:t>
            </a:r>
            <a:endParaRPr lang="en-US" altLang="zh-CN" dirty="0"/>
          </a:p>
          <a:p>
            <a:pPr lvl="1"/>
            <a:r>
              <a:rPr lang="en-US" altLang="zh-CN" dirty="0"/>
              <a:t>Strengthen the robustness/resilience to </a:t>
            </a:r>
            <a:r>
              <a:rPr lang="en-US" altLang="zh-CN" dirty="0" err="1"/>
              <a:t>bursty</a:t>
            </a:r>
            <a:r>
              <a:rPr lang="en-US" altLang="zh-CN" dirty="0"/>
              <a:t> traffic</a:t>
            </a:r>
          </a:p>
          <a:p>
            <a:pPr indent="173038">
              <a:buFont typeface="Arial" pitchFamily="34" charset="0"/>
              <a:buChar char="•"/>
            </a:pPr>
            <a:r>
              <a:rPr lang="en-US" altLang="zh-CN" sz="1600" b="1" dirty="0"/>
              <a:t>Simple superposition </a:t>
            </a:r>
            <a:r>
              <a:rPr lang="en-US" altLang="zh-CN" sz="1600" b="1" dirty="0" smtClean="0"/>
              <a:t>in </a:t>
            </a:r>
            <a:r>
              <a:rPr lang="en-US" altLang="zh-CN" sz="1600" b="1" dirty="0"/>
              <a:t>power domain is not </a:t>
            </a:r>
            <a:r>
              <a:rPr lang="en-US" altLang="zh-CN" sz="1600" b="1" dirty="0" smtClean="0"/>
              <a:t>sufficient due </a:t>
            </a:r>
            <a:r>
              <a:rPr lang="en-US" altLang="zh-CN" sz="1600" b="1" dirty="0"/>
              <a:t>to</a:t>
            </a:r>
          </a:p>
          <a:p>
            <a:pPr lvl="1"/>
            <a:r>
              <a:rPr lang="en-US" altLang="zh-CN" dirty="0"/>
              <a:t>Very complicated receiver required</a:t>
            </a:r>
          </a:p>
          <a:p>
            <a:pPr lvl="1"/>
            <a:r>
              <a:rPr lang="en-US" altLang="zh-CN" dirty="0"/>
              <a:t>Prone to various imperfections</a:t>
            </a:r>
          </a:p>
          <a:p>
            <a:pPr indent="173038">
              <a:buFont typeface="Arial" pitchFamily="34" charset="0"/>
              <a:buChar char="•"/>
            </a:pPr>
            <a:r>
              <a:rPr lang="en-US" altLang="zh-CN" sz="1600" b="1" dirty="0"/>
              <a:t>Transmitter side processing is the key to</a:t>
            </a:r>
          </a:p>
          <a:p>
            <a:pPr lvl="1"/>
            <a:r>
              <a:rPr lang="en-US" altLang="zh-CN" dirty="0"/>
              <a:t>Optimization of the system capacity or load</a:t>
            </a:r>
          </a:p>
          <a:p>
            <a:pPr lvl="1"/>
            <a:r>
              <a:rPr lang="en-US" altLang="zh-CN" dirty="0" smtClean="0"/>
              <a:t>Reduced </a:t>
            </a:r>
            <a:r>
              <a:rPr lang="en-US" altLang="zh-CN" dirty="0"/>
              <a:t>receiver </a:t>
            </a:r>
            <a:r>
              <a:rPr lang="en-US" altLang="zh-CN" dirty="0" smtClean="0"/>
              <a:t>complexity</a:t>
            </a:r>
          </a:p>
          <a:p>
            <a:pPr lvl="1"/>
            <a:r>
              <a:rPr lang="en-US" altLang="zh-CN" dirty="0" smtClean="0"/>
              <a:t>Robustness </a:t>
            </a:r>
            <a:r>
              <a:rPr lang="en-US" altLang="zh-CN" dirty="0"/>
              <a:t>to imperfection</a:t>
            </a:r>
          </a:p>
          <a:p>
            <a:endParaRPr lang="zh-CN" altLang="en-US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495774"/>
          </a:xfrm>
        </p:spPr>
        <p:txBody>
          <a:bodyPr/>
          <a:lstStyle/>
          <a:p>
            <a:r>
              <a:rPr lang="en-US" altLang="zh-CN" dirty="0" smtClean="0">
                <a:ea typeface="微软雅黑" pitchFamily="34" charset="-122"/>
              </a:rPr>
              <a:t>Non-orthogonal Multiple Access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956281" y="2812211"/>
            <a:ext cx="7112658" cy="1819750"/>
          </a:xfrm>
        </p:spPr>
        <p:txBody>
          <a:bodyPr/>
          <a:lstStyle/>
          <a:p>
            <a:pPr indent="173038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sz="1600" dirty="0"/>
              <a:t>Short (i.e. &lt;16) spreading sequence/code at symbol </a:t>
            </a:r>
            <a:r>
              <a:rPr lang="en-US" altLang="zh-CN" sz="1600" dirty="0" smtClean="0"/>
              <a:t>level</a:t>
            </a:r>
          </a:p>
          <a:p>
            <a:pPr lvl="1">
              <a:spcBef>
                <a:spcPts val="0"/>
              </a:spcBef>
            </a:pPr>
            <a:r>
              <a:rPr lang="en-US" altLang="zh-CN" dirty="0" smtClean="0"/>
              <a:t>Low cross correlation property</a:t>
            </a:r>
          </a:p>
          <a:p>
            <a:pPr lvl="1">
              <a:spcBef>
                <a:spcPts val="0"/>
              </a:spcBef>
            </a:pPr>
            <a:r>
              <a:rPr lang="en-US" altLang="zh-CN" dirty="0" smtClean="0"/>
              <a:t>Low density property</a:t>
            </a:r>
            <a:endParaRPr lang="en-US" altLang="zh-CN" dirty="0"/>
          </a:p>
          <a:p>
            <a:pPr indent="173038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sz="1600" dirty="0"/>
              <a:t>Long sequence at symbol level</a:t>
            </a:r>
          </a:p>
          <a:p>
            <a:pPr indent="173038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sz="1600" dirty="0" smtClean="0"/>
              <a:t>Scrambling/interleaving </a:t>
            </a:r>
            <a:r>
              <a:rPr lang="en-US" altLang="zh-CN" sz="1600" dirty="0"/>
              <a:t>at bit level</a:t>
            </a:r>
          </a:p>
          <a:p>
            <a:pPr indent="173038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sz="1600" dirty="0"/>
              <a:t>DMRS, preamble, etc</a:t>
            </a:r>
            <a:r>
              <a:rPr lang="en-US" altLang="zh-CN" sz="1600" dirty="0" smtClean="0"/>
              <a:t>.</a:t>
            </a:r>
            <a:endParaRPr lang="en-US" altLang="zh-CN" sz="16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微软雅黑" pitchFamily="34" charset="-122"/>
              </a:rPr>
              <a:t>Essential Character 1: Multiple access signatures</a:t>
            </a:r>
            <a:endParaRPr lang="zh-CN" altLang="en-US" dirty="0"/>
          </a:p>
        </p:txBody>
      </p:sp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134858"/>
            <a:ext cx="7000924" cy="1320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only-16X9</Template>
  <TotalTime>3292</TotalTime>
  <Words>1640</Words>
  <Application>Microsoft Office PowerPoint</Application>
  <PresentationFormat>全屏显示(16:9)</PresentationFormat>
  <Paragraphs>375</Paragraphs>
  <Slides>23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ZTE-Internal use only-16X9</vt:lpstr>
      <vt:lpstr>1_ZTE-Internal use only-16X9</vt:lpstr>
      <vt:lpstr>正文</vt:lpstr>
      <vt:lpstr>Motivation of Study on NR Non-orthogonal Multiple Access</vt:lpstr>
      <vt:lpstr>CONTENTS</vt:lpstr>
      <vt:lpstr>Main Use Case 1: mMTC</vt:lpstr>
      <vt:lpstr>Main Use Case 2: eMBB of infrequent small data</vt:lpstr>
      <vt:lpstr>Main Use Case 3: URLLC</vt:lpstr>
      <vt:lpstr>Main Use Case 4: V2V</vt:lpstr>
      <vt:lpstr>CONTENTS</vt:lpstr>
      <vt:lpstr>Non-orthogonal Multiple Access</vt:lpstr>
      <vt:lpstr>Essential Character 1: Multiple access signatures</vt:lpstr>
      <vt:lpstr>Essential Character 2: advanced receiver</vt:lpstr>
      <vt:lpstr>Comparison with Other UL Contention-based Schemes </vt:lpstr>
      <vt:lpstr>CONTENTS</vt:lpstr>
      <vt:lpstr>Performance Gain for eMBB Small Data</vt:lpstr>
      <vt:lpstr>High layer solution for UE in INACTIVE state</vt:lpstr>
      <vt:lpstr>Evaluation result for light traffic</vt:lpstr>
      <vt:lpstr>Evaluation result for heavy traffic</vt:lpstr>
      <vt:lpstr>Performance gain for mMTC</vt:lpstr>
      <vt:lpstr>Performance Evaluation for URLLC (LLS)</vt:lpstr>
      <vt:lpstr>Performance Evaluation for URLLC (SLS)</vt:lpstr>
      <vt:lpstr>Performance Evaluation for V2V (SLS)</vt:lpstr>
      <vt:lpstr>Performance Evaluation for two step RACH</vt:lpstr>
      <vt:lpstr>Non-orthogonal MA can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田力10182718</dc:creator>
  <cp:lastModifiedBy>10001957</cp:lastModifiedBy>
  <cp:revision>527</cp:revision>
  <dcterms:created xsi:type="dcterms:W3CDTF">2015-07-28T09:06:00Z</dcterms:created>
  <dcterms:modified xsi:type="dcterms:W3CDTF">2017-02-28T13:14:24Z</dcterms:modified>
</cp:coreProperties>
</file>