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9" r:id="rId5"/>
    <p:sldId id="261" r:id="rId6"/>
    <p:sldId id="264" r:id="rId7"/>
    <p:sldId id="262" r:id="rId8"/>
    <p:sldId id="266" r:id="rId9"/>
    <p:sldId id="265" r:id="rId10"/>
    <p:sldId id="258"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82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37319" y="2204864"/>
            <a:ext cx="7632849" cy="711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l-PL" altLang="zh-CN" dirty="0" smtClean="0">
                <a:latin typeface="Arial" pitchFamily="34" charset="0"/>
                <a:cs typeface="Arial" pitchFamily="34" charset="0"/>
              </a:rPr>
              <a:t>Motivation for a New </a:t>
            </a:r>
            <a:r>
              <a:rPr lang="en-US" altLang="zh-CN" dirty="0" smtClean="0">
                <a:latin typeface="Arial" pitchFamily="34" charset="0"/>
                <a:ea typeface="宋体" pitchFamily="2" charset="-122"/>
                <a:cs typeface="Arial" pitchFamily="34" charset="0"/>
              </a:rPr>
              <a:t>WID</a:t>
            </a:r>
            <a:r>
              <a:rPr lang="pl-PL" altLang="zh-CN" dirty="0" smtClean="0">
                <a:latin typeface="Arial" pitchFamily="34" charset="0"/>
                <a:cs typeface="Arial" pitchFamily="34" charset="0"/>
              </a:rPr>
              <a:t>:</a:t>
            </a:r>
            <a:br>
              <a:rPr lang="pl-PL" altLang="zh-CN" dirty="0" smtClean="0">
                <a:latin typeface="Arial" pitchFamily="34" charset="0"/>
                <a:cs typeface="Arial" pitchFamily="34" charset="0"/>
              </a:rPr>
            </a:br>
            <a:r>
              <a:rPr lang="en-US" altLang="zh-CN" dirty="0">
                <a:latin typeface="Arial" pitchFamily="34" charset="0"/>
                <a:ea typeface="宋体" pitchFamily="2" charset="-122"/>
                <a:cs typeface="Arial" pitchFamily="34" charset="0"/>
              </a:rPr>
              <a:t>Further enhancements on Voice and Video for LTE</a:t>
            </a:r>
            <a:endParaRPr lang="en-GB" altLang="en-US" dirty="0" smtClean="0">
              <a:latin typeface="Arial" pitchFamily="34" charset="0"/>
              <a:cs typeface="Arial" pitchFamily="34" charset="0"/>
            </a:endParaRPr>
          </a:p>
        </p:txBody>
      </p:sp>
      <p:sp>
        <p:nvSpPr>
          <p:cNvPr id="7" name="Rectangle 1"/>
          <p:cNvSpPr>
            <a:spLocks noChangeArrowheads="1"/>
          </p:cNvSpPr>
          <p:nvPr/>
        </p:nvSpPr>
        <p:spPr bwMode="auto">
          <a:xfrm>
            <a:off x="179512" y="162506"/>
            <a:ext cx="8748465" cy="1754326"/>
          </a:xfrm>
          <a:prstGeom prst="rect">
            <a:avLst/>
          </a:prstGeom>
          <a:solidFill>
            <a:schemeClr val="bg1"/>
          </a:solidFill>
          <a:ln>
            <a:noFill/>
          </a:ln>
        </p:spPr>
        <p:txBody>
          <a:bodyPr wrap="square" anchor="ctr">
            <a:spAutoFit/>
          </a:bodyPr>
          <a:lstStyle/>
          <a:p>
            <a:pPr eaLnBrk="1" hangingPunct="1"/>
            <a:r>
              <a:rPr lang="en-GB" altLang="en-US" sz="1800" b="1" dirty="0">
                <a:ea typeface="宋体" pitchFamily="2" charset="-122"/>
              </a:rPr>
              <a:t>3GPP TSG RAN Meeting #75		</a:t>
            </a:r>
            <a:r>
              <a:rPr lang="en-GB" altLang="en-US" sz="1800" b="1" smtClean="0">
                <a:ea typeface="宋体" pitchFamily="2" charset="-122"/>
              </a:rPr>
              <a:t>                                                              RP-170325</a:t>
            </a:r>
            <a:endParaRPr lang="en-US" altLang="en-US" sz="1800" dirty="0">
              <a:ea typeface="宋体" pitchFamily="2" charset="-122"/>
            </a:endParaRPr>
          </a:p>
          <a:p>
            <a:pPr eaLnBrk="1" hangingPunct="1"/>
            <a:r>
              <a:rPr lang="pt-BR" altLang="en-US" sz="1800" b="1" dirty="0">
                <a:ea typeface="宋体" pitchFamily="2" charset="-122"/>
              </a:rPr>
              <a:t>Dubrovnik, Croatia, March 6-9, 2017</a:t>
            </a:r>
            <a:r>
              <a:rPr lang="en-GB" altLang="zh-CN" sz="1800" b="1" dirty="0">
                <a:ea typeface="宋体" pitchFamily="2" charset="-122"/>
              </a:rPr>
              <a:t>	</a:t>
            </a:r>
            <a:endParaRPr lang="en-US" altLang="zh-CN" sz="1800" b="1" dirty="0">
              <a:ea typeface="宋体" pitchFamily="2" charset="-122"/>
            </a:endParaRPr>
          </a:p>
          <a:p>
            <a:pPr eaLnBrk="1" hangingPunct="1"/>
            <a:endParaRPr lang="en-US" altLang="zh-CN" sz="1800" b="1" dirty="0">
              <a:ea typeface="宋体" pitchFamily="2" charset="-122"/>
            </a:endParaRPr>
          </a:p>
          <a:p>
            <a:pPr eaLnBrk="1" hangingPunct="1"/>
            <a:r>
              <a:rPr lang="en-US" altLang="zh-CN" sz="1800" b="1" dirty="0">
                <a:ea typeface="宋体" pitchFamily="2" charset="-122"/>
              </a:rPr>
              <a:t>Document for: Discussion</a:t>
            </a:r>
          </a:p>
          <a:p>
            <a:pPr eaLnBrk="1" hangingPunct="1"/>
            <a:r>
              <a:rPr lang="en-US" altLang="zh-CN" sz="1800" b="1" dirty="0">
                <a:ea typeface="宋体" pitchFamily="2" charset="-122"/>
              </a:rPr>
              <a:t>Agenda Item: </a:t>
            </a:r>
            <a:r>
              <a:rPr lang="en-US" altLang="zh-CN" sz="1800" b="1" dirty="0" smtClean="0">
                <a:ea typeface="宋体" pitchFamily="2" charset="-122"/>
              </a:rPr>
              <a:t>10.1.2</a:t>
            </a:r>
            <a:endParaRPr lang="en-US" altLang="zh-CN" sz="1800" b="1" dirty="0">
              <a:ea typeface="宋体" pitchFamily="2" charset="-122"/>
            </a:endParaRPr>
          </a:p>
          <a:p>
            <a:endParaRPr lang="zh-CN" altLang="zh-CN" sz="1800" dirty="0">
              <a:ea typeface="宋体" pitchFamily="2" charset="-122"/>
            </a:endParaRPr>
          </a:p>
        </p:txBody>
      </p:sp>
      <p:pic>
        <p:nvPicPr>
          <p:cNvPr id="1026" name="Picture 2" descr="C:\1_工作\移动新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0122" y="5877272"/>
            <a:ext cx="2274254" cy="679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2780928"/>
            <a:ext cx="5477910" cy="1107996"/>
          </a:xfrm>
          <a:prstGeom prst="rect">
            <a:avLst/>
          </a:prstGeom>
          <a:noFill/>
        </p:spPr>
        <p:txBody>
          <a:bodyPr wrap="none" rtlCol="0">
            <a:spAutoFit/>
          </a:bodyPr>
          <a:lstStyle/>
          <a:p>
            <a:r>
              <a:rPr lang="en-US" altLang="zh-CN" sz="6600" b="1" dirty="0" smtClean="0">
                <a:solidFill>
                  <a:srgbClr val="0070C0"/>
                </a:solidFill>
                <a:latin typeface="微软雅黑" pitchFamily="34" charset="-122"/>
                <a:ea typeface="微软雅黑" pitchFamily="34" charset="-122"/>
              </a:rPr>
              <a:t>THANK YOU</a:t>
            </a:r>
            <a:endParaRPr lang="zh-CN" altLang="en-US" sz="6600" b="1" dirty="0" smtClean="0">
              <a:solidFill>
                <a:srgbClr val="0070C0"/>
              </a:solidFill>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smtClean="0">
                <a:solidFill>
                  <a:schemeClr val="bg1"/>
                </a:solidFill>
              </a:rPr>
              <a:t>Motivation</a:t>
            </a:r>
            <a:endParaRPr lang="zh-CN" altLang="en-US" sz="3200" b="1" dirty="0">
              <a:solidFill>
                <a:schemeClr val="bg1"/>
              </a:solidFill>
            </a:endParaRPr>
          </a:p>
        </p:txBody>
      </p:sp>
      <p:sp>
        <p:nvSpPr>
          <p:cNvPr id="3" name="矩形 2"/>
          <p:cNvSpPr/>
          <p:nvPr/>
        </p:nvSpPr>
        <p:spPr>
          <a:xfrm>
            <a:off x="395536" y="908720"/>
            <a:ext cx="8238306" cy="3046988"/>
          </a:xfrm>
          <a:prstGeom prst="rect">
            <a:avLst/>
          </a:prstGeom>
        </p:spPr>
        <p:txBody>
          <a:bodyPr wrap="square">
            <a:spAutoFit/>
          </a:bodyPr>
          <a:lstStyle/>
          <a:p>
            <a:pPr>
              <a:spcBef>
                <a:spcPts val="1200"/>
              </a:spcBef>
            </a:pPr>
            <a:r>
              <a:rPr lang="en-GB" altLang="zh-CN" dirty="0" smtClean="0"/>
              <a:t>The </a:t>
            </a:r>
            <a:r>
              <a:rPr lang="en-GB" altLang="zh-CN" dirty="0"/>
              <a:t>explosion of video traffic now and in near future comes </a:t>
            </a:r>
            <a:r>
              <a:rPr lang="en-GB" altLang="zh-CN" dirty="0" smtClean="0"/>
              <a:t>from: </a:t>
            </a:r>
          </a:p>
          <a:p>
            <a:pPr marL="342900" indent="-342900">
              <a:spcBef>
                <a:spcPts val="1200"/>
              </a:spcBef>
              <a:buFont typeface="+mj-lt"/>
              <a:buAutoNum type="arabicPeriod"/>
            </a:pPr>
            <a:r>
              <a:rPr lang="en-GB" altLang="zh-CN" dirty="0" smtClean="0"/>
              <a:t>more </a:t>
            </a:r>
            <a:r>
              <a:rPr lang="en-GB" altLang="zh-CN" dirty="0"/>
              <a:t>and more higher definition of the video content, e.g. from 720P to 1080P and 4K; </a:t>
            </a:r>
            <a:endParaRPr lang="en-GB" altLang="zh-CN" dirty="0" smtClean="0"/>
          </a:p>
          <a:p>
            <a:pPr marL="342900" indent="-342900">
              <a:spcBef>
                <a:spcPts val="1200"/>
              </a:spcBef>
              <a:buFont typeface="+mj-lt"/>
              <a:buAutoNum type="arabicPeriod"/>
            </a:pPr>
            <a:r>
              <a:rPr lang="en-GB" altLang="zh-CN" dirty="0" smtClean="0"/>
              <a:t>more </a:t>
            </a:r>
            <a:r>
              <a:rPr lang="en-GB" altLang="zh-CN" dirty="0"/>
              <a:t>and more new businesses based on video, especially real-time video, e.g. mobile surveillance, video conference and video direct broadcasting etc. </a:t>
            </a:r>
            <a:endParaRPr lang="en-GB" altLang="zh-CN" dirty="0" smtClean="0"/>
          </a:p>
          <a:p>
            <a:pPr>
              <a:spcBef>
                <a:spcPts val="1200"/>
              </a:spcBef>
            </a:pPr>
            <a:r>
              <a:rPr lang="en-GB" altLang="zh-CN" dirty="0" smtClean="0"/>
              <a:t>LTE </a:t>
            </a:r>
            <a:r>
              <a:rPr lang="en-GB" altLang="zh-CN" dirty="0"/>
              <a:t>is now the most popular platform to deliver these video contents. While LTE is not optimal designed for video delivery, 3GPP has started to consider the video related optimization in Rel-14, and further enhancements are expected to meet all the challenges in the future video dominated </a:t>
            </a:r>
            <a:r>
              <a:rPr lang="en-GB" altLang="zh-CN" dirty="0" err="1"/>
              <a:t>eMBB</a:t>
            </a:r>
            <a:r>
              <a:rPr lang="en-GB" altLang="zh-CN" dirty="0"/>
              <a:t> age.</a:t>
            </a:r>
            <a:endParaRPr lang="zh-CN" altLang="zh-CN" dirty="0" smtClean="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smtClean="0">
                <a:solidFill>
                  <a:schemeClr val="bg1"/>
                </a:solidFill>
              </a:rPr>
              <a:t>Motivation-1/4</a:t>
            </a:r>
            <a:endParaRPr lang="zh-CN" altLang="en-US" sz="3200" b="1" dirty="0">
              <a:solidFill>
                <a:schemeClr val="bg1"/>
              </a:solidFill>
            </a:endParaRPr>
          </a:p>
        </p:txBody>
      </p:sp>
      <p:sp>
        <p:nvSpPr>
          <p:cNvPr id="3" name="矩形 2"/>
          <p:cNvSpPr/>
          <p:nvPr/>
        </p:nvSpPr>
        <p:spPr>
          <a:xfrm>
            <a:off x="438150" y="837750"/>
            <a:ext cx="8238306" cy="5016758"/>
          </a:xfrm>
          <a:prstGeom prst="rect">
            <a:avLst/>
          </a:prstGeom>
        </p:spPr>
        <p:txBody>
          <a:bodyPr wrap="square">
            <a:spAutoFit/>
          </a:bodyPr>
          <a:lstStyle/>
          <a:p>
            <a:pPr hangingPunct="0">
              <a:spcBef>
                <a:spcPts val="1200"/>
              </a:spcBef>
            </a:pPr>
            <a:r>
              <a:rPr lang="en-GB" altLang="zh-CN" b="1" u="sng" dirty="0"/>
              <a:t>Problem of uncompressed header</a:t>
            </a:r>
            <a:endParaRPr lang="zh-CN" altLang="zh-CN" dirty="0"/>
          </a:p>
          <a:p>
            <a:pPr hangingPunct="0">
              <a:spcBef>
                <a:spcPts val="1200"/>
              </a:spcBef>
            </a:pPr>
            <a:r>
              <a:rPr lang="en-US" altLang="zh-CN" dirty="0" smtClean="0"/>
              <a:t>During an ongoing </a:t>
            </a:r>
            <a:r>
              <a:rPr lang="en-US" altLang="zh-CN" dirty="0" err="1" smtClean="0"/>
              <a:t>VoLTE</a:t>
            </a:r>
            <a:r>
              <a:rPr lang="en-US" altLang="zh-CN" dirty="0" smtClean="0"/>
              <a:t> session there are cases where the </a:t>
            </a:r>
            <a:r>
              <a:rPr lang="en-US" altLang="zh-CN" dirty="0" err="1" smtClean="0"/>
              <a:t>RoHC</a:t>
            </a:r>
            <a:r>
              <a:rPr lang="en-US" altLang="zh-CN" dirty="0" smtClean="0"/>
              <a:t> compressor may send uncompressed header. For example:</a:t>
            </a:r>
            <a:endParaRPr lang="zh-CN" altLang="zh-CN" dirty="0" smtClean="0"/>
          </a:p>
          <a:p>
            <a:pPr marL="285750" lvl="0" indent="-285750" hangingPunct="0">
              <a:spcBef>
                <a:spcPts val="1200"/>
              </a:spcBef>
              <a:buFont typeface="Arial" pitchFamily="34" charset="0"/>
              <a:buChar char="•"/>
            </a:pPr>
            <a:r>
              <a:rPr lang="en-US" altLang="zh-CN" dirty="0" smtClean="0"/>
              <a:t>At </a:t>
            </a:r>
            <a:r>
              <a:rPr lang="en-US" altLang="zh-CN" dirty="0"/>
              <a:t>the beginning of a session, as part of initial context establishment.</a:t>
            </a:r>
            <a:endParaRPr lang="zh-CN" altLang="zh-CN" dirty="0"/>
          </a:p>
          <a:p>
            <a:pPr marL="285750" lvl="0" indent="-285750" hangingPunct="0">
              <a:spcBef>
                <a:spcPts val="1200"/>
              </a:spcBef>
              <a:buFont typeface="Arial" pitchFamily="34" charset="0"/>
              <a:buChar char="•"/>
            </a:pPr>
            <a:r>
              <a:rPr lang="en-US" altLang="zh-CN" dirty="0"/>
              <a:t>In case of </a:t>
            </a:r>
            <a:r>
              <a:rPr lang="en-US" altLang="zh-CN" dirty="0" err="1"/>
              <a:t>VoLTE</a:t>
            </a:r>
            <a:r>
              <a:rPr lang="en-US" altLang="zh-CN" dirty="0"/>
              <a:t> packet failures at PHY (after HARQ; no ARQ at RLC or application layer for </a:t>
            </a:r>
            <a:r>
              <a:rPr lang="en-US" altLang="zh-CN" dirty="0" err="1"/>
              <a:t>VoLTE</a:t>
            </a:r>
            <a:r>
              <a:rPr lang="en-US" altLang="zh-CN" dirty="0"/>
              <a:t>), the receiver may send </a:t>
            </a:r>
            <a:r>
              <a:rPr lang="en-US" altLang="zh-CN" dirty="0" err="1"/>
              <a:t>RoHC</a:t>
            </a:r>
            <a:r>
              <a:rPr lang="en-US" altLang="zh-CN" dirty="0"/>
              <a:t> feedback to notify a bad </a:t>
            </a:r>
            <a:r>
              <a:rPr lang="en-US" altLang="zh-CN" dirty="0" err="1"/>
              <a:t>synchronisation</a:t>
            </a:r>
            <a:r>
              <a:rPr lang="en-US" altLang="zh-CN" dirty="0"/>
              <a:t> of the </a:t>
            </a:r>
            <a:r>
              <a:rPr lang="en-US" altLang="zh-CN" dirty="0" err="1"/>
              <a:t>RoHC</a:t>
            </a:r>
            <a:r>
              <a:rPr lang="en-US" altLang="zh-CN" dirty="0"/>
              <a:t> context. The header compressor at the TX side transmits the full header information as part of the “Refresh and re-initialization” of the </a:t>
            </a:r>
            <a:r>
              <a:rPr lang="en-US" altLang="zh-CN" dirty="0" err="1"/>
              <a:t>RoHC</a:t>
            </a:r>
            <a:r>
              <a:rPr lang="en-US" altLang="zh-CN" dirty="0"/>
              <a:t> context. </a:t>
            </a:r>
            <a:endParaRPr lang="zh-CN" altLang="zh-CN" dirty="0"/>
          </a:p>
          <a:p>
            <a:pPr marL="285750" lvl="0" indent="-285750" hangingPunct="0">
              <a:spcBef>
                <a:spcPts val="1200"/>
              </a:spcBef>
              <a:buFont typeface="Arial" pitchFamily="34" charset="0"/>
              <a:buChar char="•"/>
            </a:pPr>
            <a:r>
              <a:rPr lang="en-US" altLang="zh-CN" dirty="0"/>
              <a:t>In case of periodic refresh of the </a:t>
            </a:r>
            <a:r>
              <a:rPr lang="en-US" altLang="zh-CN" dirty="0" err="1"/>
              <a:t>RoHC</a:t>
            </a:r>
            <a:r>
              <a:rPr lang="en-US" altLang="zh-CN" dirty="0"/>
              <a:t> context, for instance when </a:t>
            </a:r>
            <a:r>
              <a:rPr lang="en-US" altLang="zh-CN" dirty="0" err="1"/>
              <a:t>RoHC</a:t>
            </a:r>
            <a:r>
              <a:rPr lang="en-US" altLang="zh-CN" dirty="0"/>
              <a:t> mode is </a:t>
            </a:r>
            <a:r>
              <a:rPr lang="en-US" altLang="zh-CN" dirty="0" err="1"/>
              <a:t>uni</a:t>
            </a:r>
            <a:r>
              <a:rPr lang="en-US" altLang="zh-CN" dirty="0"/>
              <a:t>-directional.</a:t>
            </a:r>
            <a:endParaRPr lang="zh-CN" altLang="zh-CN" dirty="0"/>
          </a:p>
          <a:p>
            <a:pPr hangingPunct="0">
              <a:spcBef>
                <a:spcPts val="1200"/>
              </a:spcBef>
            </a:pPr>
            <a:r>
              <a:rPr lang="en-GB" altLang="zh-CN" dirty="0"/>
              <a:t>In the above cases the coverage of UL voice data transmission will be impacted, especially when the available UL bandwidth is limited. Existing mechanisms are not sufficient to improve the </a:t>
            </a:r>
            <a:r>
              <a:rPr lang="en-GB" altLang="zh-CN" dirty="0" err="1"/>
              <a:t>VoLTE</a:t>
            </a:r>
            <a:r>
              <a:rPr lang="en-GB" altLang="zh-CN" dirty="0"/>
              <a:t> performance when UL voice data carrying uncompressed header need to be transmitted.</a:t>
            </a:r>
            <a:endParaRPr lang="zh-CN" altLang="zh-CN" dirty="0"/>
          </a:p>
        </p:txBody>
      </p:sp>
    </p:spTree>
    <p:extLst>
      <p:ext uri="{BB962C8B-B14F-4D97-AF65-F5344CB8AC3E}">
        <p14:creationId xmlns:p14="http://schemas.microsoft.com/office/powerpoint/2010/main" val="161423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smtClean="0">
                <a:solidFill>
                  <a:schemeClr val="bg1"/>
                </a:solidFill>
              </a:rPr>
              <a:t>Motivation-2/4</a:t>
            </a:r>
            <a:endParaRPr lang="zh-CN" altLang="en-US" sz="3200" b="1" dirty="0">
              <a:solidFill>
                <a:schemeClr val="bg1"/>
              </a:solidFill>
            </a:endParaRPr>
          </a:p>
        </p:txBody>
      </p:sp>
      <p:sp>
        <p:nvSpPr>
          <p:cNvPr id="3" name="矩形 2"/>
          <p:cNvSpPr/>
          <p:nvPr/>
        </p:nvSpPr>
        <p:spPr>
          <a:xfrm>
            <a:off x="438150" y="908720"/>
            <a:ext cx="7603560" cy="3877985"/>
          </a:xfrm>
          <a:prstGeom prst="rect">
            <a:avLst/>
          </a:prstGeom>
        </p:spPr>
        <p:txBody>
          <a:bodyPr wrap="square">
            <a:spAutoFit/>
          </a:bodyPr>
          <a:lstStyle/>
          <a:p>
            <a:pPr hangingPunct="0">
              <a:spcBef>
                <a:spcPts val="1200"/>
              </a:spcBef>
            </a:pPr>
            <a:r>
              <a:rPr lang="en-GB" altLang="zh-CN" b="1" u="sng" dirty="0" err="1"/>
              <a:t>QoS</a:t>
            </a:r>
            <a:r>
              <a:rPr lang="en-GB" altLang="zh-CN" b="1" u="sng" dirty="0"/>
              <a:t> related enhancement to enable the differentiated handling of video data </a:t>
            </a:r>
            <a:endParaRPr lang="zh-CN" altLang="zh-CN" dirty="0"/>
          </a:p>
          <a:p>
            <a:pPr hangingPunct="0">
              <a:spcBef>
                <a:spcPts val="1200"/>
              </a:spcBef>
            </a:pPr>
            <a:r>
              <a:rPr lang="en-GB" altLang="zh-CN" dirty="0"/>
              <a:t>The video data uses high compress ratio codec (e.g. H.264, H.265), which causes the importance of different video data parts to be quite different. For instance I-frame and RTCP packets for lost RTP packets are  usually much more important than other frames(e.g. P-frames), and the loss of these critical data will result in a sequence of damaged pictures. </a:t>
            </a:r>
            <a:endParaRPr lang="en-GB" altLang="zh-CN" dirty="0" smtClean="0"/>
          </a:p>
          <a:p>
            <a:pPr hangingPunct="0">
              <a:spcBef>
                <a:spcPts val="1200"/>
              </a:spcBef>
            </a:pPr>
            <a:r>
              <a:rPr lang="en-GB" altLang="zh-CN" dirty="0" smtClean="0"/>
              <a:t>Currently </a:t>
            </a:r>
            <a:r>
              <a:rPr lang="en-GB" altLang="zh-CN" dirty="0"/>
              <a:t>in LTE </a:t>
            </a:r>
            <a:r>
              <a:rPr lang="en-US" altLang="zh-CN" dirty="0"/>
              <a:t>these critical packets </a:t>
            </a:r>
            <a:r>
              <a:rPr lang="en-GB" altLang="zh-CN" dirty="0"/>
              <a:t>are transmitted on the same video bearer </a:t>
            </a:r>
            <a:r>
              <a:rPr lang="en-US" altLang="zh-CN" dirty="0"/>
              <a:t> (GBR or non-GBR)</a:t>
            </a:r>
            <a:r>
              <a:rPr lang="en-GB" altLang="zh-CN" dirty="0"/>
              <a:t>, which is neither resource efficient nor experience optimal for video transmission. </a:t>
            </a:r>
            <a:endParaRPr lang="en-GB" altLang="zh-CN" dirty="0" smtClean="0"/>
          </a:p>
          <a:p>
            <a:pPr hangingPunct="0">
              <a:spcBef>
                <a:spcPts val="1200"/>
              </a:spcBef>
            </a:pPr>
            <a:r>
              <a:rPr lang="en-GB" altLang="zh-CN" dirty="0" smtClean="0"/>
              <a:t>When </a:t>
            </a:r>
            <a:r>
              <a:rPr lang="en-GB" altLang="zh-CN" dirty="0"/>
              <a:t>the </a:t>
            </a:r>
            <a:r>
              <a:rPr lang="en-US" altLang="zh-CN" dirty="0"/>
              <a:t>video bearer queue is highly loaded (e.g. in case of UL radio </a:t>
            </a:r>
            <a:r>
              <a:rPr lang="en-GB" altLang="zh-CN" dirty="0"/>
              <a:t>congestion) , these critical packet may be dropped, which will cause serious video quality degradation. </a:t>
            </a:r>
            <a:endParaRPr lang="en-GB" altLang="zh-CN" dirty="0" smtClean="0"/>
          </a:p>
        </p:txBody>
      </p:sp>
    </p:spTree>
    <p:extLst>
      <p:ext uri="{BB962C8B-B14F-4D97-AF65-F5344CB8AC3E}">
        <p14:creationId xmlns:p14="http://schemas.microsoft.com/office/powerpoint/2010/main" val="25036387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smtClean="0">
                <a:solidFill>
                  <a:schemeClr val="bg1"/>
                </a:solidFill>
              </a:rPr>
              <a:t>Motivation-3/4</a:t>
            </a:r>
            <a:endParaRPr lang="zh-CN" altLang="en-US" sz="3200" b="1" dirty="0">
              <a:solidFill>
                <a:schemeClr val="bg1"/>
              </a:solidFill>
            </a:endParaRPr>
          </a:p>
        </p:txBody>
      </p:sp>
      <p:sp>
        <p:nvSpPr>
          <p:cNvPr id="3" name="矩形 2"/>
          <p:cNvSpPr/>
          <p:nvPr/>
        </p:nvSpPr>
        <p:spPr>
          <a:xfrm>
            <a:off x="438150" y="836712"/>
            <a:ext cx="7603560" cy="3877985"/>
          </a:xfrm>
          <a:prstGeom prst="rect">
            <a:avLst/>
          </a:prstGeom>
        </p:spPr>
        <p:txBody>
          <a:bodyPr wrap="square">
            <a:spAutoFit/>
          </a:bodyPr>
          <a:lstStyle/>
          <a:p>
            <a:pPr hangingPunct="0">
              <a:spcBef>
                <a:spcPts val="1200"/>
              </a:spcBef>
            </a:pPr>
            <a:r>
              <a:rPr lang="en-GB" altLang="zh-CN" b="1" u="sng" dirty="0"/>
              <a:t>Long backhaul latency reduction for video</a:t>
            </a:r>
            <a:endParaRPr lang="zh-CN" altLang="zh-CN" dirty="0"/>
          </a:p>
          <a:p>
            <a:pPr hangingPunct="0">
              <a:spcBef>
                <a:spcPts val="1200"/>
              </a:spcBef>
            </a:pPr>
            <a:r>
              <a:rPr lang="en-GB" altLang="zh-CN" dirty="0"/>
              <a:t>During the SI on Context Aware Service Delivery in RAN for LTE, RAN has identified issue related to long backhaul latency. The issue may arise in cases where the distance between the RAN and the node hosting the application content is long or the number of routers on this route is high. </a:t>
            </a:r>
            <a:endParaRPr lang="en-GB" altLang="zh-CN" dirty="0" smtClean="0"/>
          </a:p>
          <a:p>
            <a:pPr hangingPunct="0">
              <a:spcBef>
                <a:spcPts val="1200"/>
              </a:spcBef>
            </a:pPr>
            <a:r>
              <a:rPr lang="en-GB" altLang="zh-CN" dirty="0" smtClean="0"/>
              <a:t>In </a:t>
            </a:r>
            <a:r>
              <a:rPr lang="en-GB" altLang="zh-CN" dirty="0"/>
              <a:t>these cases long transportation latency may be experienced. Consequently certain kinds of service, such video, may be impacted significantly due to the long latency. </a:t>
            </a:r>
            <a:endParaRPr lang="zh-CN" altLang="zh-CN" dirty="0"/>
          </a:p>
          <a:p>
            <a:pPr>
              <a:spcBef>
                <a:spcPts val="1200"/>
              </a:spcBef>
            </a:pPr>
            <a:r>
              <a:rPr lang="en-GB" altLang="zh-CN" dirty="0"/>
              <a:t>The study concludes that: the local caching can be used to address the issue on backhaul long latency. The local caching is feasible, if principle defined in section 5.1 </a:t>
            </a:r>
            <a:r>
              <a:rPr lang="en-US" altLang="zh-CN" dirty="0"/>
              <a:t>of [TR 36.933] </a:t>
            </a:r>
            <a:r>
              <a:rPr lang="en-GB" altLang="zh-CN" dirty="0"/>
              <a:t>are respected. How to make it should be considered in the normative work with respect existing architecture.</a:t>
            </a:r>
            <a:endParaRPr lang="zh-CN" altLang="zh-CN" dirty="0">
              <a:cs typeface="Arial" pitchFamily="34" charset="0"/>
            </a:endParaRPr>
          </a:p>
        </p:txBody>
      </p:sp>
    </p:spTree>
    <p:extLst>
      <p:ext uri="{BB962C8B-B14F-4D97-AF65-F5344CB8AC3E}">
        <p14:creationId xmlns:p14="http://schemas.microsoft.com/office/powerpoint/2010/main" val="25036387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smtClean="0">
                <a:solidFill>
                  <a:schemeClr val="bg1"/>
                </a:solidFill>
              </a:rPr>
              <a:t>Motivation-4/4</a:t>
            </a:r>
            <a:endParaRPr lang="zh-CN" altLang="en-US" sz="3200" b="1" dirty="0">
              <a:solidFill>
                <a:schemeClr val="bg1"/>
              </a:solidFill>
            </a:endParaRPr>
          </a:p>
        </p:txBody>
      </p:sp>
      <p:sp>
        <p:nvSpPr>
          <p:cNvPr id="3" name="矩形 2"/>
          <p:cNvSpPr/>
          <p:nvPr/>
        </p:nvSpPr>
        <p:spPr>
          <a:xfrm>
            <a:off x="438150" y="836712"/>
            <a:ext cx="8382322" cy="3877985"/>
          </a:xfrm>
          <a:prstGeom prst="rect">
            <a:avLst/>
          </a:prstGeom>
        </p:spPr>
        <p:txBody>
          <a:bodyPr wrap="square">
            <a:spAutoFit/>
          </a:bodyPr>
          <a:lstStyle/>
          <a:p>
            <a:pPr hangingPunct="0">
              <a:spcBef>
                <a:spcPts val="1200"/>
              </a:spcBef>
            </a:pPr>
            <a:r>
              <a:rPr lang="en-GB" altLang="zh-CN" b="1" u="sng" dirty="0"/>
              <a:t>Video transmission issue cases</a:t>
            </a:r>
            <a:endParaRPr lang="zh-CN" altLang="zh-CN" dirty="0"/>
          </a:p>
          <a:p>
            <a:pPr hangingPunct="0">
              <a:spcBef>
                <a:spcPts val="1200"/>
              </a:spcBef>
            </a:pPr>
            <a:r>
              <a:rPr lang="en-GB" altLang="zh-CN" dirty="0"/>
              <a:t>During the SI on Context Aware Service Delivery in RAN for LTE, RAN has identified the video transmission issue. The Operator video is a video service under the LTE operator’s control. It is usually transmitted over a dedicated EPS bearer or using a dedicated QCI. </a:t>
            </a:r>
            <a:endParaRPr lang="en-GB" altLang="zh-CN" dirty="0" smtClean="0"/>
          </a:p>
          <a:p>
            <a:pPr hangingPunct="0">
              <a:spcBef>
                <a:spcPts val="1200"/>
              </a:spcBef>
            </a:pPr>
            <a:r>
              <a:rPr lang="en-GB" altLang="zh-CN" dirty="0" smtClean="0"/>
              <a:t>However</a:t>
            </a:r>
            <a:r>
              <a:rPr lang="en-GB" altLang="zh-CN" dirty="0"/>
              <a:t>, there might be cases where an operator decides not to apply any dedicated </a:t>
            </a:r>
            <a:r>
              <a:rPr lang="en-GB" altLang="zh-CN" dirty="0" err="1"/>
              <a:t>QoS</a:t>
            </a:r>
            <a:r>
              <a:rPr lang="en-GB" altLang="zh-CN" dirty="0"/>
              <a:t> to a video service. These video services are named “Over-The-Top” (</a:t>
            </a:r>
            <a:r>
              <a:rPr lang="en-US" altLang="zh-CN" dirty="0"/>
              <a:t>OTT) video and are video services that LTE operators have no control on. Such service traffic is usually treated in the same way as normal internet traffic, e.g. transmitted via default bearer, which may lead to poor </a:t>
            </a:r>
            <a:r>
              <a:rPr lang="en-US" altLang="zh-CN" dirty="0" err="1"/>
              <a:t>QoE</a:t>
            </a:r>
            <a:r>
              <a:rPr lang="en-US" altLang="zh-CN" dirty="0"/>
              <a:t>.</a:t>
            </a:r>
            <a:endParaRPr lang="zh-CN" altLang="zh-CN" dirty="0"/>
          </a:p>
          <a:p>
            <a:pPr hangingPunct="0">
              <a:spcBef>
                <a:spcPts val="1200"/>
              </a:spcBef>
            </a:pPr>
            <a:r>
              <a:rPr lang="en-GB" altLang="zh-CN" dirty="0"/>
              <a:t>It is also concluded that it may be beneficial for the UE to provide its buffer status to the RAN and it is up to RAN implementation on how to use such information for resource management optimisation. RAN2 should evaluate the benefits of this solution.</a:t>
            </a:r>
            <a:endParaRPr lang="zh-CN" altLang="zh-CN" dirty="0"/>
          </a:p>
        </p:txBody>
      </p:sp>
    </p:spTree>
    <p:extLst>
      <p:ext uri="{BB962C8B-B14F-4D97-AF65-F5344CB8AC3E}">
        <p14:creationId xmlns:p14="http://schemas.microsoft.com/office/powerpoint/2010/main" val="29330163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a:solidFill>
                  <a:schemeClr val="bg1"/>
                </a:solidFill>
              </a:rPr>
              <a:t>Objectives of Work </a:t>
            </a:r>
            <a:r>
              <a:rPr lang="en-GB" altLang="ja-JP" sz="3200" b="1" dirty="0" smtClean="0">
                <a:solidFill>
                  <a:schemeClr val="bg1"/>
                </a:solidFill>
              </a:rPr>
              <a:t>Item-1/3</a:t>
            </a:r>
            <a:endParaRPr lang="zh-CN" altLang="en-US" sz="3200" b="1" dirty="0">
              <a:solidFill>
                <a:schemeClr val="bg1"/>
              </a:solidFill>
            </a:endParaRPr>
          </a:p>
        </p:txBody>
      </p:sp>
      <p:sp>
        <p:nvSpPr>
          <p:cNvPr id="3" name="矩形 2"/>
          <p:cNvSpPr/>
          <p:nvPr/>
        </p:nvSpPr>
        <p:spPr>
          <a:xfrm>
            <a:off x="121096" y="822771"/>
            <a:ext cx="8915400" cy="2739211"/>
          </a:xfrm>
          <a:prstGeom prst="rect">
            <a:avLst/>
          </a:prstGeom>
        </p:spPr>
        <p:txBody>
          <a:bodyPr wrap="square">
            <a:spAutoFit/>
          </a:bodyPr>
          <a:lstStyle/>
          <a:p>
            <a:pPr marL="342900" lvl="0" indent="-342900" hangingPunct="0">
              <a:spcBef>
                <a:spcPts val="300"/>
              </a:spcBef>
              <a:buFont typeface="Symbol"/>
              <a:buChar char=""/>
              <a:tabLst>
                <a:tab pos="228600" algn="l"/>
              </a:tabLst>
            </a:pPr>
            <a:r>
              <a:rPr lang="en-GB" altLang="zh-CN" b="1" dirty="0">
                <a:ea typeface="MS Mincho"/>
              </a:rPr>
              <a:t>Enhancement to improve the </a:t>
            </a:r>
            <a:r>
              <a:rPr lang="en-GB" altLang="zh-CN" b="1" dirty="0" err="1">
                <a:ea typeface="MS Mincho"/>
              </a:rPr>
              <a:t>VoLTE</a:t>
            </a:r>
            <a:r>
              <a:rPr lang="en-GB" altLang="zh-CN" b="1" dirty="0">
                <a:ea typeface="MS Mincho"/>
              </a:rPr>
              <a:t> performance when UL voice data carrying uncompressed header need to be transmitted</a:t>
            </a:r>
            <a:r>
              <a:rPr lang="en-GB" altLang="zh-CN" b="1" dirty="0"/>
              <a:t>[RAN2]</a:t>
            </a:r>
            <a:r>
              <a:rPr lang="en-GB" altLang="zh-CN" b="1" dirty="0">
                <a:ea typeface="MS Mincho"/>
              </a:rPr>
              <a:t>:</a:t>
            </a:r>
            <a:endParaRPr lang="zh-CN" altLang="zh-CN" b="1" dirty="0"/>
          </a:p>
          <a:p>
            <a:pPr marL="742950" lvl="1" indent="-285750" hangingPunct="0">
              <a:spcBef>
                <a:spcPts val="300"/>
              </a:spcBef>
              <a:buFont typeface="Times New Roman"/>
              <a:buChar char="-"/>
              <a:tabLst>
                <a:tab pos="685800" algn="l"/>
              </a:tabLst>
            </a:pPr>
            <a:r>
              <a:rPr lang="en-GB" altLang="zh-CN" dirty="0">
                <a:ea typeface="MS Mincho"/>
              </a:rPr>
              <a:t>Specify mechanism(s) for a UE to detect and inform the network about UL voice data carrying uncompressed header.</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to separate the transmission of UL voice data carrying uncompressed header and compressed header.</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to decouple the user payload transmission and the uncompressed header transmission.</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network configuration/control of the mechanism(s</a:t>
            </a:r>
            <a:r>
              <a:rPr lang="en-GB" altLang="zh-CN" dirty="0" smtClean="0">
                <a:ea typeface="MS Mincho"/>
              </a:rPr>
              <a:t>).</a:t>
            </a:r>
            <a:endParaRPr lang="en-GB" altLang="zh-CN" dirty="0" smtClean="0">
              <a:ea typeface="MS Mincho"/>
            </a:endParaRPr>
          </a:p>
        </p:txBody>
      </p:sp>
    </p:spTree>
    <p:extLst>
      <p:ext uri="{BB962C8B-B14F-4D97-AF65-F5344CB8AC3E}">
        <p14:creationId xmlns:p14="http://schemas.microsoft.com/office/powerpoint/2010/main" val="32522718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a:solidFill>
                  <a:schemeClr val="bg1"/>
                </a:solidFill>
              </a:rPr>
              <a:t>Objectives of Work </a:t>
            </a:r>
            <a:r>
              <a:rPr lang="en-GB" altLang="ja-JP" sz="3200" b="1" dirty="0" smtClean="0">
                <a:solidFill>
                  <a:schemeClr val="bg1"/>
                </a:solidFill>
              </a:rPr>
              <a:t>Item-2/3</a:t>
            </a:r>
            <a:endParaRPr lang="zh-CN" altLang="en-US" sz="3200" b="1" dirty="0">
              <a:solidFill>
                <a:schemeClr val="bg1"/>
              </a:solidFill>
            </a:endParaRPr>
          </a:p>
        </p:txBody>
      </p:sp>
      <p:sp>
        <p:nvSpPr>
          <p:cNvPr id="3" name="矩形 2"/>
          <p:cNvSpPr/>
          <p:nvPr/>
        </p:nvSpPr>
        <p:spPr>
          <a:xfrm>
            <a:off x="121096" y="728663"/>
            <a:ext cx="8771384" cy="4716676"/>
          </a:xfrm>
          <a:prstGeom prst="rect">
            <a:avLst/>
          </a:prstGeom>
        </p:spPr>
        <p:txBody>
          <a:bodyPr wrap="square">
            <a:spAutoFit/>
          </a:bodyPr>
          <a:lstStyle/>
          <a:p>
            <a:pPr marL="342900" indent="-342900" hangingPunct="0">
              <a:spcBef>
                <a:spcPts val="300"/>
              </a:spcBef>
              <a:buFont typeface="Symbol"/>
              <a:buChar char=""/>
              <a:tabLst>
                <a:tab pos="228600" algn="l"/>
              </a:tabLst>
            </a:pPr>
            <a:r>
              <a:rPr lang="en-GB" altLang="zh-CN" b="1" dirty="0" smtClean="0">
                <a:ea typeface="MS Mincho"/>
              </a:rPr>
              <a:t>Enhancement </a:t>
            </a:r>
            <a:r>
              <a:rPr lang="en-GB" altLang="zh-CN" b="1" dirty="0">
                <a:ea typeface="MS Mincho"/>
              </a:rPr>
              <a:t>to solve the problem of critical data discard related to video transmission in order to improve the perceived video quality by the UE:</a:t>
            </a:r>
            <a:endParaRPr lang="zh-CN" altLang="zh-CN" b="1"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for the UE access stratum to be aware that a PDCP SDU relates to upper layer critical data, e.g. using marking solution and application frame level identification [RAN2];</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for the UE L2 to be aware that a packet relates to upper layer critical data, and L2 differentiated handling for different prioritized video data [RAN2];</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for the UE L1 to be aware that a packet relates to upper layer critical data and multi-prioritized packet /service coexistence in one scheduling, pre-emptive scheduling within retransmission and other L1 differentiated handling for different prioritized video data [RAN1].</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mechanism(s) for the </a:t>
            </a:r>
            <a:r>
              <a:rPr lang="en-GB" altLang="zh-CN" dirty="0" err="1">
                <a:ea typeface="MS Mincho"/>
              </a:rPr>
              <a:t>eNB</a:t>
            </a:r>
            <a:r>
              <a:rPr lang="en-GB" altLang="zh-CN" dirty="0">
                <a:ea typeface="MS Mincho"/>
              </a:rPr>
              <a:t> to be made aware that the UE has upper layer critical data within its buffers so that the </a:t>
            </a:r>
            <a:r>
              <a:rPr lang="en-GB" altLang="zh-CN" dirty="0" err="1">
                <a:ea typeface="MS Mincho"/>
              </a:rPr>
              <a:t>eNB</a:t>
            </a:r>
            <a:r>
              <a:rPr lang="en-GB" altLang="zh-CN" dirty="0">
                <a:ea typeface="MS Mincho"/>
              </a:rPr>
              <a:t> can take the information into account in UL scheduling decisions. [RAN2, RAN1]</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network configuration/control of the mechanism(s). [RAN2</a:t>
            </a:r>
            <a:r>
              <a:rPr lang="en-GB" altLang="zh-CN" dirty="0" smtClean="0">
                <a:ea typeface="MS Mincho"/>
              </a:rPr>
              <a:t>]</a:t>
            </a:r>
            <a:endParaRPr lang="en-US" altLang="zh-CN" dirty="0" smtClean="0">
              <a:ea typeface="MS Mincho"/>
            </a:endParaRPr>
          </a:p>
        </p:txBody>
      </p:sp>
    </p:spTree>
    <p:extLst>
      <p:ext uri="{BB962C8B-B14F-4D97-AF65-F5344CB8AC3E}">
        <p14:creationId xmlns:p14="http://schemas.microsoft.com/office/powerpoint/2010/main" val="15658153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496" y="116632"/>
            <a:ext cx="8230864" cy="522287"/>
          </a:xfrm>
          <a:prstGeom prst="rect">
            <a:avLst/>
          </a:prstGeom>
          <a:noFill/>
          <a:ln w="9525" algn="ctr">
            <a:noFill/>
            <a:miter lim="800000"/>
            <a:headEnd/>
            <a:tailEnd/>
          </a:ln>
          <a:effectLst/>
        </p:spPr>
        <p:txBody>
          <a:bodyPr vert="horz" wrap="square" lIns="68552" tIns="34276" rIns="68552" bIns="34276" numCol="1" anchor="ctr"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ja-JP" sz="3200" b="1" dirty="0">
                <a:solidFill>
                  <a:schemeClr val="bg1"/>
                </a:solidFill>
              </a:rPr>
              <a:t>Objectives of Work </a:t>
            </a:r>
            <a:r>
              <a:rPr lang="en-GB" altLang="ja-JP" sz="3200" b="1" dirty="0" smtClean="0">
                <a:solidFill>
                  <a:schemeClr val="bg1"/>
                </a:solidFill>
              </a:rPr>
              <a:t>Item-3/3</a:t>
            </a:r>
            <a:endParaRPr lang="zh-CN" altLang="en-US" sz="3200" b="1" dirty="0">
              <a:solidFill>
                <a:schemeClr val="bg1"/>
              </a:solidFill>
            </a:endParaRPr>
          </a:p>
        </p:txBody>
      </p:sp>
      <p:sp>
        <p:nvSpPr>
          <p:cNvPr id="3" name="矩形 2"/>
          <p:cNvSpPr/>
          <p:nvPr/>
        </p:nvSpPr>
        <p:spPr>
          <a:xfrm>
            <a:off x="121096" y="728663"/>
            <a:ext cx="8699376" cy="5386090"/>
          </a:xfrm>
          <a:prstGeom prst="rect">
            <a:avLst/>
          </a:prstGeom>
        </p:spPr>
        <p:txBody>
          <a:bodyPr wrap="square">
            <a:spAutoFit/>
          </a:bodyPr>
          <a:lstStyle/>
          <a:p>
            <a:pPr marL="342900" indent="-342900" hangingPunct="0">
              <a:spcBef>
                <a:spcPts val="300"/>
              </a:spcBef>
              <a:buFont typeface="Symbol"/>
              <a:buChar char=""/>
              <a:tabLst>
                <a:tab pos="228600" algn="l"/>
              </a:tabLst>
            </a:pPr>
            <a:r>
              <a:rPr lang="en-GB" altLang="zh-CN" b="1" dirty="0">
                <a:ea typeface="MS Mincho"/>
              </a:rPr>
              <a:t>Long backhaul latency reduction for Video service. Specify solution for local caching for UE assistance  video request </a:t>
            </a:r>
            <a:endParaRPr lang="zh-CN" altLang="zh-CN" b="1" dirty="0">
              <a:ea typeface="MS Mincho"/>
            </a:endParaRPr>
          </a:p>
          <a:p>
            <a:pPr marL="742950" lvl="1" indent="-285750" hangingPunct="0">
              <a:spcBef>
                <a:spcPts val="300"/>
              </a:spcBef>
              <a:buFont typeface="Times New Roman"/>
              <a:buChar char="-"/>
              <a:tabLst>
                <a:tab pos="685800" algn="l"/>
              </a:tabLst>
            </a:pPr>
            <a:r>
              <a:rPr lang="en-GB" altLang="zh-CN" dirty="0">
                <a:ea typeface="MS Mincho"/>
              </a:rPr>
              <a:t>How UE to provide any assistance information to RAN, e.g., based on service type. [RAN2]</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How RAN should perform UE eligibility check to guarantee UE credibility/integrity. For example the eligibility check may be achieved by new S1 procedure or reuse existing S1 procedure with new IE. [RAN2, RAN3]</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Analyse potential impact of UE mobility on the local caching solution to avoid additional UE eligibility check for UE in mobility state between different </a:t>
            </a:r>
            <a:r>
              <a:rPr lang="en-GB" altLang="zh-CN" dirty="0" err="1">
                <a:ea typeface="MS Mincho"/>
              </a:rPr>
              <a:t>eNBs</a:t>
            </a:r>
            <a:r>
              <a:rPr lang="en-GB" altLang="zh-CN" dirty="0">
                <a:ea typeface="MS Mincho"/>
              </a:rPr>
              <a:t>.  E.g., whether to transfer UE eligibility check information from source </a:t>
            </a:r>
            <a:r>
              <a:rPr lang="en-GB" altLang="zh-CN" dirty="0" err="1">
                <a:ea typeface="MS Mincho"/>
              </a:rPr>
              <a:t>eNB</a:t>
            </a:r>
            <a:r>
              <a:rPr lang="en-GB" altLang="zh-CN" dirty="0">
                <a:ea typeface="MS Mincho"/>
              </a:rPr>
              <a:t> to target </a:t>
            </a:r>
            <a:r>
              <a:rPr lang="en-GB" altLang="zh-CN" dirty="0" err="1">
                <a:ea typeface="MS Mincho"/>
              </a:rPr>
              <a:t>eNB</a:t>
            </a:r>
            <a:r>
              <a:rPr lang="en-GB" altLang="zh-CN" dirty="0">
                <a:ea typeface="MS Mincho"/>
              </a:rPr>
              <a:t> during HO. [RAN3]</a:t>
            </a:r>
            <a:endParaRPr lang="zh-CN" altLang="zh-CN" dirty="0">
              <a:ea typeface="MS Mincho"/>
            </a:endParaRPr>
          </a:p>
          <a:p>
            <a:pPr marL="742950" lvl="1" indent="-285750" hangingPunct="0">
              <a:spcBef>
                <a:spcPts val="300"/>
              </a:spcBef>
              <a:buFont typeface="Times New Roman"/>
              <a:buChar char="-"/>
              <a:tabLst>
                <a:tab pos="685800" algn="l"/>
              </a:tabLst>
            </a:pPr>
            <a:r>
              <a:rPr lang="en-GB" altLang="zh-CN" dirty="0">
                <a:ea typeface="MS Mincho"/>
              </a:rPr>
              <a:t>How to comply the principle defined in section 5.1 </a:t>
            </a:r>
            <a:r>
              <a:rPr lang="en-US" altLang="zh-CN" dirty="0">
                <a:ea typeface="MS Mincho"/>
              </a:rPr>
              <a:t>of [TR 36.933] </a:t>
            </a:r>
            <a:r>
              <a:rPr lang="en-GB" altLang="zh-CN" dirty="0">
                <a:ea typeface="MS Mincho"/>
              </a:rPr>
              <a:t>with respect existing architecture. [</a:t>
            </a:r>
            <a:r>
              <a:rPr lang="en-GB" altLang="zh-CN" dirty="0" smtClean="0">
                <a:ea typeface="MS Mincho"/>
              </a:rPr>
              <a:t>RAN3]</a:t>
            </a:r>
            <a:endParaRPr lang="en-US" altLang="zh-CN" dirty="0">
              <a:ea typeface="MS Mincho"/>
            </a:endParaRPr>
          </a:p>
          <a:p>
            <a:pPr lvl="1" hangingPunct="0">
              <a:spcBef>
                <a:spcPts val="300"/>
              </a:spcBef>
              <a:tabLst>
                <a:tab pos="685800" algn="l"/>
              </a:tabLst>
            </a:pPr>
            <a:r>
              <a:rPr lang="en-US" altLang="zh-CN" dirty="0">
                <a:ea typeface="MS Mincho"/>
              </a:rPr>
              <a:t>	</a:t>
            </a:r>
            <a:r>
              <a:rPr lang="en-US" altLang="zh-CN" dirty="0" smtClean="0">
                <a:ea typeface="MS Mincho"/>
              </a:rPr>
              <a:t> </a:t>
            </a:r>
            <a:r>
              <a:rPr lang="en-GB" altLang="zh-CN" dirty="0" smtClean="0"/>
              <a:t>Note</a:t>
            </a:r>
            <a:r>
              <a:rPr lang="en-GB" altLang="zh-CN" dirty="0"/>
              <a:t>: the solution shall not rely on user data detecting and storing in the </a:t>
            </a:r>
            <a:r>
              <a:rPr lang="en-GB" altLang="zh-CN" dirty="0" err="1"/>
              <a:t>eNB</a:t>
            </a:r>
            <a:r>
              <a:rPr lang="en-GB" altLang="zh-CN" dirty="0" smtClean="0"/>
              <a:t>;</a:t>
            </a:r>
          </a:p>
          <a:p>
            <a:pPr lvl="1" hangingPunct="0">
              <a:spcBef>
                <a:spcPts val="300"/>
              </a:spcBef>
              <a:tabLst>
                <a:tab pos="685800" algn="l"/>
              </a:tabLst>
            </a:pPr>
            <a:endParaRPr lang="zh-CN" altLang="zh-CN" dirty="0"/>
          </a:p>
          <a:p>
            <a:pPr marL="342900" indent="-342900" hangingPunct="0">
              <a:spcBef>
                <a:spcPts val="300"/>
              </a:spcBef>
              <a:buFont typeface="Symbol"/>
              <a:buChar char=""/>
              <a:tabLst>
                <a:tab pos="228600" algn="l"/>
              </a:tabLst>
            </a:pPr>
            <a:r>
              <a:rPr lang="en-GB" altLang="zh-CN" b="1" dirty="0">
                <a:ea typeface="MS Mincho"/>
              </a:rPr>
              <a:t>UE video </a:t>
            </a:r>
            <a:r>
              <a:rPr lang="en-GB" altLang="zh-CN" b="1" dirty="0" err="1">
                <a:ea typeface="MS Mincho"/>
              </a:rPr>
              <a:t>playout</a:t>
            </a:r>
            <a:r>
              <a:rPr lang="en-GB" altLang="zh-CN" b="1" dirty="0">
                <a:ea typeface="MS Mincho"/>
              </a:rPr>
              <a:t> buffer status reporting [RAN2]</a:t>
            </a:r>
            <a:endParaRPr lang="zh-CN" altLang="zh-CN" b="1" dirty="0">
              <a:ea typeface="MS Mincho"/>
            </a:endParaRPr>
          </a:p>
          <a:p>
            <a:pPr marL="742950" lvl="1" indent="-285750" hangingPunct="0">
              <a:spcBef>
                <a:spcPts val="300"/>
              </a:spcBef>
              <a:buFont typeface="Times New Roman"/>
              <a:buChar char="-"/>
              <a:tabLst>
                <a:tab pos="685800" algn="l"/>
              </a:tabLst>
            </a:pPr>
            <a:r>
              <a:rPr lang="en-GB" altLang="zh-CN" dirty="0">
                <a:ea typeface="MS Mincho"/>
              </a:rPr>
              <a:t>Specify UE video buffer status (i.e. </a:t>
            </a:r>
            <a:r>
              <a:rPr lang="en-GB" altLang="zh-CN" dirty="0" err="1">
                <a:ea typeface="MS Mincho"/>
              </a:rPr>
              <a:t>playout</a:t>
            </a:r>
            <a:r>
              <a:rPr lang="en-GB" altLang="zh-CN" dirty="0">
                <a:ea typeface="MS Mincho"/>
              </a:rPr>
              <a:t> status and </a:t>
            </a:r>
            <a:r>
              <a:rPr lang="en-GB" altLang="zh-CN" dirty="0" err="1">
                <a:ea typeface="MS Mincho"/>
              </a:rPr>
              <a:t>playout</a:t>
            </a:r>
            <a:r>
              <a:rPr lang="en-GB" altLang="zh-CN" dirty="0">
                <a:ea typeface="MS Mincho"/>
              </a:rPr>
              <a:t> buffer status) reporting mechanism(s).</a:t>
            </a:r>
            <a:endParaRPr lang="zh-CN" altLang="zh-CN" dirty="0">
              <a:ea typeface="MS Mincho"/>
            </a:endParaRPr>
          </a:p>
        </p:txBody>
      </p:sp>
    </p:spTree>
    <p:extLst>
      <p:ext uri="{BB962C8B-B14F-4D97-AF65-F5344CB8AC3E}">
        <p14:creationId xmlns:p14="http://schemas.microsoft.com/office/powerpoint/2010/main" val="1704554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TotalTime>
  <Words>1182</Words>
  <Application>Microsoft Office PowerPoint</Application>
  <PresentationFormat>全屏显示(4:3)</PresentationFormat>
  <Paragraphs>57</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CMCC_Ningyu</cp:lastModifiedBy>
  <cp:revision>38</cp:revision>
  <dcterms:created xsi:type="dcterms:W3CDTF">2013-11-22T10:39:44Z</dcterms:created>
  <dcterms:modified xsi:type="dcterms:W3CDTF">2017-02-28T09:05:03Z</dcterms:modified>
</cp:coreProperties>
</file>