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2" r:id="rId2"/>
    <p:sldId id="259" r:id="rId3"/>
    <p:sldId id="267" r:id="rId4"/>
    <p:sldId id="26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00CC"/>
    <a:srgbClr val="E20000"/>
    <a:srgbClr val="E551E2"/>
    <a:srgbClr val="FF66FF"/>
    <a:srgbClr val="CC0099"/>
    <a:srgbClr val="E34429"/>
    <a:srgbClr val="CC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93" autoAdjust="0"/>
    <p:restoredTop sz="94699"/>
  </p:normalViewPr>
  <p:slideViewPr>
    <p:cSldViewPr>
      <p:cViewPr varScale="1">
        <p:scale>
          <a:sx n="66" d="100"/>
          <a:sy n="66" d="100"/>
        </p:scale>
        <p:origin x="-157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9F75B-004D-4CDB-B80C-797140E581B2}" type="datetimeFigureOut">
              <a:rPr lang="en-US" smtClean="0"/>
              <a:pPr/>
              <a:t>2/27/2017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85F87D-DD2B-4106-A803-3835749655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11670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5F87D-DD2B-4106-A803-3835749655C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5F87D-DD2B-4106-A803-3835749655C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5F87D-DD2B-4106-A803-3835749655C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85F87D-DD2B-4106-A803-3835749655C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27/02/2017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742966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27/02/2017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01840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27/02/2017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63655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27/02/2017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31344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27/02/2017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14470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27/02/2017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31360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27/02/2017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93273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27/02/2017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013074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27/02/2017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87002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27/02/2017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97628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27/02/2017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965035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C0CA9-D051-45E3-BE01-5718A6DB78C7}" type="datetimeFigureOut">
              <a:rPr lang="en-GB" smtClean="0"/>
              <a:pPr/>
              <a:t>27/02/2017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501458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Principles for harmonizing specification of NSA and SA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CMCC</a:t>
            </a:r>
            <a:endParaRPr lang="en-US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5496" y="85854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Meeting #75				</a:t>
            </a:r>
            <a:r>
              <a:rPr lang="en-GB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   RP-170320</a:t>
            </a:r>
            <a:endParaRPr lang="en-GB" altLang="zh-CN" sz="2000" b="1" dirty="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Dubrovnik, Croatia, March 6 - 9, 2017 </a:t>
            </a:r>
          </a:p>
        </p:txBody>
      </p:sp>
    </p:spTree>
    <p:extLst>
      <p:ext uri="{BB962C8B-B14F-4D97-AF65-F5344CB8AC3E}">
        <p14:creationId xmlns="" xmlns:p14="http://schemas.microsoft.com/office/powerpoint/2010/main" val="344208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Straight Connector 53"/>
          <p:cNvCxnSpPr/>
          <p:nvPr/>
        </p:nvCxnSpPr>
        <p:spPr>
          <a:xfrm flipV="1">
            <a:off x="5868144" y="5230942"/>
            <a:ext cx="0" cy="4868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7686116" y="2050759"/>
            <a:ext cx="0" cy="1954305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7384"/>
            <a:ext cx="9143999" cy="1143000"/>
          </a:xfrm>
        </p:spPr>
        <p:txBody>
          <a:bodyPr>
            <a:noAutofit/>
          </a:bodyPr>
          <a:lstStyle/>
          <a:p>
            <a:r>
              <a:rPr lang="es-ES" sz="3600" dirty="0" smtClean="0"/>
              <a:t>Background 1-Agreement in RP-161253</a:t>
            </a:r>
            <a:endParaRPr lang="en-GB" sz="3600" dirty="0"/>
          </a:p>
        </p:txBody>
      </p:sp>
      <p:sp>
        <p:nvSpPr>
          <p:cNvPr id="4" name="Rounded Rectangle 3"/>
          <p:cNvSpPr/>
          <p:nvPr/>
        </p:nvSpPr>
        <p:spPr>
          <a:xfrm>
            <a:off x="6228184" y="1052736"/>
            <a:ext cx="2664296" cy="998023"/>
          </a:xfrm>
          <a:prstGeom prst="roundRect">
            <a:avLst>
              <a:gd name="adj" fmla="val 13658"/>
            </a:avLst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rgbClr val="34342B"/>
              </a:solidFill>
              <a:latin typeface="Vodafone Rg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45357" y="4641287"/>
            <a:ext cx="3672408" cy="2099501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00B0F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chemeClr val="accent5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7405" y="4678685"/>
            <a:ext cx="3530359" cy="206210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rgbClr val="00B0F0"/>
                </a:solidFill>
              </a:rPr>
              <a:t>2. CHECKPOINT</a:t>
            </a:r>
            <a:r>
              <a:rPr lang="en-US" sz="1600" b="1" u="sng" dirty="0" smtClean="0">
                <a:solidFill>
                  <a:srgbClr val="00B0F0"/>
                </a:solidFill>
              </a:rPr>
              <a:t>: RAN#75: March 2017</a:t>
            </a:r>
            <a:r>
              <a:rPr lang="en-US" sz="1600" b="1" dirty="0" smtClean="0">
                <a:solidFill>
                  <a:srgbClr val="00B0F0"/>
                </a:solidFill>
              </a:rPr>
              <a:t>:</a:t>
            </a:r>
          </a:p>
          <a:p>
            <a:r>
              <a:rPr lang="en-US" sz="1400" smtClean="0"/>
              <a:t>- Completion of SI with corresponding performance evaluation and concepts;</a:t>
            </a:r>
          </a:p>
          <a:p>
            <a:r>
              <a:rPr lang="en-US" sz="1400" smtClean="0"/>
              <a:t>-  </a:t>
            </a:r>
            <a:r>
              <a:rPr lang="en-US" sz="1400"/>
              <a:t>A</a:t>
            </a:r>
            <a:r>
              <a:rPr lang="en-US" sz="1400" smtClean="0"/>
              <a:t>pproval of WID(s);</a:t>
            </a:r>
            <a:br>
              <a:rPr lang="en-US" sz="1400" smtClean="0"/>
            </a:br>
            <a:r>
              <a:rPr lang="en-US" sz="1400" smtClean="0"/>
              <a:t>- Report from RAN1/RAN2/RAN3/RAN4/SA2 on fwd compatibility of NSA and SA NR; </a:t>
            </a:r>
          </a:p>
          <a:p>
            <a:r>
              <a:rPr lang="en-GB" sz="1400" smtClean="0"/>
              <a:t>- </a:t>
            </a:r>
            <a:r>
              <a:rPr lang="en-US" sz="1400"/>
              <a:t>Reconfirmation of NR timeplan, including completion target for NSA higher layer </a:t>
            </a:r>
            <a:r>
              <a:rPr lang="en-US" sz="1400" smtClean="0"/>
              <a:t>components (box 4)</a:t>
            </a:r>
            <a:endParaRPr lang="en-GB" sz="1400" dirty="0"/>
          </a:p>
        </p:txBody>
      </p:sp>
      <p:sp>
        <p:nvSpPr>
          <p:cNvPr id="13" name="Rounded Rectangle 12"/>
          <p:cNvSpPr/>
          <p:nvPr/>
        </p:nvSpPr>
        <p:spPr>
          <a:xfrm>
            <a:off x="4614407" y="2420888"/>
            <a:ext cx="2837913" cy="1296144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rgbClr val="34342B"/>
              </a:solidFill>
              <a:latin typeface="Vodafone Rg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697574" y="2475669"/>
            <a:ext cx="2608224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 smtClean="0">
                <a:solidFill>
                  <a:srgbClr val="92D050"/>
                </a:solidFill>
              </a:rPr>
              <a:t>4. RAN#78/RAN#79:</a:t>
            </a:r>
            <a:r>
              <a:rPr lang="en-US" sz="1400" dirty="0" smtClean="0"/>
              <a:t> Stage-3 freeze for Non-Standalone </a:t>
            </a:r>
            <a:r>
              <a:rPr lang="en-US" sz="1400" dirty="0"/>
              <a:t>higher layers </a:t>
            </a:r>
            <a:r>
              <a:rPr lang="en-US" sz="1400" dirty="0" smtClean="0"/>
              <a:t>(including components common with standalone). </a:t>
            </a:r>
            <a:br>
              <a:rPr lang="en-US" sz="1400" dirty="0" smtClean="0"/>
            </a:br>
            <a:r>
              <a:rPr lang="en-US" sz="1400" dirty="0" smtClean="0"/>
              <a:t>Completion target TBD.</a:t>
            </a:r>
            <a:endParaRPr lang="en-US" sz="1200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6228184" y="1124745"/>
            <a:ext cx="2706237" cy="76944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GB" sz="1600" b="1" u="sng" smtClean="0">
                <a:solidFill>
                  <a:srgbClr val="E20000"/>
                </a:solidFill>
              </a:rPr>
              <a:t>5. RAN#80</a:t>
            </a:r>
            <a:r>
              <a:rPr lang="en-GB" sz="1600" b="1" u="sng" dirty="0" smtClean="0">
                <a:solidFill>
                  <a:srgbClr val="E20000"/>
                </a:solidFill>
              </a:rPr>
              <a:t>, June 2018</a:t>
            </a:r>
            <a:r>
              <a:rPr lang="en-GB" sz="1600" b="1" smtClean="0">
                <a:solidFill>
                  <a:srgbClr val="E20000"/>
                </a:solidFill>
              </a:rPr>
              <a:t>: </a:t>
            </a:r>
            <a:r>
              <a:rPr lang="en-GB" sz="1400" smtClean="0"/>
              <a:t>Release </a:t>
            </a:r>
            <a:r>
              <a:rPr lang="en-GB" sz="1400" dirty="0" smtClean="0"/>
              <a:t>15 stage </a:t>
            </a:r>
            <a:r>
              <a:rPr lang="en-GB" sz="1400" smtClean="0"/>
              <a:t>3 freeze for NR, including Standalone.</a:t>
            </a:r>
            <a:endParaRPr lang="en-US" sz="1600" dirty="0" smtClean="0"/>
          </a:p>
        </p:txBody>
      </p:sp>
      <p:cxnSp>
        <p:nvCxnSpPr>
          <p:cNvPr id="35" name="Straight Connector 34"/>
          <p:cNvCxnSpPr/>
          <p:nvPr/>
        </p:nvCxnSpPr>
        <p:spPr>
          <a:xfrm flipH="1" flipV="1">
            <a:off x="3707904" y="3981637"/>
            <a:ext cx="17772" cy="6714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845356" y="1340767"/>
            <a:ext cx="2104722" cy="1152129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chemeClr val="accent5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87406" y="1415677"/>
            <a:ext cx="2004192" cy="107721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chemeClr val="accent6"/>
                </a:solidFill>
              </a:rPr>
              <a:t>1. RAN#73</a:t>
            </a:r>
            <a:r>
              <a:rPr lang="en-US" sz="1600" b="1" u="sng" dirty="0" smtClean="0">
                <a:solidFill>
                  <a:schemeClr val="accent6"/>
                </a:solidFill>
              </a:rPr>
              <a:t>, September 2016:</a:t>
            </a:r>
            <a:endParaRPr lang="en-US" sz="1600" b="1" dirty="0">
              <a:solidFill>
                <a:schemeClr val="accent6"/>
              </a:solidFill>
            </a:endParaRPr>
          </a:p>
          <a:p>
            <a:r>
              <a:rPr lang="en-US" sz="1600" dirty="0" smtClean="0"/>
              <a:t>5G NR Requirements TR completion</a:t>
            </a:r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2051720" y="2492895"/>
            <a:ext cx="0" cy="148874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ounded Rectangle 44"/>
          <p:cNvSpPr/>
          <p:nvPr/>
        </p:nvSpPr>
        <p:spPr>
          <a:xfrm rot="5400000">
            <a:off x="4400435" y="2643627"/>
            <a:ext cx="279725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46" name="Rounded Rectangle 45"/>
          <p:cNvSpPr/>
          <p:nvPr/>
        </p:nvSpPr>
        <p:spPr>
          <a:xfrm rot="5400000">
            <a:off x="7430920" y="2643539"/>
            <a:ext cx="279904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47" name="Title 2"/>
          <p:cNvSpPr txBox="1">
            <a:spLocks/>
          </p:cNvSpPr>
          <p:nvPr/>
        </p:nvSpPr>
        <p:spPr>
          <a:xfrm>
            <a:off x="4091110" y="3933056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dirty="0" smtClean="0">
                <a:solidFill>
                  <a:schemeClr val="bg1"/>
                </a:solidFill>
              </a:rPr>
              <a:t>2017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 rot="5400000">
            <a:off x="1373594" y="2643538"/>
            <a:ext cx="279903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32" name="Title 2"/>
          <p:cNvSpPr txBox="1">
            <a:spLocks/>
          </p:cNvSpPr>
          <p:nvPr/>
        </p:nvSpPr>
        <p:spPr>
          <a:xfrm>
            <a:off x="1100410" y="3933056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dirty="0" smtClean="0">
                <a:solidFill>
                  <a:schemeClr val="bg1"/>
                </a:solidFill>
              </a:rPr>
              <a:t>2016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4716016" y="4843607"/>
            <a:ext cx="2795747" cy="1394866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rgbClr val="92D05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4799184" y="4822701"/>
            <a:ext cx="2712579" cy="141577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 smtClean="0">
                <a:solidFill>
                  <a:srgbClr val="92D050"/>
                </a:solidFill>
              </a:rPr>
              <a:t>3. RAN#78, December 2017</a:t>
            </a:r>
            <a:r>
              <a:rPr lang="en-US" sz="1600" b="1" dirty="0" smtClean="0">
                <a:solidFill>
                  <a:srgbClr val="92D050"/>
                </a:solidFill>
              </a:rPr>
              <a:t>: </a:t>
            </a:r>
          </a:p>
          <a:p>
            <a:r>
              <a:rPr lang="en-US" sz="1400" dirty="0" smtClean="0"/>
              <a:t>- Stage </a:t>
            </a:r>
            <a:r>
              <a:rPr lang="en-US" sz="1400" dirty="0"/>
              <a:t>3 freeze of L1/L2 for common aspects of NSA (focused on licensed bands) and SA </a:t>
            </a:r>
            <a:r>
              <a:rPr lang="en-US" sz="1400" dirty="0" smtClean="0"/>
              <a:t>NR;</a:t>
            </a:r>
          </a:p>
          <a:p>
            <a:r>
              <a:rPr lang="en-US" sz="1400" dirty="0" smtClean="0"/>
              <a:t>- Principles agreed for </a:t>
            </a:r>
            <a:r>
              <a:rPr lang="en-US" sz="1400" dirty="0"/>
              <a:t>SA-specific </a:t>
            </a:r>
            <a:r>
              <a:rPr lang="en-US" sz="1400" dirty="0" smtClean="0"/>
              <a:t>L1/L2 components.</a:t>
            </a:r>
            <a:endParaRPr lang="en-US" sz="1400" dirty="0"/>
          </a:p>
        </p:txBody>
      </p:sp>
      <p:sp>
        <p:nvSpPr>
          <p:cNvPr id="34" name="Title 2"/>
          <p:cNvSpPr txBox="1">
            <a:spLocks/>
          </p:cNvSpPr>
          <p:nvPr/>
        </p:nvSpPr>
        <p:spPr>
          <a:xfrm>
            <a:off x="7292246" y="3933056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smtClean="0">
                <a:solidFill>
                  <a:schemeClr val="bg1"/>
                </a:solidFill>
              </a:rPr>
              <a:t>2018</a:t>
            </a:r>
            <a:endParaRPr lang="en-GB" dirty="0">
              <a:solidFill>
                <a:schemeClr val="bg1"/>
              </a:solidFill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5868144" y="4261540"/>
            <a:ext cx="0" cy="58206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6937647" y="6297320"/>
            <a:ext cx="2168750" cy="523220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400" u="sng"/>
              <a:t>Note:</a:t>
            </a:r>
            <a:r>
              <a:rPr lang="en-US" sz="1400"/>
              <a:t> </a:t>
            </a:r>
            <a:r>
              <a:rPr lang="en-US" sz="1400" smtClean="0"/>
              <a:t>SA: Standalone</a:t>
            </a:r>
          </a:p>
          <a:p>
            <a:r>
              <a:rPr lang="en-US" sz="1400" smtClean="0"/>
              <a:t>        NSA: Non-Standalone</a:t>
            </a:r>
          </a:p>
        </p:txBody>
      </p:sp>
    </p:spTree>
    <p:extLst>
      <p:ext uri="{BB962C8B-B14F-4D97-AF65-F5344CB8AC3E}">
        <p14:creationId xmlns="" xmlns:p14="http://schemas.microsoft.com/office/powerpoint/2010/main" val="107157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412777"/>
            <a:ext cx="8229600" cy="5040560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It is affirmed that there is strong industry interest in completing the NSA version of the NR specifications on the basis of architecture Option 3/3a by TBD (between Dec 2017 and March 2018)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The stage 3 freeze for Non-Standalone (NSA) higher layers will include support for Architecture Option 3/3a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It </a:t>
            </a:r>
            <a:r>
              <a:rPr lang="en-US" dirty="0"/>
              <a:t>is also affirmed that there is a strong industry interest in completing </a:t>
            </a:r>
            <a:r>
              <a:rPr lang="en-US" dirty="0" smtClean="0"/>
              <a:t>the </a:t>
            </a:r>
            <a:r>
              <a:rPr lang="en-US" dirty="0"/>
              <a:t>Standalone (SA</a:t>
            </a:r>
            <a:r>
              <a:rPr lang="en-US" dirty="0" smtClean="0"/>
              <a:t>) option 2 and option 4/4a/5/7/7a by </a:t>
            </a:r>
            <a:r>
              <a:rPr lang="en-US" dirty="0"/>
              <a:t>the agreed deadline of June 2018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>
                <a:solidFill>
                  <a:srgbClr val="000000"/>
                </a:solidFill>
              </a:rPr>
              <a:t>Work on the NSA version shall not delay completion of the SA version</a:t>
            </a:r>
          </a:p>
          <a:p>
            <a:pPr marL="914400" lvl="1" indent="-514350">
              <a:buFont typeface="+mj-lt"/>
              <a:buAutoNum type="arabicPeriod"/>
            </a:pPr>
            <a:endParaRPr lang="en-US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-27384"/>
            <a:ext cx="9143999" cy="1143000"/>
          </a:xfrm>
        </p:spPr>
        <p:txBody>
          <a:bodyPr>
            <a:noAutofit/>
          </a:bodyPr>
          <a:lstStyle/>
          <a:p>
            <a:r>
              <a:rPr lang="es-ES" sz="3600" dirty="0" smtClean="0"/>
              <a:t>Background 2-Agreement in RP-161915</a:t>
            </a:r>
            <a:endParaRPr lang="en-GB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Principles </a:t>
            </a:r>
            <a:r>
              <a:rPr lang="en-US" altLang="zh-CN" dirty="0" smtClean="0"/>
              <a:t>for harmonizing specification of NSA and SA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It is affirmed that stage-3 freeze for NSA NR and SA NR to be completed by deadline of Dec. 2017(RAN#78 ) and June 2018 (RAN#80), respectively </a:t>
            </a:r>
          </a:p>
          <a:p>
            <a:pPr lvl="1"/>
            <a:r>
              <a:rPr lang="en-US" altLang="zh-CN" dirty="0" smtClean="0"/>
              <a:t>Without imposing restriction on components of SA due to NSA’s timeline</a:t>
            </a:r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SA NR and NSA NR should be specified in parallel </a:t>
            </a:r>
          </a:p>
          <a:p>
            <a:pPr lvl="1"/>
            <a:r>
              <a:rPr lang="en-US" altLang="zh-CN" dirty="0" smtClean="0"/>
              <a:t>No de-prioritization of SA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/>
              <a:t>NR or NSA NR</a:t>
            </a:r>
          </a:p>
          <a:p>
            <a:pPr lvl="2"/>
            <a:r>
              <a:rPr lang="en-US" altLang="zh-CN" sz="2800" dirty="0" smtClean="0"/>
              <a:t>Include TU allocation and essential components for SA/NSA </a:t>
            </a:r>
          </a:p>
          <a:p>
            <a:pPr lvl="1"/>
            <a:r>
              <a:rPr lang="en-US" altLang="zh-CN" dirty="0" smtClean="0"/>
              <a:t>Stage-3 Freeze L1/L2 for SA NR at Dec. 2017(RAN#78 ) </a:t>
            </a:r>
            <a:r>
              <a:rPr lang="en-US" altLang="zh-CN" dirty="0" smtClean="0"/>
              <a:t> to guarantee NSA full forward compatible SA</a:t>
            </a:r>
          </a:p>
          <a:p>
            <a:pPr lvl="2"/>
            <a:r>
              <a:rPr lang="en-US" altLang="zh-CN" dirty="0" smtClean="0"/>
              <a:t>Ensure NSA UE utilize NR SA carrier as supplementary carrier without imposing restriction on </a:t>
            </a:r>
            <a:r>
              <a:rPr lang="en-US" altLang="zh-CN" dirty="0" err="1" smtClean="0"/>
              <a:t>gNB’s</a:t>
            </a:r>
            <a:r>
              <a:rPr lang="en-US" altLang="zh-CN" dirty="0" smtClean="0"/>
              <a:t> scheduler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Freeze stage-3 for NSA </a:t>
            </a:r>
            <a:r>
              <a:rPr lang="en-US" altLang="zh-CN" dirty="0"/>
              <a:t>higher </a:t>
            </a:r>
            <a:r>
              <a:rPr lang="en-US" altLang="zh-CN" dirty="0" smtClean="0"/>
              <a:t>layers (including components common with standalone) at Dec. 2017(RAN#78 )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</TotalTime>
  <Words>369</Words>
  <Application>Microsoft Office PowerPoint</Application>
  <PresentationFormat>全屏显示(4:3)</PresentationFormat>
  <Paragraphs>41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Principles for harmonizing specification of NSA and SA</vt:lpstr>
      <vt:lpstr>Background 1-Agreement in RP-161253</vt:lpstr>
      <vt:lpstr>Background 2-Agreement in RP-161915</vt:lpstr>
      <vt:lpstr>Principles for harmonizing specification of NSA and SA</vt:lpstr>
    </vt:vector>
  </TitlesOfParts>
  <Company>Vodafone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for 5G-NR schedule adjustment and further definition</dc:title>
  <dc:creator>Tim Frost1, Vodafone</dc:creator>
  <cp:lastModifiedBy>xiaodong</cp:lastModifiedBy>
  <cp:revision>127</cp:revision>
  <dcterms:created xsi:type="dcterms:W3CDTF">2016-06-01T08:09:07Z</dcterms:created>
  <dcterms:modified xsi:type="dcterms:W3CDTF">2017-02-27T02:54:13Z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