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10"/>
  </p:notesMasterIdLst>
  <p:sldIdLst>
    <p:sldId id="257" r:id="rId2"/>
    <p:sldId id="408" r:id="rId3"/>
    <p:sldId id="410" r:id="rId4"/>
    <p:sldId id="413" r:id="rId5"/>
    <p:sldId id="412" r:id="rId6"/>
    <p:sldId id="414" r:id="rId7"/>
    <p:sldId id="415" r:id="rId8"/>
    <p:sldId id="409" r:id="rId9"/>
  </p:sldIdLst>
  <p:sldSz cx="9144000" cy="5143500" type="screen16x9"/>
  <p:notesSz cx="6797675" cy="9928225"/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17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오현정" initials="오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2A8A"/>
    <a:srgbClr val="7F7F7F"/>
    <a:srgbClr val="0000FF"/>
    <a:srgbClr val="FFCCFF"/>
    <a:srgbClr val="C5E0B4"/>
    <a:srgbClr val="FFF2CC"/>
    <a:srgbClr val="DEEBF7"/>
    <a:srgbClr val="ECF5E7"/>
    <a:srgbClr val="FFF8E5"/>
    <a:srgbClr val="650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51" autoAdjust="0"/>
    <p:restoredTop sz="94660"/>
  </p:normalViewPr>
  <p:slideViewPr>
    <p:cSldViewPr snapToGrid="0">
      <p:cViewPr varScale="1">
        <p:scale>
          <a:sx n="148" d="100"/>
          <a:sy n="148" d="100"/>
        </p:scale>
        <p:origin x="-432" y="-90"/>
      </p:cViewPr>
      <p:guideLst>
        <p:guide orient="horz" pos="311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339E66-57C9-4D1D-AF31-BF3C09265B5A}" type="datetimeFigureOut">
              <a:rPr lang="ko-KR" altLang="en-US" smtClean="0"/>
              <a:t>2017-02-28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9D99C7-66D1-4C17-B3F5-E237ECA54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3990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 userDrawn="1"/>
        </p:nvSpPr>
        <p:spPr>
          <a:xfrm>
            <a:off x="0" y="74"/>
            <a:ext cx="9144000" cy="5143500"/>
          </a:xfrm>
          <a:prstGeom prst="rect">
            <a:avLst/>
          </a:prstGeom>
          <a:gradFill flip="none" rotWithShape="1">
            <a:gsLst>
              <a:gs pos="33727">
                <a:srgbClr val="2675A9"/>
              </a:gs>
              <a:gs pos="73800">
                <a:srgbClr val="2EAADD"/>
              </a:gs>
              <a:gs pos="0">
                <a:schemeClr val="tx2"/>
              </a:gs>
              <a:gs pos="100000">
                <a:srgbClr val="33CCFF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Microsoft YaHei UI" panose="020B0503020204020204" pitchFamily="34" charset="-122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0" y="4914900"/>
            <a:ext cx="9144000" cy="228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" y="3093164"/>
            <a:ext cx="9144394" cy="200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제목 10"/>
          <p:cNvSpPr>
            <a:spLocks noGrp="1"/>
          </p:cNvSpPr>
          <p:nvPr>
            <p:ph type="title"/>
          </p:nvPr>
        </p:nvSpPr>
        <p:spPr>
          <a:xfrm>
            <a:off x="762295" y="1237132"/>
            <a:ext cx="7793861" cy="794706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73" b="25076"/>
          <a:stretch/>
        </p:blipFill>
        <p:spPr bwMode="auto">
          <a:xfrm>
            <a:off x="321587" y="-24547"/>
            <a:ext cx="516509" cy="31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 userDrawn="1"/>
        </p:nvSpPr>
        <p:spPr>
          <a:xfrm>
            <a:off x="-10806" y="-18459"/>
            <a:ext cx="3818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>
                <a:solidFill>
                  <a:schemeClr val="bg1"/>
                </a:solidFill>
                <a:latin typeface="Candara" panose="020E0502030303020204" pitchFamily="34" charset="0"/>
              </a:rPr>
              <a:t>5G</a:t>
            </a:r>
            <a:endParaRPr lang="ko-KR" altLang="en-US" sz="1400" b="1" dirty="0">
              <a:solidFill>
                <a:schemeClr val="bg1"/>
              </a:solidFill>
              <a:latin typeface="Candara" panose="020E0502030303020204" pitchFamily="34" charset="0"/>
            </a:endParaRPr>
          </a:p>
        </p:txBody>
      </p:sp>
      <p:pic>
        <p:nvPicPr>
          <p:cNvPr id="34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563638"/>
            <a:ext cx="919163" cy="255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5" name="직선 연결선 34"/>
          <p:cNvCxnSpPr/>
          <p:nvPr userDrawn="1"/>
        </p:nvCxnSpPr>
        <p:spPr>
          <a:xfrm flipV="1">
            <a:off x="756320" y="2067694"/>
            <a:ext cx="651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/>
          <p:nvPr userDrawn="1"/>
        </p:nvCxnSpPr>
        <p:spPr>
          <a:xfrm flipV="1">
            <a:off x="756320" y="1203598"/>
            <a:ext cx="651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564" y="33000"/>
            <a:ext cx="548351" cy="178290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3615692" y="4954775"/>
            <a:ext cx="192392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 smtClean="0">
                <a:solidFill>
                  <a:schemeClr val="bg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Copyright © 2017. All rights Reserved by ETRI</a:t>
            </a:r>
            <a:endParaRPr lang="ko-KR" altLang="en-US" sz="700" b="1" dirty="0">
              <a:solidFill>
                <a:srgbClr val="0B3F8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694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 userDrawn="1"/>
        </p:nvSpPr>
        <p:spPr>
          <a:xfrm>
            <a:off x="884" y="4952236"/>
            <a:ext cx="9144000" cy="194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 userDrawn="1"/>
        </p:nvSpPr>
        <p:spPr>
          <a:xfrm>
            <a:off x="0" y="-187"/>
            <a:ext cx="9144000" cy="769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57962" y="1"/>
            <a:ext cx="8638563" cy="768848"/>
          </a:xfrm>
        </p:spPr>
        <p:txBody>
          <a:bodyPr>
            <a:normAutofit/>
          </a:bodyPr>
          <a:lstStyle>
            <a:lvl1pPr>
              <a:defRPr sz="2700"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086600" y="4869657"/>
            <a:ext cx="2057400" cy="273844"/>
          </a:xfrm>
        </p:spPr>
        <p:txBody>
          <a:bodyPr anchor="b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37AD5DFF-524F-40FC-AC7B-25241EECA5E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564" y="33000"/>
            <a:ext cx="548351" cy="17829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0" y="4952236"/>
            <a:ext cx="192392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Copyright © 2017. All rights Reserved by ETRI</a:t>
            </a:r>
            <a:endParaRPr lang="ko-KR" alt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206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1" y="1560066"/>
            <a:ext cx="8529261" cy="1087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5292080" y="-187"/>
            <a:ext cx="3851036" cy="795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6012160" y="19613"/>
            <a:ext cx="3130956" cy="9910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4572884" y="-187"/>
            <a:ext cx="4571116" cy="3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0" y="4959856"/>
            <a:ext cx="4572000" cy="184274"/>
            <a:chOff x="0" y="4959856"/>
            <a:chExt cx="4572000" cy="184274"/>
          </a:xfrm>
        </p:grpSpPr>
        <p:sp>
          <p:nvSpPr>
            <p:cNvPr id="13" name="직사각형 12"/>
            <p:cNvSpPr/>
            <p:nvPr/>
          </p:nvSpPr>
          <p:spPr>
            <a:xfrm>
              <a:off x="884" y="4959856"/>
              <a:ext cx="3130956" cy="18364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0" y="5021292"/>
              <a:ext cx="3851920" cy="12220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0" y="5079330"/>
              <a:ext cx="4572000" cy="64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201215"/>
            <a:ext cx="1944216" cy="2162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제목 19"/>
          <p:cNvSpPr>
            <a:spLocks noGrp="1"/>
          </p:cNvSpPr>
          <p:nvPr userDrawn="1">
            <p:ph type="title"/>
          </p:nvPr>
        </p:nvSpPr>
        <p:spPr>
          <a:xfrm>
            <a:off x="252132" y="1609488"/>
            <a:ext cx="6788150" cy="99417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21" name="직사각형 20"/>
          <p:cNvSpPr/>
          <p:nvPr userDrawn="1"/>
        </p:nvSpPr>
        <p:spPr>
          <a:xfrm>
            <a:off x="6746488" y="99525"/>
            <a:ext cx="2404052" cy="686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 userDrawn="1"/>
        </p:nvSpPr>
        <p:spPr>
          <a:xfrm>
            <a:off x="7417420" y="151966"/>
            <a:ext cx="1733120" cy="743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564" y="33000"/>
            <a:ext cx="548351" cy="178290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0" y="4952236"/>
            <a:ext cx="192392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Copyright © 2017. All rights Reserved by ETRI</a:t>
            </a:r>
            <a:endParaRPr lang="ko-KR" alt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710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 dirty="0" smtClean="0">
              <a:solidFill>
                <a:prstClr val="white"/>
              </a:solidFill>
              <a:latin typeface="Eras Medium ITC" panose="020B0602030504020804" pitchFamily="34" charset="0"/>
            </a:endParaRPr>
          </a:p>
        </p:txBody>
      </p:sp>
      <p:grpSp>
        <p:nvGrpSpPr>
          <p:cNvPr id="6" name="그룹 5"/>
          <p:cNvGrpSpPr/>
          <p:nvPr userDrawn="1"/>
        </p:nvGrpSpPr>
        <p:grpSpPr>
          <a:xfrm>
            <a:off x="-1" y="55"/>
            <a:ext cx="2736850" cy="5143445"/>
            <a:chOff x="0" y="74"/>
            <a:chExt cx="2843808" cy="51435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직사각형 6"/>
            <p:cNvSpPr/>
            <p:nvPr/>
          </p:nvSpPr>
          <p:spPr>
            <a:xfrm>
              <a:off x="0" y="74"/>
              <a:ext cx="1547664" cy="5143500"/>
            </a:xfrm>
            <a:prstGeom prst="rect">
              <a:avLst/>
            </a:prstGeom>
            <a:gradFill flip="none" rotWithShape="1">
              <a:gsLst>
                <a:gs pos="33727">
                  <a:srgbClr val="2675A9"/>
                </a:gs>
                <a:gs pos="73800">
                  <a:srgbClr val="2EAADD"/>
                </a:gs>
                <a:gs pos="0">
                  <a:schemeClr val="tx2"/>
                </a:gs>
                <a:gs pos="100000">
                  <a:srgbClr val="33CCFF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/>
            </a:p>
          </p:txBody>
        </p:sp>
        <p:sp>
          <p:nvSpPr>
            <p:cNvPr id="8" name="직사각형 9"/>
            <p:cNvSpPr/>
            <p:nvPr/>
          </p:nvSpPr>
          <p:spPr>
            <a:xfrm>
              <a:off x="1547664" y="74"/>
              <a:ext cx="1296144" cy="5143500"/>
            </a:xfrm>
            <a:custGeom>
              <a:avLst/>
              <a:gdLst>
                <a:gd name="connsiteX0" fmla="*/ 0 w 1296144"/>
                <a:gd name="connsiteY0" fmla="*/ 0 h 5143500"/>
                <a:gd name="connsiteX1" fmla="*/ 1296144 w 1296144"/>
                <a:gd name="connsiteY1" fmla="*/ 0 h 5143500"/>
                <a:gd name="connsiteX2" fmla="*/ 1296144 w 1296144"/>
                <a:gd name="connsiteY2" fmla="*/ 5143500 h 5143500"/>
                <a:gd name="connsiteX3" fmla="*/ 0 w 1296144"/>
                <a:gd name="connsiteY3" fmla="*/ 5143500 h 5143500"/>
                <a:gd name="connsiteX4" fmla="*/ 0 w 1296144"/>
                <a:gd name="connsiteY4" fmla="*/ 0 h 5143500"/>
                <a:gd name="connsiteX0" fmla="*/ 0 w 1296144"/>
                <a:gd name="connsiteY0" fmla="*/ 0 h 5143500"/>
                <a:gd name="connsiteX1" fmla="*/ 1296144 w 1296144"/>
                <a:gd name="connsiteY1" fmla="*/ 0 h 5143500"/>
                <a:gd name="connsiteX2" fmla="*/ 0 w 1296144"/>
                <a:gd name="connsiteY2" fmla="*/ 5143500 h 5143500"/>
                <a:gd name="connsiteX3" fmla="*/ 0 w 1296144"/>
                <a:gd name="connsiteY3" fmla="*/ 0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6144" h="5143500">
                  <a:moveTo>
                    <a:pt x="0" y="0"/>
                  </a:moveTo>
                  <a:lnTo>
                    <a:pt x="1296144" y="0"/>
                  </a:lnTo>
                  <a:lnTo>
                    <a:pt x="0" y="51435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33727">
                  <a:srgbClr val="2675A9"/>
                </a:gs>
                <a:gs pos="73800">
                  <a:srgbClr val="2EAADD"/>
                </a:gs>
                <a:gs pos="0">
                  <a:schemeClr val="tx2"/>
                </a:gs>
                <a:gs pos="100000">
                  <a:srgbClr val="33CCFF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013"/>
            </a:p>
          </p:txBody>
        </p:sp>
      </p:grpSp>
      <p:pic>
        <p:nvPicPr>
          <p:cNvPr id="9" name="Picture 5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02"/>
          <a:stretch/>
        </p:blipFill>
        <p:spPr bwMode="auto">
          <a:xfrm>
            <a:off x="2421436" y="2577758"/>
            <a:ext cx="5128715" cy="256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내용 개체 틀 3"/>
          <p:cNvSpPr>
            <a:spLocks noGrp="1"/>
          </p:cNvSpPr>
          <p:nvPr>
            <p:ph sz="quarter" idx="10"/>
          </p:nvPr>
        </p:nvSpPr>
        <p:spPr>
          <a:xfrm>
            <a:off x="2688025" y="1095375"/>
            <a:ext cx="6243637" cy="2698750"/>
          </a:xfrm>
        </p:spPr>
        <p:txBody>
          <a:bodyPr>
            <a:normAutofit/>
          </a:bodyPr>
          <a:lstStyle>
            <a:lvl1pPr marL="514350" indent="-514350">
              <a:buFont typeface="+mj-lt"/>
              <a:buAutoNum type="romanUcPeriod"/>
              <a:defRPr sz="3600" spc="-150">
                <a:solidFill>
                  <a:srgbClr val="1F4E79"/>
                </a:solidFill>
                <a:latin typeface="Eras Demi ITC" panose="020B0805030504020804" pitchFamily="34" charset="0"/>
              </a:defRPr>
            </a:lvl1pPr>
            <a:lvl2pPr>
              <a:defRPr>
                <a:latin typeface="Bodoni MT" panose="02070603080606020203" pitchFamily="18" charset="0"/>
              </a:defRPr>
            </a:lvl2pPr>
            <a:lvl3pPr>
              <a:defRPr>
                <a:latin typeface="Bodoni MT" panose="02070603080606020203" pitchFamily="18" charset="0"/>
              </a:defRPr>
            </a:lvl3pPr>
            <a:lvl4pPr>
              <a:defRPr>
                <a:latin typeface="Bodoni MT" panose="02070603080606020203" pitchFamily="18" charset="0"/>
              </a:defRPr>
            </a:lvl4pPr>
            <a:lvl5pPr>
              <a:defRPr>
                <a:latin typeface="Bodoni MT" panose="02070603080606020203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152579" y="174168"/>
            <a:ext cx="7886700" cy="994172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  <a:latin typeface="Eras Demi ITC" panose="020B08050305040208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717" y="22832"/>
            <a:ext cx="553609" cy="18000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3615692" y="4954775"/>
            <a:ext cx="192392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Copyright © 2017. All rights Reserved by ETRI</a:t>
            </a:r>
            <a:endParaRPr lang="ko-KR" alt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90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02"/>
          <a:stretch/>
        </p:blipFill>
        <p:spPr bwMode="auto">
          <a:xfrm>
            <a:off x="3500937" y="2577758"/>
            <a:ext cx="5128715" cy="256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98994" y="707594"/>
            <a:ext cx="7886700" cy="994172"/>
          </a:xfrm>
        </p:spPr>
        <p:txBody>
          <a:bodyPr/>
          <a:lstStyle>
            <a:lvl1pPr>
              <a:defRPr b="1">
                <a:latin typeface="Bodoni MT" panose="02070603080606020203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717" y="22832"/>
            <a:ext cx="553609" cy="18000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615692" y="4954775"/>
            <a:ext cx="192392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Copyright © 2017. All rights Reserved by ETRI</a:t>
            </a:r>
            <a:endParaRPr lang="ko-KR" alt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564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 userDrawn="1"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 dirty="0" smtClean="0">
              <a:solidFill>
                <a:prstClr val="white"/>
              </a:solidFill>
              <a:latin typeface="Eras Medium ITC" panose="020B0602030504020804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02"/>
          <a:stretch/>
        </p:blipFill>
        <p:spPr bwMode="auto">
          <a:xfrm>
            <a:off x="2421436" y="2577758"/>
            <a:ext cx="5128715" cy="256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내용 개체 틀 3"/>
          <p:cNvSpPr>
            <a:spLocks noGrp="1"/>
          </p:cNvSpPr>
          <p:nvPr>
            <p:ph sz="quarter" idx="10"/>
          </p:nvPr>
        </p:nvSpPr>
        <p:spPr>
          <a:xfrm>
            <a:off x="2688025" y="1095375"/>
            <a:ext cx="6243637" cy="2698750"/>
          </a:xfrm>
        </p:spPr>
        <p:txBody>
          <a:bodyPr>
            <a:normAutofit/>
          </a:bodyPr>
          <a:lstStyle>
            <a:lvl1pPr marL="514350" indent="-514350">
              <a:buFont typeface="+mj-lt"/>
              <a:buAutoNum type="romanUcPeriod"/>
              <a:defRPr sz="3600" spc="-150">
                <a:solidFill>
                  <a:srgbClr val="1F4E79"/>
                </a:solidFill>
                <a:latin typeface="Eras Demi ITC" panose="020B0805030504020804" pitchFamily="34" charset="0"/>
              </a:defRPr>
            </a:lvl1pPr>
            <a:lvl2pPr>
              <a:defRPr>
                <a:latin typeface="Bodoni MT" panose="02070603080606020203" pitchFamily="18" charset="0"/>
              </a:defRPr>
            </a:lvl2pPr>
            <a:lvl3pPr>
              <a:defRPr>
                <a:latin typeface="Bodoni MT" panose="02070603080606020203" pitchFamily="18" charset="0"/>
              </a:defRPr>
            </a:lvl3pPr>
            <a:lvl4pPr>
              <a:defRPr>
                <a:latin typeface="Bodoni MT" panose="02070603080606020203" pitchFamily="18" charset="0"/>
              </a:defRPr>
            </a:lvl4pPr>
            <a:lvl5pPr>
              <a:defRPr>
                <a:latin typeface="Bodoni MT" panose="02070603080606020203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152579" y="174168"/>
            <a:ext cx="7886700" cy="994172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  <a:latin typeface="Eras Demi ITC" panose="020B08050305040208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717" y="22832"/>
            <a:ext cx="553609" cy="180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615692" y="4954775"/>
            <a:ext cx="192392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Copyright © 2017. All rights Reserved by ETRI</a:t>
            </a:r>
            <a:endParaRPr lang="ko-KR" alt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944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 userDrawn="1"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02"/>
          <a:stretch/>
        </p:blipFill>
        <p:spPr bwMode="auto">
          <a:xfrm>
            <a:off x="2134494" y="2577758"/>
            <a:ext cx="5128715" cy="2565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98994" y="707594"/>
            <a:ext cx="7886700" cy="994172"/>
          </a:xfrm>
        </p:spPr>
        <p:txBody>
          <a:bodyPr/>
          <a:lstStyle>
            <a:lvl1pPr>
              <a:defRPr b="1">
                <a:latin typeface="Bodoni MT" panose="02070603080606020203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717" y="22832"/>
            <a:ext cx="553609" cy="18000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3615692" y="4954775"/>
            <a:ext cx="192392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Copyright © 2017. All rights Reserved by ETRI</a:t>
            </a:r>
            <a:endParaRPr lang="ko-KR" alt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843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0" y="16355"/>
            <a:ext cx="9144000" cy="5144077"/>
          </a:xfrm>
          <a:prstGeom prst="rect">
            <a:avLst/>
          </a:prstGeom>
          <a:gradFill flip="none" rotWithShape="1">
            <a:gsLst>
              <a:gs pos="33727">
                <a:srgbClr val="2675A9"/>
              </a:gs>
              <a:gs pos="73800">
                <a:srgbClr val="2EAADD"/>
              </a:gs>
              <a:gs pos="0">
                <a:schemeClr val="tx2"/>
              </a:gs>
              <a:gs pos="100000">
                <a:srgbClr val="33CCFF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7" name="도넛 6"/>
          <p:cNvSpPr>
            <a:spLocks noChangeAspect="1"/>
          </p:cNvSpPr>
          <p:nvPr userDrawn="1"/>
        </p:nvSpPr>
        <p:spPr>
          <a:xfrm>
            <a:off x="2411760" y="410128"/>
            <a:ext cx="4320480" cy="4320000"/>
          </a:xfrm>
          <a:prstGeom prst="donut">
            <a:avLst>
              <a:gd name="adj" fmla="val 6598"/>
            </a:avLst>
          </a:prstGeom>
          <a:gradFill>
            <a:gsLst>
              <a:gs pos="34000">
                <a:srgbClr val="2675A9">
                  <a:alpha val="41000"/>
                </a:srgbClr>
              </a:gs>
              <a:gs pos="0">
                <a:srgbClr val="1A3D68">
                  <a:alpha val="35686"/>
                </a:srgbClr>
              </a:gs>
              <a:gs pos="70000">
                <a:srgbClr val="2EAADD">
                  <a:alpha val="43000"/>
                </a:srgbClr>
              </a:gs>
              <a:gs pos="100000">
                <a:srgbClr val="89E6FF">
                  <a:alpha val="43922"/>
                </a:srgbClr>
              </a:gs>
            </a:gsLst>
            <a:lin ang="5400000" scaled="0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52" t="51053"/>
          <a:stretch/>
        </p:blipFill>
        <p:spPr bwMode="auto">
          <a:xfrm>
            <a:off x="0" y="0"/>
            <a:ext cx="2843808" cy="2643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그룹 9"/>
          <p:cNvGrpSpPr/>
          <p:nvPr userDrawn="1"/>
        </p:nvGrpSpPr>
        <p:grpSpPr>
          <a:xfrm>
            <a:off x="3816350" y="2952757"/>
            <a:ext cx="1511300" cy="1246760"/>
            <a:chOff x="3745840" y="3763418"/>
            <a:chExt cx="1916112" cy="1618208"/>
          </a:xfrm>
        </p:grpSpPr>
        <p:pic>
          <p:nvPicPr>
            <p:cNvPr id="11" name="Picture 2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95" t="21529" r="12592" b="29510"/>
            <a:stretch/>
          </p:blipFill>
          <p:spPr bwMode="auto">
            <a:xfrm>
              <a:off x="3745840" y="4214068"/>
              <a:ext cx="1190625" cy="9404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1627" y="3763418"/>
              <a:ext cx="1330325" cy="1618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 descr="C:\2015_업무\2015년_부장님숙제\디자인작업\etri_mark_2.png"/>
            <p:cNvPicPr>
              <a:picLocks noChangeAspect="1" noChangeArrowheads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4239" y="4799533"/>
              <a:ext cx="411026" cy="107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제목 2"/>
          <p:cNvSpPr txBox="1">
            <a:spLocks/>
          </p:cNvSpPr>
          <p:nvPr userDrawn="1"/>
        </p:nvSpPr>
        <p:spPr>
          <a:xfrm>
            <a:off x="2087124" y="1764787"/>
            <a:ext cx="5040560" cy="95097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4800" dirty="0" smtClean="0">
                <a:solidFill>
                  <a:schemeClr val="bg1"/>
                </a:solidFill>
                <a:latin typeface="Eras Medium ITC" panose="020B0602030504020804" pitchFamily="34" charset="0"/>
              </a:rPr>
              <a:t>Thank You !!!</a:t>
            </a:r>
            <a:endParaRPr lang="ko-KR" altLang="en-US" sz="4800" dirty="0">
              <a:solidFill>
                <a:schemeClr val="bg1"/>
              </a:solidFill>
              <a:latin typeface="Eras Medium ITC" panose="020B0602030504020804" pitchFamily="34" charset="0"/>
            </a:endParaRPr>
          </a:p>
        </p:txBody>
      </p:sp>
      <p:cxnSp>
        <p:nvCxnSpPr>
          <p:cNvPr id="39" name="직선 연결선 38"/>
          <p:cNvCxnSpPr/>
          <p:nvPr userDrawn="1"/>
        </p:nvCxnSpPr>
        <p:spPr>
          <a:xfrm>
            <a:off x="2267744" y="2556875"/>
            <a:ext cx="453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연결선 39"/>
          <p:cNvCxnSpPr/>
          <p:nvPr userDrawn="1"/>
        </p:nvCxnSpPr>
        <p:spPr>
          <a:xfrm>
            <a:off x="2267744" y="1779662"/>
            <a:ext cx="453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그림 2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564" y="33000"/>
            <a:ext cx="548351" cy="178290"/>
          </a:xfrm>
          <a:prstGeom prst="rect">
            <a:avLst/>
          </a:prstGeom>
        </p:spPr>
      </p:pic>
      <p:sp>
        <p:nvSpPr>
          <p:cNvPr id="25" name="TextBox 24"/>
          <p:cNvSpPr txBox="1"/>
          <p:nvPr userDrawn="1"/>
        </p:nvSpPr>
        <p:spPr>
          <a:xfrm>
            <a:off x="3615692" y="4954775"/>
            <a:ext cx="192392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 smtClean="0">
                <a:solidFill>
                  <a:schemeClr val="bg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Copyright © 2017. All rights Reserved by ETRI</a:t>
            </a:r>
            <a:endParaRPr lang="ko-KR" altLang="en-US" sz="7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81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 userDrawn="1"/>
        </p:nvSpPr>
        <p:spPr>
          <a:xfrm>
            <a:off x="-1" y="0"/>
            <a:ext cx="9144001" cy="5136356"/>
          </a:xfrm>
          <a:prstGeom prst="rect">
            <a:avLst/>
          </a:prstGeom>
          <a:gradFill flip="none" rotWithShape="1">
            <a:gsLst>
              <a:gs pos="0">
                <a:srgbClr val="000D1E"/>
              </a:gs>
              <a:gs pos="55000">
                <a:srgbClr val="013E6A"/>
              </a:gs>
              <a:gs pos="100000">
                <a:srgbClr val="0082A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 dirty="0"/>
          </a:p>
        </p:txBody>
      </p:sp>
      <p:sp>
        <p:nvSpPr>
          <p:cNvPr id="7" name="자유형 6"/>
          <p:cNvSpPr/>
          <p:nvPr userDrawn="1"/>
        </p:nvSpPr>
        <p:spPr>
          <a:xfrm>
            <a:off x="2393901" y="7144"/>
            <a:ext cx="5952133" cy="5136356"/>
          </a:xfrm>
          <a:custGeom>
            <a:avLst/>
            <a:gdLst>
              <a:gd name="connsiteX0" fmla="*/ 0 w 6667500"/>
              <a:gd name="connsiteY0" fmla="*/ 0 h 5172075"/>
              <a:gd name="connsiteX1" fmla="*/ 6667500 w 6667500"/>
              <a:gd name="connsiteY1" fmla="*/ 28575 h 5172075"/>
              <a:gd name="connsiteX2" fmla="*/ 4495800 w 6667500"/>
              <a:gd name="connsiteY2" fmla="*/ 5172075 h 5172075"/>
              <a:gd name="connsiteX3" fmla="*/ 9525 w 6667500"/>
              <a:gd name="connsiteY3" fmla="*/ 5153025 h 5172075"/>
              <a:gd name="connsiteX4" fmla="*/ 0 w 6667500"/>
              <a:gd name="connsiteY4" fmla="*/ 0 h 5172075"/>
              <a:gd name="connsiteX0" fmla="*/ 2238582 w 6657975"/>
              <a:gd name="connsiteY0" fmla="*/ 9525 h 5143500"/>
              <a:gd name="connsiteX1" fmla="*/ 6657975 w 6657975"/>
              <a:gd name="connsiteY1" fmla="*/ 0 h 5143500"/>
              <a:gd name="connsiteX2" fmla="*/ 4486275 w 6657975"/>
              <a:gd name="connsiteY2" fmla="*/ 5143500 h 5143500"/>
              <a:gd name="connsiteX3" fmla="*/ 0 w 6657975"/>
              <a:gd name="connsiteY3" fmla="*/ 5124450 h 5143500"/>
              <a:gd name="connsiteX4" fmla="*/ 2238582 w 6657975"/>
              <a:gd name="connsiteY4" fmla="*/ 9525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57975" h="5143500">
                <a:moveTo>
                  <a:pt x="2238582" y="9525"/>
                </a:moveTo>
                <a:lnTo>
                  <a:pt x="6657975" y="0"/>
                </a:lnTo>
                <a:lnTo>
                  <a:pt x="4486275" y="5143500"/>
                </a:lnTo>
                <a:lnTo>
                  <a:pt x="0" y="5124450"/>
                </a:lnTo>
                <a:lnTo>
                  <a:pt x="2238582" y="952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33000"/>
                </a:schemeClr>
              </a:gs>
              <a:gs pos="55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564" y="33000"/>
            <a:ext cx="548351" cy="17829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615692" y="4954775"/>
            <a:ext cx="192392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 smtClean="0">
                <a:solidFill>
                  <a:schemeClr val="bg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Copyright © 2017. All rights Reserved by ETRI</a:t>
            </a:r>
            <a:endParaRPr lang="ko-KR" altLang="en-US" sz="7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855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7962" y="1"/>
            <a:ext cx="8638563" cy="768848"/>
          </a:xfrm>
        </p:spPr>
        <p:txBody>
          <a:bodyPr>
            <a:normAutofit/>
          </a:bodyPr>
          <a:lstStyle>
            <a:lvl1pPr>
              <a:defRPr sz="2700" b="1">
                <a:latin typeface="Bodoni MT" panose="02070603080606020203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8" name="직각 삼각형 7"/>
          <p:cNvSpPr/>
          <p:nvPr userDrawn="1"/>
        </p:nvSpPr>
        <p:spPr>
          <a:xfrm flipH="1">
            <a:off x="8802148" y="4779689"/>
            <a:ext cx="341852" cy="363812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013" dirty="0">
              <a:solidFill>
                <a:prstClr val="white"/>
              </a:solidFill>
            </a:endParaRPr>
          </a:p>
        </p:txBody>
      </p:sp>
      <p:sp>
        <p:nvSpPr>
          <p:cNvPr id="10" name="자유형 9"/>
          <p:cNvSpPr/>
          <p:nvPr userDrawn="1"/>
        </p:nvSpPr>
        <p:spPr>
          <a:xfrm>
            <a:off x="-7859" y="715712"/>
            <a:ext cx="371870" cy="65893"/>
          </a:xfrm>
          <a:custGeom>
            <a:avLst/>
            <a:gdLst>
              <a:gd name="connsiteX0" fmla="*/ 0 w 534706"/>
              <a:gd name="connsiteY0" fmla="*/ 0 h 45719"/>
              <a:gd name="connsiteX1" fmla="*/ 534706 w 534706"/>
              <a:gd name="connsiteY1" fmla="*/ 0 h 45719"/>
              <a:gd name="connsiteX2" fmla="*/ 493846 w 534706"/>
              <a:gd name="connsiteY2" fmla="*/ 45719 h 45719"/>
              <a:gd name="connsiteX3" fmla="*/ 0 w 534706"/>
              <a:gd name="connsiteY3" fmla="*/ 45719 h 45719"/>
              <a:gd name="connsiteX0" fmla="*/ 0 w 534706"/>
              <a:gd name="connsiteY0" fmla="*/ 0 h 47428"/>
              <a:gd name="connsiteX1" fmla="*/ 534706 w 534706"/>
              <a:gd name="connsiteY1" fmla="*/ 0 h 47428"/>
              <a:gd name="connsiteX2" fmla="*/ 460509 w 534706"/>
              <a:gd name="connsiteY2" fmla="*/ 47428 h 47428"/>
              <a:gd name="connsiteX3" fmla="*/ 0 w 534706"/>
              <a:gd name="connsiteY3" fmla="*/ 45719 h 47428"/>
              <a:gd name="connsiteX4" fmla="*/ 0 w 534706"/>
              <a:gd name="connsiteY4" fmla="*/ 0 h 47428"/>
              <a:gd name="connsiteX0" fmla="*/ 0 w 534706"/>
              <a:gd name="connsiteY0" fmla="*/ 0 h 47428"/>
              <a:gd name="connsiteX1" fmla="*/ 534706 w 534706"/>
              <a:gd name="connsiteY1" fmla="*/ 0 h 47428"/>
              <a:gd name="connsiteX2" fmla="*/ 472415 w 534706"/>
              <a:gd name="connsiteY2" fmla="*/ 47428 h 47428"/>
              <a:gd name="connsiteX3" fmla="*/ 0 w 534706"/>
              <a:gd name="connsiteY3" fmla="*/ 45719 h 47428"/>
              <a:gd name="connsiteX4" fmla="*/ 0 w 534706"/>
              <a:gd name="connsiteY4" fmla="*/ 0 h 47428"/>
              <a:gd name="connsiteX0" fmla="*/ 6736 w 541442"/>
              <a:gd name="connsiteY0" fmla="*/ 0 h 47598"/>
              <a:gd name="connsiteX1" fmla="*/ 541442 w 541442"/>
              <a:gd name="connsiteY1" fmla="*/ 0 h 47598"/>
              <a:gd name="connsiteX2" fmla="*/ 479151 w 541442"/>
              <a:gd name="connsiteY2" fmla="*/ 47428 h 47598"/>
              <a:gd name="connsiteX3" fmla="*/ 0 w 541442"/>
              <a:gd name="connsiteY3" fmla="*/ 47598 h 47598"/>
              <a:gd name="connsiteX4" fmla="*/ 6736 w 541442"/>
              <a:gd name="connsiteY4" fmla="*/ 0 h 47598"/>
              <a:gd name="connsiteX0" fmla="*/ 6736 w 607584"/>
              <a:gd name="connsiteY0" fmla="*/ 0 h 47598"/>
              <a:gd name="connsiteX1" fmla="*/ 607584 w 607584"/>
              <a:gd name="connsiteY1" fmla="*/ 0 h 47598"/>
              <a:gd name="connsiteX2" fmla="*/ 479151 w 607584"/>
              <a:gd name="connsiteY2" fmla="*/ 47428 h 47598"/>
              <a:gd name="connsiteX3" fmla="*/ 0 w 607584"/>
              <a:gd name="connsiteY3" fmla="*/ 47598 h 47598"/>
              <a:gd name="connsiteX4" fmla="*/ 6736 w 607584"/>
              <a:gd name="connsiteY4" fmla="*/ 0 h 47598"/>
              <a:gd name="connsiteX0" fmla="*/ 6736 w 607584"/>
              <a:gd name="connsiteY0" fmla="*/ 0 h 47598"/>
              <a:gd name="connsiteX1" fmla="*/ 607584 w 607584"/>
              <a:gd name="connsiteY1" fmla="*/ 0 h 47598"/>
              <a:gd name="connsiteX2" fmla="*/ 498604 w 607584"/>
              <a:gd name="connsiteY2" fmla="*/ 47428 h 47598"/>
              <a:gd name="connsiteX3" fmla="*/ 0 w 607584"/>
              <a:gd name="connsiteY3" fmla="*/ 47598 h 47598"/>
              <a:gd name="connsiteX4" fmla="*/ 6736 w 607584"/>
              <a:gd name="connsiteY4" fmla="*/ 0 h 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584" h="47598">
                <a:moveTo>
                  <a:pt x="6736" y="0"/>
                </a:moveTo>
                <a:lnTo>
                  <a:pt x="607584" y="0"/>
                </a:lnTo>
                <a:lnTo>
                  <a:pt x="498604" y="47428"/>
                </a:lnTo>
                <a:lnTo>
                  <a:pt x="0" y="47598"/>
                </a:lnTo>
                <a:lnTo>
                  <a:pt x="673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1" name="자유형 10"/>
          <p:cNvSpPr/>
          <p:nvPr userDrawn="1"/>
        </p:nvSpPr>
        <p:spPr>
          <a:xfrm>
            <a:off x="323529" y="715474"/>
            <a:ext cx="8828155" cy="68813"/>
          </a:xfrm>
          <a:custGeom>
            <a:avLst/>
            <a:gdLst>
              <a:gd name="connsiteX0" fmla="*/ 62868 w 8607454"/>
              <a:gd name="connsiteY0" fmla="*/ 0 h 68813"/>
              <a:gd name="connsiteX1" fmla="*/ 8607454 w 8607454"/>
              <a:gd name="connsiteY1" fmla="*/ 0 h 68813"/>
              <a:gd name="connsiteX2" fmla="*/ 8607454 w 8607454"/>
              <a:gd name="connsiteY2" fmla="*/ 68813 h 68813"/>
              <a:gd name="connsiteX3" fmla="*/ 0 w 8607454"/>
              <a:gd name="connsiteY3" fmla="*/ 68813 h 6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07454" h="68813">
                <a:moveTo>
                  <a:pt x="62868" y="0"/>
                </a:moveTo>
                <a:lnTo>
                  <a:pt x="8607454" y="0"/>
                </a:lnTo>
                <a:lnTo>
                  <a:pt x="8607454" y="68813"/>
                </a:lnTo>
                <a:lnTo>
                  <a:pt x="0" y="68813"/>
                </a:ln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41000">
                <a:schemeClr val="accent1">
                  <a:lumMod val="89000"/>
                </a:schemeClr>
              </a:gs>
              <a:gs pos="77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 flipV="1">
            <a:off x="756320" y="2067694"/>
            <a:ext cx="651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 flipV="1">
            <a:off x="756320" y="1203598"/>
            <a:ext cx="651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슬라이드 번호 개체 틀 13"/>
          <p:cNvSpPr>
            <a:spLocks noGrp="1"/>
          </p:cNvSpPr>
          <p:nvPr>
            <p:ph type="sldNum" sz="quarter" idx="12"/>
          </p:nvPr>
        </p:nvSpPr>
        <p:spPr>
          <a:xfrm>
            <a:off x="7086600" y="4869656"/>
            <a:ext cx="2057400" cy="273844"/>
          </a:xfrm>
        </p:spPr>
        <p:txBody>
          <a:bodyPr anchor="b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37AD5DFF-524F-40FC-AC7B-25241EECA5E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5" name="자유형 14"/>
          <p:cNvSpPr/>
          <p:nvPr userDrawn="1"/>
        </p:nvSpPr>
        <p:spPr>
          <a:xfrm flipH="1" flipV="1">
            <a:off x="8527245" y="716038"/>
            <a:ext cx="623888" cy="68343"/>
          </a:xfrm>
          <a:custGeom>
            <a:avLst/>
            <a:gdLst>
              <a:gd name="connsiteX0" fmla="*/ 0 w 534706"/>
              <a:gd name="connsiteY0" fmla="*/ 0 h 45719"/>
              <a:gd name="connsiteX1" fmla="*/ 534706 w 534706"/>
              <a:gd name="connsiteY1" fmla="*/ 0 h 45719"/>
              <a:gd name="connsiteX2" fmla="*/ 493846 w 534706"/>
              <a:gd name="connsiteY2" fmla="*/ 45719 h 45719"/>
              <a:gd name="connsiteX3" fmla="*/ 0 w 534706"/>
              <a:gd name="connsiteY3" fmla="*/ 45719 h 45719"/>
              <a:gd name="connsiteX0" fmla="*/ 0 w 534706"/>
              <a:gd name="connsiteY0" fmla="*/ 0 h 47428"/>
              <a:gd name="connsiteX1" fmla="*/ 534706 w 534706"/>
              <a:gd name="connsiteY1" fmla="*/ 0 h 47428"/>
              <a:gd name="connsiteX2" fmla="*/ 460509 w 534706"/>
              <a:gd name="connsiteY2" fmla="*/ 47428 h 47428"/>
              <a:gd name="connsiteX3" fmla="*/ 0 w 534706"/>
              <a:gd name="connsiteY3" fmla="*/ 45719 h 47428"/>
              <a:gd name="connsiteX4" fmla="*/ 0 w 534706"/>
              <a:gd name="connsiteY4" fmla="*/ 0 h 47428"/>
              <a:gd name="connsiteX0" fmla="*/ 0 w 534706"/>
              <a:gd name="connsiteY0" fmla="*/ 0 h 47428"/>
              <a:gd name="connsiteX1" fmla="*/ 534706 w 534706"/>
              <a:gd name="connsiteY1" fmla="*/ 0 h 47428"/>
              <a:gd name="connsiteX2" fmla="*/ 472415 w 534706"/>
              <a:gd name="connsiteY2" fmla="*/ 47428 h 47428"/>
              <a:gd name="connsiteX3" fmla="*/ 0 w 534706"/>
              <a:gd name="connsiteY3" fmla="*/ 45719 h 47428"/>
              <a:gd name="connsiteX4" fmla="*/ 0 w 534706"/>
              <a:gd name="connsiteY4" fmla="*/ 0 h 47428"/>
              <a:gd name="connsiteX0" fmla="*/ 0 w 534706"/>
              <a:gd name="connsiteY0" fmla="*/ 0 h 47428"/>
              <a:gd name="connsiteX1" fmla="*/ 534706 w 534706"/>
              <a:gd name="connsiteY1" fmla="*/ 0 h 47428"/>
              <a:gd name="connsiteX2" fmla="*/ 472415 w 534706"/>
              <a:gd name="connsiteY2" fmla="*/ 47428 h 47428"/>
              <a:gd name="connsiteX3" fmla="*/ 0 w 534706"/>
              <a:gd name="connsiteY3" fmla="*/ 47397 h 47428"/>
              <a:gd name="connsiteX4" fmla="*/ 0 w 534706"/>
              <a:gd name="connsiteY4" fmla="*/ 0 h 4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706" h="47428">
                <a:moveTo>
                  <a:pt x="0" y="0"/>
                </a:moveTo>
                <a:lnTo>
                  <a:pt x="534706" y="0"/>
                </a:lnTo>
                <a:lnTo>
                  <a:pt x="472415" y="47428"/>
                </a:lnTo>
                <a:lnTo>
                  <a:pt x="0" y="4739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717" y="22832"/>
            <a:ext cx="553609" cy="18000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3615692" y="4954775"/>
            <a:ext cx="192392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Copyright © 2017. All rights Reserved by ETRI</a:t>
            </a:r>
            <a:endParaRPr lang="ko-KR" alt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828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7962" y="1"/>
            <a:ext cx="8638563" cy="768848"/>
          </a:xfrm>
        </p:spPr>
        <p:txBody>
          <a:bodyPr>
            <a:normAutofit/>
          </a:bodyPr>
          <a:lstStyle>
            <a:lvl1pPr>
              <a:defRPr sz="2700" b="1" i="1">
                <a:solidFill>
                  <a:srgbClr val="44546A"/>
                </a:solidFill>
                <a:latin typeface="Candara" panose="020E050203030302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8" name="직각 삼각형 7"/>
          <p:cNvSpPr/>
          <p:nvPr userDrawn="1"/>
        </p:nvSpPr>
        <p:spPr>
          <a:xfrm flipH="1">
            <a:off x="8802148" y="4779689"/>
            <a:ext cx="341852" cy="363812"/>
          </a:xfrm>
          <a:prstGeom prst="rtTriangle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1013">
              <a:solidFill>
                <a:prstClr val="white"/>
              </a:solidFill>
            </a:endParaRPr>
          </a:p>
        </p:txBody>
      </p:sp>
      <p:sp>
        <p:nvSpPr>
          <p:cNvPr id="10" name="자유형 9"/>
          <p:cNvSpPr/>
          <p:nvPr userDrawn="1"/>
        </p:nvSpPr>
        <p:spPr>
          <a:xfrm>
            <a:off x="-7859" y="715712"/>
            <a:ext cx="371870" cy="65893"/>
          </a:xfrm>
          <a:custGeom>
            <a:avLst/>
            <a:gdLst>
              <a:gd name="connsiteX0" fmla="*/ 0 w 534706"/>
              <a:gd name="connsiteY0" fmla="*/ 0 h 45719"/>
              <a:gd name="connsiteX1" fmla="*/ 534706 w 534706"/>
              <a:gd name="connsiteY1" fmla="*/ 0 h 45719"/>
              <a:gd name="connsiteX2" fmla="*/ 493846 w 534706"/>
              <a:gd name="connsiteY2" fmla="*/ 45719 h 45719"/>
              <a:gd name="connsiteX3" fmla="*/ 0 w 534706"/>
              <a:gd name="connsiteY3" fmla="*/ 45719 h 45719"/>
              <a:gd name="connsiteX0" fmla="*/ 0 w 534706"/>
              <a:gd name="connsiteY0" fmla="*/ 0 h 47428"/>
              <a:gd name="connsiteX1" fmla="*/ 534706 w 534706"/>
              <a:gd name="connsiteY1" fmla="*/ 0 h 47428"/>
              <a:gd name="connsiteX2" fmla="*/ 460509 w 534706"/>
              <a:gd name="connsiteY2" fmla="*/ 47428 h 47428"/>
              <a:gd name="connsiteX3" fmla="*/ 0 w 534706"/>
              <a:gd name="connsiteY3" fmla="*/ 45719 h 47428"/>
              <a:gd name="connsiteX4" fmla="*/ 0 w 534706"/>
              <a:gd name="connsiteY4" fmla="*/ 0 h 47428"/>
              <a:gd name="connsiteX0" fmla="*/ 0 w 534706"/>
              <a:gd name="connsiteY0" fmla="*/ 0 h 47428"/>
              <a:gd name="connsiteX1" fmla="*/ 534706 w 534706"/>
              <a:gd name="connsiteY1" fmla="*/ 0 h 47428"/>
              <a:gd name="connsiteX2" fmla="*/ 472415 w 534706"/>
              <a:gd name="connsiteY2" fmla="*/ 47428 h 47428"/>
              <a:gd name="connsiteX3" fmla="*/ 0 w 534706"/>
              <a:gd name="connsiteY3" fmla="*/ 45719 h 47428"/>
              <a:gd name="connsiteX4" fmla="*/ 0 w 534706"/>
              <a:gd name="connsiteY4" fmla="*/ 0 h 47428"/>
              <a:gd name="connsiteX0" fmla="*/ 6736 w 541442"/>
              <a:gd name="connsiteY0" fmla="*/ 0 h 47598"/>
              <a:gd name="connsiteX1" fmla="*/ 541442 w 541442"/>
              <a:gd name="connsiteY1" fmla="*/ 0 h 47598"/>
              <a:gd name="connsiteX2" fmla="*/ 479151 w 541442"/>
              <a:gd name="connsiteY2" fmla="*/ 47428 h 47598"/>
              <a:gd name="connsiteX3" fmla="*/ 0 w 541442"/>
              <a:gd name="connsiteY3" fmla="*/ 47598 h 47598"/>
              <a:gd name="connsiteX4" fmla="*/ 6736 w 541442"/>
              <a:gd name="connsiteY4" fmla="*/ 0 h 47598"/>
              <a:gd name="connsiteX0" fmla="*/ 6736 w 607584"/>
              <a:gd name="connsiteY0" fmla="*/ 0 h 47598"/>
              <a:gd name="connsiteX1" fmla="*/ 607584 w 607584"/>
              <a:gd name="connsiteY1" fmla="*/ 0 h 47598"/>
              <a:gd name="connsiteX2" fmla="*/ 479151 w 607584"/>
              <a:gd name="connsiteY2" fmla="*/ 47428 h 47598"/>
              <a:gd name="connsiteX3" fmla="*/ 0 w 607584"/>
              <a:gd name="connsiteY3" fmla="*/ 47598 h 47598"/>
              <a:gd name="connsiteX4" fmla="*/ 6736 w 607584"/>
              <a:gd name="connsiteY4" fmla="*/ 0 h 47598"/>
              <a:gd name="connsiteX0" fmla="*/ 6736 w 607584"/>
              <a:gd name="connsiteY0" fmla="*/ 0 h 47598"/>
              <a:gd name="connsiteX1" fmla="*/ 607584 w 607584"/>
              <a:gd name="connsiteY1" fmla="*/ 0 h 47598"/>
              <a:gd name="connsiteX2" fmla="*/ 498604 w 607584"/>
              <a:gd name="connsiteY2" fmla="*/ 47428 h 47598"/>
              <a:gd name="connsiteX3" fmla="*/ 0 w 607584"/>
              <a:gd name="connsiteY3" fmla="*/ 47598 h 47598"/>
              <a:gd name="connsiteX4" fmla="*/ 6736 w 607584"/>
              <a:gd name="connsiteY4" fmla="*/ 0 h 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7584" h="47598">
                <a:moveTo>
                  <a:pt x="6736" y="0"/>
                </a:moveTo>
                <a:lnTo>
                  <a:pt x="607584" y="0"/>
                </a:lnTo>
                <a:lnTo>
                  <a:pt x="498604" y="47428"/>
                </a:lnTo>
                <a:lnTo>
                  <a:pt x="0" y="47598"/>
                </a:lnTo>
                <a:lnTo>
                  <a:pt x="673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sp>
        <p:nvSpPr>
          <p:cNvPr id="11" name="자유형 10"/>
          <p:cNvSpPr/>
          <p:nvPr userDrawn="1"/>
        </p:nvSpPr>
        <p:spPr>
          <a:xfrm>
            <a:off x="323529" y="715474"/>
            <a:ext cx="8828155" cy="68813"/>
          </a:xfrm>
          <a:custGeom>
            <a:avLst/>
            <a:gdLst>
              <a:gd name="connsiteX0" fmla="*/ 62868 w 8607454"/>
              <a:gd name="connsiteY0" fmla="*/ 0 h 68813"/>
              <a:gd name="connsiteX1" fmla="*/ 8607454 w 8607454"/>
              <a:gd name="connsiteY1" fmla="*/ 0 h 68813"/>
              <a:gd name="connsiteX2" fmla="*/ 8607454 w 8607454"/>
              <a:gd name="connsiteY2" fmla="*/ 68813 h 68813"/>
              <a:gd name="connsiteX3" fmla="*/ 0 w 8607454"/>
              <a:gd name="connsiteY3" fmla="*/ 68813 h 6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07454" h="68813">
                <a:moveTo>
                  <a:pt x="62868" y="0"/>
                </a:moveTo>
                <a:lnTo>
                  <a:pt x="8607454" y="0"/>
                </a:lnTo>
                <a:lnTo>
                  <a:pt x="8607454" y="68813"/>
                </a:lnTo>
                <a:lnTo>
                  <a:pt x="0" y="6881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 flipV="1">
            <a:off x="756320" y="2067694"/>
            <a:ext cx="651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 flipV="1">
            <a:off x="756320" y="1203598"/>
            <a:ext cx="651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슬라이드 번호 개체 틀 13"/>
          <p:cNvSpPr>
            <a:spLocks noGrp="1"/>
          </p:cNvSpPr>
          <p:nvPr>
            <p:ph type="sldNum" sz="quarter" idx="12"/>
          </p:nvPr>
        </p:nvSpPr>
        <p:spPr>
          <a:xfrm>
            <a:off x="7086600" y="4869656"/>
            <a:ext cx="2057400" cy="273844"/>
          </a:xfrm>
        </p:spPr>
        <p:txBody>
          <a:bodyPr anchor="b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37AD5DFF-524F-40FC-AC7B-25241EECA5E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5" name="자유형 14"/>
          <p:cNvSpPr/>
          <p:nvPr userDrawn="1"/>
        </p:nvSpPr>
        <p:spPr>
          <a:xfrm flipH="1" flipV="1">
            <a:off x="8527245" y="716038"/>
            <a:ext cx="623888" cy="68343"/>
          </a:xfrm>
          <a:custGeom>
            <a:avLst/>
            <a:gdLst>
              <a:gd name="connsiteX0" fmla="*/ 0 w 534706"/>
              <a:gd name="connsiteY0" fmla="*/ 0 h 45719"/>
              <a:gd name="connsiteX1" fmla="*/ 534706 w 534706"/>
              <a:gd name="connsiteY1" fmla="*/ 0 h 45719"/>
              <a:gd name="connsiteX2" fmla="*/ 493846 w 534706"/>
              <a:gd name="connsiteY2" fmla="*/ 45719 h 45719"/>
              <a:gd name="connsiteX3" fmla="*/ 0 w 534706"/>
              <a:gd name="connsiteY3" fmla="*/ 45719 h 45719"/>
              <a:gd name="connsiteX0" fmla="*/ 0 w 534706"/>
              <a:gd name="connsiteY0" fmla="*/ 0 h 47428"/>
              <a:gd name="connsiteX1" fmla="*/ 534706 w 534706"/>
              <a:gd name="connsiteY1" fmla="*/ 0 h 47428"/>
              <a:gd name="connsiteX2" fmla="*/ 460509 w 534706"/>
              <a:gd name="connsiteY2" fmla="*/ 47428 h 47428"/>
              <a:gd name="connsiteX3" fmla="*/ 0 w 534706"/>
              <a:gd name="connsiteY3" fmla="*/ 45719 h 47428"/>
              <a:gd name="connsiteX4" fmla="*/ 0 w 534706"/>
              <a:gd name="connsiteY4" fmla="*/ 0 h 47428"/>
              <a:gd name="connsiteX0" fmla="*/ 0 w 534706"/>
              <a:gd name="connsiteY0" fmla="*/ 0 h 47428"/>
              <a:gd name="connsiteX1" fmla="*/ 534706 w 534706"/>
              <a:gd name="connsiteY1" fmla="*/ 0 h 47428"/>
              <a:gd name="connsiteX2" fmla="*/ 472415 w 534706"/>
              <a:gd name="connsiteY2" fmla="*/ 47428 h 47428"/>
              <a:gd name="connsiteX3" fmla="*/ 0 w 534706"/>
              <a:gd name="connsiteY3" fmla="*/ 45719 h 47428"/>
              <a:gd name="connsiteX4" fmla="*/ 0 w 534706"/>
              <a:gd name="connsiteY4" fmla="*/ 0 h 47428"/>
              <a:gd name="connsiteX0" fmla="*/ 0 w 534706"/>
              <a:gd name="connsiteY0" fmla="*/ 0 h 47428"/>
              <a:gd name="connsiteX1" fmla="*/ 534706 w 534706"/>
              <a:gd name="connsiteY1" fmla="*/ 0 h 47428"/>
              <a:gd name="connsiteX2" fmla="*/ 472415 w 534706"/>
              <a:gd name="connsiteY2" fmla="*/ 47428 h 47428"/>
              <a:gd name="connsiteX3" fmla="*/ 0 w 534706"/>
              <a:gd name="connsiteY3" fmla="*/ 47397 h 47428"/>
              <a:gd name="connsiteX4" fmla="*/ 0 w 534706"/>
              <a:gd name="connsiteY4" fmla="*/ 0 h 47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706" h="47428">
                <a:moveTo>
                  <a:pt x="0" y="0"/>
                </a:moveTo>
                <a:lnTo>
                  <a:pt x="534706" y="0"/>
                </a:lnTo>
                <a:lnTo>
                  <a:pt x="472415" y="47428"/>
                </a:lnTo>
                <a:lnTo>
                  <a:pt x="0" y="4739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375" y="20826"/>
            <a:ext cx="553610" cy="180000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3615692" y="4954775"/>
            <a:ext cx="192392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00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Copyright © 2017. All rights Reserved by ETRI</a:t>
            </a:r>
            <a:endParaRPr lang="ko-KR" altLang="en-US" sz="7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34921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55B58-A3F6-439C-8E56-8360C353DFBE}" type="datetimeFigureOut">
              <a:rPr lang="ko-KR" altLang="en-US" smtClean="0"/>
              <a:t>2017-02-28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D5DFF-524F-40FC-AC7B-25241EECA5E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966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0" r:id="rId2"/>
    <p:sldLayoutId id="2147483651" r:id="rId3"/>
    <p:sldLayoutId id="2147483676" r:id="rId4"/>
    <p:sldLayoutId id="2147483675" r:id="rId5"/>
    <p:sldLayoutId id="2147483652" r:id="rId6"/>
    <p:sldLayoutId id="2147483653" r:id="rId7"/>
    <p:sldLayoutId id="2147483670" r:id="rId8"/>
    <p:sldLayoutId id="2147483671" r:id="rId9"/>
    <p:sldLayoutId id="2147483654" r:id="rId10"/>
    <p:sldLayoutId id="2147483669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sz="2800" b="1" i="1" dirty="0">
                <a:latin typeface="Candara" panose="020E0502030303020204" pitchFamily="34" charset="0"/>
                <a:ea typeface="HY수평선M" panose="020B0600000101010101" charset="-127"/>
              </a:rPr>
              <a:t>Motivation for </a:t>
            </a:r>
            <a:r>
              <a:rPr lang="en-US" altLang="ko-KR" sz="2800" b="1" i="1" dirty="0" smtClean="0">
                <a:latin typeface="Candara" panose="020E0502030303020204" pitchFamily="34" charset="0"/>
                <a:ea typeface="HY수평선M" panose="020B0600000101010101" charset="-127"/>
              </a:rPr>
              <a:t>New SI on </a:t>
            </a:r>
            <a:r>
              <a:rPr lang="en-US" altLang="ko-KR" sz="2800" b="1" i="1" dirty="0">
                <a:latin typeface="Candara" panose="020E0502030303020204" pitchFamily="34" charset="0"/>
                <a:ea typeface="HY수평선M" panose="020B0600000101010101" charset="-127"/>
              </a:rPr>
              <a:t>NR support </a:t>
            </a:r>
            <a:br>
              <a:rPr lang="en-US" altLang="ko-KR" sz="2800" b="1" i="1" dirty="0">
                <a:latin typeface="Candara" panose="020E0502030303020204" pitchFamily="34" charset="0"/>
                <a:ea typeface="HY수평선M" panose="020B0600000101010101" charset="-127"/>
              </a:rPr>
            </a:br>
            <a:r>
              <a:rPr lang="en-US" altLang="ko-KR" sz="2800" b="1" i="1" dirty="0">
                <a:latin typeface="Candara" panose="020E0502030303020204" pitchFamily="34" charset="0"/>
                <a:ea typeface="HY수평선M" panose="020B0600000101010101" charset="-127"/>
              </a:rPr>
              <a:t>for high speed scenario</a:t>
            </a:r>
            <a:endParaRPr lang="ko-KR" altLang="en-US" sz="2800" b="1" dirty="0">
              <a:latin typeface="Calibri" panose="020F0502020204030204" pitchFamily="34" charset="0"/>
            </a:endParaRPr>
          </a:p>
        </p:txBody>
      </p:sp>
      <p:pic>
        <p:nvPicPr>
          <p:cNvPr id="4" name="Picture 3" descr="C:\2015_업무\2015년_부장님숙제\디자인작업\etri_mark_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021" y="2239656"/>
            <a:ext cx="958433" cy="19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/>
        </p:nvSpPr>
        <p:spPr>
          <a:xfrm>
            <a:off x="-1792" y="254652"/>
            <a:ext cx="9145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524000" algn="l"/>
              </a:tabLst>
            </a:pPr>
            <a:r>
              <a:rPr lang="en-US" altLang="ko-KR" sz="1400" b="1" dirty="0">
                <a:solidFill>
                  <a:schemeClr val="bg1"/>
                </a:solidFill>
                <a:cs typeface="Arial" panose="020B0604020202020204" pitchFamily="34" charset="0"/>
              </a:rPr>
              <a:t>3GPP TSG RAN Meeting #75	 	</a:t>
            </a:r>
            <a:r>
              <a:rPr lang="en-US" altLang="ko-KR" sz="1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	                                                    </a:t>
            </a:r>
            <a:r>
              <a:rPr lang="en-US" altLang="ko-KR" sz="1400" b="1" dirty="0">
                <a:solidFill>
                  <a:schemeClr val="bg1"/>
                </a:solidFill>
                <a:cs typeface="Arial" panose="020B0604020202020204" pitchFamily="34" charset="0"/>
              </a:rPr>
              <a:t>RP-170260</a:t>
            </a:r>
          </a:p>
          <a:p>
            <a:pPr>
              <a:tabLst>
                <a:tab pos="1524000" algn="l"/>
              </a:tabLst>
            </a:pPr>
            <a:r>
              <a:rPr lang="en-US" altLang="ko-KR" sz="14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Dubrovnik</a:t>
            </a:r>
            <a:r>
              <a:rPr lang="en-US" altLang="ko-KR" sz="1400" b="1" dirty="0">
                <a:solidFill>
                  <a:schemeClr val="bg1"/>
                </a:solidFill>
                <a:cs typeface="Arial" panose="020B0604020202020204" pitchFamily="34" charset="0"/>
              </a:rPr>
              <a:t>, Croatia, March 6-9, 2017</a:t>
            </a:r>
          </a:p>
          <a:p>
            <a:pPr>
              <a:tabLst>
                <a:tab pos="1524000" algn="l"/>
              </a:tabLst>
            </a:pPr>
            <a:r>
              <a:rPr lang="en-US" altLang="ko-KR" sz="1400" b="1" dirty="0">
                <a:solidFill>
                  <a:schemeClr val="bg1"/>
                </a:solidFill>
                <a:cs typeface="Arial" panose="020B0604020202020204" pitchFamily="34" charset="0"/>
              </a:rPr>
              <a:t>Agenda Item: 9.1									       </a:t>
            </a:r>
          </a:p>
        </p:txBody>
      </p:sp>
    </p:spTree>
    <p:extLst>
      <p:ext uri="{BB962C8B-B14F-4D97-AF65-F5344CB8AC3E}">
        <p14:creationId xmlns:p14="http://schemas.microsoft.com/office/powerpoint/2010/main" val="390779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직사각형 56"/>
          <p:cNvSpPr/>
          <p:nvPr/>
        </p:nvSpPr>
        <p:spPr>
          <a:xfrm>
            <a:off x="5232173" y="2040701"/>
            <a:ext cx="3789450" cy="260251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marL="171450" lvl="1" indent="-171450" defTabSz="914400">
              <a:lnSpc>
                <a:spcPct val="90000"/>
              </a:lnSpc>
              <a:spcBef>
                <a:spcPct val="20000"/>
              </a:spcBef>
              <a:buClr>
                <a:srgbClr val="3A7DCE"/>
              </a:buClr>
              <a:buFont typeface="Arial" panose="020B0604020202020204" pitchFamily="34" charset="0"/>
              <a:buChar char="•"/>
            </a:pPr>
            <a:r>
              <a:rPr lang="fr-FR" altLang="ko-KR" sz="1400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Adobe Heiti Std R" pitchFamily="34" charset="-128"/>
              </a:rPr>
              <a:t>Layout</a:t>
            </a:r>
            <a:endParaRPr lang="fr-FR" altLang="ko-KR" sz="1400" dirty="0">
              <a:solidFill>
                <a:srgbClr val="1F497D">
                  <a:lumMod val="60000"/>
                  <a:lumOff val="40000"/>
                </a:srgbClr>
              </a:solidFill>
              <a:ea typeface="Adobe Heiti Std R" pitchFamily="34" charset="-128"/>
            </a:endParaRPr>
          </a:p>
          <a:p>
            <a:pPr marL="447675" lvl="1" indent="-257175" defTabSz="914400">
              <a:lnSpc>
                <a:spcPct val="90000"/>
              </a:lnSpc>
              <a:spcBef>
                <a:spcPct val="20000"/>
              </a:spcBef>
              <a:buClr>
                <a:prstClr val="black">
                  <a:lumMod val="50000"/>
                  <a:lumOff val="50000"/>
                </a:prstClr>
              </a:buClr>
              <a:buFont typeface="Adobe Heiti Std R" pitchFamily="34" charset="-128"/>
              <a:buChar char="–"/>
            </a:pPr>
            <a:r>
              <a:rPr lang="en-US" altLang="ko-KR" sz="120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Adobe Heiti Std R" pitchFamily="34" charset="-128"/>
              </a:rPr>
              <a:t>Option 1: Macro only</a:t>
            </a:r>
          </a:p>
          <a:p>
            <a:pPr marL="447675" lvl="1" indent="-257175" defTabSz="914400">
              <a:lnSpc>
                <a:spcPct val="90000"/>
              </a:lnSpc>
              <a:spcBef>
                <a:spcPct val="20000"/>
              </a:spcBef>
              <a:buClr>
                <a:prstClr val="black">
                  <a:lumMod val="50000"/>
                  <a:lumOff val="50000"/>
                </a:prstClr>
              </a:buClr>
              <a:buFont typeface="Adobe Heiti Std R" pitchFamily="34" charset="-128"/>
              <a:buChar char="–"/>
            </a:pPr>
            <a:r>
              <a:rPr lang="en-US" altLang="ko-KR" sz="1200" dirty="0" smtClean="0">
                <a:solidFill>
                  <a:srgbClr val="7F7F7F"/>
                </a:solidFill>
                <a:ea typeface="Adobe Heiti Std R" pitchFamily="34" charset="-128"/>
              </a:rPr>
              <a:t>Option 2: Macro + relay</a:t>
            </a:r>
            <a:endParaRPr lang="en-US" altLang="ko-KR" sz="1200" dirty="0">
              <a:solidFill>
                <a:srgbClr val="7F7F7F"/>
              </a:solidFill>
              <a:ea typeface="Adobe Heiti Std R" pitchFamily="34" charset="-128"/>
            </a:endParaRPr>
          </a:p>
          <a:p>
            <a:pPr marL="342900" indent="-342900" defTabSz="914400">
              <a:spcBef>
                <a:spcPct val="20000"/>
              </a:spcBef>
              <a:buClr>
                <a:srgbClr val="3333FF"/>
              </a:buClr>
              <a:buFont typeface="Arial Unicode MS" panose="020B0604020202020204" pitchFamily="50" charset="-127"/>
              <a:buChar char="■"/>
            </a:pPr>
            <a:endParaRPr lang="en-US" altLang="ko-KR" sz="400" dirty="0">
              <a:solidFill>
                <a:prstClr val="black"/>
              </a:solidFill>
              <a:ea typeface="Adobe Heiti Std R" pitchFamily="34" charset="-128"/>
            </a:endParaRPr>
          </a:p>
          <a:p>
            <a:pPr marL="171450" lvl="1" indent="-171450" defTabSz="914400">
              <a:lnSpc>
                <a:spcPct val="90000"/>
              </a:lnSpc>
              <a:spcBef>
                <a:spcPct val="20000"/>
              </a:spcBef>
              <a:buClr>
                <a:srgbClr val="3A7DCE"/>
              </a:buClr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Adobe Heiti Std R" pitchFamily="34" charset="-128"/>
              </a:rPr>
              <a:t>Carrier frequency for macro link</a:t>
            </a:r>
            <a:endParaRPr lang="en-US" altLang="ko-KR" sz="1400" dirty="0">
              <a:solidFill>
                <a:srgbClr val="1F497D">
                  <a:lumMod val="60000"/>
                  <a:lumOff val="40000"/>
                </a:srgbClr>
              </a:solidFill>
              <a:ea typeface="Adobe Heiti Std R" pitchFamily="34" charset="-128"/>
            </a:endParaRPr>
          </a:p>
          <a:p>
            <a:pPr marL="447675" lvl="1" indent="-257175" defTabSz="914400">
              <a:lnSpc>
                <a:spcPct val="90000"/>
              </a:lnSpc>
              <a:spcBef>
                <a:spcPct val="20000"/>
              </a:spcBef>
              <a:buClr>
                <a:prstClr val="black">
                  <a:lumMod val="50000"/>
                  <a:lumOff val="50000"/>
                </a:prstClr>
              </a:buClr>
              <a:buFont typeface="Adobe Heiti Std R" pitchFamily="34" charset="-128"/>
              <a:buChar char="–"/>
            </a:pPr>
            <a:r>
              <a:rPr lang="en-US" altLang="ko-KR" sz="120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Adobe Heiti Std R" pitchFamily="34" charset="-128"/>
              </a:rPr>
              <a:t>Around 4 GHz</a:t>
            </a:r>
          </a:p>
          <a:p>
            <a:pPr marL="447675" lvl="1" indent="-257175" defTabSz="914400">
              <a:lnSpc>
                <a:spcPct val="90000"/>
              </a:lnSpc>
              <a:spcBef>
                <a:spcPct val="20000"/>
              </a:spcBef>
              <a:buClr>
                <a:prstClr val="black">
                  <a:lumMod val="50000"/>
                  <a:lumOff val="50000"/>
                </a:prstClr>
              </a:buClr>
              <a:buFont typeface="Adobe Heiti Std R" pitchFamily="34" charset="-128"/>
              <a:buChar char="–"/>
            </a:pPr>
            <a:r>
              <a:rPr lang="en-US" altLang="ko-KR" sz="120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Adobe Heiti Std R" pitchFamily="34" charset="-128"/>
              </a:rPr>
              <a:t>Around 30 GHz</a:t>
            </a:r>
            <a:endParaRPr lang="en-US" altLang="ko-KR" sz="1400" dirty="0" smtClean="0">
              <a:solidFill>
                <a:srgbClr val="1F497D">
                  <a:lumMod val="60000"/>
                  <a:lumOff val="40000"/>
                </a:srgbClr>
              </a:solidFill>
              <a:ea typeface="Adobe Heiti Std R" pitchFamily="34" charset="-128"/>
            </a:endParaRPr>
          </a:p>
          <a:p>
            <a:pPr marL="171450" lvl="1" indent="-171450" defTabSz="914400">
              <a:lnSpc>
                <a:spcPct val="90000"/>
              </a:lnSpc>
              <a:spcBef>
                <a:spcPct val="20000"/>
              </a:spcBef>
              <a:buClr>
                <a:srgbClr val="3A7DCE"/>
              </a:buClr>
              <a:buFont typeface="Arial" panose="020B0604020202020204" pitchFamily="34" charset="0"/>
              <a:buChar char="•"/>
            </a:pPr>
            <a:endParaRPr lang="en-US" altLang="ko-KR" sz="400" dirty="0">
              <a:solidFill>
                <a:prstClr val="black"/>
              </a:solidFill>
              <a:ea typeface="Adobe Heiti Std R" pitchFamily="34" charset="-128"/>
            </a:endParaRPr>
          </a:p>
          <a:p>
            <a:pPr marL="171450" lvl="1" indent="-171450" defTabSz="914400">
              <a:lnSpc>
                <a:spcPct val="90000"/>
              </a:lnSpc>
              <a:spcBef>
                <a:spcPct val="20000"/>
              </a:spcBef>
              <a:buClr>
                <a:srgbClr val="3A7DCE"/>
              </a:buClr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Adobe Heiti Std R" pitchFamily="34" charset="-128"/>
              </a:rPr>
              <a:t>Carrier frequency for relay link</a:t>
            </a:r>
          </a:p>
          <a:p>
            <a:pPr marL="447675" lvl="1" indent="-257175" defTabSz="914400">
              <a:lnSpc>
                <a:spcPct val="90000"/>
              </a:lnSpc>
              <a:spcBef>
                <a:spcPct val="20000"/>
              </a:spcBef>
              <a:buClr>
                <a:prstClr val="black">
                  <a:lumMod val="50000"/>
                  <a:lumOff val="50000"/>
                </a:prstClr>
              </a:buClr>
              <a:buFont typeface="Adobe Heiti Std R" pitchFamily="34" charset="-128"/>
              <a:buChar char="–"/>
            </a:pPr>
            <a:r>
              <a:rPr lang="en-US" altLang="ko-KR" sz="120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Adobe Heiti Std R" pitchFamily="34" charset="-128"/>
              </a:rPr>
              <a:t>Around 4 GHz</a:t>
            </a:r>
          </a:p>
          <a:p>
            <a:pPr marL="447675" lvl="1" indent="-257175" defTabSz="914400">
              <a:lnSpc>
                <a:spcPct val="90000"/>
              </a:lnSpc>
              <a:spcBef>
                <a:spcPct val="20000"/>
              </a:spcBef>
              <a:buClr>
                <a:prstClr val="black">
                  <a:lumMod val="50000"/>
                  <a:lumOff val="50000"/>
                </a:prstClr>
              </a:buClr>
              <a:buFont typeface="Adobe Heiti Std R" pitchFamily="34" charset="-128"/>
              <a:buChar char="–"/>
            </a:pPr>
            <a:r>
              <a:rPr lang="en-US" altLang="ko-KR" sz="120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Adobe Heiti Std R" pitchFamily="34" charset="-128"/>
              </a:rPr>
              <a:t>Around 30 GHz</a:t>
            </a:r>
          </a:p>
          <a:p>
            <a:pPr marL="447675" lvl="1" indent="-257175" defTabSz="914400">
              <a:lnSpc>
                <a:spcPct val="90000"/>
              </a:lnSpc>
              <a:spcBef>
                <a:spcPct val="20000"/>
              </a:spcBef>
              <a:buClr>
                <a:prstClr val="black">
                  <a:lumMod val="50000"/>
                  <a:lumOff val="50000"/>
                </a:prstClr>
              </a:buClr>
              <a:buFont typeface="Adobe Heiti Std R" pitchFamily="34" charset="-128"/>
              <a:buChar char="–"/>
            </a:pPr>
            <a:r>
              <a:rPr lang="en-US" altLang="ko-KR" sz="120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Adobe Heiti Std R" pitchFamily="34" charset="-128"/>
              </a:rPr>
              <a:t>Around 70 GHz</a:t>
            </a:r>
            <a:endParaRPr lang="en-US" altLang="ko-KR" sz="1200" dirty="0">
              <a:solidFill>
                <a:prstClr val="black">
                  <a:lumMod val="50000"/>
                  <a:lumOff val="50000"/>
                </a:prstClr>
              </a:solidFill>
              <a:ea typeface="Adobe Heiti Std R" pitchFamily="34" charset="-128"/>
            </a:endParaRPr>
          </a:p>
          <a:p>
            <a:pPr marL="342900" indent="-342900" defTabSz="914400">
              <a:spcBef>
                <a:spcPct val="20000"/>
              </a:spcBef>
              <a:buClr>
                <a:srgbClr val="3333FF"/>
              </a:buClr>
              <a:buFont typeface="Arial Unicode MS" panose="020B0604020202020204" pitchFamily="50" charset="-127"/>
              <a:buChar char="■"/>
            </a:pPr>
            <a:endParaRPr lang="en-US" altLang="ko-KR" sz="400" dirty="0">
              <a:solidFill>
                <a:prstClr val="black"/>
              </a:solidFill>
              <a:ea typeface="Adobe Heiti Std R" pitchFamily="34" charset="-128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NR High Speed Train Scenario</a:t>
            </a:r>
            <a:endParaRPr lang="ko-KR" altLang="en-US" sz="2000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D5DFF-524F-40FC-AC7B-25241EECA5E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58" name="직사각형 57"/>
          <p:cNvSpPr/>
          <p:nvPr/>
        </p:nvSpPr>
        <p:spPr>
          <a:xfrm>
            <a:off x="5241825" y="1653718"/>
            <a:ext cx="28083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ko-KR" sz="1800" dirty="0" smtClean="0">
                <a:solidFill>
                  <a:srgbClr val="0070C0"/>
                </a:solidFill>
              </a:rPr>
              <a:t>Assumptions*</a:t>
            </a:r>
            <a:endParaRPr lang="en-US" altLang="ko-KR" sz="1800" dirty="0">
              <a:solidFill>
                <a:srgbClr val="0070C0"/>
              </a:solidFill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313833" y="1999205"/>
            <a:ext cx="3564000" cy="0"/>
          </a:xfrm>
          <a:prstGeom prst="line">
            <a:avLst/>
          </a:prstGeom>
          <a:noFill/>
          <a:ln w="3175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104" name="직사각형 103"/>
          <p:cNvSpPr/>
          <p:nvPr/>
        </p:nvSpPr>
        <p:spPr>
          <a:xfrm>
            <a:off x="602605" y="886070"/>
            <a:ext cx="21266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70C0"/>
                </a:solidFill>
              </a:rPr>
              <a:t>Scenario description</a:t>
            </a:r>
            <a:endParaRPr lang="en-US" altLang="ko-KR" sz="1800" b="1" dirty="0">
              <a:solidFill>
                <a:srgbClr val="0070C0"/>
              </a:solidFill>
            </a:endParaRPr>
          </a:p>
        </p:txBody>
      </p:sp>
      <p:grpSp>
        <p:nvGrpSpPr>
          <p:cNvPr id="105" name="그룹 104"/>
          <p:cNvGrpSpPr/>
          <p:nvPr/>
        </p:nvGrpSpPr>
        <p:grpSpPr>
          <a:xfrm>
            <a:off x="489955" y="886070"/>
            <a:ext cx="76286" cy="369333"/>
            <a:chOff x="489955" y="896150"/>
            <a:chExt cx="76286" cy="369333"/>
          </a:xfrm>
        </p:grpSpPr>
        <p:sp>
          <p:nvSpPr>
            <p:cNvPr id="106" name="직사각형 105"/>
            <p:cNvSpPr/>
            <p:nvPr/>
          </p:nvSpPr>
          <p:spPr>
            <a:xfrm>
              <a:off x="489955" y="896150"/>
              <a:ext cx="45719" cy="369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직사각형 106"/>
            <p:cNvSpPr/>
            <p:nvPr/>
          </p:nvSpPr>
          <p:spPr>
            <a:xfrm>
              <a:off x="505239" y="896150"/>
              <a:ext cx="45719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직사각형 107"/>
            <p:cNvSpPr/>
            <p:nvPr/>
          </p:nvSpPr>
          <p:spPr>
            <a:xfrm>
              <a:off x="520522" y="896151"/>
              <a:ext cx="45719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9" name="TextBox 108"/>
          <p:cNvSpPr txBox="1"/>
          <p:nvPr/>
        </p:nvSpPr>
        <p:spPr>
          <a:xfrm>
            <a:off x="-6263" y="4777201"/>
            <a:ext cx="536557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/>
              <a:t>*3GPP TR 88.913, “Requirements for next generation access technologies,” V14.0.0, Oct. 2016.</a:t>
            </a:r>
            <a:endParaRPr lang="ko-KR" altLang="en-US" sz="1050" dirty="0"/>
          </a:p>
        </p:txBody>
      </p:sp>
      <p:sp>
        <p:nvSpPr>
          <p:cNvPr id="119" name="직사각형 118"/>
          <p:cNvSpPr/>
          <p:nvPr/>
        </p:nvSpPr>
        <p:spPr>
          <a:xfrm>
            <a:off x="730613" y="1219959"/>
            <a:ext cx="76292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914400"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>
                    <a:lumMod val="60000"/>
                    <a:lumOff val="40000"/>
                  </a:srgb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Supporting very high traffic volume with very high mobility on high speed train (HST)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17" y="1782507"/>
            <a:ext cx="5011737" cy="276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2160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Performance </a:t>
            </a:r>
            <a:r>
              <a:rPr lang="en-US" altLang="ko-KR" dirty="0" smtClean="0"/>
              <a:t>Requirements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D5DFF-524F-40FC-AC7B-25241EECA5E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-6263" y="4777201"/>
            <a:ext cx="496642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smtClean="0"/>
              <a:t>*3GPP TS 22.261, “Service requirements for the 5G system (Stage 1),” V1.1.0, Jan. 2017.</a:t>
            </a:r>
            <a:endParaRPr lang="ko-KR" altLang="en-US" sz="1050" dirty="0"/>
          </a:p>
        </p:txBody>
      </p:sp>
      <p:sp>
        <p:nvSpPr>
          <p:cNvPr id="6" name="직사각형 5"/>
          <p:cNvSpPr/>
          <p:nvPr/>
        </p:nvSpPr>
        <p:spPr>
          <a:xfrm>
            <a:off x="602605" y="886070"/>
            <a:ext cx="5995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70C0"/>
                </a:solidFill>
              </a:rPr>
              <a:t>Requirements for high speed train scenario</a:t>
            </a:r>
            <a:r>
              <a:rPr lang="en-US" altLang="ko-KR" sz="1800" dirty="0" smtClean="0">
                <a:solidFill>
                  <a:srgbClr val="0070C0"/>
                </a:solidFill>
              </a:rPr>
              <a:t> (from 3GPP SA1*)</a:t>
            </a:r>
            <a:endParaRPr lang="en-US" altLang="ko-KR" sz="1800" dirty="0">
              <a:solidFill>
                <a:srgbClr val="0070C0"/>
              </a:solidFill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489955" y="886070"/>
            <a:ext cx="76286" cy="369333"/>
            <a:chOff x="489955" y="896150"/>
            <a:chExt cx="76286" cy="369333"/>
          </a:xfrm>
        </p:grpSpPr>
        <p:sp>
          <p:nvSpPr>
            <p:cNvPr id="8" name="직사각형 7"/>
            <p:cNvSpPr/>
            <p:nvPr/>
          </p:nvSpPr>
          <p:spPr>
            <a:xfrm>
              <a:off x="489955" y="896150"/>
              <a:ext cx="45719" cy="369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505239" y="896150"/>
              <a:ext cx="45719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520522" y="896151"/>
              <a:ext cx="45719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020" y="1294479"/>
            <a:ext cx="7010400" cy="3341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0531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Layout Options for HST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D5DFF-524F-40FC-AC7B-25241EECA5E8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602605" y="886070"/>
            <a:ext cx="1263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70C0"/>
                </a:solidFill>
              </a:rPr>
              <a:t>Macro only</a:t>
            </a:r>
            <a:endParaRPr lang="en-US" altLang="ko-KR" sz="1800" b="1" dirty="0">
              <a:solidFill>
                <a:srgbClr val="0070C0"/>
              </a:solidFill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489955" y="886070"/>
            <a:ext cx="76286" cy="369333"/>
            <a:chOff x="489955" y="896150"/>
            <a:chExt cx="76286" cy="369333"/>
          </a:xfrm>
        </p:grpSpPr>
        <p:sp>
          <p:nvSpPr>
            <p:cNvPr id="8" name="직사각형 7"/>
            <p:cNvSpPr/>
            <p:nvPr/>
          </p:nvSpPr>
          <p:spPr>
            <a:xfrm>
              <a:off x="489955" y="896150"/>
              <a:ext cx="45719" cy="369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505239" y="896150"/>
              <a:ext cx="45719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520522" y="896151"/>
              <a:ext cx="45719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5170563" y="877228"/>
            <a:ext cx="1489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70C0"/>
                </a:solidFill>
              </a:rPr>
              <a:t>Macro + relay</a:t>
            </a:r>
            <a:endParaRPr lang="en-US" altLang="ko-KR" sz="1800" b="1" dirty="0">
              <a:solidFill>
                <a:srgbClr val="0070C0"/>
              </a:solidFill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5057913" y="877228"/>
            <a:ext cx="76286" cy="369333"/>
            <a:chOff x="489955" y="896150"/>
            <a:chExt cx="76286" cy="369333"/>
          </a:xfrm>
        </p:grpSpPr>
        <p:sp>
          <p:nvSpPr>
            <p:cNvPr id="13" name="직사각형 12"/>
            <p:cNvSpPr/>
            <p:nvPr/>
          </p:nvSpPr>
          <p:spPr>
            <a:xfrm>
              <a:off x="489955" y="896150"/>
              <a:ext cx="45719" cy="369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05239" y="896150"/>
              <a:ext cx="45719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520522" y="896151"/>
              <a:ext cx="45719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8" name="직사각형 57"/>
          <p:cNvSpPr/>
          <p:nvPr/>
        </p:nvSpPr>
        <p:spPr>
          <a:xfrm>
            <a:off x="851572" y="3299345"/>
            <a:ext cx="3242497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High carriage penetration loss</a:t>
            </a:r>
            <a:endParaRPr lang="en-US" altLang="ko-KR" sz="1600" dirty="0">
              <a:solidFill>
                <a:srgbClr val="1F497D"/>
              </a:solidFill>
              <a:cs typeface="Helvetica" panose="020B0604020202020204" pitchFamily="34" charset="0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Individual handover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Higher UE power consumption and requirements</a:t>
            </a:r>
            <a:endParaRPr lang="en-US" altLang="ko-KR" sz="1600" dirty="0">
              <a:solidFill>
                <a:srgbClr val="1F497D"/>
              </a:solidFill>
              <a:cs typeface="Helvetica" panose="020B0604020202020204" pitchFamily="34" charset="0"/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5519129" y="3302227"/>
            <a:ext cx="3242497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No carriage penetration loss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Group handover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Less UE power consumption and requirements (same as indoor UE)</a:t>
            </a:r>
            <a:endParaRPr lang="en-US" altLang="ko-KR" sz="1600" dirty="0">
              <a:solidFill>
                <a:srgbClr val="1F497D"/>
              </a:solidFill>
              <a:cs typeface="Helvetica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11" y="1408494"/>
            <a:ext cx="3236913" cy="172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902" y="1292606"/>
            <a:ext cx="3279775" cy="195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594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Spectrum Options for HST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D5DFF-524F-40FC-AC7B-25241EECA5E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68" name="직사각형 67"/>
          <p:cNvSpPr/>
          <p:nvPr/>
        </p:nvSpPr>
        <p:spPr>
          <a:xfrm flipV="1">
            <a:off x="1669216" y="1463786"/>
            <a:ext cx="5779334" cy="2261325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69" name="직사각형 68"/>
          <p:cNvSpPr/>
          <p:nvPr/>
        </p:nvSpPr>
        <p:spPr>
          <a:xfrm flipV="1">
            <a:off x="1664906" y="1463785"/>
            <a:ext cx="5779334" cy="4090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70" name="그룹 69"/>
          <p:cNvGrpSpPr/>
          <p:nvPr/>
        </p:nvGrpSpPr>
        <p:grpSpPr>
          <a:xfrm>
            <a:off x="4473646" y="1391779"/>
            <a:ext cx="166165" cy="2436319"/>
            <a:chOff x="4716016" y="1236488"/>
            <a:chExt cx="144016" cy="1245845"/>
          </a:xfrm>
        </p:grpSpPr>
        <p:sp>
          <p:nvSpPr>
            <p:cNvPr id="71" name="직사각형 70"/>
            <p:cNvSpPr/>
            <p:nvPr/>
          </p:nvSpPr>
          <p:spPr>
            <a:xfrm>
              <a:off x="4716016" y="1236488"/>
              <a:ext cx="144016" cy="124584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cxnSp>
          <p:nvCxnSpPr>
            <p:cNvPr id="72" name="직선 연결선 71"/>
            <p:cNvCxnSpPr/>
            <p:nvPr/>
          </p:nvCxnSpPr>
          <p:spPr>
            <a:xfrm>
              <a:off x="4788024" y="1236488"/>
              <a:ext cx="0" cy="124584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직사각형 75"/>
          <p:cNvSpPr/>
          <p:nvPr/>
        </p:nvSpPr>
        <p:spPr>
          <a:xfrm>
            <a:off x="1664906" y="1983497"/>
            <a:ext cx="28137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Scarce available spectrum</a:t>
            </a:r>
            <a:endParaRPr lang="en-US" altLang="ko-KR" sz="1600" dirty="0">
              <a:solidFill>
                <a:srgbClr val="1F497D"/>
              </a:solidFill>
              <a:cs typeface="Helvetica" panose="020B0604020202020204" pitchFamily="34" charset="0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NLOS-dominant</a:t>
            </a:r>
            <a:endParaRPr lang="en-US" altLang="ko-KR" sz="1600" dirty="0">
              <a:solidFill>
                <a:srgbClr val="1F497D"/>
              </a:solidFill>
              <a:cs typeface="Helvetica" panose="020B0604020202020204" pitchFamily="34" charset="0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Lower path-loss</a:t>
            </a:r>
            <a:endParaRPr lang="en-US" altLang="ko-KR" sz="1600" dirty="0">
              <a:solidFill>
                <a:srgbClr val="1F497D"/>
              </a:solidFill>
              <a:cs typeface="Helvetica" panose="020B0604020202020204" pitchFamily="34" charset="0"/>
            </a:endParaRPr>
          </a:p>
        </p:txBody>
      </p:sp>
      <p:sp>
        <p:nvSpPr>
          <p:cNvPr id="77" name="직사각형 76"/>
          <p:cNvSpPr/>
          <p:nvPr/>
        </p:nvSpPr>
        <p:spPr>
          <a:xfrm>
            <a:off x="4634797" y="1994559"/>
            <a:ext cx="280944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Abundant available spectrum</a:t>
            </a:r>
            <a:endParaRPr lang="en-US" altLang="ko-KR" sz="1600" dirty="0">
              <a:solidFill>
                <a:srgbClr val="1F497D"/>
              </a:solidFill>
              <a:cs typeface="Helvetica" panose="020B0604020202020204" pitchFamily="34" charset="0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LOS-dominant</a:t>
            </a:r>
            <a:endParaRPr lang="en-US" altLang="ko-KR" sz="1600" dirty="0">
              <a:solidFill>
                <a:srgbClr val="1F497D"/>
              </a:solidFill>
              <a:cs typeface="Helvetica" panose="020B0604020202020204" pitchFamily="34" charset="0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Higher path-loss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Large array gain at the same aperture size</a:t>
            </a:r>
            <a:endParaRPr lang="en-US" altLang="ko-KR" sz="1600" dirty="0">
              <a:solidFill>
                <a:srgbClr val="1F497D"/>
              </a:solidFill>
              <a:cs typeface="Helvetica" panose="020B0604020202020204" pitchFamily="34" charset="0"/>
            </a:endParaRPr>
          </a:p>
        </p:txBody>
      </p:sp>
      <p:sp>
        <p:nvSpPr>
          <p:cNvPr id="73" name="직사각형 72"/>
          <p:cNvSpPr/>
          <p:nvPr/>
        </p:nvSpPr>
        <p:spPr>
          <a:xfrm>
            <a:off x="2361094" y="1485855"/>
            <a:ext cx="15007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i="1" dirty="0" smtClean="0">
                <a:solidFill>
                  <a:srgbClr val="1F497D"/>
                </a:solidFill>
                <a:cs typeface="Helvetica" panose="020B0604020202020204" pitchFamily="34" charset="0"/>
              </a:rPr>
              <a:t>Around 4 </a:t>
            </a:r>
            <a:r>
              <a:rPr lang="en-US" altLang="ko-KR" sz="1800" b="1" i="1" dirty="0">
                <a:solidFill>
                  <a:srgbClr val="1F497D"/>
                </a:solidFill>
                <a:cs typeface="Helvetica" panose="020B0604020202020204" pitchFamily="34" charset="0"/>
              </a:rPr>
              <a:t>GHz</a:t>
            </a:r>
          </a:p>
        </p:txBody>
      </p:sp>
      <p:sp>
        <p:nvSpPr>
          <p:cNvPr id="74" name="직사각형 73"/>
          <p:cNvSpPr/>
          <p:nvPr/>
        </p:nvSpPr>
        <p:spPr>
          <a:xfrm>
            <a:off x="5250331" y="1487599"/>
            <a:ext cx="1670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i="1" dirty="0" smtClean="0">
                <a:solidFill>
                  <a:srgbClr val="1F497D"/>
                </a:solidFill>
                <a:cs typeface="Helvetica" panose="020B0604020202020204" pitchFamily="34" charset="0"/>
              </a:rPr>
              <a:t>Around 30 GHz</a:t>
            </a:r>
            <a:endParaRPr lang="en-US" altLang="ko-KR" sz="1800" b="1" i="1" dirty="0">
              <a:solidFill>
                <a:srgbClr val="1F497D"/>
              </a:solidFill>
              <a:cs typeface="Helvetica" panose="020B0604020202020204" pitchFamily="34" charset="0"/>
            </a:endParaRPr>
          </a:p>
        </p:txBody>
      </p:sp>
      <p:sp>
        <p:nvSpPr>
          <p:cNvPr id="78" name="직사각형 77"/>
          <p:cNvSpPr/>
          <p:nvPr/>
        </p:nvSpPr>
        <p:spPr>
          <a:xfrm>
            <a:off x="602605" y="886070"/>
            <a:ext cx="39723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70C0"/>
                </a:solidFill>
              </a:rPr>
              <a:t>Macro link carrier frequency candidates</a:t>
            </a:r>
            <a:endParaRPr lang="en-US" altLang="ko-KR" sz="1800" b="1" dirty="0">
              <a:solidFill>
                <a:srgbClr val="0070C0"/>
              </a:solidFill>
            </a:endParaRPr>
          </a:p>
        </p:txBody>
      </p:sp>
      <p:grpSp>
        <p:nvGrpSpPr>
          <p:cNvPr id="79" name="그룹 78"/>
          <p:cNvGrpSpPr/>
          <p:nvPr/>
        </p:nvGrpSpPr>
        <p:grpSpPr>
          <a:xfrm>
            <a:off x="489955" y="886070"/>
            <a:ext cx="76286" cy="369333"/>
            <a:chOff x="489955" y="896150"/>
            <a:chExt cx="76286" cy="369333"/>
          </a:xfrm>
        </p:grpSpPr>
        <p:sp>
          <p:nvSpPr>
            <p:cNvPr id="80" name="직사각형 79"/>
            <p:cNvSpPr/>
            <p:nvPr/>
          </p:nvSpPr>
          <p:spPr>
            <a:xfrm>
              <a:off x="489955" y="896150"/>
              <a:ext cx="45719" cy="369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직사각형 80"/>
            <p:cNvSpPr/>
            <p:nvPr/>
          </p:nvSpPr>
          <p:spPr>
            <a:xfrm>
              <a:off x="505239" y="896150"/>
              <a:ext cx="45719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2" name="직사각형 81"/>
            <p:cNvSpPr/>
            <p:nvPr/>
          </p:nvSpPr>
          <p:spPr>
            <a:xfrm>
              <a:off x="520522" y="896151"/>
              <a:ext cx="45719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906" y="3958241"/>
            <a:ext cx="6718300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5043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HST Challenges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D5DFF-524F-40FC-AC7B-25241EECA5E8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602605" y="886070"/>
            <a:ext cx="28646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70C0"/>
                </a:solidFill>
              </a:rPr>
              <a:t>Severe Doppler shift/spread</a:t>
            </a:r>
            <a:endParaRPr lang="en-US" altLang="ko-KR" sz="1800" b="1" dirty="0">
              <a:solidFill>
                <a:srgbClr val="0070C0"/>
              </a:solidFill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489955" y="886070"/>
            <a:ext cx="76286" cy="369333"/>
            <a:chOff x="489955" y="896150"/>
            <a:chExt cx="76286" cy="369333"/>
          </a:xfrm>
        </p:grpSpPr>
        <p:sp>
          <p:nvSpPr>
            <p:cNvPr id="6" name="직사각형 5"/>
            <p:cNvSpPr/>
            <p:nvPr/>
          </p:nvSpPr>
          <p:spPr>
            <a:xfrm>
              <a:off x="489955" y="896150"/>
              <a:ext cx="45719" cy="369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505239" y="896150"/>
              <a:ext cx="45719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520522" y="896151"/>
              <a:ext cx="45719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5170563" y="877228"/>
            <a:ext cx="2012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70C0"/>
                </a:solidFill>
              </a:rPr>
              <a:t>Frequent handover</a:t>
            </a:r>
            <a:endParaRPr lang="en-US" altLang="ko-KR" sz="1800" b="1" dirty="0">
              <a:solidFill>
                <a:srgbClr val="0070C0"/>
              </a:solidFill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5057913" y="877228"/>
            <a:ext cx="76286" cy="369333"/>
            <a:chOff x="489955" y="896150"/>
            <a:chExt cx="76286" cy="369333"/>
          </a:xfrm>
        </p:grpSpPr>
        <p:sp>
          <p:nvSpPr>
            <p:cNvPr id="11" name="직사각형 10"/>
            <p:cNvSpPr/>
            <p:nvPr/>
          </p:nvSpPr>
          <p:spPr>
            <a:xfrm>
              <a:off x="489955" y="896150"/>
              <a:ext cx="45719" cy="369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505239" y="896150"/>
              <a:ext cx="45719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520522" y="896151"/>
              <a:ext cx="45719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00" name="직사각형 99"/>
          <p:cNvSpPr/>
          <p:nvPr/>
        </p:nvSpPr>
        <p:spPr>
          <a:xfrm>
            <a:off x="851572" y="1277268"/>
            <a:ext cx="324249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Doppler shift is proportional to</a:t>
            </a:r>
          </a:p>
          <a:p>
            <a:pPr marL="628650" lvl="1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Speed</a:t>
            </a:r>
          </a:p>
          <a:p>
            <a:pPr marL="628650" lvl="1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ko-KR" sz="1600" dirty="0" smtClean="0">
                <a:solidFill>
                  <a:srgbClr val="1F497D"/>
                </a:solidFill>
                <a:cs typeface="Helvetica" panose="020B0604020202020204" pitchFamily="34" charset="0"/>
              </a:rPr>
              <a:t>Carrier frequency</a:t>
            </a:r>
            <a:endParaRPr lang="en-US" altLang="ko-KR" sz="1600" dirty="0">
              <a:solidFill>
                <a:srgbClr val="1F497D"/>
              </a:solidFill>
              <a:cs typeface="Helvetica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" name="직사각형 100"/>
              <p:cNvSpPr/>
              <p:nvPr/>
            </p:nvSpPr>
            <p:spPr>
              <a:xfrm>
                <a:off x="5519129" y="1280150"/>
                <a:ext cx="3242497" cy="10202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600" dirty="0" smtClean="0">
                    <a:solidFill>
                      <a:srgbClr val="1F497D"/>
                    </a:solidFill>
                    <a:cs typeface="Helvetica" panose="020B0604020202020204" pitchFamily="34" charset="0"/>
                  </a:rPr>
                  <a:t>Handover frequency</a:t>
                </a:r>
                <a:endParaRPr lang="en-US" altLang="ko-KR" sz="1600" b="0" i="1" dirty="0" smtClean="0">
                  <a:solidFill>
                    <a:srgbClr val="1F497D"/>
                  </a:solidFill>
                  <a:latin typeface="Cambria Math" panose="02040503050406030204" pitchFamily="18" charset="0"/>
                  <a:cs typeface="Helvetica" panose="020B0604020202020204" pitchFamily="34" charset="0"/>
                </a:endParaRPr>
              </a:p>
              <a:p>
                <a:pPr>
                  <a:lnSpc>
                    <a:spcPct val="13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sz="1600" b="0" i="1" smtClean="0">
                          <a:solidFill>
                            <a:srgbClr val="1F497D"/>
                          </a:solidFill>
                          <a:latin typeface="Cambria Math" panose="02040503050406030204" pitchFamily="18" charset="0"/>
                          <a:cs typeface="Helvetica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altLang="ko-KR" sz="1600" b="0" i="1" smtClean="0">
                              <a:solidFill>
                                <a:srgbClr val="1F497D"/>
                              </a:solidFill>
                              <a:latin typeface="Cambria Math"/>
                              <a:cs typeface="Helvetica" panose="020B0604020202020204" pitchFamily="34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ko-KR" sz="1600" b="0" i="1" smtClean="0">
                              <a:solidFill>
                                <a:srgbClr val="1F497D"/>
                              </a:solidFill>
                              <a:cs typeface="Helvetica" panose="020B0604020202020204" pitchFamily="34" charset="0"/>
                            </a:rPr>
                            <m:t>Speed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ko-KR" sz="1600" b="0" i="1" smtClean="0">
                              <a:solidFill>
                                <a:srgbClr val="1F497D"/>
                              </a:solidFill>
                              <a:cs typeface="Helvetica" panose="020B0604020202020204" pitchFamily="34" charset="0"/>
                            </a:rPr>
                            <m:t>Inter</m:t>
                          </m:r>
                          <m:r>
                            <m:rPr>
                              <m:nor/>
                            </m:rPr>
                            <a:rPr lang="en-US" altLang="ko-KR" sz="1600" b="0" i="0" smtClean="0">
                              <a:solidFill>
                                <a:srgbClr val="1F497D"/>
                              </a:solidFill>
                              <a:latin typeface="Cambria Math" panose="02040503050406030204" pitchFamily="18" charset="0"/>
                              <a:cs typeface="Helvetica" panose="020B0604020202020204" pitchFamily="34" charset="0"/>
                            </a:rPr>
                            <m:t>-</m:t>
                          </m:r>
                          <m:r>
                            <m:rPr>
                              <m:nor/>
                            </m:rPr>
                            <a:rPr lang="en-US" altLang="ko-KR" sz="1600" b="0" i="1" smtClean="0">
                              <a:solidFill>
                                <a:srgbClr val="1F497D"/>
                              </a:solidFill>
                              <a:cs typeface="Helvetica" panose="020B0604020202020204" pitchFamily="34" charset="0"/>
                            </a:rPr>
                            <m:t>RRH</m:t>
                          </m:r>
                          <m:r>
                            <m:rPr>
                              <m:nor/>
                            </m:rPr>
                            <a:rPr lang="en-US" altLang="ko-KR" sz="1600" b="0" i="1" smtClean="0">
                              <a:solidFill>
                                <a:srgbClr val="1F497D"/>
                              </a:solidFill>
                              <a:cs typeface="Helvetica" panose="020B0604020202020204" pitchFamily="34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ko-KR" sz="1600" b="0" i="1" smtClean="0">
                              <a:solidFill>
                                <a:srgbClr val="1F497D"/>
                              </a:solidFill>
                              <a:cs typeface="Helvetica" panose="020B0604020202020204" pitchFamily="34" charset="0"/>
                            </a:rPr>
                            <m:t>distance</m:t>
                          </m:r>
                        </m:den>
                      </m:f>
                    </m:oMath>
                  </m:oMathPara>
                </a14:m>
                <a:endParaRPr lang="en-US" altLang="ko-KR" sz="1600" i="1" dirty="0">
                  <a:solidFill>
                    <a:srgbClr val="1F497D"/>
                  </a:solidFill>
                  <a:cs typeface="Helvetica" panose="020B0604020202020204" pitchFamily="34" charset="0"/>
                </a:endParaRPr>
              </a:p>
            </p:txBody>
          </p:sp>
        </mc:Choice>
        <mc:Fallback>
          <p:sp>
            <p:nvSpPr>
              <p:cNvPr id="101" name="직사각형 10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129" y="1280150"/>
                <a:ext cx="3242497" cy="1020279"/>
              </a:xfrm>
              <a:prstGeom prst="rect">
                <a:avLst/>
              </a:prstGeom>
              <a:blipFill rotWithShape="1">
                <a:blip r:embed="rId2"/>
                <a:stretch>
                  <a:fillRect l="-56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" name="직사각형 102"/>
          <p:cNvSpPr/>
          <p:nvPr/>
        </p:nvSpPr>
        <p:spPr>
          <a:xfrm>
            <a:off x="173548" y="4230405"/>
            <a:ext cx="880690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b="1" i="1" dirty="0" smtClean="0">
                <a:solidFill>
                  <a:srgbClr val="C00000"/>
                </a:solidFill>
                <a:cs typeface="Helvetica" panose="020B0604020202020204" pitchFamily="34" charset="0"/>
              </a:rPr>
              <a:t>Proposal: In NR, a study is needed to solve these HST-specific technical challenges</a:t>
            </a:r>
            <a:endParaRPr lang="en-US" altLang="ko-KR" sz="2000" b="1" i="1" dirty="0">
              <a:solidFill>
                <a:srgbClr val="C00000"/>
              </a:solidFill>
              <a:cs typeface="Helvetica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2571750"/>
            <a:ext cx="71882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8797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851573" y="1232664"/>
            <a:ext cx="1118476" cy="386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F497D"/>
                </a:solidFill>
                <a:cs typeface="Helvetica" panose="020B0604020202020204" pitchFamily="34" charset="0"/>
              </a:rPr>
              <a:t>Mobility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D5DFF-524F-40FC-AC7B-25241EECA5E8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602605" y="886070"/>
            <a:ext cx="5169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70C0"/>
                </a:solidFill>
              </a:rPr>
              <a:t>Define NR HST evaluation methodology, considering:</a:t>
            </a:r>
            <a:endParaRPr lang="en-US" altLang="ko-KR" sz="1800" b="1" dirty="0">
              <a:solidFill>
                <a:srgbClr val="0070C0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2124141" y="1210583"/>
            <a:ext cx="2999317" cy="37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F497D"/>
                </a:solidFill>
                <a:cs typeface="Helvetica" panose="020B0604020202020204" pitchFamily="34" charset="0"/>
              </a:rPr>
              <a:t>Data rate and spectral efficiency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135324" y="1228263"/>
            <a:ext cx="1141141" cy="349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F497D"/>
                </a:solidFill>
                <a:cs typeface="Helvetica" panose="020B0604020202020204" pitchFamily="34" charset="0"/>
              </a:rPr>
              <a:t>Coverage</a:t>
            </a:r>
            <a:endParaRPr lang="en-US" altLang="ko-KR" sz="1400" dirty="0">
              <a:solidFill>
                <a:srgbClr val="1F497D"/>
              </a:solidFill>
              <a:cs typeface="Helvetica" panose="020B0604020202020204" pitchFamily="34" charset="0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489955" y="886070"/>
            <a:ext cx="76286" cy="369333"/>
            <a:chOff x="489955" y="896150"/>
            <a:chExt cx="76286" cy="369333"/>
          </a:xfrm>
        </p:grpSpPr>
        <p:sp>
          <p:nvSpPr>
            <p:cNvPr id="7" name="직사각형 6"/>
            <p:cNvSpPr/>
            <p:nvPr/>
          </p:nvSpPr>
          <p:spPr>
            <a:xfrm>
              <a:off x="489955" y="896150"/>
              <a:ext cx="45719" cy="369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505239" y="896150"/>
              <a:ext cx="45719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520522" y="896151"/>
              <a:ext cx="45719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851572" y="1970856"/>
            <a:ext cx="7756239" cy="629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F497D"/>
                </a:solidFill>
                <a:cs typeface="Helvetica" panose="020B0604020202020204" pitchFamily="34" charset="0"/>
              </a:rPr>
              <a:t>Various HST deployment environments including urban, rural, and tunnel scenarios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F497D"/>
                </a:solidFill>
                <a:cs typeface="Helvetica" panose="020B0604020202020204" pitchFamily="34" charset="0"/>
              </a:rPr>
              <a:t>Antenna configuration, RRH configuration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460352" y="1216933"/>
            <a:ext cx="985024" cy="349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F497D"/>
                </a:solidFill>
                <a:cs typeface="Helvetica" panose="020B0604020202020204" pitchFamily="34" charset="0"/>
              </a:rPr>
              <a:t>Latency</a:t>
            </a:r>
            <a:endParaRPr lang="en-US" altLang="ko-KR" sz="1400" dirty="0">
              <a:solidFill>
                <a:srgbClr val="1F497D"/>
              </a:solidFill>
              <a:cs typeface="Helvetica" panose="020B0604020202020204" pitchFamily="34" charset="0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602605" y="1616828"/>
            <a:ext cx="52093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70C0"/>
                </a:solidFill>
              </a:rPr>
              <a:t>Identify NR HST evaluation assumptions, considering</a:t>
            </a:r>
            <a:endParaRPr lang="en-US" altLang="ko-KR" sz="1800" b="1" dirty="0">
              <a:solidFill>
                <a:srgbClr val="0070C0"/>
              </a:solidFill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489955" y="1616828"/>
            <a:ext cx="76286" cy="369333"/>
            <a:chOff x="489955" y="896150"/>
            <a:chExt cx="76286" cy="369333"/>
          </a:xfrm>
        </p:grpSpPr>
        <p:sp>
          <p:nvSpPr>
            <p:cNvPr id="22" name="직사각형 21"/>
            <p:cNvSpPr/>
            <p:nvPr/>
          </p:nvSpPr>
          <p:spPr>
            <a:xfrm>
              <a:off x="489955" y="896150"/>
              <a:ext cx="45719" cy="369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05239" y="896150"/>
              <a:ext cx="45719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520522" y="896151"/>
              <a:ext cx="45719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직사각형 29"/>
          <p:cNvSpPr/>
          <p:nvPr/>
        </p:nvSpPr>
        <p:spPr>
          <a:xfrm>
            <a:off x="617889" y="2617990"/>
            <a:ext cx="5645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800" b="1" dirty="0" smtClean="0">
                <a:solidFill>
                  <a:srgbClr val="0070C0"/>
                </a:solidFill>
              </a:rPr>
              <a:t>Investigate necessary solutions to enable NR HST support</a:t>
            </a:r>
            <a:endParaRPr lang="en-US" altLang="ko-KR" sz="1800" b="1" dirty="0">
              <a:solidFill>
                <a:srgbClr val="0070C0"/>
              </a:solidFill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505239" y="2617990"/>
            <a:ext cx="76286" cy="369333"/>
            <a:chOff x="489955" y="896150"/>
            <a:chExt cx="76286" cy="369333"/>
          </a:xfrm>
        </p:grpSpPr>
        <p:sp>
          <p:nvSpPr>
            <p:cNvPr id="32" name="직사각형 31"/>
            <p:cNvSpPr/>
            <p:nvPr/>
          </p:nvSpPr>
          <p:spPr>
            <a:xfrm>
              <a:off x="489955" y="896150"/>
              <a:ext cx="45719" cy="36933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505239" y="896150"/>
              <a:ext cx="45719" cy="3693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520522" y="896151"/>
              <a:ext cx="45719" cy="36933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5" name="직사각형 34"/>
          <p:cNvSpPr/>
          <p:nvPr/>
        </p:nvSpPr>
        <p:spPr>
          <a:xfrm>
            <a:off x="851571" y="2961425"/>
            <a:ext cx="7756239" cy="1932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F497D"/>
                </a:solidFill>
                <a:cs typeface="Helvetica" panose="020B0604020202020204" pitchFamily="34" charset="0"/>
              </a:rPr>
              <a:t>Link-level solutions for improving efficiency and robustness to the high speed</a:t>
            </a:r>
          </a:p>
          <a:p>
            <a:pPr marL="628650" lvl="1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ko-KR" sz="1200" dirty="0" smtClean="0">
                <a:solidFill>
                  <a:srgbClr val="1F497D"/>
                </a:solidFill>
                <a:cs typeface="Helvetica" panose="020B0604020202020204" pitchFamily="34" charset="0"/>
              </a:rPr>
              <a:t>Numerology/frame structure design</a:t>
            </a:r>
          </a:p>
          <a:p>
            <a:pPr marL="628650" lvl="1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ko-KR" sz="1200" dirty="0" smtClean="0">
                <a:solidFill>
                  <a:srgbClr val="1F497D"/>
                </a:solidFill>
                <a:cs typeface="Helvetica" panose="020B0604020202020204" pitchFamily="34" charset="0"/>
              </a:rPr>
              <a:t>Doppler estimation and compensation</a:t>
            </a: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 smtClean="0">
                <a:solidFill>
                  <a:srgbClr val="1F497D"/>
                </a:solidFill>
                <a:cs typeface="Helvetica" panose="020B0604020202020204" pitchFamily="34" charset="0"/>
              </a:rPr>
              <a:t>Efficient initial access and random access solutions</a:t>
            </a:r>
          </a:p>
          <a:p>
            <a:pPr marL="628650" lvl="1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ko-KR" sz="1200" dirty="0" smtClean="0">
                <a:solidFill>
                  <a:srgbClr val="1F497D"/>
                </a:solidFill>
                <a:cs typeface="Helvetica" panose="020B0604020202020204" pitchFamily="34" charset="0"/>
              </a:rPr>
              <a:t>Cell search</a:t>
            </a:r>
          </a:p>
          <a:p>
            <a:pPr marL="172800" indent="-1728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rgbClr val="1F497D"/>
                </a:solidFill>
                <a:cs typeface="Helvetica" panose="020B0604020202020204" pitchFamily="34" charset="0"/>
              </a:rPr>
              <a:t>Solutions for Scheduling, handover, and mobility management</a:t>
            </a:r>
          </a:p>
          <a:p>
            <a:pPr marL="172800" indent="-1728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rgbClr val="1F497D"/>
                </a:solidFill>
                <a:cs typeface="Helvetica" panose="020B0604020202020204" pitchFamily="34" charset="0"/>
              </a:rPr>
              <a:t>Network-wide </a:t>
            </a:r>
            <a:r>
              <a:rPr lang="en-US" altLang="ko-KR" sz="1400" dirty="0" smtClean="0">
                <a:solidFill>
                  <a:srgbClr val="1F497D"/>
                </a:solidFill>
                <a:cs typeface="Helvetica" panose="020B0604020202020204" pitchFamily="34" charset="0"/>
              </a:rPr>
              <a:t>solutions for high mobility, i.e., SFN, additional/supplementary link support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434473" y="3244703"/>
            <a:ext cx="1797977" cy="31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ko-KR" sz="1200" dirty="0" smtClean="0">
                <a:solidFill>
                  <a:srgbClr val="1F497D"/>
                </a:solidFill>
                <a:cs typeface="Helvetica" panose="020B0604020202020204" pitchFamily="34" charset="0"/>
              </a:rPr>
              <a:t>Waveform design</a:t>
            </a:r>
            <a:endParaRPr lang="en-US" altLang="ko-KR" sz="1200" dirty="0">
              <a:solidFill>
                <a:srgbClr val="1F497D"/>
              </a:solidFill>
              <a:cs typeface="Helvetica" panose="020B0604020202020204" pitchFamily="34" charset="0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6460352" y="3245982"/>
            <a:ext cx="2317228" cy="31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ko-KR" sz="1200" dirty="0" smtClean="0">
                <a:solidFill>
                  <a:srgbClr val="1F497D"/>
                </a:solidFill>
                <a:cs typeface="Helvetica" panose="020B0604020202020204" pitchFamily="34" charset="0"/>
              </a:rPr>
              <a:t>Reference signal design</a:t>
            </a:r>
            <a:endParaRPr lang="en-US" altLang="ko-KR" sz="1200" dirty="0">
              <a:solidFill>
                <a:srgbClr val="1F497D"/>
              </a:solidFill>
              <a:cs typeface="Helvetica" panose="020B0604020202020204" pitchFamily="34" charset="0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4434472" y="3496281"/>
            <a:ext cx="3624144" cy="31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ko-KR" sz="1200" dirty="0" smtClean="0">
                <a:solidFill>
                  <a:srgbClr val="1F497D"/>
                </a:solidFill>
                <a:cs typeface="Helvetica" panose="020B0604020202020204" pitchFamily="34" charset="0"/>
              </a:rPr>
              <a:t>Multi-antenna support with high mobility</a:t>
            </a:r>
            <a:endParaRPr lang="en-US" altLang="ko-KR" sz="1200" dirty="0">
              <a:solidFill>
                <a:srgbClr val="1F497D"/>
              </a:solidFill>
              <a:cs typeface="Helvetica" panose="020B0604020202020204" pitchFamily="34" charset="0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2868006" y="4022319"/>
            <a:ext cx="1797977" cy="31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pitchFamily="2" charset="2"/>
              <a:buChar char="ü"/>
            </a:pPr>
            <a:r>
              <a:rPr lang="en-US" altLang="ko-KR" sz="1200" dirty="0" smtClean="0">
                <a:solidFill>
                  <a:srgbClr val="1F497D"/>
                </a:solidFill>
                <a:cs typeface="Helvetica" panose="020B0604020202020204" pitchFamily="34" charset="0"/>
              </a:rPr>
              <a:t>RACH procedure</a:t>
            </a:r>
            <a:endParaRPr lang="en-US" altLang="ko-KR" sz="1200" dirty="0">
              <a:solidFill>
                <a:srgbClr val="1F497D"/>
              </a:solidFill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40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2062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16396</TotalTime>
  <Words>357</Words>
  <Application>Microsoft Office PowerPoint</Application>
  <PresentationFormat>화면 슬라이드 쇼(16:9)</PresentationFormat>
  <Paragraphs>80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Motivation for New SI on NR support  for high speed scenario</vt:lpstr>
      <vt:lpstr>NR High Speed Train Scenario</vt:lpstr>
      <vt:lpstr>Performance Requirements</vt:lpstr>
      <vt:lpstr>Layout Options for HST</vt:lpstr>
      <vt:lpstr>Spectrum Options for HST</vt:lpstr>
      <vt:lpstr>HST Challenges</vt:lpstr>
      <vt:lpstr>Objectives</vt:lpstr>
      <vt:lpstr>PowerPoint 프레젠테이션</vt:lpstr>
    </vt:vector>
  </TitlesOfParts>
  <Company>ETRI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Noh</dc:creator>
  <cp:lastModifiedBy>Noh</cp:lastModifiedBy>
  <cp:revision>365</cp:revision>
  <cp:lastPrinted>2016-06-16T01:59:30Z</cp:lastPrinted>
  <dcterms:created xsi:type="dcterms:W3CDTF">2016-04-14T04:56:23Z</dcterms:created>
  <dcterms:modified xsi:type="dcterms:W3CDTF">2017-02-28T10:02:53Z</dcterms:modified>
</cp:coreProperties>
</file>