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0"/>
  </p:notesMasterIdLst>
  <p:handoutMasterIdLst>
    <p:handoutMasterId r:id="rId11"/>
  </p:handoutMasterIdLst>
  <p:sldIdLst>
    <p:sldId id="562" r:id="rId5"/>
    <p:sldId id="563" r:id="rId6"/>
    <p:sldId id="564" r:id="rId7"/>
    <p:sldId id="565" r:id="rId8"/>
    <p:sldId id="566" r:id="rId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35" autoAdjust="0"/>
    <p:restoredTop sz="84114" autoAdjust="0"/>
  </p:normalViewPr>
  <p:slideViewPr>
    <p:cSldViewPr snapToGrid="0">
      <p:cViewPr varScale="1">
        <p:scale>
          <a:sx n="97" d="100"/>
          <a:sy n="97" d="100"/>
        </p:scale>
        <p:origin x="534"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2/27/2017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2/27/2017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4163" y="690518"/>
            <a:ext cx="11430000" cy="600164"/>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759" y="1600201"/>
            <a:ext cx="541002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20" y="1600201"/>
            <a:ext cx="541002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759" y="6356351"/>
            <a:ext cx="2843954" cy="365125"/>
          </a:xfrm>
          <a:prstGeom prst="rect">
            <a:avLst/>
          </a:prstGeom>
        </p:spPr>
        <p:txBody>
          <a:bodyPr/>
          <a:lstStyle/>
          <a:p>
            <a:endParaRPr lang="en-US"/>
          </a:p>
        </p:txBody>
      </p:sp>
      <p:sp>
        <p:nvSpPr>
          <p:cNvPr id="6" name="Footer Placeholder 5"/>
          <p:cNvSpPr>
            <a:spLocks noGrp="1"/>
          </p:cNvSpPr>
          <p:nvPr>
            <p:ph type="ftr" sz="quarter" idx="11"/>
          </p:nvPr>
        </p:nvSpPr>
        <p:spPr>
          <a:xfrm>
            <a:off x="4165098" y="6356351"/>
            <a:ext cx="3861806"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8288" y="6356351"/>
            <a:ext cx="2843953" cy="365125"/>
          </a:xfrm>
          <a:prstGeom prst="rect">
            <a:avLst/>
          </a:prstGeom>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60711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26464"/>
            <a:ext cx="11432977" cy="512844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7" name="Subtitle 4"/>
          <p:cNvSpPr txBox="1">
            <a:spLocks/>
          </p:cNvSpPr>
          <p:nvPr userDrawn="1"/>
        </p:nvSpPr>
        <p:spPr bwMode="gray">
          <a:xfrm>
            <a:off x="-58689" y="6694753"/>
            <a:ext cx="6905518" cy="21929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8"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17021" y="1"/>
            <a:ext cx="974980"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78947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2/27/2017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85264186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2/27/2017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5419790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64" name="Straight Connector 63"/>
          <p:cNvCxnSpPr/>
          <p:nvPr userDrawn="1"/>
        </p:nvCxnSpPr>
        <p:spPr bwMode="invGray">
          <a:xfrm>
            <a:off x="529590" y="5186723"/>
            <a:ext cx="64198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82000"/>
              </a:lnSpc>
              <a:spcBef>
                <a:spcPct val="0"/>
              </a:spcBef>
              <a:buNone/>
              <a:defRPr lang="en-US" sz="4800" kern="1200" baseline="0" dirty="0">
                <a:solidFill>
                  <a:schemeClr val="bg1"/>
                </a:solidFill>
                <a:latin typeface="+mj-lt"/>
                <a:ea typeface="+mj-ea"/>
                <a:cs typeface="+mj-cs"/>
              </a:defRPr>
            </a:lvl1pPr>
          </a:lstStyle>
          <a:p>
            <a:r>
              <a:rPr lang="en-US" smtClean="0"/>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smtClean="0"/>
              <a:t>Click to edit Master text styles</a:t>
            </a:r>
          </a:p>
        </p:txBody>
      </p:sp>
    </p:spTree>
    <p:extLst>
      <p:ext uri="{BB962C8B-B14F-4D97-AF65-F5344CB8AC3E}">
        <p14:creationId xmlns:p14="http://schemas.microsoft.com/office/powerpoint/2010/main" val="19091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6137" y="365126"/>
            <a:ext cx="11473313" cy="712904"/>
          </a:xfrm>
        </p:spPr>
        <p:txBody>
          <a:bodyPr>
            <a:normAutofit/>
          </a:bodyPr>
          <a:lstStyle>
            <a:lvl1pPr>
              <a:defRPr sz="2700"/>
            </a:lvl1pPr>
          </a:lstStyle>
          <a:p>
            <a:r>
              <a:rPr lang="en-US" dirty="0" smtClean="0"/>
              <a:t>Click to edit Master title style</a:t>
            </a:r>
            <a:endParaRPr lang="en-US" dirty="0"/>
          </a:p>
        </p:txBody>
      </p:sp>
      <p:sp>
        <p:nvSpPr>
          <p:cNvPr id="3" name="Content Placeholder 2"/>
          <p:cNvSpPr>
            <a:spLocks noGrp="1"/>
          </p:cNvSpPr>
          <p:nvPr>
            <p:ph idx="1"/>
          </p:nvPr>
        </p:nvSpPr>
        <p:spPr>
          <a:xfrm>
            <a:off x="356137" y="1164657"/>
            <a:ext cx="11473313" cy="5012306"/>
          </a:xfrm>
        </p:spPr>
        <p:txBody>
          <a:bodyPr>
            <a:normAutofit/>
          </a:bodyPr>
          <a:lstStyle>
            <a:lvl1pPr>
              <a:defRPr sz="1800"/>
            </a:lvl1pPr>
            <a:lvl2pPr>
              <a:defRPr sz="1500"/>
            </a:lvl2pPr>
            <a:lvl3pPr>
              <a:defRPr sz="135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356135" y="6356352"/>
            <a:ext cx="2743200" cy="365125"/>
          </a:xfrm>
          <a:prstGeom prst="rect">
            <a:avLst/>
          </a:prstGeom>
        </p:spPr>
        <p:txBody>
          <a:bodyPr/>
          <a:lstStyle/>
          <a:p>
            <a:fld id="{8CC0AE39-48DC-4208-8199-86EEBD5EC470}" type="datetimeFigureOut">
              <a:rPr lang="en-US" smtClean="0"/>
              <a:t>2/27/2017</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9086248" y="6360028"/>
            <a:ext cx="2743200" cy="365125"/>
          </a:xfrm>
          <a:prstGeom prst="rect">
            <a:avLst/>
          </a:prstGeom>
        </p:spPr>
        <p:txBody>
          <a:bodyPr/>
          <a:lstStyle/>
          <a:p>
            <a:fld id="{8D18E506-D276-47BC-88CF-CBEA6D486826}" type="slidenum">
              <a:rPr lang="en-US" smtClean="0"/>
              <a:t>‹#›</a:t>
            </a:fld>
            <a:endParaRPr lang="en-US"/>
          </a:p>
        </p:txBody>
      </p:sp>
    </p:spTree>
    <p:extLst>
      <p:ext uri="{BB962C8B-B14F-4D97-AF65-F5344CB8AC3E}">
        <p14:creationId xmlns:p14="http://schemas.microsoft.com/office/powerpoint/2010/main" val="405234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63292" y="6509933"/>
            <a:ext cx="709081"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318" y="1284288"/>
            <a:ext cx="10646833" cy="5126037"/>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 name="Title 1"/>
          <p:cNvSpPr>
            <a:spLocks noGrp="1"/>
          </p:cNvSpPr>
          <p:nvPr>
            <p:ph type="title"/>
          </p:nvPr>
        </p:nvSpPr>
        <p:spPr>
          <a:xfrm>
            <a:off x="284163" y="695135"/>
            <a:ext cx="11430000" cy="590931"/>
          </a:xfrm>
        </p:spPr>
        <p:txBody>
          <a:bodyPr/>
          <a:lstStyle/>
          <a:p>
            <a:r>
              <a:rPr lang="en-US" smtClean="0"/>
              <a:t>Click to edit Master title style</a:t>
            </a:r>
            <a:endParaRPr lang="en-US"/>
          </a:p>
        </p:txBody>
      </p:sp>
    </p:spTree>
    <p:extLst>
      <p:ext uri="{BB962C8B-B14F-4D97-AF65-F5344CB8AC3E}">
        <p14:creationId xmlns:p14="http://schemas.microsoft.com/office/powerpoint/2010/main" val="197267560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95" r:id="rId7"/>
    <p:sldLayoutId id="2147484499" r:id="rId8"/>
    <p:sldLayoutId id="2147484502" r:id="rId9"/>
    <p:sldLayoutId id="2147484503" r:id="rId10"/>
    <p:sldLayoutId id="2147484504" r:id="rId11"/>
    <p:sldLayoutId id="2147484506" r:id="rId12"/>
    <p:sldLayoutId id="2147484507" r:id="rId13"/>
    <p:sldLayoutId id="2147484508" r:id="rId14"/>
    <p:sldLayoutId id="2147484509" r:id="rId15"/>
    <p:sldLayoutId id="2147484510" r:id="rId16"/>
    <p:sldLayoutId id="2147484511" r:id="rId17"/>
    <p:sldLayoutId id="2147484512" r:id="rId18"/>
    <p:sldLayoutId id="2147484513" r:id="rId19"/>
    <p:sldLayoutId id="2147484515" r:id="rId20"/>
    <p:sldLayoutId id="2147484516" r:id="rId21"/>
    <p:sldLayoutId id="2147484517" r:id="rId22"/>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82588" y="2644775"/>
            <a:ext cx="11164370" cy="1638300"/>
          </a:xfrm>
        </p:spPr>
        <p:txBody>
          <a:bodyPr>
            <a:normAutofit/>
          </a:bodyPr>
          <a:lstStyle/>
          <a:p>
            <a:r>
              <a:rPr lang="en-US">
                <a:latin typeface="Arial" charset="0"/>
                <a:ea typeface="Arial" charset="0"/>
                <a:cs typeface="Arial" charset="0"/>
              </a:rPr>
              <a:t>V2X Evolution Timeline and Scope</a:t>
            </a:r>
          </a:p>
        </p:txBody>
      </p:sp>
      <p:sp>
        <p:nvSpPr>
          <p:cNvPr id="2" name="Title 1"/>
          <p:cNvSpPr>
            <a:spLocks noGrp="1"/>
          </p:cNvSpPr>
          <p:nvPr>
            <p:ph type="title" idx="4294967295"/>
          </p:nvPr>
        </p:nvSpPr>
        <p:spPr>
          <a:xfrm>
            <a:off x="382588" y="260645"/>
            <a:ext cx="6819900" cy="1265238"/>
          </a:xfrm>
        </p:spPr>
        <p:txBody>
          <a:bodyPr>
            <a:normAutofit fontScale="90000"/>
          </a:bodyPr>
          <a:lstStyle/>
          <a:p>
            <a:r>
              <a:rPr lang="en-US" sz="3100" dirty="0">
                <a:solidFill>
                  <a:schemeClr val="bg1"/>
                </a:solidFill>
                <a:latin typeface="Arial" charset="0"/>
                <a:ea typeface="Arial" charset="0"/>
                <a:cs typeface="Arial" charset="0"/>
              </a:rPr>
              <a:t>3GPP RAN </a:t>
            </a:r>
            <a:r>
              <a:rPr lang="en-US" sz="3100" dirty="0" smtClean="0">
                <a:solidFill>
                  <a:schemeClr val="bg1"/>
                </a:solidFill>
                <a:latin typeface="Arial" charset="0"/>
                <a:ea typeface="Arial" charset="0"/>
                <a:cs typeface="Arial" charset="0"/>
              </a:rPr>
              <a:t>#75</a:t>
            </a:r>
            <a:r>
              <a:rPr lang="en-US" sz="3100" dirty="0">
                <a:solidFill>
                  <a:schemeClr val="bg1"/>
                </a:solidFill>
                <a:latin typeface="Arial" charset="0"/>
                <a:ea typeface="Arial" charset="0"/>
                <a:cs typeface="Arial" charset="0"/>
              </a:rPr>
              <a:t/>
            </a:r>
            <a:br>
              <a:rPr lang="en-US" sz="3100" dirty="0">
                <a:solidFill>
                  <a:schemeClr val="bg1"/>
                </a:solidFill>
                <a:latin typeface="Arial" charset="0"/>
                <a:ea typeface="Arial" charset="0"/>
                <a:cs typeface="Arial" charset="0"/>
              </a:rPr>
            </a:br>
            <a:r>
              <a:rPr lang="en-US" sz="3100" dirty="0" smtClean="0">
                <a:solidFill>
                  <a:schemeClr val="bg1"/>
                </a:solidFill>
                <a:latin typeface="Arial" charset="0"/>
                <a:ea typeface="Arial" charset="0"/>
                <a:cs typeface="Arial" charset="0"/>
              </a:rPr>
              <a:t>6</a:t>
            </a:r>
            <a:r>
              <a:rPr lang="en-US" sz="3100" baseline="30000" dirty="0" smtClean="0">
                <a:solidFill>
                  <a:schemeClr val="bg1"/>
                </a:solidFill>
                <a:latin typeface="Arial" charset="0"/>
                <a:ea typeface="Arial" charset="0"/>
                <a:cs typeface="Arial" charset="0"/>
              </a:rPr>
              <a:t>th</a:t>
            </a:r>
            <a:r>
              <a:rPr lang="en-US" sz="3100" dirty="0" smtClean="0">
                <a:solidFill>
                  <a:schemeClr val="bg1"/>
                </a:solidFill>
                <a:latin typeface="Arial" charset="0"/>
                <a:ea typeface="Arial" charset="0"/>
                <a:cs typeface="Arial" charset="0"/>
              </a:rPr>
              <a:t> to 9</a:t>
            </a:r>
            <a:r>
              <a:rPr lang="en-US" sz="3100" baseline="30000" dirty="0" smtClean="0">
                <a:solidFill>
                  <a:schemeClr val="bg1"/>
                </a:solidFill>
                <a:latin typeface="Arial" charset="0"/>
                <a:ea typeface="Arial" charset="0"/>
                <a:cs typeface="Arial" charset="0"/>
              </a:rPr>
              <a:t>th</a:t>
            </a:r>
            <a:r>
              <a:rPr lang="en-US" sz="3100" dirty="0" smtClean="0">
                <a:solidFill>
                  <a:schemeClr val="bg1"/>
                </a:solidFill>
                <a:latin typeface="Arial" charset="0"/>
                <a:ea typeface="Arial" charset="0"/>
                <a:cs typeface="Arial" charset="0"/>
              </a:rPr>
              <a:t> March </a:t>
            </a:r>
            <a:r>
              <a:rPr lang="en-US" sz="3100" dirty="0">
                <a:solidFill>
                  <a:schemeClr val="bg1"/>
                </a:solidFill>
                <a:latin typeface="Arial" charset="0"/>
                <a:ea typeface="Arial" charset="0"/>
                <a:cs typeface="Arial" charset="0"/>
              </a:rPr>
              <a:t>2017, </a:t>
            </a:r>
            <a:r>
              <a:rPr lang="en-US" sz="3100" dirty="0" smtClean="0">
                <a:solidFill>
                  <a:schemeClr val="bg1"/>
                </a:solidFill>
                <a:latin typeface="Arial" charset="0"/>
                <a:ea typeface="Arial" charset="0"/>
                <a:cs typeface="Arial" charset="0"/>
              </a:rPr>
              <a:t>Dubrovnik, Hungary</a:t>
            </a:r>
            <a:endParaRPr lang="en-US" sz="5400" dirty="0">
              <a:solidFill>
                <a:schemeClr val="bg1"/>
              </a:solidFill>
              <a:latin typeface="Arial" charset="0"/>
              <a:ea typeface="Arial" charset="0"/>
              <a:cs typeface="Arial" charset="0"/>
            </a:endParaRPr>
          </a:p>
        </p:txBody>
      </p:sp>
      <p:sp>
        <p:nvSpPr>
          <p:cNvPr id="4" name="TextBox 3"/>
          <p:cNvSpPr txBox="1"/>
          <p:nvPr/>
        </p:nvSpPr>
        <p:spPr>
          <a:xfrm>
            <a:off x="382588" y="5043126"/>
            <a:ext cx="4181658" cy="341632"/>
          </a:xfrm>
          <a:prstGeom prst="rect">
            <a:avLst/>
          </a:prstGeom>
          <a:noFill/>
        </p:spPr>
        <p:txBody>
          <a:bodyPr wrap="none" rtlCol="0">
            <a:spAutoFit/>
          </a:bodyPr>
          <a:lstStyle/>
          <a:p>
            <a:pPr>
              <a:lnSpc>
                <a:spcPct val="90000"/>
              </a:lnSpc>
              <a:spcAft>
                <a:spcPts val="300"/>
              </a:spcAft>
            </a:pPr>
            <a:r>
              <a:rPr lang="en-US" dirty="0" smtClean="0">
                <a:solidFill>
                  <a:schemeClr val="bg1"/>
                </a:solidFill>
                <a:latin typeface="Arial" charset="0"/>
                <a:ea typeface="Arial" charset="0"/>
                <a:cs typeface="Arial" charset="0"/>
              </a:rPr>
              <a:t>Qualcomm, LGE, Cohere Technologies</a:t>
            </a:r>
          </a:p>
        </p:txBody>
      </p:sp>
    </p:spTree>
    <p:extLst>
      <p:ext uri="{BB962C8B-B14F-4D97-AF65-F5344CB8AC3E}">
        <p14:creationId xmlns:p14="http://schemas.microsoft.com/office/powerpoint/2010/main" val="1103949777"/>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Context</a:t>
            </a:r>
          </a:p>
        </p:txBody>
      </p:sp>
      <p:sp>
        <p:nvSpPr>
          <p:cNvPr id="2" name="Content Placeholder 1"/>
          <p:cNvSpPr>
            <a:spLocks noGrp="1"/>
          </p:cNvSpPr>
          <p:nvPr>
            <p:ph idx="1"/>
          </p:nvPr>
        </p:nvSpPr>
        <p:spPr/>
        <p:txBody>
          <a:bodyPr/>
          <a:lstStyle/>
          <a:p>
            <a:pPr lvl="0"/>
            <a:r>
              <a:rPr lang="en-US" dirty="0"/>
              <a:t>We refer to a context where there is interest for</a:t>
            </a:r>
          </a:p>
          <a:p>
            <a:pPr lvl="1"/>
            <a:r>
              <a:rPr lang="en-US" dirty="0"/>
              <a:t>LTE V2V enhancements</a:t>
            </a:r>
          </a:p>
          <a:p>
            <a:pPr lvl="1"/>
            <a:r>
              <a:rPr lang="en-US" altLang="en-US" dirty="0"/>
              <a:t>Evolution of 3GPP V2X exploiting the technologies introduced for NR</a:t>
            </a:r>
            <a:endParaRPr lang="en-US" dirty="0"/>
          </a:p>
          <a:p>
            <a:pPr lvl="1"/>
            <a:endParaRPr lang="en-US" dirty="0"/>
          </a:p>
          <a:p>
            <a:r>
              <a:rPr lang="en-US" dirty="0" smtClean="0"/>
              <a:t>Referring to discussions ongoing on </a:t>
            </a:r>
            <a:r>
              <a:rPr lang="en-US" smtClean="0"/>
              <a:t>draft reflector</a:t>
            </a:r>
            <a:endParaRPr lang="en-US" dirty="0"/>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906367656"/>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1: Potential Rel-15 </a:t>
            </a:r>
            <a:r>
              <a:rPr lang="en-US" dirty="0"/>
              <a:t>W</a:t>
            </a:r>
            <a:r>
              <a:rPr lang="en-US" dirty="0" smtClean="0"/>
              <a:t>ork Item for </a:t>
            </a:r>
            <a:r>
              <a:rPr lang="en-US" dirty="0" smtClean="0"/>
              <a:t>3GPP</a:t>
            </a:r>
            <a:r>
              <a:rPr lang="en-US" dirty="0" smtClean="0"/>
              <a:t> </a:t>
            </a:r>
            <a:r>
              <a:rPr lang="en-US" dirty="0" smtClean="0"/>
              <a:t>V2X Phase </a:t>
            </a:r>
            <a:r>
              <a:rPr lang="en-US" dirty="0" smtClean="0"/>
              <a:t>II</a:t>
            </a:r>
            <a:endParaRPr lang="en-US" dirty="0"/>
          </a:p>
        </p:txBody>
      </p:sp>
      <p:sp>
        <p:nvSpPr>
          <p:cNvPr id="3" name="Content Placeholder 2"/>
          <p:cNvSpPr>
            <a:spLocks noGrp="1"/>
          </p:cNvSpPr>
          <p:nvPr>
            <p:ph idx="1"/>
          </p:nvPr>
        </p:nvSpPr>
        <p:spPr/>
        <p:txBody>
          <a:bodyPr>
            <a:noAutofit/>
          </a:bodyPr>
          <a:lstStyle/>
          <a:p>
            <a:pPr lvl="0"/>
            <a:r>
              <a:rPr lang="en-GB" sz="1800" dirty="0" smtClean="0"/>
              <a:t>Starting: March </a:t>
            </a:r>
            <a:r>
              <a:rPr lang="en-GB" sz="1800" dirty="0"/>
              <a:t>2017 (RAN#75) </a:t>
            </a:r>
            <a:endParaRPr lang="en-US" sz="1800" dirty="0"/>
          </a:p>
          <a:p>
            <a:pPr lvl="3"/>
            <a:endParaRPr lang="en-GB" dirty="0" smtClean="0"/>
          </a:p>
          <a:p>
            <a:pPr lvl="0"/>
            <a:r>
              <a:rPr lang="en-GB" sz="2000" dirty="0" smtClean="0"/>
              <a:t>Scope</a:t>
            </a:r>
            <a:r>
              <a:rPr lang="en-GB" sz="2000" dirty="0"/>
              <a:t>: </a:t>
            </a:r>
            <a:endParaRPr lang="en-US" sz="2000" dirty="0"/>
          </a:p>
          <a:p>
            <a:pPr lvl="1"/>
            <a:r>
              <a:rPr lang="en-GB" sz="1600" dirty="0"/>
              <a:t>New PC5 functionality which can co-exist in the same resource pools as Rel-14 functionality, and use the same scheduling assignment format, which can be decoded by Rel-14 UEs, without causing significant degradation to Rel-14 operation</a:t>
            </a:r>
            <a:r>
              <a:rPr lang="en-GB" sz="1600" dirty="0" smtClean="0"/>
              <a:t>:</a:t>
            </a:r>
          </a:p>
          <a:p>
            <a:pPr lvl="1"/>
            <a:r>
              <a:rPr lang="en-GB" sz="1600" dirty="0" smtClean="0"/>
              <a:t>Higher </a:t>
            </a:r>
            <a:r>
              <a:rPr lang="en-GB" sz="1600" dirty="0"/>
              <a:t>order modulation</a:t>
            </a:r>
            <a:endParaRPr lang="en-US" sz="1600" dirty="0"/>
          </a:p>
          <a:p>
            <a:pPr lvl="1"/>
            <a:r>
              <a:rPr lang="en-GB" sz="1600" dirty="0"/>
              <a:t>Carrier Aggregation</a:t>
            </a:r>
            <a:endParaRPr lang="en-US" sz="1600" dirty="0"/>
          </a:p>
          <a:p>
            <a:pPr lvl="1"/>
            <a:r>
              <a:rPr lang="en-GB" sz="1600" dirty="0"/>
              <a:t>Transmission latency reduction (reduced time between packet arrival at layer 1 and transmission on the radio</a:t>
            </a:r>
            <a:r>
              <a:rPr lang="en-GB" sz="1600" dirty="0" smtClean="0"/>
              <a:t>)</a:t>
            </a:r>
            <a:endParaRPr lang="en-US" b="1" i="1" u="sng" dirty="0">
              <a:solidFill>
                <a:srgbClr val="FF0000"/>
              </a:solidFill>
            </a:endParaRPr>
          </a:p>
          <a:p>
            <a:pPr lvl="1"/>
            <a:r>
              <a:rPr lang="en-GB" sz="1600" dirty="0"/>
              <a:t>Coexistence between UEs using mode 3 and mode 4 resource provisioning</a:t>
            </a:r>
            <a:endParaRPr lang="en-US" sz="1600" dirty="0"/>
          </a:p>
          <a:p>
            <a:pPr lvl="1"/>
            <a:r>
              <a:rPr lang="en-GB" sz="1600" dirty="0" smtClean="0"/>
              <a:t>[subject to study] </a:t>
            </a:r>
            <a:r>
              <a:rPr lang="en-GB" sz="1600" dirty="0" err="1" smtClean="0"/>
              <a:t>Tx</a:t>
            </a:r>
            <a:r>
              <a:rPr lang="en-GB" sz="1600" dirty="0" smtClean="0"/>
              <a:t> </a:t>
            </a:r>
            <a:r>
              <a:rPr lang="en-GB" sz="1600" dirty="0"/>
              <a:t>diversity</a:t>
            </a:r>
            <a:endParaRPr lang="en-US" sz="1600" dirty="0"/>
          </a:p>
          <a:p>
            <a:pPr lvl="1"/>
            <a:r>
              <a:rPr lang="en-GB" sz="1600" dirty="0" smtClean="0"/>
              <a:t>[subject to study] Short </a:t>
            </a:r>
            <a:r>
              <a:rPr lang="en-GB" sz="1600" dirty="0"/>
              <a:t>TTI </a:t>
            </a:r>
          </a:p>
          <a:p>
            <a:pPr lvl="2"/>
            <a:r>
              <a:rPr lang="en-GB" b="1" i="1" u="sng" dirty="0">
                <a:solidFill>
                  <a:srgbClr val="FF0000"/>
                </a:solidFill>
              </a:rPr>
              <a:t>Our view:</a:t>
            </a:r>
            <a:r>
              <a:rPr lang="en-GB" i="1" u="sng" dirty="0">
                <a:solidFill>
                  <a:srgbClr val="FF0000"/>
                </a:solidFill>
              </a:rPr>
              <a:t> The technical </a:t>
            </a:r>
            <a:r>
              <a:rPr lang="en-GB" i="1" u="sng" dirty="0" smtClean="0">
                <a:solidFill>
                  <a:srgbClr val="FF0000"/>
                </a:solidFill>
              </a:rPr>
              <a:t>feasibility/value of </a:t>
            </a:r>
            <a:r>
              <a:rPr lang="en-GB" i="1" u="sng" dirty="0" err="1" smtClean="0">
                <a:solidFill>
                  <a:srgbClr val="FF0000"/>
                </a:solidFill>
              </a:rPr>
              <a:t>sTTI</a:t>
            </a:r>
            <a:r>
              <a:rPr lang="en-GB" i="1" u="sng" dirty="0" smtClean="0">
                <a:solidFill>
                  <a:srgbClr val="FF0000"/>
                </a:solidFill>
              </a:rPr>
              <a:t> as an “evolutionary item” </a:t>
            </a:r>
            <a:r>
              <a:rPr lang="en-GB" i="1" u="sng" dirty="0">
                <a:solidFill>
                  <a:srgbClr val="FF0000"/>
                </a:solidFill>
              </a:rPr>
              <a:t>is not clear since PSCCH will occupy a sub-frame.</a:t>
            </a:r>
            <a:endParaRPr lang="en-US" b="1" i="1" u="sng" dirty="0">
              <a:solidFill>
                <a:srgbClr val="FF0000"/>
              </a:solidFill>
            </a:endParaRPr>
          </a:p>
          <a:p>
            <a:pPr lvl="3"/>
            <a:endParaRPr lang="en-US" sz="1800" dirty="0"/>
          </a:p>
          <a:p>
            <a:endParaRPr lang="en-US" sz="1400" dirty="0"/>
          </a:p>
        </p:txBody>
      </p:sp>
      <p:sp>
        <p:nvSpPr>
          <p:cNvPr id="4" name="Text Placeholder 3"/>
          <p:cNvSpPr>
            <a:spLocks noGrp="1"/>
          </p:cNvSpPr>
          <p:nvPr>
            <p:ph type="body" sz="quarter" idx="13"/>
          </p:nvPr>
        </p:nvSpPr>
        <p:spPr/>
        <p:txBody>
          <a:bodyPr/>
          <a:lstStyle/>
          <a:p>
            <a:r>
              <a:rPr lang="en-US" dirty="0" smtClean="0"/>
              <a:t>LTE V2V enhancements</a:t>
            </a:r>
            <a:endParaRPr lang="en-US" dirty="0"/>
          </a:p>
        </p:txBody>
      </p:sp>
      <p:sp>
        <p:nvSpPr>
          <p:cNvPr id="5" name="Text Placeholder 4"/>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012664799"/>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2: Potential Rel-15 Study Item for </a:t>
            </a:r>
            <a:r>
              <a:rPr lang="en-US" dirty="0" smtClean="0"/>
              <a:t>3GPP</a:t>
            </a:r>
            <a:r>
              <a:rPr lang="en-US" dirty="0" smtClean="0"/>
              <a:t> </a:t>
            </a:r>
            <a:r>
              <a:rPr lang="en-US" dirty="0" smtClean="0"/>
              <a:t>V2X Phase </a:t>
            </a:r>
            <a:r>
              <a:rPr lang="en-US" dirty="0" smtClean="0"/>
              <a:t>III</a:t>
            </a:r>
            <a:endParaRPr lang="en-US" dirty="0"/>
          </a:p>
        </p:txBody>
      </p:sp>
      <p:sp>
        <p:nvSpPr>
          <p:cNvPr id="3" name="Content Placeholder 2"/>
          <p:cNvSpPr>
            <a:spLocks noGrp="1"/>
          </p:cNvSpPr>
          <p:nvPr>
            <p:ph idx="1"/>
          </p:nvPr>
        </p:nvSpPr>
        <p:spPr/>
        <p:txBody>
          <a:bodyPr>
            <a:noAutofit/>
          </a:bodyPr>
          <a:lstStyle/>
          <a:p>
            <a:pPr lvl="0"/>
            <a:r>
              <a:rPr lang="en-GB" sz="2000" dirty="0" smtClean="0"/>
              <a:t>Starting: TBD</a:t>
            </a:r>
            <a:endParaRPr lang="en-US" sz="2000" dirty="0"/>
          </a:p>
          <a:p>
            <a:pPr lvl="1"/>
            <a:r>
              <a:rPr lang="en-GB" sz="1800" b="1" i="1" u="sng" dirty="0" smtClean="0">
                <a:solidFill>
                  <a:srgbClr val="FF0000"/>
                </a:solidFill>
              </a:rPr>
              <a:t>Our </a:t>
            </a:r>
            <a:r>
              <a:rPr lang="en-GB" sz="1800" b="1" i="1" u="sng" dirty="0">
                <a:solidFill>
                  <a:srgbClr val="FF0000"/>
                </a:solidFill>
              </a:rPr>
              <a:t>view:</a:t>
            </a:r>
            <a:r>
              <a:rPr lang="en-GB" sz="1800" i="1" u="sng" dirty="0">
                <a:solidFill>
                  <a:srgbClr val="FF0000"/>
                </a:solidFill>
              </a:rPr>
              <a:t> Small #TU can be allocated to start the simulation assumption work starting Mar. 17.</a:t>
            </a:r>
            <a:r>
              <a:rPr lang="en-GB" sz="1800" dirty="0">
                <a:solidFill>
                  <a:srgbClr val="FF0000"/>
                </a:solidFill>
              </a:rPr>
              <a:t> </a:t>
            </a:r>
            <a:endParaRPr lang="en-US" sz="1800" dirty="0">
              <a:solidFill>
                <a:srgbClr val="FF0000"/>
              </a:solidFill>
            </a:endParaRPr>
          </a:p>
          <a:p>
            <a:pPr lvl="1"/>
            <a:r>
              <a:rPr lang="en-GB" sz="1800" b="1" i="1" u="sng" dirty="0" smtClean="0">
                <a:solidFill>
                  <a:srgbClr val="FF0000"/>
                </a:solidFill>
              </a:rPr>
              <a:t>Our </a:t>
            </a:r>
            <a:r>
              <a:rPr lang="en-GB" sz="1800" b="1" i="1" u="sng" dirty="0">
                <a:solidFill>
                  <a:srgbClr val="FF0000"/>
                </a:solidFill>
              </a:rPr>
              <a:t>view:</a:t>
            </a:r>
            <a:r>
              <a:rPr lang="en-GB" sz="1800" i="1" u="sng" dirty="0">
                <a:solidFill>
                  <a:srgbClr val="FF0000"/>
                </a:solidFill>
              </a:rPr>
              <a:t> Joint approval of Phase 1 WI and Phase 2 SI is important to show </a:t>
            </a:r>
            <a:r>
              <a:rPr lang="en-GB" sz="1800" i="1" u="sng" dirty="0" smtClean="0">
                <a:solidFill>
                  <a:srgbClr val="FF0000"/>
                </a:solidFill>
              </a:rPr>
              <a:t>to the external world that 3GPP V2V technology continues to improve with </a:t>
            </a:r>
            <a:r>
              <a:rPr lang="en-GB" sz="1800" i="1" u="sng" dirty="0">
                <a:solidFill>
                  <a:srgbClr val="FF0000"/>
                </a:solidFill>
              </a:rPr>
              <a:t>new features </a:t>
            </a:r>
            <a:r>
              <a:rPr lang="en-GB" sz="1800" i="1" u="sng" dirty="0" smtClean="0">
                <a:solidFill>
                  <a:srgbClr val="FF0000"/>
                </a:solidFill>
              </a:rPr>
              <a:t>&amp; use cases</a:t>
            </a:r>
            <a:endParaRPr lang="en-US" sz="1800" dirty="0">
              <a:solidFill>
                <a:srgbClr val="FF0000"/>
              </a:solidFill>
            </a:endParaRPr>
          </a:p>
          <a:p>
            <a:pPr lvl="0"/>
            <a:endParaRPr lang="en-GB" dirty="0" smtClean="0"/>
          </a:p>
          <a:p>
            <a:pPr lvl="0"/>
            <a:r>
              <a:rPr lang="en-GB" sz="1800" dirty="0" smtClean="0"/>
              <a:t>Tentatively </a:t>
            </a:r>
            <a:r>
              <a:rPr lang="en-GB" sz="1800" dirty="0"/>
              <a:t>comprising:</a:t>
            </a:r>
            <a:endParaRPr lang="en-US" sz="1800" dirty="0"/>
          </a:p>
          <a:p>
            <a:pPr lvl="1"/>
            <a:r>
              <a:rPr lang="en-GB" sz="1600" dirty="0"/>
              <a:t>New PC5 functionality that would benefit from having less design constraints than 5G V2X phase 1, and therefore benefiting from different resource pools on the same carrier or a different carrier from Rel-14 V2V </a:t>
            </a:r>
            <a:endParaRPr lang="en-US" sz="1600" dirty="0"/>
          </a:p>
          <a:p>
            <a:pPr lvl="1"/>
            <a:r>
              <a:rPr lang="en-GB" sz="1600" dirty="0"/>
              <a:t>Potentially some higher layer features</a:t>
            </a:r>
            <a:endParaRPr lang="en-US" sz="1600" dirty="0"/>
          </a:p>
          <a:p>
            <a:pPr lvl="1"/>
            <a:r>
              <a:rPr lang="en-GB" sz="1600" dirty="0"/>
              <a:t>Positioning using ranging (taking into account any advice from SA3)</a:t>
            </a:r>
            <a:endParaRPr lang="en-US" sz="1600" dirty="0"/>
          </a:p>
          <a:p>
            <a:pPr lvl="3"/>
            <a:endParaRPr lang="en-US" i="1" u="sng" dirty="0">
              <a:solidFill>
                <a:srgbClr val="FF0000"/>
              </a:solidFill>
            </a:endParaRPr>
          </a:p>
          <a:p>
            <a:r>
              <a:rPr lang="en-GB" sz="1800" dirty="0" smtClean="0"/>
              <a:t>A Work Item for set 2 (5G </a:t>
            </a:r>
            <a:r>
              <a:rPr lang="en-GB" sz="1800" dirty="0"/>
              <a:t>V2X Phase </a:t>
            </a:r>
            <a:r>
              <a:rPr lang="en-GB" sz="1800" dirty="0" smtClean="0"/>
              <a:t>2 normative phase) </a:t>
            </a:r>
            <a:r>
              <a:rPr lang="en-US" sz="1800" dirty="0" smtClean="0"/>
              <a:t>would follow as required</a:t>
            </a:r>
            <a:endParaRPr lang="en-US" sz="1800" dirty="0"/>
          </a:p>
          <a:p>
            <a:pPr lvl="1"/>
            <a:r>
              <a:rPr lang="en-GB" sz="1800" b="1" i="1" u="sng" dirty="0" smtClean="0">
                <a:solidFill>
                  <a:srgbClr val="FF0000"/>
                </a:solidFill>
              </a:rPr>
              <a:t>Our </a:t>
            </a:r>
            <a:r>
              <a:rPr lang="en-GB" sz="1800" b="1" i="1" u="sng" dirty="0">
                <a:solidFill>
                  <a:srgbClr val="FF0000"/>
                </a:solidFill>
              </a:rPr>
              <a:t>view:</a:t>
            </a:r>
            <a:r>
              <a:rPr lang="en-GB" sz="1800" i="1" u="sng" dirty="0">
                <a:solidFill>
                  <a:srgbClr val="FF0000"/>
                </a:solidFill>
              </a:rPr>
              <a:t> Rel.16 WI needs be targeted to show constant evolution of cellular V2X work especially </a:t>
            </a:r>
            <a:r>
              <a:rPr lang="en-GB" sz="1800" i="1" u="sng" dirty="0" smtClean="0">
                <a:solidFill>
                  <a:srgbClr val="FF0000"/>
                </a:solidFill>
              </a:rPr>
              <a:t>after a </a:t>
            </a:r>
            <a:r>
              <a:rPr lang="en-GB" sz="1800" i="1" u="sng" dirty="0">
                <a:solidFill>
                  <a:srgbClr val="FF0000"/>
                </a:solidFill>
              </a:rPr>
              <a:t>relatively limited R-15 </a:t>
            </a:r>
            <a:r>
              <a:rPr lang="en-GB" sz="1800" i="1" u="sng" dirty="0" smtClean="0">
                <a:solidFill>
                  <a:srgbClr val="FF0000"/>
                </a:solidFill>
              </a:rPr>
              <a:t>evolution</a:t>
            </a:r>
            <a:endParaRPr lang="en-GB" sz="2400" dirty="0" smtClean="0">
              <a:solidFill>
                <a:srgbClr val="FF0000"/>
              </a:solidFill>
            </a:endParaRPr>
          </a:p>
          <a:p>
            <a:endParaRPr lang="en-US" sz="3200" dirty="0"/>
          </a:p>
          <a:p>
            <a:endParaRPr lang="en-US" sz="1400" dirty="0"/>
          </a:p>
        </p:txBody>
      </p:sp>
      <p:sp>
        <p:nvSpPr>
          <p:cNvPr id="4" name="Text Placeholder 3"/>
          <p:cNvSpPr>
            <a:spLocks noGrp="1"/>
          </p:cNvSpPr>
          <p:nvPr>
            <p:ph type="body" sz="quarter" idx="13"/>
          </p:nvPr>
        </p:nvSpPr>
        <p:spPr/>
        <p:txBody>
          <a:bodyPr/>
          <a:lstStyle/>
          <a:p>
            <a:r>
              <a:rPr lang="en-US" dirty="0" smtClean="0"/>
              <a:t>More “unconstrained” design leveraging NR concepts</a:t>
            </a:r>
            <a:endParaRPr lang="en-US" dirty="0"/>
          </a:p>
        </p:txBody>
      </p:sp>
      <p:sp>
        <p:nvSpPr>
          <p:cNvPr id="5" name="Text Placeholder 4"/>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84235289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Conclusion</a:t>
            </a:r>
            <a:endParaRPr lang="en-US" dirty="0"/>
          </a:p>
        </p:txBody>
      </p:sp>
      <p:sp>
        <p:nvSpPr>
          <p:cNvPr id="2" name="Content Placeholder 1"/>
          <p:cNvSpPr>
            <a:spLocks noGrp="1"/>
          </p:cNvSpPr>
          <p:nvPr>
            <p:ph idx="1"/>
          </p:nvPr>
        </p:nvSpPr>
        <p:spPr/>
        <p:txBody>
          <a:bodyPr/>
          <a:lstStyle/>
          <a:p>
            <a:pPr lvl="0"/>
            <a:r>
              <a:rPr lang="en-US" dirty="0" smtClean="0">
                <a:solidFill>
                  <a:schemeClr val="accent6">
                    <a:lumMod val="75000"/>
                  </a:schemeClr>
                </a:solidFill>
              </a:rPr>
              <a:t>Jointly approve </a:t>
            </a:r>
            <a:r>
              <a:rPr lang="en-US" dirty="0" smtClean="0"/>
              <a:t>Phase II WI and Phase III SI for V2V/V2X</a:t>
            </a:r>
          </a:p>
          <a:p>
            <a:pPr lvl="1"/>
            <a:r>
              <a:rPr lang="en-US" dirty="0" smtClean="0"/>
              <a:t> Important to show cellular V2X is addressing both short-term enhancements and long-term new features and use cases</a:t>
            </a:r>
          </a:p>
          <a:p>
            <a:pPr lvl="2"/>
            <a:endParaRPr lang="en-US" dirty="0" smtClean="0"/>
          </a:p>
          <a:p>
            <a:pPr lvl="0"/>
            <a:r>
              <a:rPr lang="en-US" dirty="0" smtClean="0">
                <a:solidFill>
                  <a:srgbClr val="FF0000"/>
                </a:solidFill>
              </a:rPr>
              <a:t>V2V Phase III study item </a:t>
            </a:r>
            <a:r>
              <a:rPr lang="en-US" dirty="0" smtClean="0"/>
              <a:t>should start in </a:t>
            </a:r>
            <a:r>
              <a:rPr lang="en-US" dirty="0" smtClean="0">
                <a:solidFill>
                  <a:srgbClr val="7030A0"/>
                </a:solidFill>
              </a:rPr>
              <a:t>March 17</a:t>
            </a:r>
          </a:p>
          <a:p>
            <a:pPr lvl="1"/>
            <a:r>
              <a:rPr lang="en-US" dirty="0" smtClean="0"/>
              <a:t>Time Unit allocation can be small to start off with and focus on simulation assumptions</a:t>
            </a:r>
          </a:p>
          <a:p>
            <a:pPr lvl="2"/>
            <a:endParaRPr lang="en-US" dirty="0" smtClean="0"/>
          </a:p>
          <a:p>
            <a:r>
              <a:rPr lang="en-US" smtClean="0">
                <a:solidFill>
                  <a:srgbClr val="FF0000"/>
                </a:solidFill>
              </a:rPr>
              <a:t>Phase III </a:t>
            </a:r>
            <a:r>
              <a:rPr lang="en-US" dirty="0" smtClean="0">
                <a:solidFill>
                  <a:srgbClr val="FF0000"/>
                </a:solidFill>
              </a:rPr>
              <a:t>normative work </a:t>
            </a:r>
            <a:r>
              <a:rPr lang="en-US" dirty="0" smtClean="0"/>
              <a:t>should target </a:t>
            </a:r>
            <a:r>
              <a:rPr lang="en-US" dirty="0" smtClean="0">
                <a:solidFill>
                  <a:srgbClr val="7030A0"/>
                </a:solidFill>
              </a:rPr>
              <a:t>R-16 specification</a:t>
            </a:r>
          </a:p>
          <a:p>
            <a:pPr lvl="1"/>
            <a:r>
              <a:rPr lang="en-US" dirty="0" smtClean="0"/>
              <a:t>Important to show strong progress &amp; continued evolution</a:t>
            </a:r>
          </a:p>
          <a:p>
            <a:pPr lvl="2"/>
            <a:endParaRPr lang="en-US" dirty="0" smtClean="0"/>
          </a:p>
        </p:txBody>
      </p:sp>
      <p:sp>
        <p:nvSpPr>
          <p:cNvPr id="4" name="Text Placeholder 3"/>
          <p:cNvSpPr>
            <a:spLocks noGrp="1"/>
          </p:cNvSpPr>
          <p:nvPr>
            <p:ph type="body" sz="quarter" idx="13"/>
          </p:nvPr>
        </p:nvSpPr>
        <p:spPr/>
        <p:txBody>
          <a:bodyPr/>
          <a:lstStyle/>
          <a:p>
            <a:r>
              <a:rPr lang="en-US" dirty="0" smtClean="0"/>
              <a:t>Show continued evolution of the 3GPP V2V platform with every Release</a:t>
            </a:r>
            <a:endParaRPr lang="en-US" dirty="0"/>
          </a:p>
        </p:txBody>
      </p:sp>
      <p:sp>
        <p:nvSpPr>
          <p:cNvPr id="5" name="Text Placeholder 4"/>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005900626"/>
      </p:ext>
    </p:extLst>
  </p:cSld>
  <p:clrMapOvr>
    <a:masterClrMapping/>
  </p:clrMapOvr>
  <p:transition spd="med">
    <p:fade/>
  </p:transition>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9C865D-052F-45FE-8367-56AAD7AEAA2C}">
  <ds:schemaRefs>
    <ds:schemaRef ds:uri="http://schemas.microsoft.com/office/infopath/2007/PartnerControls"/>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b4b33aa9-2354-4d53-bed7-232b42d25ff3"/>
    <ds:schemaRef ds:uri="http://www.w3.org/XML/1998/namespace"/>
    <ds:schemaRef ds:uri="http://purl.org/dc/dcmitype/"/>
  </ds:schemaRefs>
</ds:datastoreItem>
</file>

<file path=customXml/itemProps2.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17102</TotalTime>
  <Words>436</Words>
  <Application>Microsoft Office PowerPoint</Application>
  <PresentationFormat>Widescreen</PresentationFormat>
  <Paragraphs>45</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Arial</vt:lpstr>
      <vt:lpstr>Calibre Regular</vt:lpstr>
      <vt:lpstr>Calibre Semibold</vt:lpstr>
      <vt:lpstr>Qualcomm Office Bold</vt:lpstr>
      <vt:lpstr>Qualcomm Office Light</vt:lpstr>
      <vt:lpstr>Qualcomm Office Regular</vt:lpstr>
      <vt:lpstr>Qualcomm Regular</vt:lpstr>
      <vt:lpstr>Tahoma</vt:lpstr>
      <vt:lpstr>Times New Roman</vt:lpstr>
      <vt:lpstr>QTI_Template_NDA_June2014</vt:lpstr>
      <vt:lpstr>3GPP RAN #75 6th to 9th March 2017, Dubrovnik, Hungary</vt:lpstr>
      <vt:lpstr>Context</vt:lpstr>
      <vt:lpstr>Set 1: Potential Rel-15 Work Item for 3GPP V2X Phase II</vt:lpstr>
      <vt:lpstr>Set 2: Potential Rel-15 Study Item for 3GPP V2X Phase III</vt:lpstr>
      <vt:lpstr>Conclusion</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Qualcomm User</cp:lastModifiedBy>
  <cp:revision>535</cp:revision>
  <dcterms:created xsi:type="dcterms:W3CDTF">2014-07-09T00:20:26Z</dcterms:created>
  <dcterms:modified xsi:type="dcterms:W3CDTF">2017-02-27T23:20:56Z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893458923</vt:i4>
  </property>
  <property fmtid="{D5CDD505-2E9C-101B-9397-08002B2CF9AE}" pid="6" name="_NewReviewCycle">
    <vt:lpwstr/>
  </property>
  <property fmtid="{D5CDD505-2E9C-101B-9397-08002B2CF9AE}" pid="7" name="_EmailSubject">
    <vt:lpwstr>RP-170198</vt:lpwstr>
  </property>
  <property fmtid="{D5CDD505-2E9C-101B-9397-08002B2CF9AE}" pid="8" name="_AuthorEmail">
    <vt:lpwstr>patil@qti.qualcomm.com</vt:lpwstr>
  </property>
  <property fmtid="{D5CDD505-2E9C-101B-9397-08002B2CF9AE}" pid="9" name="_AuthorEmailDisplayName">
    <vt:lpwstr>Patil, Shailesh</vt:lpwstr>
  </property>
  <property fmtid="{D5CDD505-2E9C-101B-9397-08002B2CF9AE}" pid="10" name="_PreviousAdHocReviewCycleID">
    <vt:i4>-717908866</vt:i4>
  </property>
</Properties>
</file>