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12"/>
  </p:notesMasterIdLst>
  <p:handoutMasterIdLst>
    <p:handoutMasterId r:id="rId13"/>
  </p:handoutMasterIdLst>
  <p:sldIdLst>
    <p:sldId id="567" r:id="rId5"/>
    <p:sldId id="569" r:id="rId6"/>
    <p:sldId id="571" r:id="rId7"/>
    <p:sldId id="572" r:id="rId8"/>
    <p:sldId id="573" r:id="rId9"/>
    <p:sldId id="575" r:id="rId10"/>
    <p:sldId id="577" r:id="rId11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89" d="100"/>
          <a:sy n="89" d="100"/>
        </p:scale>
        <p:origin x="-970" y="-6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2017-02-28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2/28/2017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57" r:id="rId3"/>
    <p:sldLayoutId id="2147484171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20180" y="4941168"/>
            <a:ext cx="488109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5960" y="1556792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Motivation for new WI: Further 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enhancements</a:t>
            </a:r>
          </a:p>
          <a:p>
            <a:pPr algn="ctr">
              <a:spcAft>
                <a:spcPts val="600"/>
              </a:spcAft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on NB-</a:t>
            </a:r>
            <a:r>
              <a:rPr lang="en-US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IoT</a:t>
            </a: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 and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eMTC</a:t>
            </a:r>
            <a:endParaRPr lang="da-DK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1352" y="236620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맑은 고딕" pitchFamily="50" charset="-127"/>
                <a:ea typeface="맑은 고딕" pitchFamily="50" charset="-127"/>
              </a:rPr>
              <a:t>RP-170172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5960" y="233353"/>
            <a:ext cx="5313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#75</a:t>
            </a:r>
          </a:p>
          <a:p>
            <a:r>
              <a:rPr lang="en-GB" sz="1600" b="1" dirty="0"/>
              <a:t>Dubrovnik, Croatia, March 6 - 9, 2017</a:t>
            </a:r>
            <a:r>
              <a:rPr lang="de-DE" altLang="ja-JP" sz="1600" b="1" dirty="0"/>
              <a:t/>
            </a:r>
            <a:br>
              <a:rPr lang="de-DE" altLang="ja-JP" sz="1600" b="1" dirty="0"/>
            </a:br>
            <a:r>
              <a:rPr lang="en-US" altLang="ko-KR" sz="1600" b="1" dirty="0"/>
              <a:t>Agenda item: 10.1.1</a:t>
            </a:r>
            <a:br>
              <a:rPr lang="en-US" altLang="ko-KR" sz="1600" b="1" dirty="0"/>
            </a:br>
            <a:r>
              <a:rPr lang="en-US" altLang="ko-KR" sz="1600" b="1" dirty="0"/>
              <a:t>Document for: Discussion</a:t>
            </a:r>
            <a: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o-KR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altLang="ja-JP" sz="1600" dirty="0">
              <a:latin typeface="Times New Roman" panose="02020603050405020304" pitchFamily="18" charset="0"/>
              <a:ea typeface="Arial Unicode MS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hangingPunct="0"/>
            <a:r>
              <a:rPr lang="en-GB" altLang="zh-CN" sz="1800" dirty="0" err="1"/>
              <a:t>eMTC</a:t>
            </a:r>
            <a:r>
              <a:rPr lang="en-GB" altLang="zh-CN" sz="1800" dirty="0"/>
              <a:t>/NB-</a:t>
            </a:r>
            <a:r>
              <a:rPr lang="en-GB" altLang="zh-CN" sz="1800" dirty="0" err="1"/>
              <a:t>IoT</a:t>
            </a:r>
            <a:r>
              <a:rPr lang="en-GB" altLang="zh-CN" sz="1800" dirty="0"/>
              <a:t> align with </a:t>
            </a:r>
            <a:r>
              <a:rPr lang="en-GB" altLang="zh-CN" sz="1800" dirty="0" err="1"/>
              <a:t>mMTC</a:t>
            </a:r>
            <a:r>
              <a:rPr lang="en-GB" altLang="zh-CN" sz="1800" dirty="0"/>
              <a:t> requirements</a:t>
            </a:r>
          </a:p>
          <a:p>
            <a:pPr lvl="1" hangingPunct="0"/>
            <a:r>
              <a:rPr lang="en-GB" altLang="zh-CN" sz="1600" dirty="0" err="1"/>
              <a:t>eMTC</a:t>
            </a:r>
            <a:r>
              <a:rPr lang="en-GB" altLang="zh-CN" sz="1600" dirty="0"/>
              <a:t> and NB-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 were specified in Rel-13 and further enhanced in Rel-14, targeting to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business, with extended coverage, longer battery life, and low complexity device. </a:t>
            </a:r>
          </a:p>
          <a:p>
            <a:pPr lvl="1" hangingPunct="0"/>
            <a:r>
              <a:rPr lang="en-GB" altLang="zh-CN" sz="1600" dirty="0"/>
              <a:t>It was agreed that </a:t>
            </a:r>
            <a:r>
              <a:rPr lang="en-GB" altLang="zh-CN" sz="1600" i="1" dirty="0"/>
              <a:t>“</a:t>
            </a:r>
            <a:r>
              <a:rPr lang="en-US" altLang="zh-CN" sz="1600" i="1" dirty="0"/>
              <a:t>3GPP’s IMT-2020 self-evaluations towards </a:t>
            </a:r>
            <a:r>
              <a:rPr lang="en-US" altLang="zh-CN" sz="1600" i="1" dirty="0" err="1"/>
              <a:t>mMTC</a:t>
            </a:r>
            <a:r>
              <a:rPr lang="en-US" altLang="zh-CN" sz="1600" i="1" dirty="0"/>
              <a:t> requirements will assess NB-</a:t>
            </a:r>
            <a:r>
              <a:rPr lang="en-US" altLang="zh-CN" sz="1600" i="1" dirty="0" err="1"/>
              <a:t>IoT</a:t>
            </a:r>
            <a:r>
              <a:rPr lang="en-US" altLang="zh-CN" sz="1600" i="1" dirty="0"/>
              <a:t> </a:t>
            </a:r>
            <a:endParaRPr lang="en-US" altLang="zh-CN" sz="1600" i="1" dirty="0" smtClean="0"/>
          </a:p>
          <a:p>
            <a:pPr marL="457200" lvl="1" indent="0" hangingPunct="0">
              <a:buNone/>
            </a:pPr>
            <a:r>
              <a:rPr lang="en-US" altLang="zh-CN" sz="1600" i="1" dirty="0" smtClean="0"/>
              <a:t>       and/or </a:t>
            </a:r>
            <a:r>
              <a:rPr lang="en-US" altLang="zh-CN" sz="1600" i="1" dirty="0"/>
              <a:t>LTE </a:t>
            </a:r>
            <a:r>
              <a:rPr lang="en-US" altLang="zh-CN" sz="1600" i="1" dirty="0" err="1"/>
              <a:t>eMTC</a:t>
            </a:r>
            <a:r>
              <a:rPr lang="en-US" altLang="zh-CN" sz="1600" dirty="0"/>
              <a:t>”. </a:t>
            </a:r>
          </a:p>
          <a:p>
            <a:pPr lvl="1" hangingPunct="0">
              <a:buNone/>
            </a:pPr>
            <a:endParaRPr lang="en-GB" altLang="zh-CN" sz="800" dirty="0"/>
          </a:p>
          <a:p>
            <a:pPr hangingPunct="0"/>
            <a:r>
              <a:rPr lang="en-GB" altLang="zh-CN" sz="1800" dirty="0" err="1"/>
              <a:t>IoT</a:t>
            </a:r>
            <a:r>
              <a:rPr lang="en-GB" altLang="zh-CN" sz="1800" dirty="0"/>
              <a:t>/MTC marketing is </a:t>
            </a:r>
            <a:r>
              <a:rPr lang="en-US" altLang="zh-CN" sz="1800" dirty="0"/>
              <a:t>maturing</a:t>
            </a:r>
            <a:endParaRPr lang="en-GB" altLang="zh-CN" sz="1800" dirty="0"/>
          </a:p>
          <a:p>
            <a:pPr lvl="1" hangingPunct="0"/>
            <a:r>
              <a:rPr lang="en-GB" altLang="zh-CN" sz="1600" dirty="0"/>
              <a:t>Global operators start to launch cellular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service with </a:t>
            </a:r>
            <a:r>
              <a:rPr lang="en-GB" altLang="zh-CN" sz="1600" dirty="0" err="1"/>
              <a:t>eMTC</a:t>
            </a:r>
            <a:r>
              <a:rPr lang="en-GB" altLang="zh-CN" sz="1600" dirty="0"/>
              <a:t> and/or NB-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. </a:t>
            </a:r>
          </a:p>
          <a:p>
            <a:pPr lvl="1" hangingPunct="0"/>
            <a:r>
              <a:rPr lang="en-GB" altLang="zh-CN" sz="1600" dirty="0"/>
              <a:t>Massive connections of </a:t>
            </a:r>
            <a:r>
              <a:rPr lang="en-GB" altLang="zh-CN" sz="1600" dirty="0" err="1"/>
              <a:t>IoT</a:t>
            </a:r>
            <a:r>
              <a:rPr lang="en-GB" altLang="zh-CN" sz="1600" dirty="0"/>
              <a:t>/MTC device will be the challenge in the near future.</a:t>
            </a:r>
          </a:p>
          <a:p>
            <a:pPr lvl="1" hangingPunct="0"/>
            <a:endParaRPr lang="en-GB" altLang="zh-CN" sz="800" dirty="0"/>
          </a:p>
          <a:p>
            <a:pPr hangingPunct="0"/>
            <a:r>
              <a:rPr lang="en-GB" altLang="zh-CN" sz="1800" dirty="0"/>
              <a:t>Further enhancement on </a:t>
            </a:r>
            <a:r>
              <a:rPr lang="en-GB" altLang="zh-CN" sz="1800" dirty="0">
                <a:sym typeface="Wingdings" panose="05000000000000000000" pitchFamily="2" charset="2"/>
              </a:rPr>
              <a:t>NB-</a:t>
            </a:r>
            <a:r>
              <a:rPr lang="en-GB" altLang="zh-CN" sz="1800" dirty="0" err="1">
                <a:sym typeface="Wingdings" panose="05000000000000000000" pitchFamily="2" charset="2"/>
              </a:rPr>
              <a:t>IoT</a:t>
            </a:r>
            <a:r>
              <a:rPr lang="en-GB" altLang="zh-CN" sz="1800" dirty="0">
                <a:sym typeface="Wingdings" panose="05000000000000000000" pitchFamily="2" charset="2"/>
              </a:rPr>
              <a:t>/</a:t>
            </a:r>
            <a:r>
              <a:rPr lang="en-GB" altLang="zh-CN" sz="1800" dirty="0" err="1">
                <a:sym typeface="Wingdings" panose="05000000000000000000" pitchFamily="2" charset="2"/>
              </a:rPr>
              <a:t>eMTC</a:t>
            </a:r>
            <a:r>
              <a:rPr lang="en-GB" altLang="zh-CN" sz="1800" dirty="0">
                <a:sym typeface="Wingdings" panose="05000000000000000000" pitchFamily="2" charset="2"/>
              </a:rPr>
              <a:t> in Rel-15</a:t>
            </a:r>
          </a:p>
          <a:p>
            <a:pPr lvl="1" hangingPunct="0"/>
            <a:r>
              <a:rPr lang="en-GB" altLang="zh-CN" sz="1600" dirty="0">
                <a:sym typeface="Wingdings" panose="05000000000000000000" pitchFamily="2" charset="2"/>
              </a:rPr>
              <a:t>Target to </a:t>
            </a:r>
            <a:r>
              <a:rPr lang="en-GB" altLang="zh-CN" sz="1600" dirty="0" err="1">
                <a:sym typeface="Wingdings" panose="05000000000000000000" pitchFamily="2" charset="2"/>
              </a:rPr>
              <a:t>mMTC</a:t>
            </a:r>
            <a:r>
              <a:rPr lang="en-GB" altLang="zh-CN" sz="1600" dirty="0">
                <a:sym typeface="Wingdings" panose="05000000000000000000" pitchFamily="2" charset="2"/>
              </a:rPr>
              <a:t> requirements: </a:t>
            </a:r>
            <a:r>
              <a:rPr lang="en-GB" altLang="zh-CN" sz="1600" dirty="0"/>
              <a:t>coverage of 164dB </a:t>
            </a:r>
            <a:r>
              <a:rPr lang="en-GB" altLang="zh-CN" sz="1600" dirty="0" err="1"/>
              <a:t>MaxCL</a:t>
            </a:r>
            <a:r>
              <a:rPr lang="en-GB" altLang="zh-CN" sz="1600" dirty="0"/>
              <a:t>, less than 10 seconds latency, 10 years </a:t>
            </a:r>
            <a:endParaRPr lang="en-GB" altLang="zh-CN" sz="1600" dirty="0" smtClean="0"/>
          </a:p>
          <a:p>
            <a:pPr marL="457200" lvl="1" indent="0" hangingPunct="0">
              <a:buNone/>
            </a:pPr>
            <a:r>
              <a:rPr lang="en-GB" altLang="zh-CN" sz="1600" dirty="0"/>
              <a:t> </a:t>
            </a:r>
            <a:r>
              <a:rPr lang="en-GB" altLang="zh-CN" sz="1600" dirty="0" smtClean="0"/>
              <a:t>      battery </a:t>
            </a:r>
            <a:r>
              <a:rPr lang="en-GB" altLang="zh-CN" sz="1600" dirty="0"/>
              <a:t>life and support of massive connection. </a:t>
            </a:r>
          </a:p>
          <a:p>
            <a:pPr lvl="1" hangingPunct="0"/>
            <a:r>
              <a:rPr lang="en-US" sz="1600" dirty="0" smtClean="0"/>
              <a:t>Specify </a:t>
            </a:r>
            <a:r>
              <a:rPr lang="en-US" sz="1600" dirty="0"/>
              <a:t>TDD NB-</a:t>
            </a:r>
            <a:r>
              <a:rPr lang="en-US" sz="1600" dirty="0" err="1"/>
              <a:t>IoT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9585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Gap of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 for </a:t>
            </a:r>
            <a:r>
              <a:rPr lang="en-US" altLang="zh-CN" dirty="0" err="1" smtClean="0"/>
              <a:t>mMTC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2" y="3933056"/>
            <a:ext cx="9505056" cy="2592288"/>
          </a:xfrm>
        </p:spPr>
        <p:txBody>
          <a:bodyPr/>
          <a:lstStyle/>
          <a:p>
            <a:r>
              <a:rPr lang="en-US" altLang="zh-CN" sz="1600" b="1" dirty="0"/>
              <a:t>NB-</a:t>
            </a:r>
            <a:r>
              <a:rPr lang="en-US" altLang="zh-CN" sz="1600" b="1" dirty="0" err="1"/>
              <a:t>IoT</a:t>
            </a:r>
            <a:r>
              <a:rPr lang="en-US" altLang="zh-CN" sz="1600" b="1" dirty="0"/>
              <a:t> to 5G </a:t>
            </a:r>
            <a:r>
              <a:rPr lang="en-US" altLang="zh-CN" sz="1600" b="1" dirty="0" err="1"/>
              <a:t>mMTC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/>
              <a:t>Some gaps (MCL, Battery life, Latency) are expected to 5G </a:t>
            </a:r>
            <a:r>
              <a:rPr lang="en-US" altLang="zh-CN" sz="1200" dirty="0" err="1"/>
              <a:t>mMTC</a:t>
            </a:r>
            <a:r>
              <a:rPr lang="en-US" altLang="zh-CN" sz="1200" dirty="0"/>
              <a:t> requirement due to “noise figure” and some practical constraint (e.g., </a:t>
            </a:r>
            <a:r>
              <a:rPr lang="en-US" altLang="zh-CN" sz="1200" dirty="0" smtClean="0"/>
              <a:t>  NPDCCH </a:t>
            </a:r>
            <a:r>
              <a:rPr lang="en-US" altLang="zh-CN" sz="1200" dirty="0"/>
              <a:t>period).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/>
              <a:t>Connection density needs to be optimized.</a:t>
            </a:r>
          </a:p>
          <a:p>
            <a:pPr lvl="1">
              <a:buFont typeface="Arial" pitchFamily="34" charset="0"/>
              <a:buChar char="•"/>
            </a:pPr>
            <a:endParaRPr lang="en-US" altLang="zh-CN" sz="600" dirty="0"/>
          </a:p>
          <a:p>
            <a:r>
              <a:rPr lang="en-US" altLang="zh-CN" sz="1600" b="1" dirty="0" err="1"/>
              <a:t>eMTC</a:t>
            </a:r>
            <a:r>
              <a:rPr lang="en-US" altLang="zh-CN" sz="1600" b="1" dirty="0"/>
              <a:t>  to 5G </a:t>
            </a:r>
            <a:r>
              <a:rPr lang="en-US" altLang="zh-CN" sz="1600" b="1" dirty="0" err="1"/>
              <a:t>mMTC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/>
              <a:t> ~5dB gap on coverage.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 smtClean="0"/>
              <a:t>Connection </a:t>
            </a:r>
            <a:r>
              <a:rPr lang="en-US" altLang="zh-CN" sz="1200" dirty="0"/>
              <a:t>density is expected to be an issue due to min uplink scheduling granularity.  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 smtClean="0"/>
              <a:t>Some </a:t>
            </a:r>
            <a:r>
              <a:rPr lang="en-US" altLang="zh-CN" sz="1200" dirty="0"/>
              <a:t>gap on Battery life is expected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altLang="zh-CN" sz="1200" dirty="0" smtClean="0"/>
              <a:t>No </a:t>
            </a:r>
            <a:r>
              <a:rPr lang="en-US" altLang="zh-CN" sz="1200" dirty="0"/>
              <a:t>evaluation on latency.</a:t>
            </a:r>
          </a:p>
          <a:p>
            <a:endParaRPr lang="en-US" sz="2000" dirty="0"/>
          </a:p>
        </p:txBody>
      </p:sp>
      <p:graphicFrame>
        <p:nvGraphicFramePr>
          <p:cNvPr id="4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763887"/>
              </p:ext>
            </p:extLst>
          </p:nvPr>
        </p:nvGraphicFramePr>
        <p:xfrm>
          <a:off x="272480" y="620688"/>
          <a:ext cx="9151548" cy="326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7005"/>
                <a:gridCol w="2333395"/>
                <a:gridCol w="2922967"/>
                <a:gridCol w="2628181"/>
              </a:tblGrid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KPI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5G</a:t>
                      </a:r>
                      <a:r>
                        <a:rPr lang="en-US" altLang="zh-CN" sz="15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500" baseline="0" dirty="0" err="1" smtClean="0">
                          <a:latin typeface="Calibri" panose="020F0502020204030204" pitchFamily="34" charset="0"/>
                        </a:rPr>
                        <a:t>mMTC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smtClean="0">
                          <a:latin typeface="Calibri" panose="020F0502020204030204" pitchFamily="34" charset="0"/>
                        </a:rPr>
                        <a:t>NB-</a:t>
                      </a:r>
                      <a:r>
                        <a:rPr lang="en-US" altLang="zh-CN" sz="1500" dirty="0" err="1" smtClean="0">
                          <a:latin typeface="Calibri" panose="020F0502020204030204" pitchFamily="34" charset="0"/>
                        </a:rPr>
                        <a:t>IoT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500" dirty="0" err="1" smtClean="0">
                          <a:latin typeface="Calibri" panose="020F0502020204030204" pitchFamily="34" charset="0"/>
                        </a:rPr>
                        <a:t>eMTC</a:t>
                      </a:r>
                      <a:endParaRPr lang="zh-CN" altLang="en-US" sz="15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Coverage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164dB with 160bps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5dB/9dB noise figure)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144dB +20dB MCL with 160bps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140dB +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15dB MCL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5dB/9dB noise figure)</a:t>
                      </a: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Battery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life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Beyond 10 yrs with UL 200 bytes per day 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followed by 20bytes DL from </a:t>
                      </a:r>
                      <a:r>
                        <a:rPr lang="en-US" altLang="zh-CN" sz="1100" kern="1200" dirty="0" err="1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MaxCL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of 164dB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 to 10 yrs with 20dB coverage extension.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GB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Provide power consumption reduction, to target ultra-long battery life.</a:t>
                      </a:r>
                      <a:endParaRPr lang="zh-CN" altLang="en-US" sz="1100" dirty="0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Latency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&lt;10s with 20 bytes application package @ 164dB MCL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10s event trigger @164dB MCL theoretically.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(with 3dB/5dB noise figure, NPDCCH</a:t>
                      </a:r>
                      <a:r>
                        <a:rPr lang="en-US" altLang="zh-CN" sz="110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period constraint</a:t>
                      </a: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Need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 be evaluated.</a:t>
                      </a:r>
                    </a:p>
                    <a:p>
                      <a:pPr latinLnBrk="0"/>
                      <a:endParaRPr lang="zh-CN" altLang="en-US" sz="15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Connection density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1 000 000 </a:t>
                      </a:r>
                      <a:r>
                        <a:rPr lang="en-GB" altLang="zh-CN" sz="1100" b="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device/</a:t>
                      </a:r>
                      <a:r>
                        <a:rPr lang="en-GB" altLang="zh-CN" sz="1100" b="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km</a:t>
                      </a:r>
                      <a:r>
                        <a:rPr lang="en-GB" altLang="zh-CN" sz="1100" b="0" kern="1200" baseline="300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</a:t>
                      </a:r>
                      <a:endParaRPr lang="en-GB" altLang="zh-CN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52547 device with ISD 1732m (i.e., ~</a:t>
                      </a:r>
                      <a:r>
                        <a:rPr lang="en-GB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</a:t>
                      </a:r>
                      <a:r>
                        <a:rPr lang="en-US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00 00</a:t>
                      </a:r>
                      <a:r>
                        <a:rPr lang="en-GB" altLang="zh-CN" sz="1100" b="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device/</a:t>
                      </a:r>
                      <a:r>
                        <a:rPr lang="en-GB" altLang="zh-CN" sz="1100" b="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km</a:t>
                      </a:r>
                      <a:r>
                        <a:rPr lang="en-GB" altLang="zh-CN" sz="1100" b="0" kern="1200" baseline="300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 </a:t>
                      </a:r>
                      <a:r>
                        <a:rPr lang="en-GB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 200kHz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Uplink</a:t>
                      </a:r>
                      <a:r>
                        <a:rPr lang="en-US" altLang="zh-CN" sz="1100" kern="1200" baseline="0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capacity is expected to be an issue since extended CE UE always occupy at least 1 PRB. </a:t>
                      </a:r>
                      <a:endParaRPr lang="en-US" altLang="zh-CN" sz="1100" kern="1200" dirty="0" smtClean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Low cost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Ultra-low cost devices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Significantly reduce complexity and hence cost.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low complexity UE category/type</a:t>
                      </a:r>
                      <a:endParaRPr lang="zh-CN" altLang="en-US" sz="11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Positioning</a:t>
                      </a:r>
                    </a:p>
                    <a:p>
                      <a:pPr latinLnBrk="0"/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and</a:t>
                      </a:r>
                      <a:r>
                        <a:rPr lang="en-US" altLang="zh-CN" sz="12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zh-CN" sz="1200" dirty="0" smtClean="0">
                          <a:latin typeface="Calibri" panose="020F0502020204030204" pitchFamily="34" charset="0"/>
                        </a:rPr>
                        <a:t>multi-cast</a:t>
                      </a:r>
                      <a:endParaRPr lang="zh-CN" alt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Supported</a:t>
                      </a:r>
                      <a:r>
                        <a:rPr lang="en-US" altLang="zh-CN" sz="1100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 and multi-cast</a:t>
                      </a:r>
                      <a:endParaRPr lang="zh-CN" altLang="en-US" sz="1100" kern="120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0"/>
                      <a:r>
                        <a:rPr lang="en-US" altLang="zh-CN" sz="1100" dirty="0" smtClean="0">
                          <a:solidFill>
                            <a:srgbClr val="00B050"/>
                          </a:solidFill>
                          <a:latin typeface="Calibri" panose="020F0502020204030204" pitchFamily="34" charset="0"/>
                        </a:rPr>
                        <a:t>Supported</a:t>
                      </a:r>
                      <a:endParaRPr lang="zh-CN" altLang="en-US" sz="1100" dirty="0">
                        <a:solidFill>
                          <a:srgbClr val="00B050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653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Massive connections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sz="2000" b="1" dirty="0"/>
              <a:t>Motivation:</a:t>
            </a:r>
          </a:p>
          <a:p>
            <a:pPr lvl="1"/>
            <a:r>
              <a:rPr lang="en-US" altLang="zh-CN" sz="1800" dirty="0"/>
              <a:t>There is a gap for both NB-</a:t>
            </a:r>
            <a:r>
              <a:rPr lang="en-US" altLang="zh-CN" sz="1800" dirty="0" err="1"/>
              <a:t>IoT</a:t>
            </a:r>
            <a:r>
              <a:rPr lang="en-US" altLang="zh-CN" sz="1800" dirty="0"/>
              <a:t> and </a:t>
            </a:r>
            <a:r>
              <a:rPr lang="en-US" altLang="zh-CN" sz="1800" dirty="0" err="1"/>
              <a:t>eMTC</a:t>
            </a:r>
            <a:r>
              <a:rPr lang="en-US" altLang="zh-CN" sz="1800" dirty="0"/>
              <a:t> to </a:t>
            </a:r>
            <a:r>
              <a:rPr lang="en-US" altLang="zh-CN" sz="1800" dirty="0" err="1"/>
              <a:t>mMTC</a:t>
            </a:r>
            <a:r>
              <a:rPr lang="en-US" altLang="zh-CN" sz="1800" dirty="0"/>
              <a:t> connection density (1e6 per </a:t>
            </a:r>
            <a:r>
              <a:rPr lang="en-US" altLang="zh-CN" sz="1800" dirty="0" err="1"/>
              <a:t>sq</a:t>
            </a:r>
            <a:r>
              <a:rPr lang="en-US" altLang="zh-CN" sz="1800" dirty="0"/>
              <a:t> km) requirement. </a:t>
            </a:r>
          </a:p>
          <a:p>
            <a:pPr lvl="1"/>
            <a:r>
              <a:rPr lang="en-US" altLang="zh-CN" sz="1800" dirty="0"/>
              <a:t>Traffic model for </a:t>
            </a:r>
            <a:r>
              <a:rPr lang="en-US" altLang="zh-CN" sz="1800" dirty="0" err="1"/>
              <a:t>mMTC</a:t>
            </a:r>
            <a:r>
              <a:rPr lang="en-US" altLang="zh-CN" sz="1800" dirty="0"/>
              <a:t> is expected to be denser than traffic model used in TR 45.802, i.e., 11.2 sessions per device per day:</a:t>
            </a:r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endParaRPr lang="en-US" altLang="zh-CN" sz="1800" dirty="0"/>
          </a:p>
          <a:p>
            <a:pPr lvl="1"/>
            <a:r>
              <a:rPr lang="en-US" altLang="zh-CN" sz="1800" dirty="0"/>
              <a:t>Congestion control is needed to handle massive connections</a:t>
            </a:r>
          </a:p>
          <a:p>
            <a:pPr lvl="1"/>
            <a:endParaRPr lang="en-US" altLang="zh-CN" sz="1600" dirty="0"/>
          </a:p>
          <a:p>
            <a:r>
              <a:rPr lang="en-US" altLang="zh-CN" sz="2000" b="1" dirty="0"/>
              <a:t>Possible solutions:</a:t>
            </a:r>
          </a:p>
          <a:p>
            <a:pPr lvl="1" hangingPunct="0"/>
            <a:r>
              <a:rPr lang="en-GB" sz="1800" dirty="0"/>
              <a:t>Orthogonal multiplexing PUSCH </a:t>
            </a:r>
            <a:r>
              <a:rPr lang="en-GB" sz="1800"/>
              <a:t>transmissions </a:t>
            </a:r>
            <a:r>
              <a:rPr lang="en-GB" sz="1800" smtClean="0"/>
              <a:t>from </a:t>
            </a:r>
            <a:r>
              <a:rPr lang="en-GB" sz="1800" dirty="0" err="1"/>
              <a:t>eMTC</a:t>
            </a:r>
            <a:r>
              <a:rPr lang="en-GB" sz="1800" dirty="0"/>
              <a:t> UEs within 1 or more PRBs. </a:t>
            </a:r>
            <a:endParaRPr lang="en-GB" sz="1800" dirty="0" smtClean="0"/>
          </a:p>
          <a:p>
            <a:pPr lvl="1" hangingPunct="0"/>
            <a:r>
              <a:rPr lang="en-GB" sz="1800" dirty="0" smtClean="0"/>
              <a:t>Uplink </a:t>
            </a:r>
            <a:r>
              <a:rPr lang="en-GB" sz="1800" dirty="0"/>
              <a:t>non-orthogonal multiple access techniques for NB-</a:t>
            </a:r>
            <a:r>
              <a:rPr lang="en-GB" sz="1800" dirty="0" err="1"/>
              <a:t>IoT</a:t>
            </a:r>
            <a:r>
              <a:rPr lang="en-GB" sz="1800" dirty="0"/>
              <a:t> and </a:t>
            </a:r>
            <a:r>
              <a:rPr lang="en-GB" sz="1800" dirty="0" err="1"/>
              <a:t>eMTC</a:t>
            </a:r>
            <a:r>
              <a:rPr lang="en-GB" sz="1800" dirty="0"/>
              <a:t> and increased capacity for reference signals or random access      preambles. </a:t>
            </a:r>
          </a:p>
          <a:p>
            <a:pPr lvl="1" hangingPunct="0"/>
            <a:r>
              <a:rPr lang="en-GB" sz="1800" dirty="0"/>
              <a:t>Enable operating NB-</a:t>
            </a:r>
            <a:r>
              <a:rPr lang="en-GB" sz="1800" dirty="0" err="1"/>
              <a:t>IoT</a:t>
            </a:r>
            <a:r>
              <a:rPr lang="en-GB" sz="1800" dirty="0"/>
              <a:t> and/or </a:t>
            </a:r>
            <a:r>
              <a:rPr lang="en-GB" sz="1800" dirty="0" err="1"/>
              <a:t>eMTC</a:t>
            </a:r>
            <a:r>
              <a:rPr lang="en-GB" sz="1800" dirty="0"/>
              <a:t> in unlicensed spectrum to offload the connections.</a:t>
            </a:r>
          </a:p>
          <a:p>
            <a:pPr lvl="1" hangingPunct="0"/>
            <a:r>
              <a:rPr lang="en-GB" sz="1800" dirty="0"/>
              <a:t>UE group scheduling to reduce control overhead and UE power consumption. </a:t>
            </a:r>
          </a:p>
          <a:p>
            <a:pPr lvl="1" hangingPunct="0"/>
            <a:r>
              <a:rPr lang="en-GB" sz="1800" dirty="0"/>
              <a:t>Improved link adaptation for UEs with no or with small coverage enhancements. </a:t>
            </a:r>
          </a:p>
          <a:p>
            <a:pPr lvl="1" hangingPunct="0"/>
            <a:r>
              <a:rPr lang="en-GB" sz="1800" dirty="0"/>
              <a:t>Congestion control</a:t>
            </a:r>
            <a:r>
              <a:rPr lang="en-GB" sz="1800" dirty="0" smtClean="0"/>
              <a:t>.</a:t>
            </a:r>
            <a:endParaRPr lang="en-US" sz="1600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4645" y="1772816"/>
            <a:ext cx="5850650" cy="130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1322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dirty="0"/>
              <a:t>Latency reduction and 10 </a:t>
            </a:r>
            <a:r>
              <a:rPr lang="en-US" dirty="0" smtClean="0"/>
              <a:t>years </a:t>
            </a:r>
            <a:r>
              <a:rPr lang="en-US" dirty="0"/>
              <a:t>battery life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5472607" cy="2808311"/>
          </a:xfrm>
        </p:spPr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It is required to support less than 10 seconds latency </a:t>
            </a:r>
            <a:r>
              <a:rPr lang="en-US" altLang="zh-CN" sz="1600" dirty="0" smtClean="0"/>
              <a:t>   for </a:t>
            </a:r>
            <a:r>
              <a:rPr lang="en-US" altLang="zh-CN" sz="1600" dirty="0"/>
              <a:t>exception report in extreme coverage.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With the constraint of NPDCCH period, it is barely can support less than 10 seconds latency in extreme </a:t>
            </a:r>
            <a:r>
              <a:rPr lang="en-US" altLang="zh-CN" sz="1600" dirty="0" smtClean="0"/>
              <a:t>          </a:t>
            </a:r>
            <a:r>
              <a:rPr lang="en-US" altLang="zh-CN" sz="1600" dirty="0"/>
              <a:t>coverage for NB-</a:t>
            </a:r>
            <a:r>
              <a:rPr lang="en-US" altLang="zh-CN" sz="1600" dirty="0" err="1"/>
              <a:t>IoT</a:t>
            </a:r>
            <a:r>
              <a:rPr lang="en-US" altLang="zh-CN" sz="1600" dirty="0"/>
              <a:t> system.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There is some gaps to 10 years battery life.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355917" y="3870466"/>
            <a:ext cx="9061579" cy="236684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2400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742950" indent="-28575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20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11430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•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16002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–"/>
              <a:defRPr kumimoji="1" sz="16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2057400" indent="-228600" algn="l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buFont typeface="Arial" charset="0"/>
              <a:buChar char="»"/>
              <a:defRPr kumimoji="1" sz="1400" baseline="0">
                <a:solidFill>
                  <a:schemeClr val="tx1"/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  <a:lvl6pPr marL="25146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Possible solutions: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Enhanced RACH </a:t>
            </a:r>
            <a:r>
              <a:rPr lang="en-GB" sz="1600" dirty="0" smtClean="0"/>
              <a:t>procedure. </a:t>
            </a:r>
            <a:endParaRPr lang="en-GB" sz="1600" dirty="0"/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Uplink grant-free transmissions. SPS for both uplink and downlink. 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Early termination of uplink and downlink data transmissions. </a:t>
            </a:r>
          </a:p>
          <a:p>
            <a:pPr lvl="1" hangingPunct="0">
              <a:spcBef>
                <a:spcPts val="0"/>
              </a:spcBef>
              <a:spcAft>
                <a:spcPts val="0"/>
              </a:spcAft>
            </a:pPr>
            <a:r>
              <a:rPr lang="en-GB" sz="1600" dirty="0"/>
              <a:t>Mechanisms to enable data transmission/reception without RRC transition to connected state. </a:t>
            </a:r>
            <a:endParaRPr lang="en-US" sz="1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11050" r="1715"/>
          <a:stretch/>
        </p:blipFill>
        <p:spPr bwMode="auto">
          <a:xfrm>
            <a:off x="5748918" y="764703"/>
            <a:ext cx="412351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864018" y="3284983"/>
            <a:ext cx="4041982" cy="576064"/>
          </a:xfrm>
          <a:prstGeom prst="rect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107287" tIns="53643" rIns="107287" bIns="53643" rtlCol="0">
            <a:noAutofit/>
          </a:bodyPr>
          <a:lstStyle/>
          <a:p>
            <a:pPr>
              <a:buFontTx/>
              <a:buChar char="-"/>
            </a:pPr>
            <a:r>
              <a:rPr lang="en-US" altLang="zh-CN" sz="1200" dirty="0"/>
              <a:t> </a:t>
            </a:r>
            <a:r>
              <a:rPr lang="en-US" altLang="zh-CN" sz="1050" dirty="0">
                <a:latin typeface="Calibri" panose="020F0502020204030204" pitchFamily="34" charset="0"/>
              </a:rPr>
              <a:t>About 9 NPDCCH periods are needed to finish signaling flow in RRC </a:t>
            </a:r>
          </a:p>
          <a:p>
            <a:r>
              <a:rPr lang="en-US" altLang="zh-CN" sz="1050" dirty="0">
                <a:latin typeface="Calibri" panose="020F0502020204030204" pitchFamily="34" charset="0"/>
              </a:rPr>
              <a:t>resume.  Assuming </a:t>
            </a:r>
            <a:r>
              <a:rPr lang="en-US" altLang="zh-CN" sz="1050" dirty="0" err="1">
                <a:latin typeface="Calibri" panose="020F0502020204030204" pitchFamily="34" charset="0"/>
              </a:rPr>
              <a:t>Rmax</a:t>
            </a:r>
            <a:r>
              <a:rPr lang="en-US" altLang="zh-CN" sz="1050" dirty="0">
                <a:latin typeface="Calibri" panose="020F0502020204030204" pitchFamily="34" charset="0"/>
              </a:rPr>
              <a:t> = 512, it about 512*1.5*9 =</a:t>
            </a:r>
            <a:r>
              <a:rPr lang="en-GB" altLang="zh-CN" sz="1050" dirty="0">
                <a:latin typeface="Calibri" panose="020F0502020204030204" pitchFamily="34" charset="0"/>
              </a:rPr>
              <a:t> 6912ms after </a:t>
            </a:r>
          </a:p>
          <a:p>
            <a:r>
              <a:rPr lang="en-GB" altLang="zh-CN" sz="1050" dirty="0">
                <a:latin typeface="Calibri" panose="020F0502020204030204" pitchFamily="34" charset="0"/>
              </a:rPr>
              <a:t>NPRACH without counting UL/DL data channel.  </a:t>
            </a:r>
            <a:endParaRPr lang="en-US" altLang="zh-CN" sz="1050" dirty="0">
              <a:latin typeface="Calibri" panose="020F0502020204030204" pitchFamily="34" charset="0"/>
            </a:endParaRPr>
          </a:p>
          <a:p>
            <a:endParaRPr lang="zh-CN" altLang="en-US" sz="105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482832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/>
            <a:r>
              <a:rPr lang="en-US" altLang="zh-CN" sz="1600" dirty="0"/>
              <a:t>Some gaps to 164dB MCL </a:t>
            </a:r>
          </a:p>
          <a:p>
            <a:pPr lvl="2"/>
            <a:r>
              <a:rPr lang="en-US" altLang="zh-CN" dirty="0"/>
              <a:t>NB-</a:t>
            </a:r>
            <a:r>
              <a:rPr lang="en-US" altLang="zh-CN" dirty="0" err="1"/>
              <a:t>IoT</a:t>
            </a:r>
            <a:r>
              <a:rPr lang="en-US" altLang="zh-CN" dirty="0"/>
              <a:t> can support 164dB MCL coverage with 3/5dB noise figure</a:t>
            </a:r>
          </a:p>
          <a:p>
            <a:pPr lvl="2"/>
            <a:r>
              <a:rPr lang="en-US" altLang="zh-CN" dirty="0" err="1"/>
              <a:t>eMTC</a:t>
            </a:r>
            <a:r>
              <a:rPr lang="en-US" altLang="zh-CN" dirty="0"/>
              <a:t> can only support 155dB MCL.</a:t>
            </a:r>
          </a:p>
          <a:p>
            <a:pPr lvl="2"/>
            <a:endParaRPr lang="en-US" altLang="zh-CN" dirty="0"/>
          </a:p>
          <a:p>
            <a:r>
              <a:rPr lang="en-US" altLang="zh-CN" sz="1800" b="1" dirty="0"/>
              <a:t>Possible solutions:</a:t>
            </a:r>
          </a:p>
          <a:p>
            <a:pPr lvl="1" hangingPunct="0"/>
            <a:r>
              <a:rPr lang="en-GB" sz="1600" dirty="0"/>
              <a:t>Enhancement of DL common channels/signals (e.g., (N)PSS/(N)SSS, (N)PBCH). </a:t>
            </a:r>
          </a:p>
          <a:p>
            <a:pPr lvl="1" hangingPunct="0"/>
            <a:r>
              <a:rPr lang="en-GB" sz="1600" dirty="0"/>
              <a:t>Specify more repetitions or other techniques (e.g., PSD boosting, channel estimation enhancements</a:t>
            </a:r>
            <a:r>
              <a:rPr lang="en-GB" sz="1600" dirty="0" smtClean="0"/>
              <a:t>,      </a:t>
            </a:r>
            <a:r>
              <a:rPr lang="en-GB" sz="1600" dirty="0"/>
              <a:t>link adaptation </a:t>
            </a:r>
            <a:r>
              <a:rPr lang="en-GB" sz="1600" dirty="0" smtClean="0"/>
              <a:t> enhancements</a:t>
            </a:r>
            <a:r>
              <a:rPr lang="en-GB" sz="1600" dirty="0"/>
              <a:t>) to further improve coverage of unicast channels.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5407258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over TDD spectrum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1800" b="1" dirty="0"/>
              <a:t>Motivation:</a:t>
            </a:r>
          </a:p>
          <a:p>
            <a:pPr lvl="1" hangingPunct="0">
              <a:buSzPct val="60000"/>
            </a:pPr>
            <a:r>
              <a:rPr lang="en-GB" sz="1500" dirty="0"/>
              <a:t>TDD spectrum exists globally, and support NB-</a:t>
            </a:r>
            <a:r>
              <a:rPr lang="en-GB" sz="1500" dirty="0" err="1"/>
              <a:t>IoT</a:t>
            </a:r>
            <a:r>
              <a:rPr lang="en-GB" sz="1500" dirty="0"/>
              <a:t> in TDD spectrum can </a:t>
            </a:r>
            <a:r>
              <a:rPr lang="en-GB" sz="1600" dirty="0"/>
              <a:t>enlarge the NB-</a:t>
            </a:r>
            <a:r>
              <a:rPr lang="en-GB" sz="1600" dirty="0" err="1"/>
              <a:t>IoT</a:t>
            </a:r>
            <a:r>
              <a:rPr lang="en-GB" sz="1600" dirty="0"/>
              <a:t> ecosystem. </a:t>
            </a:r>
            <a:endParaRPr lang="en-GB" sz="1500" dirty="0"/>
          </a:p>
          <a:p>
            <a:pPr lvl="1" hangingPunct="0">
              <a:buSzPct val="60000"/>
            </a:pPr>
            <a:r>
              <a:rPr lang="en-GB" sz="1500" dirty="0"/>
              <a:t>Competing LWPA techniques use TDD spectrum. </a:t>
            </a:r>
          </a:p>
          <a:p>
            <a:pPr lvl="1" hangingPunct="0">
              <a:buSzPct val="60000"/>
            </a:pPr>
            <a:r>
              <a:rPr lang="en-GB" sz="1500" dirty="0"/>
              <a:t>Similar performances can be expected </a:t>
            </a:r>
            <a:r>
              <a:rPr lang="en-GB" sz="1500" dirty="0" smtClean="0"/>
              <a:t>(with two TDD carriers) compared </a:t>
            </a:r>
            <a:r>
              <a:rPr lang="en-GB" sz="1500" dirty="0"/>
              <a:t>with HD-FDD. </a:t>
            </a:r>
          </a:p>
          <a:p>
            <a:pPr lvl="2"/>
            <a:endParaRPr lang="en-US" altLang="zh-CN" sz="1500" dirty="0"/>
          </a:p>
          <a:p>
            <a:r>
              <a:rPr lang="en-US" altLang="zh-CN" sz="1800" b="1" dirty="0"/>
              <a:t>Possible solutions:</a:t>
            </a:r>
          </a:p>
          <a:p>
            <a:pPr lvl="1" hangingPunct="0"/>
            <a:r>
              <a:rPr lang="en-GB" sz="1500" dirty="0"/>
              <a:t>Specify necessary specification change to support TDD for NB-</a:t>
            </a:r>
            <a:r>
              <a:rPr lang="en-GB" sz="1500" dirty="0" err="1"/>
              <a:t>IoT</a:t>
            </a:r>
            <a:r>
              <a:rPr lang="en-GB" sz="1500" dirty="0"/>
              <a:t> for in-band, guard-band and standalone </a:t>
            </a:r>
            <a:r>
              <a:rPr lang="en-GB" sz="1500" dirty="0" smtClean="0"/>
              <a:t>       operation</a:t>
            </a:r>
            <a:r>
              <a:rPr lang="en-GB" sz="1500" dirty="0"/>
              <a:t>, targeting similar performance as for FDD, at least including:</a:t>
            </a:r>
            <a:endParaRPr lang="en-US" sz="1500" dirty="0"/>
          </a:p>
          <a:p>
            <a:pPr lvl="2" hangingPunct="0"/>
            <a:r>
              <a:rPr lang="en-GB" sz="1400" dirty="0"/>
              <a:t>SIB-NB and MIB-NB/NSSS(if needed) on non-anchor PRB. </a:t>
            </a:r>
          </a:p>
          <a:p>
            <a:pPr lvl="2" hangingPunct="0"/>
            <a:r>
              <a:rPr lang="en-GB" sz="1400" dirty="0"/>
              <a:t>Necessary changes on NPRACH transmissions to support discontinuous transmission. </a:t>
            </a:r>
          </a:p>
          <a:p>
            <a:pPr lvl="2" hangingPunct="0"/>
            <a:r>
              <a:rPr lang="en-GB" sz="1400" dirty="0"/>
              <a:t>Special subframe with 3.75kHz subcarrier spacing for the uplink. </a:t>
            </a: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08922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heme1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37594</TotalTime>
  <Words>871</Words>
  <Application>Microsoft Office PowerPoint</Application>
  <PresentationFormat>A4 Paper (210x297 mm)</PresentationFormat>
  <Paragraphs>116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Theme1</vt:lpstr>
      <vt:lpstr>PowerPoint Presentation</vt:lpstr>
      <vt:lpstr>Justification</vt:lpstr>
      <vt:lpstr>Gap of NB-IoT and eMTC for mMTC</vt:lpstr>
      <vt:lpstr>Massive connections</vt:lpstr>
      <vt:lpstr>Latency reduction and 10 years battery life</vt:lpstr>
      <vt:lpstr>Coverage</vt:lpstr>
      <vt:lpstr>NB-IoT over TDD spectrum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Feifei Sun</dc:creator>
  <cp:lastModifiedBy>samsung</cp:lastModifiedBy>
  <cp:revision>1278</cp:revision>
  <dcterms:created xsi:type="dcterms:W3CDTF">2011-04-07T04:52:51Z</dcterms:created>
  <dcterms:modified xsi:type="dcterms:W3CDTF">2017-02-28T07:34:19Z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