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73" r:id="rId6"/>
    <p:sldId id="568" r:id="rId7"/>
    <p:sldId id="578" r:id="rId8"/>
    <p:sldId id="572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9757" autoAdjust="0"/>
  </p:normalViewPr>
  <p:slideViewPr>
    <p:cSldViewPr>
      <p:cViewPr varScale="1">
        <p:scale>
          <a:sx n="120" d="100"/>
          <a:sy n="120" d="100"/>
        </p:scale>
        <p:origin x="-840" y="-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2/24/2017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da-DK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for new SI: NR-based V2X services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9.1, Document for: Discussion 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RP-170162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664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 Meeting #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75</a:t>
            </a:r>
            <a:endParaRPr lang="en-US" altLang="ko-KR" b="1" dirty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Dubrovnik, Croatia, March 6th - 9th, 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sz="2000" dirty="0" smtClean="0"/>
              <a:t>25 new use cases agreed by SA1 (22.886), which covers much diverse requirements</a:t>
            </a:r>
          </a:p>
          <a:p>
            <a:pPr lvl="1" latinLnBrk="0"/>
            <a:r>
              <a:rPr lang="en-US" sz="1600" dirty="0" smtClean="0"/>
              <a:t>Extremely </a:t>
            </a:r>
            <a:r>
              <a:rPr lang="en-US" sz="1600" dirty="0" smtClean="0"/>
              <a:t>low latency (e.g. 3 or 5ms), high reliability (e.g. 99.999%), large data rates (up to 1Gbps) and large communication range</a:t>
            </a:r>
            <a:endParaRPr 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487836"/>
              </p:ext>
            </p:extLst>
          </p:nvPr>
        </p:nvGraphicFramePr>
        <p:xfrm>
          <a:off x="344488" y="2132856"/>
          <a:ext cx="9217025" cy="3795840"/>
        </p:xfrm>
        <a:graphic>
          <a:graphicData uri="http://schemas.openxmlformats.org/drawingml/2006/table">
            <a:tbl>
              <a:tblPr/>
              <a:tblGrid>
                <a:gridCol w="2397317"/>
                <a:gridCol w="1704927"/>
                <a:gridCol w="1704927"/>
                <a:gridCol w="1704927"/>
                <a:gridCol w="1704927"/>
              </a:tblGrid>
              <a:tr h="161925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zh-CN" alt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Platooning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Advanced driving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Extended Sensor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</a:rPr>
                        <a:t>Remote driving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Payload (Bytes)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[50]~[6500]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450~[6500]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[1600]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zh-CN" altLang="en-US" sz="1800" b="0" i="0" u="none" strike="noStrike"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</a:rPr>
                        <a:t>Tx rate (message/sec)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2~50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10~50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zh-CN" alt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zh-CN" altLang="en-US" sz="1800" b="0" i="0" u="none" strike="noStrike"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Max latency (</a:t>
                      </a:r>
                      <a:r>
                        <a:rPr lang="en-US" sz="1800" b="0" i="0" u="none" strike="noStrike" dirty="0" err="1">
                          <a:effectLst/>
                          <a:latin typeface="Calibri" panose="020F0502020204030204" pitchFamily="34" charset="0"/>
                        </a:rPr>
                        <a:t>ms</a:t>
                      </a: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10~25</a:t>
                      </a:r>
                      <a:b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[3]~[100]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3~100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>
                          <a:effectLst/>
                          <a:latin typeface="Calibri" panose="020F0502020204030204" pitchFamily="34" charset="0"/>
                        </a:rPr>
                        <a:t>[20]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Reliability (%)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>
                          <a:effectLst/>
                          <a:latin typeface="Calibri" panose="020F0502020204030204" pitchFamily="34" charset="0"/>
                        </a:rPr>
                        <a:t>90~99.99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[99.99]~[99.999]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90~99.999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[99.999]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Data rate (Mbps)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>
                          <a:effectLst/>
                          <a:latin typeface="Calibri" panose="020F0502020204030204" pitchFamily="34" charset="0"/>
                        </a:rPr>
                        <a:t>12k~[65]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pl-PL" sz="1800" b="0" i="0" u="none" strike="noStrike">
                          <a:effectLst/>
                          <a:latin typeface="Calibri" panose="020F0502020204030204" pitchFamily="34" charset="0"/>
                        </a:rPr>
                        <a:t>[10]~[53]</a:t>
                      </a:r>
                      <a:br>
                        <a:rPr lang="pl-PL" sz="1800" b="0" i="0" u="none" strike="noStrike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1800" b="0" i="0" u="none" strike="noStrike">
                          <a:effectLst/>
                          <a:latin typeface="Calibri" panose="020F0502020204030204" pitchFamily="34" charset="0"/>
                        </a:rPr>
                        <a:t>DL: [0.5] UL: [50]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altLang="zh-CN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[10]~1000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UL: 25</a:t>
                      </a:r>
                      <a:b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DL: 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Communication range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[5~10] sec * (max. relative speed) [m/s</a:t>
                      </a:r>
                      <a:r>
                        <a:rPr lang="en-US" sz="1800" b="0" i="0" u="none" strike="noStrike" dirty="0" smtClean="0">
                          <a:effectLst/>
                          <a:latin typeface="Calibri" panose="020F0502020204030204" pitchFamily="34" charset="0"/>
                        </a:rPr>
                        <a:t>],</a:t>
                      </a:r>
                      <a:r>
                        <a:rPr lang="en-US" sz="1800" b="0" i="0" u="none" strike="noStrike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80m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[5~10] sec * (max. relative speed) [m/s</a:t>
                      </a:r>
                      <a:r>
                        <a:rPr lang="en-US" sz="1800" b="0" i="0" u="none" strike="noStrike" dirty="0" smtClean="0">
                          <a:effectLst/>
                          <a:latin typeface="Calibri" panose="020F0502020204030204" pitchFamily="34" charset="0"/>
                        </a:rPr>
                        <a:t>], </a:t>
                      </a: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500m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50~1000m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 latinLnBrk="0"/>
                      <a:r>
                        <a:rPr lang="zh-CN" altLang="en-US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0114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GB" altLang="zh-CN" sz="2000" dirty="0"/>
              <a:t>LTE-based V2X support was specified in Rel-14 to provide functionalities needed to for the use cases defined in [SA1 TR: TR 22.885]</a:t>
            </a:r>
          </a:p>
          <a:p>
            <a:pPr lvl="1"/>
            <a:r>
              <a:rPr lang="en-US" sz="1600" dirty="0"/>
              <a:t>Target to TBS (&lt;=1200 Bytes), latency (20, 50, 100ms), message rate (50, 20, 10~1 per second), reliability (&gt;=95%), </a:t>
            </a:r>
            <a:r>
              <a:rPr lang="en-US" altLang="zh-CN" sz="1600" dirty="0"/>
              <a:t>Communication range (</a:t>
            </a:r>
            <a:r>
              <a:rPr lang="en-US" altLang="zh-CN" sz="1600" dirty="0"/>
              <a:t>4 sec * (max. relative speed) [m/s]</a:t>
            </a:r>
            <a:r>
              <a:rPr lang="en-US" altLang="zh-CN" sz="1600" dirty="0"/>
              <a:t>)</a:t>
            </a:r>
            <a:endParaRPr lang="en-US" sz="1600" dirty="0"/>
          </a:p>
          <a:p>
            <a:pPr lvl="1" latinLnBrk="0"/>
            <a:r>
              <a:rPr lang="en-US" altLang="zh-CN" sz="1600" dirty="0"/>
              <a:t>Not good enough for high time/frequency error and high vehicle speed (500km/h)</a:t>
            </a:r>
          </a:p>
          <a:p>
            <a:pPr lvl="1" latinLnBrk="0"/>
            <a:r>
              <a:rPr lang="en-US" altLang="zh-CN" sz="1600" dirty="0" smtClean="0"/>
              <a:t>Only broadcast is supported</a:t>
            </a:r>
          </a:p>
          <a:p>
            <a:pPr lvl="1" latinLnBrk="0"/>
            <a:r>
              <a:rPr lang="en-US" altLang="zh-CN" sz="1600" dirty="0" smtClean="0"/>
              <a:t>Support for short period is not optimized</a:t>
            </a:r>
          </a:p>
          <a:p>
            <a:pPr latinLnBrk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GB" altLang="zh-CN" sz="2000" dirty="0"/>
              <a:t>Starting NR Phase-1 normative work in Rel-15, there is increasing interest in studying technologies for NR-based V2X </a:t>
            </a:r>
            <a:r>
              <a:rPr lang="en-GB" altLang="zh-CN" sz="2000" dirty="0" smtClean="0"/>
              <a:t>services, at least including</a:t>
            </a:r>
          </a:p>
          <a:p>
            <a:pPr lvl="1" latinLnBrk="0"/>
            <a:r>
              <a:rPr lang="en-US" altLang="zh-CN" sz="1600" dirty="0"/>
              <a:t>OFDM waveform with larger SCS and shorter TTI, or flexible SCS/TTI</a:t>
            </a:r>
          </a:p>
          <a:p>
            <a:pPr lvl="2" latinLnBrk="0"/>
            <a:r>
              <a:rPr lang="en-US" altLang="zh-CN" sz="1400" dirty="0"/>
              <a:t>Larger SCS is more robust to frequency error and </a:t>
            </a:r>
            <a:r>
              <a:rPr lang="en-US" altLang="zh-CN" sz="1400" dirty="0" err="1"/>
              <a:t>doppler</a:t>
            </a:r>
            <a:endParaRPr lang="en-US" altLang="zh-CN" sz="1400" dirty="0"/>
          </a:p>
          <a:p>
            <a:pPr lvl="2" latinLnBrk="0"/>
            <a:r>
              <a:rPr lang="en-US" altLang="zh-CN" sz="1400" dirty="0"/>
              <a:t>Smaller DMRS overhead</a:t>
            </a:r>
          </a:p>
          <a:p>
            <a:pPr lvl="1" latinLnBrk="0"/>
            <a:r>
              <a:rPr lang="en-US" altLang="zh-CN" sz="1600" dirty="0"/>
              <a:t>NR support for URLLC and </a:t>
            </a:r>
            <a:r>
              <a:rPr lang="en-US" altLang="zh-CN" sz="1600" dirty="0" err="1"/>
              <a:t>eMBB</a:t>
            </a:r>
            <a:endParaRPr lang="en-US" altLang="zh-CN" sz="1600" dirty="0"/>
          </a:p>
          <a:p>
            <a:pPr lvl="2" latinLnBrk="0"/>
            <a:r>
              <a:rPr lang="en-US" altLang="zh-CN" sz="1400" dirty="0"/>
              <a:t>High reliability, high data rate, low latency</a:t>
            </a:r>
          </a:p>
          <a:p>
            <a:pPr latinLnBrk="0"/>
            <a:endParaRPr lang="en-US" altLang="zh-CN" sz="2000" dirty="0" smtClean="0"/>
          </a:p>
          <a:p>
            <a:pPr latinLnBrk="0"/>
            <a:r>
              <a:rPr lang="en-US" altLang="zh-CN" sz="2000" dirty="0" smtClean="0"/>
              <a:t>The </a:t>
            </a:r>
            <a:r>
              <a:rPr lang="en-US" altLang="zh-CN" sz="2000" dirty="0"/>
              <a:t>most stringent requirements of advanced V2X use cases can only be supported by NR </a:t>
            </a:r>
            <a:r>
              <a:rPr lang="en-US" altLang="zh-CN" sz="2000" dirty="0" smtClean="0"/>
              <a:t>V2X. The </a:t>
            </a:r>
            <a:r>
              <a:rPr lang="en-US" altLang="zh-CN" sz="2000" dirty="0"/>
              <a:t>new NR features could provide even better performance than LTE V2X for the early V2X use cases, hence more competitive to other </a:t>
            </a:r>
            <a:r>
              <a:rPr lang="en-US" altLang="zh-CN" sz="2000" dirty="0" smtClean="0"/>
              <a:t>RATs</a:t>
            </a:r>
          </a:p>
          <a:p>
            <a:pPr latinLnBrk="0"/>
            <a:endParaRPr lang="en-US" altLang="zh-CN" sz="2000" dirty="0"/>
          </a:p>
          <a:p>
            <a:pPr latinLnBrk="0"/>
            <a:r>
              <a:rPr lang="en-US" altLang="zh-CN" sz="2000" dirty="0" smtClean="0"/>
              <a:t>It is </a:t>
            </a:r>
            <a:r>
              <a:rPr lang="en-US" altLang="zh-CN" sz="2000" dirty="0"/>
              <a:t>preferred to optimize NR V2X design for all V2X use cases for overall competitive power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63865660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Objectives for </a:t>
            </a:r>
            <a:r>
              <a:rPr lang="en-US" altLang="ko-KR" dirty="0" smtClean="0"/>
              <a:t>NR based-V2X services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latinLnBrk="0"/>
            <a:r>
              <a:rPr lang="en-GB" altLang="zh-CN" sz="1800" dirty="0"/>
              <a:t>To define the evaluation methodology for NR-based V2V, V2I/N and V2P services with use cases defined in [SA1 TR: TR 22.885] and advanced use cases defined in [SA1 TR: TR 22.886] to compare the performance of different technical </a:t>
            </a:r>
            <a:r>
              <a:rPr lang="en-GB" altLang="zh-CN" sz="1800" dirty="0" smtClean="0"/>
              <a:t>options</a:t>
            </a:r>
          </a:p>
          <a:p>
            <a:pPr lvl="1" latinLnBrk="0"/>
            <a:r>
              <a:rPr lang="en-GB" altLang="zh-CN" sz="1400" dirty="0"/>
              <a:t>The related work </a:t>
            </a:r>
            <a:r>
              <a:rPr lang="en-US" altLang="zh-CN" sz="1400" dirty="0"/>
              <a:t>should start from the agreed evaluation methodology captured in [RAN1 TR: TR 36.885 </a:t>
            </a:r>
            <a:r>
              <a:rPr lang="en-GB" altLang="zh-CN" sz="1400" dirty="0"/>
              <a:t>Study on LTE-based V2X Services</a:t>
            </a:r>
            <a:r>
              <a:rPr lang="en-US" altLang="zh-CN" sz="1400" dirty="0"/>
              <a:t>]. [RAN1</a:t>
            </a:r>
            <a:r>
              <a:rPr lang="en-US" altLang="zh-CN" sz="1400" dirty="0" smtClean="0"/>
              <a:t>]</a:t>
            </a:r>
          </a:p>
          <a:p>
            <a:pPr latinLnBrk="0"/>
            <a:r>
              <a:rPr lang="en-GB" altLang="zh-CN" sz="1800" dirty="0"/>
              <a:t>For the use cases defined in [SA1 TR: TR 22.885] and the advanced use cases defined in [SA1 TR: TR 22.886], identify and evaluate necessary mechanisms to </a:t>
            </a:r>
            <a:r>
              <a:rPr lang="en-US" altLang="zh-CN" sz="1800" dirty="0"/>
              <a:t>meet identified requirements for robustness, latency, overhead and </a:t>
            </a:r>
            <a:r>
              <a:rPr lang="en-US" altLang="zh-CN" sz="1800" dirty="0" smtClean="0"/>
              <a:t>capacity: </a:t>
            </a:r>
            <a:r>
              <a:rPr lang="en-GB" altLang="zh-CN" sz="1800" dirty="0"/>
              <a:t>[RAN1, RAN2, RAN3</a:t>
            </a:r>
            <a:r>
              <a:rPr lang="en-GB" altLang="zh-CN" sz="1800" dirty="0" smtClean="0"/>
              <a:t>]</a:t>
            </a:r>
          </a:p>
          <a:p>
            <a:pPr lvl="1" fontAlgn="auto" latinLnBrk="0"/>
            <a:r>
              <a:rPr lang="en-GB" altLang="zh-CN" sz="1400" dirty="0"/>
              <a:t>Mechanisms </a:t>
            </a:r>
            <a:r>
              <a:rPr lang="en-US" altLang="zh-CN" sz="1400" dirty="0"/>
              <a:t>for NR </a:t>
            </a:r>
            <a:r>
              <a:rPr lang="en-US" altLang="zh-CN" sz="1400" dirty="0" err="1"/>
              <a:t>sidelink</a:t>
            </a:r>
            <a:r>
              <a:rPr lang="en-US" altLang="zh-CN" sz="1400" dirty="0"/>
              <a:t>, including physical channel structure for robust operation in cases of high Doppler and large time/frequency error, reliable synchronization by GNSS,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and other UE(s), efficient resource pool structure and resource allocation to mitigate impact of half duplex constraint, reduced in-band emission and reduced resource collision</a:t>
            </a:r>
            <a:endParaRPr lang="zh-CN" altLang="zh-CN" sz="1400" dirty="0"/>
          </a:p>
          <a:p>
            <a:pPr lvl="1" fontAlgn="auto" latinLnBrk="0"/>
            <a:r>
              <a:rPr lang="en-US" altLang="zh-CN" sz="1400" dirty="0"/>
              <a:t>Mechanisms </a:t>
            </a:r>
            <a:r>
              <a:rPr lang="en-GB" altLang="zh-CN" sz="1400" dirty="0"/>
              <a:t>for UE type RSU</a:t>
            </a:r>
            <a:endParaRPr lang="zh-CN" altLang="zh-CN" sz="1400" dirty="0"/>
          </a:p>
          <a:p>
            <a:pPr lvl="1" fontAlgn="auto" latinLnBrk="0"/>
            <a:r>
              <a:rPr lang="en-GB" altLang="zh-CN" sz="1400" dirty="0"/>
              <a:t>Mechanisms </a:t>
            </a:r>
            <a:r>
              <a:rPr lang="en-US" altLang="zh-CN" sz="1400" dirty="0"/>
              <a:t>for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, congestion control and mobility management </a:t>
            </a:r>
            <a:endParaRPr lang="zh-CN" altLang="zh-CN" sz="1400" dirty="0"/>
          </a:p>
          <a:p>
            <a:pPr lvl="1" latinLnBrk="0"/>
            <a:r>
              <a:rPr lang="en-US" altLang="zh-CN" sz="1400" dirty="0"/>
              <a:t>Mechanisms to enable efficient coexistence and inter-working with other technologies including LTE-based V2X and </a:t>
            </a:r>
            <a:r>
              <a:rPr lang="en-US" altLang="zh-CN" sz="1400" dirty="0" smtClean="0"/>
              <a:t>IEEE802.11p-based V2X</a:t>
            </a:r>
          </a:p>
          <a:p>
            <a:pPr latinLnBrk="0"/>
            <a:r>
              <a:rPr lang="en-GB" altLang="zh-CN" sz="1800" dirty="0"/>
              <a:t>For the use cases defined in [SA1 TR: TR 22.885], </a:t>
            </a:r>
            <a:r>
              <a:rPr lang="en-GB" altLang="zh-CN" sz="1800" dirty="0" err="1"/>
              <a:t>i</a:t>
            </a:r>
            <a:r>
              <a:rPr lang="en-US" altLang="zh-CN" sz="1800" dirty="0" err="1"/>
              <a:t>dentify</a:t>
            </a:r>
            <a:r>
              <a:rPr lang="en-US" altLang="zh-CN" sz="1800" dirty="0"/>
              <a:t> and evaluate necessary improvements of NR V2X with respect to LTE V2X. </a:t>
            </a:r>
            <a:r>
              <a:rPr lang="en-GB" altLang="zh-CN" sz="1800" dirty="0"/>
              <a:t>[RAN1, RAN2, RAN3]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0950168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37523</TotalTime>
  <Words>661</Words>
  <Application>Microsoft Office PowerPoint</Application>
  <PresentationFormat>A4 纸张(210x297 毫米)</PresentationFormat>
  <Paragraphs>70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3_Office 테마</vt:lpstr>
      <vt:lpstr>PowerPoint 演示文稿</vt:lpstr>
      <vt:lpstr>Motivation</vt:lpstr>
      <vt:lpstr>Motivation</vt:lpstr>
      <vt:lpstr>Motivation</vt:lpstr>
      <vt:lpstr>Objectives for NR based-V2X services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</dc:creator>
  <cp:lastModifiedBy>Yingyang Li</cp:lastModifiedBy>
  <cp:revision>1268</cp:revision>
  <dcterms:created xsi:type="dcterms:W3CDTF">2011-04-07T04:52:51Z</dcterms:created>
  <dcterms:modified xsi:type="dcterms:W3CDTF">2017-02-24T06:20:39Z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