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7" r:id="rId1"/>
  </p:sldMasterIdLst>
  <p:notesMasterIdLst>
    <p:notesMasterId r:id="rId6"/>
  </p:notesMasterIdLst>
  <p:sldIdLst>
    <p:sldId id="305" r:id="rId2"/>
    <p:sldId id="307" r:id="rId3"/>
    <p:sldId id="308" r:id="rId4"/>
    <p:sldId id="309" r:id="rId5"/>
  </p:sldIdLst>
  <p:sldSz cx="9144000" cy="5143500" type="screen16x9"/>
  <p:notesSz cx="6735763" cy="9869488"/>
  <p:defaultTextStyle>
    <a:defPPr>
      <a:defRPr lang="ja-JP"/>
    </a:defPPr>
    <a:lvl1pPr marL="0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0A287F"/>
    <a:srgbClr val="64287F"/>
    <a:srgbClr val="6699FF"/>
    <a:srgbClr val="3366FF"/>
    <a:srgbClr val="EA6031"/>
    <a:srgbClr val="FDEDE7"/>
    <a:srgbClr val="F3A285"/>
    <a:srgbClr val="FBD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76" autoAdjust="0"/>
    <p:restoredTop sz="94660" autoAdjust="0"/>
  </p:normalViewPr>
  <p:slideViewPr>
    <p:cSldViewPr snapToGrid="0" snapToObjects="1">
      <p:cViewPr varScale="1">
        <p:scale>
          <a:sx n="95" d="100"/>
          <a:sy n="95" d="100"/>
        </p:scale>
        <p:origin x="-462" y="-84"/>
      </p:cViewPr>
      <p:guideLst>
        <p:guide orient="horz" pos="1620"/>
        <p:guide pos="28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B9D8A-7090-4F4B-B1AC-55AC238F1609}" type="datetimeFigureOut">
              <a:rPr kumimoji="1" lang="ja-JP" altLang="en-US" smtClean="0"/>
              <a:t>2017/2/23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7788" y="739775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50014-0CE9-4384-B17E-7C97FA29A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8732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88234" y="4469124"/>
            <a:ext cx="1596121" cy="505870"/>
          </a:xfrm>
          <a:prstGeom prst="rect">
            <a:avLst/>
          </a:prstGeom>
        </p:spPr>
      </p:pic>
      <p:cxnSp>
        <p:nvCxnSpPr>
          <p:cNvPr id="11" name="直線コネクタ 10"/>
          <p:cNvCxnSpPr/>
          <p:nvPr userDrawn="1"/>
        </p:nvCxnSpPr>
        <p:spPr bwMode="gray">
          <a:xfrm>
            <a:off x="0" y="286046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 userDrawn="1"/>
        </p:nvSpPr>
        <p:spPr bwMode="gray">
          <a:xfrm>
            <a:off x="0" y="-1"/>
            <a:ext cx="114300" cy="2860462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62668" y="1757943"/>
            <a:ext cx="7338012" cy="1102519"/>
          </a:xfrm>
        </p:spPr>
        <p:txBody>
          <a:bodyPr anchor="b">
            <a:normAutofit/>
          </a:bodyPr>
          <a:lstStyle>
            <a:lvl1pPr algn="l">
              <a:defRPr sz="27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8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7710969" y="2890606"/>
            <a:ext cx="1433032" cy="206370"/>
          </a:xfrm>
          <a:prstGeom prst="rect">
            <a:avLst/>
          </a:prstGeom>
        </p:spPr>
        <p:txBody>
          <a:bodyPr anchor="b"/>
          <a:lstStyle>
            <a:lvl1pPr marL="0" algn="r" defTabSz="779252" rtl="0" eaLnBrk="1" latinLnBrk="0" hangingPunct="1">
              <a:defRPr kumimoji="1" lang="ja-JP" altLang="en-US" sz="1000" kern="1200" smtClean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</a:lstStyle>
          <a:p>
            <a:fld id="{5CFEEDFE-5A66-4E92-A210-CDC26169AF35}" type="datetime4">
              <a:rPr lang="ja-JP" altLang="en-US" smtClean="0"/>
              <a:t>2017年2月23日</a:t>
            </a:fld>
            <a:endParaRPr lang="en-US" dirty="0"/>
          </a:p>
        </p:txBody>
      </p:sp>
      <p:sp>
        <p:nvSpPr>
          <p:cNvPr id="9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2666" y="2890606"/>
            <a:ext cx="7338013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779252" rtl="0" eaLnBrk="1" latinLnBrk="0" hangingPunct="1">
              <a:defRPr kumimoji="1" lang="zh-TW" sz="1200" kern="1200" smtClean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</a:lstStyle>
          <a:p>
            <a:r>
              <a:rPr lang="zh-TW" altLang="en-US" dirty="0" smtClean="0"/>
              <a:t>（部署名記入欄）</a:t>
            </a:r>
            <a:endParaRPr lang="zh-TW" altLang="en-US" dirty="0"/>
          </a:p>
        </p:txBody>
      </p:sp>
      <p:sp>
        <p:nvSpPr>
          <p:cNvPr id="10" name="Freeform 6"/>
          <p:cNvSpPr>
            <a:spLocks noEditPoints="1"/>
          </p:cNvSpPr>
          <p:nvPr userDrawn="1"/>
        </p:nvSpPr>
        <p:spPr bwMode="auto">
          <a:xfrm>
            <a:off x="7653415" y="4477885"/>
            <a:ext cx="1262025" cy="477758"/>
          </a:xfrm>
          <a:custGeom>
            <a:avLst/>
            <a:gdLst>
              <a:gd name="T0" fmla="*/ 815 w 861"/>
              <a:gd name="T1" fmla="*/ 112 h 326"/>
              <a:gd name="T2" fmla="*/ 660 w 861"/>
              <a:gd name="T3" fmla="*/ 279 h 326"/>
              <a:gd name="T4" fmla="*/ 655 w 861"/>
              <a:gd name="T5" fmla="*/ 240 h 326"/>
              <a:gd name="T6" fmla="*/ 717 w 861"/>
              <a:gd name="T7" fmla="*/ 9 h 326"/>
              <a:gd name="T8" fmla="*/ 605 w 861"/>
              <a:gd name="T9" fmla="*/ 91 h 326"/>
              <a:gd name="T10" fmla="*/ 581 w 861"/>
              <a:gd name="T11" fmla="*/ 181 h 326"/>
              <a:gd name="T12" fmla="*/ 473 w 861"/>
              <a:gd name="T13" fmla="*/ 279 h 326"/>
              <a:gd name="T14" fmla="*/ 457 w 861"/>
              <a:gd name="T15" fmla="*/ 224 h 326"/>
              <a:gd name="T16" fmla="*/ 514 w 861"/>
              <a:gd name="T17" fmla="*/ 9 h 326"/>
              <a:gd name="T18" fmla="*/ 403 w 861"/>
              <a:gd name="T19" fmla="*/ 90 h 326"/>
              <a:gd name="T20" fmla="*/ 374 w 861"/>
              <a:gd name="T21" fmla="*/ 198 h 326"/>
              <a:gd name="T22" fmla="*/ 293 w 861"/>
              <a:gd name="T23" fmla="*/ 279 h 326"/>
              <a:gd name="T24" fmla="*/ 287 w 861"/>
              <a:gd name="T25" fmla="*/ 235 h 326"/>
              <a:gd name="T26" fmla="*/ 347 w 861"/>
              <a:gd name="T27" fmla="*/ 10 h 326"/>
              <a:gd name="T28" fmla="*/ 107 w 861"/>
              <a:gd name="T29" fmla="*/ 58 h 326"/>
              <a:gd name="T30" fmla="*/ 2 w 861"/>
              <a:gd name="T31" fmla="*/ 238 h 326"/>
              <a:gd name="T32" fmla="*/ 53 w 861"/>
              <a:gd name="T33" fmla="*/ 314 h 326"/>
              <a:gd name="T34" fmla="*/ 205 w 861"/>
              <a:gd name="T35" fmla="*/ 263 h 326"/>
              <a:gd name="T36" fmla="*/ 267 w 861"/>
              <a:gd name="T37" fmla="*/ 319 h 326"/>
              <a:gd name="T38" fmla="*/ 373 w 861"/>
              <a:gd name="T39" fmla="*/ 264 h 326"/>
              <a:gd name="T40" fmla="*/ 448 w 861"/>
              <a:gd name="T41" fmla="*/ 318 h 326"/>
              <a:gd name="T42" fmla="*/ 574 w 861"/>
              <a:gd name="T43" fmla="*/ 264 h 326"/>
              <a:gd name="T44" fmla="*/ 625 w 861"/>
              <a:gd name="T45" fmla="*/ 317 h 326"/>
              <a:gd name="T46" fmla="*/ 738 w 861"/>
              <a:gd name="T47" fmla="*/ 272 h 326"/>
              <a:gd name="T48" fmla="*/ 861 w 861"/>
              <a:gd name="T49" fmla="*/ 112 h 326"/>
              <a:gd name="T50" fmla="*/ 815 w 861"/>
              <a:gd name="T51" fmla="*/ 112 h 326"/>
              <a:gd name="T52" fmla="*/ 212 w 861"/>
              <a:gd name="T53" fmla="*/ 180 h 326"/>
              <a:gd name="T54" fmla="*/ 173 w 861"/>
              <a:gd name="T55" fmla="*/ 247 h 326"/>
              <a:gd name="T56" fmla="*/ 91 w 861"/>
              <a:gd name="T57" fmla="*/ 276 h 326"/>
              <a:gd name="T58" fmla="*/ 95 w 861"/>
              <a:gd name="T59" fmla="*/ 198 h 326"/>
              <a:gd name="T60" fmla="*/ 164 w 861"/>
              <a:gd name="T61" fmla="*/ 88 h 326"/>
              <a:gd name="T62" fmla="*/ 248 w 861"/>
              <a:gd name="T63" fmla="*/ 46 h 326"/>
              <a:gd name="T64" fmla="*/ 212 w 861"/>
              <a:gd name="T65" fmla="*/ 18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61" h="326">
                <a:moveTo>
                  <a:pt x="815" y="112"/>
                </a:moveTo>
                <a:cubicBezTo>
                  <a:pt x="718" y="261"/>
                  <a:pt x="676" y="283"/>
                  <a:pt x="660" y="279"/>
                </a:cubicBezTo>
                <a:cubicBezTo>
                  <a:pt x="645" y="276"/>
                  <a:pt x="655" y="240"/>
                  <a:pt x="655" y="240"/>
                </a:cubicBezTo>
                <a:cubicBezTo>
                  <a:pt x="717" y="9"/>
                  <a:pt x="717" y="9"/>
                  <a:pt x="717" y="9"/>
                </a:cubicBezTo>
                <a:cubicBezTo>
                  <a:pt x="625" y="6"/>
                  <a:pt x="605" y="91"/>
                  <a:pt x="605" y="91"/>
                </a:cubicBezTo>
                <a:cubicBezTo>
                  <a:pt x="581" y="181"/>
                  <a:pt x="581" y="181"/>
                  <a:pt x="581" y="181"/>
                </a:cubicBezTo>
                <a:cubicBezTo>
                  <a:pt x="563" y="243"/>
                  <a:pt x="509" y="279"/>
                  <a:pt x="473" y="279"/>
                </a:cubicBezTo>
                <a:cubicBezTo>
                  <a:pt x="437" y="280"/>
                  <a:pt x="457" y="224"/>
                  <a:pt x="457" y="224"/>
                </a:cubicBezTo>
                <a:cubicBezTo>
                  <a:pt x="514" y="9"/>
                  <a:pt x="514" y="9"/>
                  <a:pt x="514" y="9"/>
                </a:cubicBezTo>
                <a:cubicBezTo>
                  <a:pt x="422" y="6"/>
                  <a:pt x="403" y="90"/>
                  <a:pt x="403" y="90"/>
                </a:cubicBezTo>
                <a:cubicBezTo>
                  <a:pt x="374" y="198"/>
                  <a:pt x="374" y="198"/>
                  <a:pt x="374" y="198"/>
                </a:cubicBezTo>
                <a:cubicBezTo>
                  <a:pt x="364" y="237"/>
                  <a:pt x="310" y="282"/>
                  <a:pt x="293" y="279"/>
                </a:cubicBezTo>
                <a:cubicBezTo>
                  <a:pt x="275" y="276"/>
                  <a:pt x="287" y="235"/>
                  <a:pt x="287" y="235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10"/>
                  <a:pt x="191" y="0"/>
                  <a:pt x="107" y="58"/>
                </a:cubicBezTo>
                <a:cubicBezTo>
                  <a:pt x="24" y="115"/>
                  <a:pt x="5" y="211"/>
                  <a:pt x="2" y="238"/>
                </a:cubicBezTo>
                <a:cubicBezTo>
                  <a:pt x="0" y="265"/>
                  <a:pt x="9" y="302"/>
                  <a:pt x="53" y="314"/>
                </a:cubicBezTo>
                <a:cubicBezTo>
                  <a:pt x="97" y="326"/>
                  <a:pt x="157" y="320"/>
                  <a:pt x="205" y="263"/>
                </a:cubicBezTo>
                <a:cubicBezTo>
                  <a:pt x="205" y="263"/>
                  <a:pt x="205" y="313"/>
                  <a:pt x="267" y="319"/>
                </a:cubicBezTo>
                <a:cubicBezTo>
                  <a:pt x="326" y="324"/>
                  <a:pt x="373" y="264"/>
                  <a:pt x="373" y="264"/>
                </a:cubicBezTo>
                <a:cubicBezTo>
                  <a:pt x="373" y="264"/>
                  <a:pt x="377" y="314"/>
                  <a:pt x="448" y="318"/>
                </a:cubicBezTo>
                <a:cubicBezTo>
                  <a:pt x="518" y="322"/>
                  <a:pt x="551" y="288"/>
                  <a:pt x="574" y="264"/>
                </a:cubicBezTo>
                <a:cubicBezTo>
                  <a:pt x="574" y="264"/>
                  <a:pt x="579" y="310"/>
                  <a:pt x="625" y="317"/>
                </a:cubicBezTo>
                <a:cubicBezTo>
                  <a:pt x="671" y="324"/>
                  <a:pt x="711" y="299"/>
                  <a:pt x="738" y="272"/>
                </a:cubicBezTo>
                <a:cubicBezTo>
                  <a:pt x="765" y="245"/>
                  <a:pt x="822" y="171"/>
                  <a:pt x="861" y="112"/>
                </a:cubicBezTo>
                <a:lnTo>
                  <a:pt x="815" y="112"/>
                </a:lnTo>
                <a:close/>
                <a:moveTo>
                  <a:pt x="212" y="180"/>
                </a:moveTo>
                <a:cubicBezTo>
                  <a:pt x="208" y="196"/>
                  <a:pt x="193" y="228"/>
                  <a:pt x="173" y="247"/>
                </a:cubicBezTo>
                <a:cubicBezTo>
                  <a:pt x="153" y="267"/>
                  <a:pt x="111" y="288"/>
                  <a:pt x="91" y="276"/>
                </a:cubicBezTo>
                <a:cubicBezTo>
                  <a:pt x="71" y="264"/>
                  <a:pt x="93" y="207"/>
                  <a:pt x="95" y="198"/>
                </a:cubicBezTo>
                <a:cubicBezTo>
                  <a:pt x="98" y="190"/>
                  <a:pt x="122" y="124"/>
                  <a:pt x="164" y="88"/>
                </a:cubicBezTo>
                <a:cubicBezTo>
                  <a:pt x="206" y="52"/>
                  <a:pt x="248" y="46"/>
                  <a:pt x="248" y="46"/>
                </a:cubicBezTo>
                <a:cubicBezTo>
                  <a:pt x="248" y="46"/>
                  <a:pt x="216" y="164"/>
                  <a:pt x="212" y="180"/>
                </a:cubicBezTo>
                <a:close/>
              </a:path>
            </a:pathLst>
          </a:custGeom>
          <a:solidFill>
            <a:srgbClr val="EA60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2874402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92088" y="4924500"/>
            <a:ext cx="575371" cy="180000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181780" y="541070"/>
            <a:ext cx="8710700" cy="4330107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n"/>
              <a:defRPr sz="1700" b="1">
                <a:solidFill>
                  <a:schemeClr val="tx1"/>
                </a:solidFill>
              </a:defRPr>
            </a:lvl1pPr>
            <a:lvl2pPr marL="459975" indent="-232693">
              <a:buClr>
                <a:schemeClr val="tx1"/>
              </a:buClr>
              <a:buFont typeface="Wingdings" panose="05000000000000000000" pitchFamily="2" charset="2"/>
              <a:buChar char="l"/>
              <a:defRPr sz="1500" b="1">
                <a:solidFill>
                  <a:schemeClr val="tx1"/>
                </a:solidFill>
              </a:defRPr>
            </a:lvl2pPr>
            <a:lvl3pPr marL="612849" indent="-152874">
              <a:buClr>
                <a:schemeClr val="tx1"/>
              </a:buClr>
              <a:defRPr sz="1400">
                <a:solidFill>
                  <a:schemeClr val="tx1"/>
                </a:solidFill>
              </a:defRPr>
            </a:lvl3pPr>
            <a:lvl4pPr marL="764371" indent="-151521">
              <a:buClr>
                <a:schemeClr val="tx1"/>
              </a:buClr>
              <a:defRPr sz="1200">
                <a:solidFill>
                  <a:schemeClr val="tx1"/>
                </a:solidFill>
              </a:defRPr>
            </a:lvl4pPr>
            <a:lvl5pPr marL="915892" indent="-151521">
              <a:defRPr sz="1200"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3" name="直線コネクタ 12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正方形/長方形 13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/>
          <a:p>
            <a:fld id="{A5FAA60F-540A-4BC5-8102-8B2D423D222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直線コネクタ 9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8320665" y="196249"/>
            <a:ext cx="823335" cy="194723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DD9A1E12-0464-478A-8FD8-DF2B9E24DCFB}" type="datetime1">
              <a:rPr lang="ja-JP" altLang="en-US" smtClean="0"/>
              <a:t>2017/2/23</a:t>
            </a:fld>
            <a:endParaRPr lang="ja-JP" altLang="en-US" dirty="0"/>
          </a:p>
        </p:txBody>
      </p:sp>
      <p:sp>
        <p:nvSpPr>
          <p:cNvPr id="12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dirty="0" smtClean="0"/>
              <a:t>KDDI Confidential and Proprietary Information</a:t>
            </a:r>
            <a:br>
              <a:rPr lang="en-US" altLang="ja-JP" dirty="0" smtClean="0"/>
            </a:br>
            <a:r>
              <a:rPr lang="en-US" altLang="ja-JP" dirty="0" smtClean="0"/>
              <a:t>Copyright © 2016 KDDI Corporation.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4762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線コネクタ 8"/>
          <p:cNvCxnSpPr/>
          <p:nvPr userDrawn="1"/>
        </p:nvCxnSpPr>
        <p:spPr bwMode="gray">
          <a:xfrm>
            <a:off x="0" y="286046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-1"/>
            <a:ext cx="114300" cy="2860462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188234" y="1757943"/>
            <a:ext cx="7338012" cy="1102519"/>
          </a:xfrm>
        </p:spPr>
        <p:txBody>
          <a:bodyPr anchor="b">
            <a:normAutofit/>
          </a:bodyPr>
          <a:lstStyle>
            <a:lvl1pPr algn="l">
              <a:defRPr sz="27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67529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9"/>
          <p:cNvSpPr txBox="1">
            <a:spLocks noChangeArrowheads="1"/>
          </p:cNvSpPr>
          <p:nvPr userDrawn="1"/>
        </p:nvSpPr>
        <p:spPr bwMode="ltGray">
          <a:xfrm>
            <a:off x="8320666" y="39086"/>
            <a:ext cx="770792" cy="157163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lIns="77925" tIns="38963" rIns="77925" bIns="38963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ja-JP" altLang="en-US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社外秘</a:t>
            </a:r>
            <a:r>
              <a:rPr lang="en-US" altLang="ja-JP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</a:t>
            </a:r>
            <a:endParaRPr lang="ja-JP" altLang="en-US" sz="80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1" name="直線コネクタ 10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A5FAA60F-540A-4BC5-8102-8B2D423D222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10" name="直線コネクタ 9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8286545" y="184602"/>
            <a:ext cx="857455" cy="206370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pPr/>
              <a:t>2017/2/23</a:t>
            </a:fld>
            <a:endParaRPr lang="ja-JP" altLang="en-US"/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92088" y="4924500"/>
            <a:ext cx="575371" cy="180000"/>
          </a:xfrm>
          <a:prstGeom prst="rect">
            <a:avLst/>
          </a:prstGeom>
        </p:spPr>
      </p:pic>
      <p:sp>
        <p:nvSpPr>
          <p:cNvPr id="14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41362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ctr"/>
            <a:r>
              <a:rPr lang="en-US" altLang="ja-JP" dirty="0" smtClean="0"/>
              <a:t>KDDI Confidential and Proprietary Information</a:t>
            </a:r>
            <a:br>
              <a:rPr lang="en-US" altLang="ja-JP" dirty="0" smtClean="0"/>
            </a:br>
            <a:r>
              <a:rPr lang="en-US" altLang="ja-JP" dirty="0" smtClean="0"/>
              <a:t>Copyright © 2016 KDDI Corporation.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66294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181780" y="959675"/>
            <a:ext cx="4309595" cy="3857496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0156" indent="-152874">
              <a:buClr>
                <a:schemeClr val="tx1"/>
              </a:buClr>
              <a:buFont typeface="Wingdings" panose="05000000000000000000" pitchFamily="2" charset="2"/>
              <a:buChar char="l"/>
              <a:defRPr sz="1400" b="1">
                <a:solidFill>
                  <a:schemeClr val="tx1"/>
                </a:solidFill>
              </a:defRPr>
            </a:lvl2pPr>
            <a:lvl3pPr marL="535736" indent="-155580">
              <a:buClr>
                <a:schemeClr val="tx1"/>
              </a:buClr>
              <a:defRPr sz="1200">
                <a:solidFill>
                  <a:schemeClr val="tx1"/>
                </a:solidFill>
              </a:defRPr>
            </a:lvl3pPr>
            <a:lvl4pPr marL="688610" indent="-152874">
              <a:buClr>
                <a:schemeClr val="tx1"/>
              </a:buClr>
              <a:defRPr sz="1000">
                <a:solidFill>
                  <a:schemeClr val="tx1"/>
                </a:solidFill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 bwMode="gray">
          <a:xfrm>
            <a:off x="4630387" y="959675"/>
            <a:ext cx="4309595" cy="3857496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u"/>
              <a:tabLst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501" indent="-292219">
              <a:buClr>
                <a:schemeClr val="tx1"/>
              </a:buClr>
              <a:defRPr kumimoji="1" lang="ja-JP" alt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2375" indent="-292219">
              <a:buClr>
                <a:schemeClr val="tx1"/>
              </a:buClr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79252" indent="-243516">
              <a:defRPr kumimoji="1" lang="ja-JP" alt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marL="380156" marR="0" lvl="1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marL="535736" marR="0" lvl="2" indent="-155580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marL="688610" marR="0" lvl="3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4" name="直線コネクタ 13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正方形/長方形 14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/>
          <a:p>
            <a:fld id="{A5FAA60F-540A-4BC5-8102-8B2D423D222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3" name="直線コネクタ 12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付プレースホルダー 2"/>
          <p:cNvSpPr>
            <a:spLocks noGrp="1"/>
          </p:cNvSpPr>
          <p:nvPr>
            <p:ph type="dt" sz="half" idx="13"/>
          </p:nvPr>
        </p:nvSpPr>
        <p:spPr bwMode="gray">
          <a:xfrm>
            <a:off x="8320666" y="196249"/>
            <a:ext cx="823335" cy="194723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pPr/>
              <a:t>2017/2/23</a:t>
            </a:fld>
            <a:endParaRPr lang="ja-JP" altLang="en-US" dirty="0"/>
          </a:p>
        </p:txBody>
      </p:sp>
      <p:pic>
        <p:nvPicPr>
          <p:cNvPr id="18" name="図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92088" y="4924500"/>
            <a:ext cx="575371" cy="180000"/>
          </a:xfrm>
          <a:prstGeom prst="rect">
            <a:avLst/>
          </a:prstGeom>
        </p:spPr>
      </p:pic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sz="900" dirty="0" smtClean="0">
                <a:cs typeface="Arial" panose="020B0604020202020204" pitchFamily="34" charset="0"/>
              </a:rPr>
              <a:t>Copyright ©</a:t>
            </a:r>
            <a:r>
              <a:rPr lang="en-US" sz="900" dirty="0" smtClean="0">
                <a:cs typeface="Arial" panose="020B0604020202020204" pitchFamily="34" charset="0"/>
              </a:rPr>
              <a:t> </a:t>
            </a:r>
            <a:r>
              <a:rPr lang="en-US" altLang="ja-JP" sz="900" dirty="0" smtClean="0">
                <a:cs typeface="Arial" panose="020B0604020202020204" pitchFamily="34" charset="0"/>
              </a:rPr>
              <a:t>2016 KDDI Corporation. All Rights Reserved</a:t>
            </a:r>
            <a:endParaRPr lang="en-US" sz="9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574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9"/>
          <p:cNvSpPr txBox="1">
            <a:spLocks noChangeArrowheads="1"/>
          </p:cNvSpPr>
          <p:nvPr userDrawn="1"/>
        </p:nvSpPr>
        <p:spPr bwMode="ltGray">
          <a:xfrm>
            <a:off x="8320666" y="39086"/>
            <a:ext cx="770792" cy="157163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lIns="77925" tIns="38963" rIns="77925" bIns="38963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ja-JP" altLang="en-US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社外秘</a:t>
            </a:r>
            <a:r>
              <a:rPr lang="en-US" altLang="ja-JP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</a:t>
            </a:r>
            <a:endParaRPr lang="ja-JP" altLang="en-US" sz="80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81780" y="872124"/>
            <a:ext cx="4315608" cy="309519"/>
          </a:xfrm>
          <a:solidFill>
            <a:schemeClr val="accent2"/>
          </a:solidFill>
        </p:spPr>
        <p:txBody>
          <a:bodyPr anchor="ctr">
            <a:sp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30387" y="872124"/>
            <a:ext cx="4309595" cy="309519"/>
          </a:xfrm>
          <a:solidFill>
            <a:schemeClr val="accent2"/>
          </a:solidFill>
        </p:spPr>
        <p:txBody>
          <a:bodyPr anchor="ctr">
            <a:sp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コンテンツ プレースホルダー 2"/>
          <p:cNvSpPr>
            <a:spLocks noGrp="1"/>
          </p:cNvSpPr>
          <p:nvPr>
            <p:ph sz="half" idx="14"/>
          </p:nvPr>
        </p:nvSpPr>
        <p:spPr>
          <a:xfrm>
            <a:off x="181780" y="1239270"/>
            <a:ext cx="4309595" cy="3457663"/>
          </a:xfrm>
        </p:spPr>
        <p:txBody>
          <a:bodyPr/>
          <a:lstStyle>
            <a:lvl1pPr marL="243516" indent="-243516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0156" indent="-152874">
              <a:buClr>
                <a:schemeClr val="tx1"/>
              </a:buClr>
              <a:buFont typeface="Wingdings" panose="05000000000000000000" pitchFamily="2" charset="2"/>
              <a:buChar char="l"/>
              <a:defRPr sz="1400" b="1">
                <a:solidFill>
                  <a:schemeClr val="tx1"/>
                </a:solidFill>
              </a:defRPr>
            </a:lvl2pPr>
            <a:lvl3pPr marL="535736" indent="-155580">
              <a:buClr>
                <a:schemeClr val="tx1"/>
              </a:buClr>
              <a:defRPr sz="1200">
                <a:solidFill>
                  <a:schemeClr val="tx1"/>
                </a:solidFill>
              </a:defRPr>
            </a:lvl3pPr>
            <a:lvl4pPr marL="688610" indent="-152874">
              <a:buClr>
                <a:schemeClr val="tx1"/>
              </a:buClr>
              <a:defRPr sz="1000">
                <a:solidFill>
                  <a:schemeClr val="tx1"/>
                </a:solidFill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22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30387" y="1239270"/>
            <a:ext cx="4309595" cy="3457663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u"/>
              <a:tabLst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501" indent="-292219">
              <a:buClr>
                <a:schemeClr val="tx1"/>
              </a:buClr>
              <a:defRPr kumimoji="1" lang="ja-JP" alt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2375" indent="-292219">
              <a:buClr>
                <a:schemeClr val="tx1"/>
              </a:buClr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79252" indent="-243516">
              <a:buClr>
                <a:schemeClr val="tx1"/>
              </a:buClr>
              <a:defRPr kumimoji="1" lang="ja-JP" alt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marL="380156" marR="0" lvl="1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marL="535736" marR="0" lvl="2" indent="-155580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marL="688610" marR="0" lvl="3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20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/>
          <a:p>
            <a:fld id="{A5FAA60F-540A-4BC5-8102-8B2D423D222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26" name="直線コネクタ 25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日付プレースホルダー 2"/>
          <p:cNvSpPr>
            <a:spLocks noGrp="1"/>
          </p:cNvSpPr>
          <p:nvPr>
            <p:ph type="dt" sz="half" idx="15"/>
          </p:nvPr>
        </p:nvSpPr>
        <p:spPr bwMode="gray">
          <a:xfrm>
            <a:off x="8320665" y="196249"/>
            <a:ext cx="823335" cy="194723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pPr/>
              <a:t>2017/2/23</a:t>
            </a:fld>
            <a:endParaRPr lang="ja-JP" altLang="en-US"/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92088" y="4924500"/>
            <a:ext cx="575371" cy="180000"/>
          </a:xfrm>
          <a:prstGeom prst="rect">
            <a:avLst/>
          </a:prstGeom>
        </p:spPr>
      </p:pic>
      <p:sp>
        <p:nvSpPr>
          <p:cNvPr id="19" name="フッター プレースホルダー 4"/>
          <p:cNvSpPr>
            <a:spLocks noGrp="1"/>
          </p:cNvSpPr>
          <p:nvPr>
            <p:ph type="ftr" sz="quarter" idx="16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sz="900" dirty="0" smtClean="0">
                <a:cs typeface="Arial" panose="020B0604020202020204" pitchFamily="34" charset="0"/>
              </a:rPr>
              <a:t>Copyright ©</a:t>
            </a:r>
            <a:r>
              <a:rPr lang="en-US" sz="900" dirty="0" smtClean="0">
                <a:cs typeface="Arial" panose="020B0604020202020204" pitchFamily="34" charset="0"/>
              </a:rPr>
              <a:t> </a:t>
            </a:r>
            <a:r>
              <a:rPr lang="en-US" altLang="ja-JP" sz="900" dirty="0" smtClean="0">
                <a:cs typeface="Arial" panose="020B0604020202020204" pitchFamily="34" charset="0"/>
              </a:rPr>
              <a:t>2016 KDDI Corporation. All Rights Reserved</a:t>
            </a:r>
            <a:endParaRPr lang="en-US" sz="9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386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9540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66" b="-1"/>
          <a:stretch/>
        </p:blipFill>
        <p:spPr>
          <a:xfrm>
            <a:off x="2602949" y="1696167"/>
            <a:ext cx="3753377" cy="164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77925" tIns="38963" rIns="77925" bIns="38963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77925" tIns="38963" rIns="77925" bIns="38963" rtlCol="0">
            <a:normAutofit/>
          </a:bodyPr>
          <a:lstStyle/>
          <a:p>
            <a:pPr marL="292219" marR="0" lvl="0" indent="-292219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ja-JP" alt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マスター テキストの書式設定</a:t>
            </a:r>
          </a:p>
          <a:p>
            <a:pPr marL="633142" marR="0" lvl="1" indent="-243516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2 </a:t>
            </a:r>
            <a:r>
              <a:rPr kumimoji="1" lang="ja-JP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974065" marR="0" lvl="2" indent="-194813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3 </a:t>
            </a:r>
            <a:r>
              <a:rPr kumimoji="1" lang="ja-JP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1363690" marR="0" lvl="3" indent="-194813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4 </a:t>
            </a: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1753316" marR="0" lvl="4" indent="-194813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5 </a:t>
            </a: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  <a:endParaRPr kumimoji="1" lang="ja-JP" alt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5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251520" y="4871178"/>
            <a:ext cx="2133600" cy="273844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HGPｺﾞｼｯｸM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t>2017/2/23</a:t>
            </a:fld>
            <a:endParaRPr lang="ja-JP" altLang="en-US"/>
          </a:p>
        </p:txBody>
      </p:sp>
      <p:sp>
        <p:nvSpPr>
          <p:cNvPr id="7" name="スライド番号プレースホルダー 4"/>
          <p:cNvSpPr>
            <a:spLocks noGrp="1"/>
          </p:cNvSpPr>
          <p:nvPr>
            <p:ph type="sldNum" sz="quarter" idx="4"/>
          </p:nvPr>
        </p:nvSpPr>
        <p:spPr bwMode="gray">
          <a:xfrm>
            <a:off x="6732240" y="4871178"/>
            <a:ext cx="2133600" cy="273844"/>
          </a:xfrm>
          <a:prstGeom prst="rect">
            <a:avLst/>
          </a:prstGeom>
        </p:spPr>
        <p:txBody>
          <a:bodyPr lIns="77925" tIns="38963" rIns="77925" bIns="38963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fld id="{A5FAA60F-540A-4BC5-8102-8B2D423D222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sz="900" dirty="0" smtClean="0">
                <a:cs typeface="Arial" panose="020B0604020202020204" pitchFamily="34" charset="0"/>
              </a:rPr>
              <a:t>Copyright ©</a:t>
            </a:r>
            <a:r>
              <a:rPr lang="en-US" sz="900" dirty="0" smtClean="0">
                <a:cs typeface="Arial" panose="020B0604020202020204" pitchFamily="34" charset="0"/>
              </a:rPr>
              <a:t> </a:t>
            </a:r>
            <a:r>
              <a:rPr lang="en-US" altLang="ja-JP" sz="900" dirty="0" smtClean="0">
                <a:cs typeface="Arial" panose="020B0604020202020204" pitchFamily="34" charset="0"/>
              </a:rPr>
              <a:t>2016 KDDI Corporation. All Rights Reserved</a:t>
            </a:r>
            <a:endParaRPr lang="en-US" sz="9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37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60" r:id="rId3"/>
    <p:sldLayoutId id="2147483670" r:id="rId4"/>
    <p:sldLayoutId id="2147483672" r:id="rId5"/>
    <p:sldLayoutId id="2147483673" r:id="rId6"/>
    <p:sldLayoutId id="2147483675" r:id="rId7"/>
    <p:sldLayoutId id="2147483676" r:id="rId8"/>
  </p:sldLayoutIdLst>
  <p:hf hdr="0"/>
  <p:txStyles>
    <p:titleStyle>
      <a:lvl1pPr algn="ctr" defTabSz="779252" rtl="0" eaLnBrk="1" latinLnBrk="0" hangingPunct="1">
        <a:spcBef>
          <a:spcPct val="0"/>
        </a:spcBef>
        <a:buNone/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219" marR="0" indent="-292219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33142" marR="0" indent="-243516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4065" marR="0" indent="-194813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690" marR="0" indent="-194813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3316" marR="0" indent="-194813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942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Proposal </a:t>
            </a:r>
            <a:r>
              <a:rPr lang="en-US" altLang="ja-JP" dirty="0"/>
              <a:t>for </a:t>
            </a:r>
            <a:r>
              <a:rPr lang="en-US" altLang="ja-JP" dirty="0" smtClean="0"/>
              <a:t>NB-IoT TDD support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294967295"/>
          </p:nvPr>
        </p:nvSpPr>
        <p:spPr>
          <a:xfrm>
            <a:off x="7010400" y="4870450"/>
            <a:ext cx="2133600" cy="274638"/>
          </a:xfrm>
        </p:spPr>
        <p:txBody>
          <a:bodyPr/>
          <a:lstStyle/>
          <a:p>
            <a:fld id="{A5FAA60F-540A-4BC5-8102-8B2D423D2229}" type="slidenum">
              <a:rPr kumimoji="1" lang="ja-JP" altLang="en-US" smtClean="0"/>
              <a:t>0</a:t>
            </a:fld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88234" y="2860462"/>
            <a:ext cx="3922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KDDI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Corporation, SK Telecom</a:t>
            </a:r>
            <a:endParaRPr kumimoji="1" lang="ja-JP" altLang="en-US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99475" y="8405"/>
            <a:ext cx="742677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3GPP TSG RAN Meeting #</a:t>
            </a: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75</a:t>
            </a: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					</a:t>
            </a: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 	       </a:t>
            </a:r>
          </a:p>
          <a:p>
            <a:r>
              <a:rPr lang="pt-BR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Dubrovnik, Croatia, March 6 - 9, 2017</a:t>
            </a:r>
            <a:endParaRPr kumimoji="1" lang="ja-JP" altLang="en-US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RP-170153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7377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181780" y="38073"/>
            <a:ext cx="8229600" cy="35750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Background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A60F-540A-4BC5-8102-8B2D423D2229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21973" y="890594"/>
            <a:ext cx="867050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eMTC supports TDD from Rel.13, however NB-IoT doesn't support TDD </a:t>
            </a:r>
            <a:r>
              <a:rPr lang="en-US" altLang="ja-JP" sz="1800" b="1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so far</a:t>
            </a:r>
            <a:endParaRPr lang="en-US" altLang="ja-JP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NB-IoT TDD support was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discussed in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RAN#72(Busan),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however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its work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was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postponed [1]</a:t>
            </a:r>
            <a:endParaRPr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 RAN#74(Vienna),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some companies proposed to start the LPWA work related unlicensed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band [2][3]</a:t>
            </a:r>
            <a:endParaRPr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However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,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regarding NB-IoT TDD support only one WID was proposed[4]</a:t>
            </a:r>
          </a:p>
          <a:p>
            <a:endParaRPr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lvl="1"/>
            <a:r>
              <a:rPr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[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1] RP-161883 Report of 3GPP TSG RAN meeting #</a:t>
            </a:r>
            <a:r>
              <a:rPr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72, Busan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, </a:t>
            </a:r>
            <a:r>
              <a:rPr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Korea, June 13 - 16, 2016</a:t>
            </a:r>
          </a:p>
          <a:p>
            <a:pPr lvl="1"/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[2] RP‑162042 </a:t>
            </a:r>
            <a:r>
              <a:rPr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New 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Work Item on NB-IoT operation in unlicensed spectrum  </a:t>
            </a:r>
            <a:r>
              <a:rPr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Ericsson </a:t>
            </a:r>
          </a:p>
          <a:p>
            <a:pPr lvl="1"/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[3] RP‑162158 </a:t>
            </a:r>
            <a:r>
              <a:rPr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New 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SI proposal: Study on Licensed-downlink-assisted NB-IoT  </a:t>
            </a:r>
            <a:r>
              <a:rPr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Huawei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, </a:t>
            </a:r>
            <a:r>
              <a:rPr lang="en-US" altLang="ja-JP" sz="1200" b="1" dirty="0" err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HiSilicon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endParaRPr lang="en-US" altLang="ja-JP" sz="12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lvl="1"/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[4] RP‑162157 </a:t>
            </a:r>
            <a:r>
              <a:rPr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New 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WI proposal: Further NB-IoT enhancements    Huawei, </a:t>
            </a:r>
            <a:r>
              <a:rPr lang="en-US" altLang="ja-JP" sz="1200" b="1" dirty="0" err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HiSilicon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endParaRPr lang="en-US" altLang="ja-JP" sz="12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RP-170153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8109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181780" y="38073"/>
            <a:ext cx="8229600" cy="35750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Consideration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A60F-540A-4BC5-8102-8B2D423D2229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81780" y="401933"/>
            <a:ext cx="88516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Considering </a:t>
            </a: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the massive </a:t>
            </a: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IOT</a:t>
            </a: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, network capacity would be </a:t>
            </a: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 problem, </a:t>
            </a: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and traffic offload to TDD bands can address the problem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eMTC supports TDD from Rel.13, however NB-IoT doesn't support TDD so </a:t>
            </a: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far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3GPP </a:t>
            </a: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is good at developing technology for licensed band, so 3GPP should more focus on licensed band rather than unlicensed band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Regarding LPWA technology for unlicensed </a:t>
            </a: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band, operator can use existing </a:t>
            </a: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technologies (e.g. </a:t>
            </a:r>
            <a:r>
              <a:rPr lang="en-US" altLang="ja-JP" sz="1600" b="1" dirty="0" err="1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LoRa</a:t>
            </a: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, </a:t>
            </a:r>
            <a:r>
              <a:rPr lang="en-US" altLang="ja-JP" sz="1600" b="1" dirty="0" err="1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Sigfox</a:t>
            </a: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)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697" y="2368540"/>
            <a:ext cx="5335470" cy="23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3603698" y="4621908"/>
            <a:ext cx="47939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Note:        Percentages refer to M2M connections share.</a:t>
            </a:r>
          </a:p>
          <a:p>
            <a:r>
              <a:rPr lang="en-US" altLang="ja-JP" sz="11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Source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: Cisco VNI Mobile, </a:t>
            </a:r>
            <a:r>
              <a:rPr lang="en-US" altLang="ja-JP" sz="11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2017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170371" y="2148802"/>
            <a:ext cx="28745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Fig. Global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Mobile M2M </a:t>
            </a:r>
            <a:r>
              <a:rPr lang="en-US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Connections</a:t>
            </a:r>
            <a:endParaRPr kumimoji="1" lang="ja-JP" altLang="en-US" sz="1200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RP-170153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7064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181780" y="38073"/>
            <a:ext cx="8229600" cy="35750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Proposal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A60F-540A-4BC5-8102-8B2D423D2229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92002" y="904346"/>
            <a:ext cx="85200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From the operator’s point of view, NB-IoT TDD support would be more urgent work compared to the work related unlicensed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band. We make the following three proposals.</a:t>
            </a:r>
            <a:endParaRPr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Proposal 1</a:t>
            </a:r>
          </a:p>
          <a:p>
            <a:pPr lvl="1"/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“NB-IoT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TDD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support” and “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NB-IoT for unlicensed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band” should be different WIDs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Proposal 2</a:t>
            </a:r>
          </a:p>
          <a:p>
            <a:pPr lvl="1"/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RAN should approve the WI including “NB-IoT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TDD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support” WI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Proposal 3</a:t>
            </a:r>
          </a:p>
          <a:p>
            <a:pPr lvl="1"/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After approval of the above WI, RAN should discuss the WI including “NB-IoT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for unlicensed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band” based on operators need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RP-170153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210140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​​テーマ">
  <a:themeElements>
    <a:clrScheme name="ユーザー定義 20">
      <a:dk1>
        <a:sysClr val="windowText" lastClr="000000"/>
      </a:dk1>
      <a:lt1>
        <a:sysClr val="window" lastClr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29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/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5488</TotalTime>
  <Words>338</Words>
  <Application>Microsoft Office PowerPoint</Application>
  <PresentationFormat>画面に合わせる (16:9)</PresentationFormat>
  <Paragraphs>39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1_Office ​​テーマ</vt:lpstr>
      <vt:lpstr>Proposal for NB-IoT TDD support</vt:lpstr>
      <vt:lpstr>Background </vt:lpstr>
      <vt:lpstr>Consideration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テンプレートのご提案</dc:title>
  <dc:creator>hiroshima</dc:creator>
  <cp:lastModifiedBy>takeda</cp:lastModifiedBy>
  <cp:revision>1065</cp:revision>
  <cp:lastPrinted>2013-11-26T04:50:05Z</cp:lastPrinted>
  <dcterms:created xsi:type="dcterms:W3CDTF">2013-08-16T05:11:27Z</dcterms:created>
  <dcterms:modified xsi:type="dcterms:W3CDTF">2017-02-23T05:18:41Z</dcterms:modified>
</cp:coreProperties>
</file>