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452" r:id="rId2"/>
    <p:sldId id="396" r:id="rId3"/>
    <p:sldId id="428" r:id="rId4"/>
    <p:sldId id="697" r:id="rId5"/>
    <p:sldId id="698" r:id="rId6"/>
    <p:sldId id="327" r:id="rId7"/>
    <p:sldId id="676" r:id="rId8"/>
    <p:sldId id="677" r:id="rId9"/>
    <p:sldId id="699" r:id="rId10"/>
    <p:sldId id="678" r:id="rId11"/>
    <p:sldId id="706" r:id="rId12"/>
    <p:sldId id="684" r:id="rId13"/>
    <p:sldId id="700" r:id="rId14"/>
    <p:sldId id="686" r:id="rId15"/>
    <p:sldId id="707" r:id="rId16"/>
    <p:sldId id="687" r:id="rId17"/>
    <p:sldId id="711" r:id="rId18"/>
    <p:sldId id="689" r:id="rId19"/>
    <p:sldId id="692" r:id="rId20"/>
    <p:sldId id="709" r:id="rId21"/>
    <p:sldId id="710" r:id="rId22"/>
    <p:sldId id="690" r:id="rId23"/>
    <p:sldId id="694" r:id="rId24"/>
    <p:sldId id="353" r:id="rId25"/>
    <p:sldId id="701" r:id="rId26"/>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2A6EA8"/>
    <a:srgbClr val="5A8B25"/>
    <a:srgbClr val="72AF2F"/>
    <a:srgbClr val="B1D254"/>
    <a:srgbClr val="FF3300"/>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autoAdjust="0"/>
  </p:normalViewPr>
  <p:slideViewPr>
    <p:cSldViewPr snapToGrid="0">
      <p:cViewPr varScale="1">
        <p:scale>
          <a:sx n="71" d="100"/>
          <a:sy n="71" d="100"/>
        </p:scale>
        <p:origin x="94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22</a:t>
            </a:fld>
            <a:endParaRPr lang="en-GB" dirty="0"/>
          </a:p>
        </p:txBody>
      </p:sp>
    </p:spTree>
    <p:extLst>
      <p:ext uri="{BB962C8B-B14F-4D97-AF65-F5344CB8AC3E}">
        <p14:creationId xmlns:p14="http://schemas.microsoft.com/office/powerpoint/2010/main" val="59253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11</a:t>
            </a:fld>
            <a:endParaRPr lang="en-GB" dirty="0"/>
          </a:p>
        </p:txBody>
      </p:sp>
    </p:spTree>
    <p:extLst>
      <p:ext uri="{BB962C8B-B14F-4D97-AF65-F5344CB8AC3E}">
        <p14:creationId xmlns:p14="http://schemas.microsoft.com/office/powerpoint/2010/main" val="291806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12</a:t>
            </a:fld>
            <a:endParaRPr lang="en-GB" dirty="0"/>
          </a:p>
        </p:txBody>
      </p:sp>
    </p:spTree>
    <p:extLst>
      <p:ext uri="{BB962C8B-B14F-4D97-AF65-F5344CB8AC3E}">
        <p14:creationId xmlns:p14="http://schemas.microsoft.com/office/powerpoint/2010/main" val="1610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16</a:t>
            </a:fld>
            <a:endParaRPr lang="en-GB" dirty="0"/>
          </a:p>
        </p:txBody>
      </p:sp>
    </p:spTree>
    <p:extLst>
      <p:ext uri="{BB962C8B-B14F-4D97-AF65-F5344CB8AC3E}">
        <p14:creationId xmlns:p14="http://schemas.microsoft.com/office/powerpoint/2010/main" val="3257398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18</a:t>
            </a:fld>
            <a:endParaRPr lang="en-GB" dirty="0"/>
          </a:p>
        </p:txBody>
      </p:sp>
    </p:spTree>
    <p:extLst>
      <p:ext uri="{BB962C8B-B14F-4D97-AF65-F5344CB8AC3E}">
        <p14:creationId xmlns:p14="http://schemas.microsoft.com/office/powerpoint/2010/main" val="23275633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19</a:t>
            </a:fld>
            <a:endParaRPr lang="en-GB" dirty="0"/>
          </a:p>
        </p:txBody>
      </p:sp>
    </p:spTree>
    <p:extLst>
      <p:ext uri="{BB962C8B-B14F-4D97-AF65-F5344CB8AC3E}">
        <p14:creationId xmlns:p14="http://schemas.microsoft.com/office/powerpoint/2010/main" val="2916799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20</a:t>
            </a:fld>
            <a:endParaRPr lang="en-GB" dirty="0"/>
          </a:p>
        </p:txBody>
      </p:sp>
    </p:spTree>
    <p:extLst>
      <p:ext uri="{BB962C8B-B14F-4D97-AF65-F5344CB8AC3E}">
        <p14:creationId xmlns:p14="http://schemas.microsoft.com/office/powerpoint/2010/main" val="1462718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21</a:t>
            </a:fld>
            <a:endParaRPr lang="en-GB" dirty="0"/>
          </a:p>
        </p:txBody>
      </p:sp>
    </p:spTree>
    <p:extLst>
      <p:ext uri="{BB962C8B-B14F-4D97-AF65-F5344CB8AC3E}">
        <p14:creationId xmlns:p14="http://schemas.microsoft.com/office/powerpoint/2010/main" val="635644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2017                              RAN6 Status Report to RAN#75                        RP-170014 </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350838" y="258763"/>
            <a:ext cx="7113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TSG-RAN #75				</a:t>
            </a:r>
            <a:r>
              <a:rPr lang="en-GB" altLang="en-US" sz="2000" b="1" i="1" dirty="0">
                <a:solidFill>
                  <a:srgbClr val="0000CC"/>
                </a:solidFill>
                <a:latin typeface="Arial" charset="0"/>
                <a:cs typeface="Times New Roman" pitchFamily="18" charset="0"/>
              </a:rPr>
              <a:t>RP-170014</a:t>
            </a:r>
            <a:endParaRPr lang="en-GB" altLang="en-US" sz="2000" b="1" i="1" dirty="0">
              <a:highlight>
                <a:srgbClr val="FFFF00"/>
              </a:highlight>
              <a:latin typeface="Arial" charset="0"/>
              <a:cs typeface="Times New Roman" pitchFamily="18" charset="0"/>
            </a:endParaRPr>
          </a:p>
          <a:p>
            <a:pPr eaLnBrk="1" hangingPunct="1">
              <a:spcBef>
                <a:spcPct val="50000"/>
              </a:spcBef>
              <a:buFontTx/>
              <a:buNone/>
            </a:pPr>
            <a:r>
              <a:rPr lang="en-GB" altLang="en-US" sz="2000" b="1" i="1" dirty="0">
                <a:latin typeface="Arial" charset="0"/>
                <a:cs typeface="Times New Roman" pitchFamily="18" charset="0"/>
              </a:rPr>
              <a:t>Dubrovnik, Croatia, 6-9 March, 2017</a:t>
            </a: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a:latin typeface="Arial" charset="0"/>
              </a:rPr>
              <a:t>RAN6 Chair:          	Juergen Hofmann (NOKIA)</a:t>
            </a:r>
          </a:p>
          <a:p>
            <a:pPr marL="0" indent="0">
              <a:buFontTx/>
              <a:buNone/>
              <a:tabLst>
                <a:tab pos="2511425" algn="l"/>
                <a:tab pos="2873375" algn="l"/>
              </a:tabLst>
            </a:pPr>
            <a:r>
              <a:rPr lang="en-GB" altLang="en-US" sz="1600" dirty="0">
                <a:latin typeface="Arial" charset="0"/>
              </a:rPr>
              <a:t>RAN6 Secretary: 		Paolo Usai (ETSI MCC)</a:t>
            </a: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WG6</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#75</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eDRX_GSM (Rel-13)</a:t>
            </a:r>
          </a:p>
        </p:txBody>
      </p:sp>
      <p:sp>
        <p:nvSpPr>
          <p:cNvPr id="3" name="Content Placeholder 2"/>
          <p:cNvSpPr>
            <a:spLocks noGrp="1"/>
          </p:cNvSpPr>
          <p:nvPr>
            <p:ph idx="1"/>
          </p:nvPr>
        </p:nvSpPr>
        <p:spPr>
          <a:xfrm>
            <a:off x="485774" y="1380998"/>
            <a:ext cx="8658225" cy="4830763"/>
          </a:xfrm>
          <a:noFill/>
          <a:ln>
            <a:solidFill>
              <a:schemeClr val="bg1"/>
            </a:solidFill>
          </a:ln>
        </p:spPr>
        <p:txBody>
          <a:bodyPr/>
          <a:lstStyle/>
          <a:p>
            <a:r>
              <a:rPr lang="en-US" sz="2000" dirty="0"/>
              <a:t>Set of 6 correction CRs agreed related to BSIC confirmation, PEO BCCH CHANGE MARK,  Bit ordering and Synchronization sequence.</a:t>
            </a:r>
          </a:p>
          <a:p>
            <a:pPr marL="0" indent="0">
              <a:buNone/>
            </a:pPr>
            <a:endParaRPr lang="en-US" sz="2000" dirty="0"/>
          </a:p>
          <a:p>
            <a:r>
              <a:rPr lang="en-US" sz="2000" dirty="0"/>
              <a:t>CR 45.008 BSIC Confirmation Clarification agreed in </a:t>
            </a:r>
            <a:r>
              <a:rPr lang="en-US" sz="2000" dirty="0">
                <a:solidFill>
                  <a:srgbClr val="0000FF"/>
                </a:solidFill>
              </a:rPr>
              <a:t>R6-170013</a:t>
            </a:r>
          </a:p>
          <a:p>
            <a:r>
              <a:rPr lang="en-US" sz="2000" dirty="0"/>
              <a:t>CR 44.018 Miscellaneous PEO Corrections agreed in </a:t>
            </a:r>
            <a:r>
              <a:rPr lang="en-US" sz="2000" dirty="0">
                <a:solidFill>
                  <a:srgbClr val="0000FF"/>
                </a:solidFill>
              </a:rPr>
              <a:t>R6-170080</a:t>
            </a:r>
          </a:p>
          <a:p>
            <a:pPr lvl="1"/>
            <a:r>
              <a:rPr lang="en-US" sz="2000" dirty="0"/>
              <a:t>Rel-14 mirror in </a:t>
            </a:r>
            <a:r>
              <a:rPr lang="en-US" sz="2000" dirty="0">
                <a:solidFill>
                  <a:srgbClr val="0000FF"/>
                </a:solidFill>
              </a:rPr>
              <a:t>R6-170081</a:t>
            </a:r>
            <a:endParaRPr lang="en-US" sz="1600" dirty="0">
              <a:solidFill>
                <a:srgbClr val="0000FF"/>
              </a:solidFill>
            </a:endParaRPr>
          </a:p>
          <a:p>
            <a:r>
              <a:rPr lang="en-US" sz="2000" dirty="0"/>
              <a:t>CR 44.060 Clarifying Order of B11 to B1 in in 11 Bit Access agreed in </a:t>
            </a:r>
          </a:p>
          <a:p>
            <a:pPr marL="400050" lvl="1" indent="0">
              <a:buNone/>
            </a:pPr>
            <a:r>
              <a:rPr lang="en-US" sz="2000" dirty="0">
                <a:solidFill>
                  <a:srgbClr val="0000FF"/>
                </a:solidFill>
              </a:rPr>
              <a:t>R6-170106</a:t>
            </a:r>
            <a:endParaRPr lang="en-US" sz="2000" dirty="0"/>
          </a:p>
          <a:p>
            <a:r>
              <a:rPr lang="en-GB" sz="2000" dirty="0"/>
              <a:t>CR 45.002 Synchronization sequence bits correction agreed in </a:t>
            </a:r>
            <a:r>
              <a:rPr lang="en-GB" sz="2000" dirty="0">
                <a:solidFill>
                  <a:srgbClr val="0000FF"/>
                </a:solidFill>
              </a:rPr>
              <a:t>R6-170131</a:t>
            </a:r>
          </a:p>
          <a:p>
            <a:pPr lvl="1"/>
            <a:r>
              <a:rPr lang="en-US" sz="2000" dirty="0"/>
              <a:t>Rel-14 mirror in </a:t>
            </a:r>
            <a:r>
              <a:rPr lang="en-US" sz="2000" dirty="0">
                <a:solidFill>
                  <a:srgbClr val="0000FF"/>
                </a:solidFill>
              </a:rPr>
              <a:t>R6-170132</a:t>
            </a:r>
          </a:p>
          <a:p>
            <a:endParaRPr lang="en-US" sz="2000" dirty="0">
              <a:solidFill>
                <a:srgbClr val="0000FF"/>
              </a:solidFill>
            </a:endParaRPr>
          </a:p>
          <a:p>
            <a:r>
              <a:rPr lang="en-US" sz="2000" dirty="0">
                <a:solidFill>
                  <a:srgbClr val="0000FF"/>
                </a:solidFill>
              </a:rPr>
              <a:t> </a:t>
            </a:r>
            <a:r>
              <a:rPr lang="en-US" sz="2000" dirty="0"/>
              <a:t>The agreed CRs are collected in </a:t>
            </a:r>
            <a:r>
              <a:rPr lang="en-US" sz="2000" dirty="0">
                <a:solidFill>
                  <a:srgbClr val="0000FF"/>
                </a:solidFill>
              </a:rPr>
              <a:t>RP-170063</a:t>
            </a:r>
            <a:r>
              <a:rPr lang="en-US" sz="2000" dirty="0"/>
              <a:t> for block approval at RAN#75.</a:t>
            </a:r>
            <a:endParaRPr lang="en-US" sz="2000" dirty="0">
              <a:solidFill>
                <a:srgbClr val="0000FF"/>
              </a:solidFill>
            </a:endParaRPr>
          </a:p>
          <a:p>
            <a:pPr marL="0" indent="0">
              <a:buNone/>
            </a:pPr>
            <a:endParaRPr lang="en-US" sz="2000" dirty="0"/>
          </a:p>
        </p:txBody>
      </p:sp>
    </p:spTree>
    <p:extLst>
      <p:ext uri="{BB962C8B-B14F-4D97-AF65-F5344CB8AC3E}">
        <p14:creationId xmlns:p14="http://schemas.microsoft.com/office/powerpoint/2010/main" val="100982951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472874" cy="4830763"/>
          </a:xfrm>
        </p:spPr>
        <p:txBody>
          <a:bodyPr/>
          <a:lstStyle/>
          <a:p>
            <a:r>
              <a:rPr lang="en-GB" sz="1800" dirty="0"/>
              <a:t>Set of 8 correction CRs agreed related to removal of brackets for performance requirements, BSS operation, EC Access Control, unknown message types on EC-CCCH and other items:</a:t>
            </a:r>
            <a:endParaRPr lang="en-GB" sz="700" dirty="0"/>
          </a:p>
          <a:p>
            <a:pPr lvl="1">
              <a:spcBef>
                <a:spcPts val="300"/>
              </a:spcBef>
            </a:pPr>
            <a:r>
              <a:rPr lang="en-GB" sz="1800" dirty="0"/>
              <a:t>CR 45.005 8PSK performance for EC-GSM-</a:t>
            </a:r>
            <a:r>
              <a:rPr lang="en-GB" sz="1800" dirty="0" err="1"/>
              <a:t>IoT</a:t>
            </a:r>
            <a:r>
              <a:rPr lang="en-GB" sz="1800" dirty="0"/>
              <a:t> - removal of brackets agreed in   </a:t>
            </a:r>
            <a:r>
              <a:rPr lang="en-GB" sz="1800" dirty="0">
                <a:solidFill>
                  <a:srgbClr val="0000FF"/>
                </a:solidFill>
              </a:rPr>
              <a:t>R6-170011</a:t>
            </a:r>
          </a:p>
          <a:p>
            <a:pPr lvl="1">
              <a:spcBef>
                <a:spcPts val="300"/>
              </a:spcBef>
            </a:pPr>
            <a:r>
              <a:rPr lang="en-GB" sz="1800" dirty="0"/>
              <a:t>CR 45.005 BTS sensitivity performance requirements for Overlaid CDMA – removal of brackets agreed in </a:t>
            </a:r>
            <a:r>
              <a:rPr lang="en-GB" sz="1800" dirty="0">
                <a:solidFill>
                  <a:srgbClr val="0000FF"/>
                </a:solidFill>
              </a:rPr>
              <a:t>R6-170012</a:t>
            </a:r>
          </a:p>
          <a:p>
            <a:pPr lvl="1">
              <a:spcBef>
                <a:spcPts val="300"/>
              </a:spcBef>
            </a:pPr>
            <a:r>
              <a:rPr lang="en-GB" sz="1800" dirty="0"/>
              <a:t>CR 48.018 Clarifying BSS Operation for EC-GSM agreed in </a:t>
            </a:r>
            <a:r>
              <a:rPr lang="en-GB" sz="1800" dirty="0">
                <a:solidFill>
                  <a:srgbClr val="0000FF"/>
                </a:solidFill>
              </a:rPr>
              <a:t>R6-170078</a:t>
            </a:r>
          </a:p>
          <a:p>
            <a:pPr lvl="2">
              <a:spcBef>
                <a:spcPts val="300"/>
              </a:spcBef>
            </a:pPr>
            <a:r>
              <a:rPr lang="en-GB" sz="1800" dirty="0"/>
              <a:t>Rel-14 Mirror in </a:t>
            </a:r>
            <a:r>
              <a:rPr lang="en-GB" sz="1800" dirty="0">
                <a:solidFill>
                  <a:srgbClr val="0000FF"/>
                </a:solidFill>
              </a:rPr>
              <a:t>R6-170079</a:t>
            </a:r>
          </a:p>
          <a:p>
            <a:pPr lvl="1">
              <a:spcBef>
                <a:spcPts val="300"/>
              </a:spcBef>
            </a:pPr>
            <a:r>
              <a:rPr lang="en-US" sz="1800" dirty="0"/>
              <a:t>CR 44.018 Clarifying </a:t>
            </a:r>
            <a:r>
              <a:rPr lang="en-US" sz="1800" dirty="0" err="1"/>
              <a:t>EC_Access_Control_Class</a:t>
            </a:r>
            <a:r>
              <a:rPr lang="en-US" sz="1800" dirty="0"/>
              <a:t> Operation for  EC-GSM agreed in </a:t>
            </a:r>
            <a:r>
              <a:rPr lang="en-US" sz="1800" dirty="0">
                <a:solidFill>
                  <a:srgbClr val="0000FF"/>
                </a:solidFill>
              </a:rPr>
              <a:t>R6-170153</a:t>
            </a:r>
          </a:p>
          <a:p>
            <a:pPr lvl="2">
              <a:spcBef>
                <a:spcPts val="300"/>
              </a:spcBef>
            </a:pPr>
            <a:r>
              <a:rPr lang="en-US" sz="1800" dirty="0"/>
              <a:t>Rel-14 Mirror in </a:t>
            </a:r>
            <a:r>
              <a:rPr lang="en-US" sz="1800" dirty="0">
                <a:solidFill>
                  <a:srgbClr val="0000FF"/>
                </a:solidFill>
              </a:rPr>
              <a:t>R6-170154</a:t>
            </a:r>
            <a:endParaRPr lang="en-GB" sz="1800" dirty="0">
              <a:solidFill>
                <a:srgbClr val="0000FF"/>
              </a:solidFill>
            </a:endParaRPr>
          </a:p>
          <a:p>
            <a:pPr lvl="1">
              <a:spcBef>
                <a:spcPts val="300"/>
              </a:spcBef>
            </a:pPr>
            <a:r>
              <a:rPr lang="en-GB" sz="1800" dirty="0"/>
              <a:t>CR 44.018 Handling of unknown message types on EC-CCCH agreed in </a:t>
            </a:r>
            <a:r>
              <a:rPr lang="en-GB" sz="1800" dirty="0">
                <a:solidFill>
                  <a:srgbClr val="0000FF"/>
                </a:solidFill>
              </a:rPr>
              <a:t>R6-170084</a:t>
            </a:r>
          </a:p>
          <a:p>
            <a:pPr lvl="2">
              <a:spcBef>
                <a:spcPts val="300"/>
              </a:spcBef>
            </a:pPr>
            <a:r>
              <a:rPr lang="en-GB" sz="1800" dirty="0"/>
              <a:t>Rel-14 Mirror in </a:t>
            </a:r>
            <a:r>
              <a:rPr lang="en-GB" sz="1800" dirty="0">
                <a:solidFill>
                  <a:srgbClr val="0000FF"/>
                </a:solidFill>
              </a:rPr>
              <a:t>R6-170085</a:t>
            </a:r>
            <a:endParaRPr lang="en-US" sz="1600" dirty="0">
              <a:solidFill>
                <a:srgbClr val="0000FF"/>
              </a:solidFill>
            </a:endParaRPr>
          </a:p>
          <a:p>
            <a:pPr>
              <a:spcBef>
                <a:spcPts val="300"/>
              </a:spcBef>
            </a:pPr>
            <a:r>
              <a:rPr lang="en-US" sz="1800" dirty="0"/>
              <a:t>The agreed CRs are collected in </a:t>
            </a:r>
            <a:r>
              <a:rPr lang="en-US" sz="1800" dirty="0">
                <a:solidFill>
                  <a:srgbClr val="0000FF"/>
                </a:solidFill>
              </a:rPr>
              <a:t>RP-170064</a:t>
            </a:r>
            <a:r>
              <a:rPr lang="en-US" sz="1800" dirty="0"/>
              <a:t> for block approval at RAN#75.</a:t>
            </a:r>
            <a:endParaRPr lang="en-US" sz="1800" dirty="0">
              <a:solidFill>
                <a:srgbClr val="0000FF"/>
              </a:solidFill>
            </a:endParaRPr>
          </a:p>
        </p:txBody>
      </p:sp>
      <p:sp>
        <p:nvSpPr>
          <p:cNvPr id="5" name="Title 1"/>
          <p:cNvSpPr>
            <a:spLocks noGrp="1"/>
          </p:cNvSpPr>
          <p:nvPr>
            <p:ph type="title"/>
          </p:nvPr>
        </p:nvSpPr>
        <p:spPr>
          <a:xfrm>
            <a:off x="378372" y="228600"/>
            <a:ext cx="6938416" cy="1143000"/>
          </a:xfrm>
        </p:spPr>
        <p:txBody>
          <a:bodyPr/>
          <a:lstStyle/>
          <a:p>
            <a:pPr algn="l"/>
            <a:r>
              <a:rPr lang="en-US" dirty="0"/>
              <a:t>EC-GSM-IoT, Core and Perf aspects </a:t>
            </a:r>
            <a:br>
              <a:rPr lang="en-US" dirty="0"/>
            </a:br>
            <a:r>
              <a:rPr lang="en-US" dirty="0"/>
              <a:t>(Rel-13) </a:t>
            </a:r>
          </a:p>
        </p:txBody>
      </p:sp>
    </p:spTree>
    <p:extLst>
      <p:ext uri="{BB962C8B-B14F-4D97-AF65-F5344CB8AC3E}">
        <p14:creationId xmlns:p14="http://schemas.microsoft.com/office/powerpoint/2010/main" val="398962161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marL="0" indent="0">
              <a:buNone/>
            </a:pPr>
            <a:endParaRPr lang="en-US" sz="800" dirty="0"/>
          </a:p>
          <a:p>
            <a:r>
              <a:rPr lang="en-US" sz="2000" dirty="0"/>
              <a:t>WI completed at GERAN#70.</a:t>
            </a:r>
          </a:p>
          <a:p>
            <a:r>
              <a:rPr lang="en-US" sz="2000" dirty="0"/>
              <a:t>No contributions. </a:t>
            </a:r>
          </a:p>
        </p:txBody>
      </p:sp>
      <p:sp>
        <p:nvSpPr>
          <p:cNvPr id="5" name="Title 1"/>
          <p:cNvSpPr>
            <a:spLocks noGrp="1"/>
          </p:cNvSpPr>
          <p:nvPr>
            <p:ph type="title"/>
          </p:nvPr>
        </p:nvSpPr>
        <p:spPr>
          <a:xfrm>
            <a:off x="488950" y="228600"/>
            <a:ext cx="6827838" cy="1143000"/>
          </a:xfrm>
        </p:spPr>
        <p:txBody>
          <a:bodyPr/>
          <a:lstStyle/>
          <a:p>
            <a:r>
              <a:rPr lang="en-US" dirty="0"/>
              <a:t>CS/PS Coordination for Shared GERAN Networks (Rel-13)</a:t>
            </a:r>
          </a:p>
        </p:txBody>
      </p:sp>
    </p:spTree>
    <p:extLst>
      <p:ext uri="{BB962C8B-B14F-4D97-AF65-F5344CB8AC3E}">
        <p14:creationId xmlns:p14="http://schemas.microsoft.com/office/powerpoint/2010/main" val="65312106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Rel-14 Features</a:t>
            </a:r>
            <a:endParaRPr lang="en-US" altLang="en-US" dirty="0"/>
          </a:p>
        </p:txBody>
      </p:sp>
    </p:spTree>
    <p:extLst>
      <p:ext uri="{BB962C8B-B14F-4D97-AF65-F5344CB8AC3E}">
        <p14:creationId xmlns:p14="http://schemas.microsoft.com/office/powerpoint/2010/main" val="90527579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Positioning Enhancements in GERAN      - ePOS_GERAN (Rel-14)   (1/4)</a:t>
            </a:r>
          </a:p>
        </p:txBody>
      </p:sp>
      <p:sp>
        <p:nvSpPr>
          <p:cNvPr id="3" name="Content Placeholder 2"/>
          <p:cNvSpPr>
            <a:spLocks noGrp="1"/>
          </p:cNvSpPr>
          <p:nvPr>
            <p:ph idx="1"/>
          </p:nvPr>
        </p:nvSpPr>
        <p:spPr>
          <a:xfrm>
            <a:off x="462835" y="1504956"/>
            <a:ext cx="8584912" cy="4830763"/>
          </a:xfrm>
        </p:spPr>
        <p:txBody>
          <a:bodyPr/>
          <a:lstStyle/>
          <a:p>
            <a:pPr marL="0" indent="0">
              <a:buNone/>
            </a:pPr>
            <a:r>
              <a:rPr lang="en-GB" sz="2000" b="1" dirty="0">
                <a:solidFill>
                  <a:srgbClr val="0000FF"/>
                </a:solidFill>
              </a:rPr>
              <a:t>Several concept refinements of Multilateration Based Positioning Methods at RAN6 #3:</a:t>
            </a:r>
          </a:p>
          <a:p>
            <a:r>
              <a:rPr lang="en-GB" sz="2000" b="1" dirty="0"/>
              <a:t>Triggering the Multilateration Procedure</a:t>
            </a:r>
            <a:r>
              <a:rPr lang="en-GB" sz="2000" dirty="0"/>
              <a:t>, </a:t>
            </a:r>
            <a:r>
              <a:rPr lang="en-GB" sz="2000" dirty="0">
                <a:solidFill>
                  <a:srgbClr val="0000FF"/>
                </a:solidFill>
              </a:rPr>
              <a:t>R6-170126</a:t>
            </a:r>
          </a:p>
          <a:p>
            <a:pPr lvl="1"/>
            <a:r>
              <a:rPr lang="en-GB" sz="2000" dirty="0"/>
              <a:t>Updated from last meeting including a set of 23  agreed WA’s on procedures for timing advance estimation, triggering the paging for positioning with dedicated indication, trigger of cell reselection after being paged, signalling of location request, handling for page response outside the paging area.</a:t>
            </a:r>
            <a:endParaRPr lang="en-GB" sz="1600" dirty="0"/>
          </a:p>
          <a:p>
            <a:r>
              <a:rPr lang="en-GB" sz="2000" b="1" dirty="0"/>
              <a:t>Multilateration Timing Advance RRLP Message Content</a:t>
            </a:r>
            <a:r>
              <a:rPr lang="en-GB" sz="2000" dirty="0"/>
              <a:t>, </a:t>
            </a:r>
            <a:r>
              <a:rPr lang="en-GB" sz="2000" dirty="0">
                <a:solidFill>
                  <a:srgbClr val="0000FF"/>
                </a:solidFill>
              </a:rPr>
              <a:t>R6-170021</a:t>
            </a:r>
          </a:p>
          <a:p>
            <a:pPr lvl="1"/>
            <a:r>
              <a:rPr lang="en-GB" sz="2000" dirty="0"/>
              <a:t>Provides a proposed  message content for the RRLP message with corresponding CR in </a:t>
            </a:r>
            <a:r>
              <a:rPr lang="en-GB" sz="2000" dirty="0">
                <a:solidFill>
                  <a:srgbClr val="0000FF"/>
                </a:solidFill>
              </a:rPr>
              <a:t>R6-170095</a:t>
            </a:r>
            <a:r>
              <a:rPr lang="en-GB" sz="2000" dirty="0"/>
              <a:t>. </a:t>
            </a:r>
            <a:endParaRPr lang="en-GB" sz="1600" dirty="0"/>
          </a:p>
          <a:p>
            <a:r>
              <a:rPr lang="en-US" sz="2000" b="1" dirty="0"/>
              <a:t>Rules for Multilateration Timing Advance Method Utilization</a:t>
            </a:r>
            <a:r>
              <a:rPr lang="en-GB" sz="2000" dirty="0"/>
              <a:t>, </a:t>
            </a:r>
            <a:r>
              <a:rPr lang="en-GB" sz="2000" dirty="0">
                <a:solidFill>
                  <a:srgbClr val="0000FF"/>
                </a:solidFill>
              </a:rPr>
              <a:t>R6-170022</a:t>
            </a:r>
            <a:endParaRPr lang="en-GB" sz="2000" dirty="0"/>
          </a:p>
          <a:p>
            <a:pPr lvl="1"/>
            <a:r>
              <a:rPr lang="en-GB" sz="2000" dirty="0"/>
              <a:t>Contains a set of rules for the determining with Timing Advance method to use.  All rules agreed and incorporated as WA in </a:t>
            </a:r>
            <a:r>
              <a:rPr lang="en-GB" sz="2000" dirty="0">
                <a:solidFill>
                  <a:srgbClr val="0000FF"/>
                </a:solidFill>
              </a:rPr>
              <a:t>R6-170126</a:t>
            </a:r>
            <a:r>
              <a:rPr lang="en-GB" sz="2000" dirty="0"/>
              <a:t>. </a:t>
            </a:r>
            <a:endParaRPr lang="en-GB" sz="2000" dirty="0">
              <a:solidFill>
                <a:srgbClr val="0000FF"/>
              </a:solidFill>
            </a:endParaRPr>
          </a:p>
        </p:txBody>
      </p:sp>
    </p:spTree>
    <p:extLst>
      <p:ext uri="{BB962C8B-B14F-4D97-AF65-F5344CB8AC3E}">
        <p14:creationId xmlns:p14="http://schemas.microsoft.com/office/powerpoint/2010/main" val="107092001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Positioning Enhancements in GERAN      - ePOS_GERAN (Rel-14)   (2/4)</a:t>
            </a:r>
          </a:p>
        </p:txBody>
      </p:sp>
      <p:sp>
        <p:nvSpPr>
          <p:cNvPr id="3" name="Content Placeholder 2"/>
          <p:cNvSpPr>
            <a:spLocks noGrp="1"/>
          </p:cNvSpPr>
          <p:nvPr>
            <p:ph idx="1"/>
          </p:nvPr>
        </p:nvSpPr>
        <p:spPr>
          <a:xfrm>
            <a:off x="462835" y="1504956"/>
            <a:ext cx="8606214" cy="4830763"/>
          </a:xfrm>
        </p:spPr>
        <p:txBody>
          <a:bodyPr/>
          <a:lstStyle/>
          <a:p>
            <a:pPr>
              <a:lnSpc>
                <a:spcPct val="95000"/>
              </a:lnSpc>
              <a:spcBef>
                <a:spcPts val="80"/>
              </a:spcBef>
            </a:pPr>
            <a:r>
              <a:rPr lang="en-GB" sz="2000" b="1" dirty="0"/>
              <a:t>Serving Cell TA Estimation for Multilateration Positioning </a:t>
            </a:r>
            <a:r>
              <a:rPr lang="en-GB" sz="2000" dirty="0"/>
              <a:t>, </a:t>
            </a:r>
            <a:r>
              <a:rPr lang="en-GB" sz="2000" dirty="0">
                <a:solidFill>
                  <a:srgbClr val="0000FF"/>
                </a:solidFill>
              </a:rPr>
              <a:t>R6-170127</a:t>
            </a:r>
            <a:r>
              <a:rPr lang="en-GB" sz="2000" dirty="0"/>
              <a:t>: </a:t>
            </a:r>
            <a:r>
              <a:rPr lang="en-US" sz="2000" dirty="0"/>
              <a:t>Contains proposals to ensure that TA estimation of the serving cell is done during triggering of the procedure</a:t>
            </a:r>
            <a:r>
              <a:rPr lang="en-GB" sz="2000" dirty="0"/>
              <a:t>. All 7 WA’s agreed. </a:t>
            </a:r>
          </a:p>
          <a:p>
            <a:pPr>
              <a:lnSpc>
                <a:spcPct val="95000"/>
              </a:lnSpc>
              <a:spcBef>
                <a:spcPts val="180"/>
              </a:spcBef>
            </a:pPr>
            <a:r>
              <a:rPr lang="en-GB" sz="2000" b="1" dirty="0"/>
              <a:t>Connectionless MTA Design Aspects, </a:t>
            </a:r>
            <a:r>
              <a:rPr lang="en-GB" sz="2000" dirty="0">
                <a:solidFill>
                  <a:srgbClr val="0000FF"/>
                </a:solidFill>
              </a:rPr>
              <a:t>R6-170128</a:t>
            </a:r>
            <a:r>
              <a:rPr lang="en-GB" sz="2000" dirty="0"/>
              <a:t>: </a:t>
            </a:r>
            <a:r>
              <a:rPr lang="en-US" sz="2000" dirty="0"/>
              <a:t>Describes the design behind the connectionless Extended Access Burst method</a:t>
            </a:r>
            <a:r>
              <a:rPr lang="en-GB" sz="2000" dirty="0"/>
              <a:t>. All 6 WA’s agreed. </a:t>
            </a:r>
          </a:p>
          <a:p>
            <a:pPr>
              <a:lnSpc>
                <a:spcPct val="95000"/>
              </a:lnSpc>
              <a:spcBef>
                <a:spcPts val="180"/>
              </a:spcBef>
            </a:pPr>
            <a:r>
              <a:rPr lang="en-US" sz="2000" b="1" dirty="0"/>
              <a:t>Provisioning of a Multilateration timer to the SGSN</a:t>
            </a:r>
            <a:r>
              <a:rPr lang="en-GB" sz="2000" dirty="0"/>
              <a:t>, </a:t>
            </a:r>
            <a:r>
              <a:rPr lang="en-GB" sz="2000" dirty="0">
                <a:solidFill>
                  <a:srgbClr val="0000FF"/>
                </a:solidFill>
              </a:rPr>
              <a:t>R6-170002</a:t>
            </a:r>
            <a:r>
              <a:rPr lang="en-US" sz="2000" dirty="0">
                <a:solidFill>
                  <a:srgbClr val="0000FF"/>
                </a:solidFill>
              </a:rPr>
              <a:t>: </a:t>
            </a:r>
            <a:r>
              <a:rPr lang="en-US" sz="2000" dirty="0"/>
              <a:t>Addresses a mechanism to provide the SGSN with an indication, via a provided Timer value, that Multilateration Timing Advance is ongoing</a:t>
            </a:r>
            <a:r>
              <a:rPr lang="en-GB" sz="2000" dirty="0"/>
              <a:t>. All 3 WA’s agreed. </a:t>
            </a:r>
          </a:p>
          <a:p>
            <a:pPr>
              <a:lnSpc>
                <a:spcPct val="95000"/>
              </a:lnSpc>
              <a:spcBef>
                <a:spcPts val="180"/>
              </a:spcBef>
            </a:pPr>
            <a:r>
              <a:rPr lang="en-GB" sz="2000" b="1" dirty="0"/>
              <a:t>PS domain transport</a:t>
            </a:r>
            <a:r>
              <a:rPr lang="en-GB" sz="2000" dirty="0"/>
              <a:t>, </a:t>
            </a:r>
            <a:r>
              <a:rPr lang="en-GB" sz="2000" dirty="0">
                <a:solidFill>
                  <a:srgbClr val="0000FF"/>
                </a:solidFill>
              </a:rPr>
              <a:t>R6-170089</a:t>
            </a:r>
            <a:r>
              <a:rPr lang="en-GB" sz="2000" dirty="0"/>
              <a:t>: </a:t>
            </a:r>
            <a:r>
              <a:rPr lang="en-US" sz="2000" dirty="0"/>
              <a:t>addresses a transport mechanism for sending Multilateration related information between non-serving and serving BSS in the PS domain. </a:t>
            </a:r>
            <a:r>
              <a:rPr lang="en-GB" sz="2000" dirty="0"/>
              <a:t>1 WA’s agreed. </a:t>
            </a:r>
          </a:p>
          <a:p>
            <a:pPr>
              <a:lnSpc>
                <a:spcPct val="95000"/>
              </a:lnSpc>
              <a:spcBef>
                <a:spcPts val="180"/>
              </a:spcBef>
            </a:pPr>
            <a:r>
              <a:rPr lang="en-GB" sz="2000" b="1" dirty="0"/>
              <a:t>Multilateration OTD – Design Aspects </a:t>
            </a:r>
            <a:r>
              <a:rPr lang="en-GB" sz="2000" dirty="0"/>
              <a:t>, </a:t>
            </a:r>
            <a:r>
              <a:rPr lang="en-GB" sz="2000" dirty="0">
                <a:solidFill>
                  <a:srgbClr val="0000FF"/>
                </a:solidFill>
              </a:rPr>
              <a:t>R6-170129</a:t>
            </a:r>
            <a:r>
              <a:rPr lang="en-GB" sz="2000" dirty="0"/>
              <a:t>: </a:t>
            </a:r>
            <a:r>
              <a:rPr lang="en-US" sz="2000" dirty="0"/>
              <a:t>addresses a set of working assumptions on procedures and signaling related to the Multilateration Observed Time Difference Method. </a:t>
            </a:r>
            <a:r>
              <a:rPr lang="en-GB" sz="2000" dirty="0"/>
              <a:t>All 6 WA’s agreed. </a:t>
            </a:r>
            <a:endParaRPr lang="en-GB" sz="2000" dirty="0">
              <a:solidFill>
                <a:srgbClr val="0000FF"/>
              </a:solidFill>
            </a:endParaRPr>
          </a:p>
        </p:txBody>
      </p:sp>
    </p:spTree>
    <p:extLst>
      <p:ext uri="{BB962C8B-B14F-4D97-AF65-F5344CB8AC3E}">
        <p14:creationId xmlns:p14="http://schemas.microsoft.com/office/powerpoint/2010/main" val="117983342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584912" cy="4830763"/>
          </a:xfrm>
        </p:spPr>
        <p:txBody>
          <a:bodyPr/>
          <a:lstStyle/>
          <a:p>
            <a:pPr marL="0" indent="0">
              <a:spcBef>
                <a:spcPts val="300"/>
              </a:spcBef>
              <a:buNone/>
            </a:pPr>
            <a:r>
              <a:rPr lang="en-US" sz="2000" b="1" dirty="0">
                <a:solidFill>
                  <a:srgbClr val="0000FF"/>
                </a:solidFill>
              </a:rPr>
              <a:t>Normative Work </a:t>
            </a:r>
          </a:p>
          <a:p>
            <a:pPr>
              <a:lnSpc>
                <a:spcPct val="90000"/>
              </a:lnSpc>
              <a:spcBef>
                <a:spcPts val="300"/>
              </a:spcBef>
            </a:pPr>
            <a:r>
              <a:rPr lang="en-US" sz="2000" b="1" dirty="0"/>
              <a:t>TS 43.059: Introduction of Multilateration agreed in </a:t>
            </a:r>
            <a:r>
              <a:rPr lang="en-US" sz="2000" dirty="0">
                <a:solidFill>
                  <a:srgbClr val="0000FF"/>
                </a:solidFill>
              </a:rPr>
              <a:t>R6-170151</a:t>
            </a:r>
            <a:endParaRPr lang="en-US" sz="2000" b="1" dirty="0"/>
          </a:p>
          <a:p>
            <a:pPr lvl="1">
              <a:lnSpc>
                <a:spcPct val="90000"/>
              </a:lnSpc>
              <a:spcBef>
                <a:spcPts val="300"/>
              </a:spcBef>
            </a:pPr>
            <a:r>
              <a:rPr lang="en-US" sz="2000" dirty="0"/>
              <a:t>Functional description of Multilateration TA procedure (Stage 2).</a:t>
            </a:r>
          </a:p>
          <a:p>
            <a:pPr>
              <a:lnSpc>
                <a:spcPct val="90000"/>
              </a:lnSpc>
              <a:spcBef>
                <a:spcPts val="300"/>
              </a:spcBef>
            </a:pPr>
            <a:r>
              <a:rPr lang="en-US" sz="2000" b="1" dirty="0"/>
              <a:t>TS 43.059: Introduction of Multilateration OTD agreed in </a:t>
            </a:r>
            <a:r>
              <a:rPr lang="en-US" sz="2000" dirty="0">
                <a:solidFill>
                  <a:srgbClr val="0000FF"/>
                </a:solidFill>
              </a:rPr>
              <a:t>R6-170150</a:t>
            </a:r>
            <a:endParaRPr lang="en-US" sz="2000" b="1" dirty="0"/>
          </a:p>
          <a:p>
            <a:pPr lvl="1">
              <a:lnSpc>
                <a:spcPct val="90000"/>
              </a:lnSpc>
              <a:spcBef>
                <a:spcPts val="300"/>
              </a:spcBef>
            </a:pPr>
            <a:r>
              <a:rPr lang="en-US" sz="2000" dirty="0"/>
              <a:t>Functional description of Multilateration OTD procedure (Stage 2).</a:t>
            </a:r>
          </a:p>
          <a:p>
            <a:pPr>
              <a:lnSpc>
                <a:spcPct val="90000"/>
              </a:lnSpc>
              <a:spcBef>
                <a:spcPts val="300"/>
              </a:spcBef>
            </a:pPr>
            <a:r>
              <a:rPr lang="en-GB" sz="2000" b="1" dirty="0"/>
              <a:t>TS 45.001, 45.002 and 45.003 </a:t>
            </a:r>
            <a:r>
              <a:rPr lang="en-US" sz="2000" b="1" dirty="0"/>
              <a:t>Introduction of Extended Access Burst for MTA with connectionless packet access agreed in </a:t>
            </a:r>
            <a:r>
              <a:rPr lang="en-US" sz="2000" dirty="0">
                <a:solidFill>
                  <a:srgbClr val="0000FF"/>
                </a:solidFill>
              </a:rPr>
              <a:t>R6-170149</a:t>
            </a:r>
            <a:r>
              <a:rPr lang="en-US" sz="2000" dirty="0"/>
              <a:t>, </a:t>
            </a:r>
            <a:r>
              <a:rPr lang="en-US" sz="2000" dirty="0">
                <a:solidFill>
                  <a:srgbClr val="0000FF"/>
                </a:solidFill>
              </a:rPr>
              <a:t>R6-170135</a:t>
            </a:r>
            <a:r>
              <a:rPr lang="en-US" sz="2000" dirty="0"/>
              <a:t>, and </a:t>
            </a:r>
            <a:r>
              <a:rPr lang="en-US" sz="2000" dirty="0">
                <a:solidFill>
                  <a:srgbClr val="0000FF"/>
                </a:solidFill>
              </a:rPr>
              <a:t>R6-170136.</a:t>
            </a:r>
          </a:p>
          <a:p>
            <a:pPr>
              <a:lnSpc>
                <a:spcPct val="90000"/>
              </a:lnSpc>
              <a:spcBef>
                <a:spcPts val="300"/>
              </a:spcBef>
            </a:pPr>
            <a:r>
              <a:rPr lang="en-GB" sz="2000" b="1" dirty="0"/>
              <a:t>TS </a:t>
            </a:r>
            <a:r>
              <a:rPr lang="en-US" sz="2000" b="1" dirty="0"/>
              <a:t>45.005 Introduction of Extended Access Burst for MTA with connectionless packet access agreed in </a:t>
            </a:r>
            <a:r>
              <a:rPr lang="en-US" sz="2000" dirty="0">
                <a:solidFill>
                  <a:srgbClr val="0000FF"/>
                </a:solidFill>
              </a:rPr>
              <a:t>R6-170138</a:t>
            </a:r>
          </a:p>
          <a:p>
            <a:pPr>
              <a:lnSpc>
                <a:spcPct val="90000"/>
              </a:lnSpc>
              <a:spcBef>
                <a:spcPts val="300"/>
              </a:spcBef>
            </a:pPr>
            <a:r>
              <a:rPr lang="en-US" sz="2000" b="1" dirty="0"/>
              <a:t>TS 45.008 Introduction of </a:t>
            </a:r>
            <a:r>
              <a:rPr lang="en-US" sz="2000" b="1" dirty="0" err="1"/>
              <a:t>Multilateration</a:t>
            </a:r>
            <a:r>
              <a:rPr lang="en-US" sz="2000" b="1" dirty="0"/>
              <a:t> in </a:t>
            </a:r>
            <a:r>
              <a:rPr lang="en-US" sz="2000" dirty="0">
                <a:solidFill>
                  <a:srgbClr val="0000FF"/>
                </a:solidFill>
              </a:rPr>
              <a:t>R6-170099</a:t>
            </a:r>
            <a:endParaRPr lang="en-GB" sz="2000" dirty="0">
              <a:solidFill>
                <a:srgbClr val="0000FF"/>
              </a:solidFill>
            </a:endParaRPr>
          </a:p>
          <a:p>
            <a:pPr>
              <a:lnSpc>
                <a:spcPct val="90000"/>
              </a:lnSpc>
              <a:spcBef>
                <a:spcPts val="300"/>
              </a:spcBef>
            </a:pPr>
            <a:r>
              <a:rPr lang="en-GB" sz="2000" b="1" dirty="0"/>
              <a:t>The majority of the remaining work consist of merging CRs from different companies. Set of stage 3 specs postponed to </a:t>
            </a:r>
            <a:r>
              <a:rPr lang="en-US" sz="2000" b="1" dirty="0"/>
              <a:t>RAN6 #4: </a:t>
            </a:r>
          </a:p>
          <a:p>
            <a:pPr lvl="1">
              <a:lnSpc>
                <a:spcPct val="90000"/>
              </a:lnSpc>
              <a:spcBef>
                <a:spcPts val="300"/>
              </a:spcBef>
              <a:buFont typeface="Arial" panose="020B0604020202020204" pitchFamily="34" charset="0"/>
              <a:buChar char="•"/>
            </a:pPr>
            <a:r>
              <a:rPr lang="en-US" sz="2000" dirty="0"/>
              <a:t>Draft CR 24.008 (</a:t>
            </a:r>
            <a:r>
              <a:rPr lang="en-US" sz="2000" dirty="0">
                <a:solidFill>
                  <a:srgbClr val="0000FF"/>
                </a:solidFill>
              </a:rPr>
              <a:t>R6-170104</a:t>
            </a:r>
            <a:r>
              <a:rPr lang="en-US" sz="2000" dirty="0"/>
              <a:t>), CR 44.018 (</a:t>
            </a:r>
            <a:r>
              <a:rPr lang="en-US" sz="2000" dirty="0">
                <a:solidFill>
                  <a:srgbClr val="0000FF"/>
                </a:solidFill>
              </a:rPr>
              <a:t>R6-170093</a:t>
            </a:r>
            <a:r>
              <a:rPr lang="en-US" sz="2000" dirty="0"/>
              <a:t>), CR 44.031 (</a:t>
            </a:r>
            <a:r>
              <a:rPr lang="en-US" sz="2000" dirty="0">
                <a:solidFill>
                  <a:srgbClr val="0000FF"/>
                </a:solidFill>
              </a:rPr>
              <a:t>R6-170095 </a:t>
            </a:r>
            <a:r>
              <a:rPr lang="en-US" sz="2000" dirty="0"/>
              <a:t>and</a:t>
            </a:r>
            <a:r>
              <a:rPr lang="en-US" sz="2000" dirty="0">
                <a:solidFill>
                  <a:srgbClr val="0000FF"/>
                </a:solidFill>
              </a:rPr>
              <a:t> R6-170103</a:t>
            </a:r>
            <a:r>
              <a:rPr lang="en-US" sz="2000" dirty="0"/>
              <a:t>), CR 44.060 (</a:t>
            </a:r>
            <a:r>
              <a:rPr lang="en-US" sz="2000" dirty="0">
                <a:solidFill>
                  <a:srgbClr val="0000FF"/>
                </a:solidFill>
              </a:rPr>
              <a:t>R6-170094</a:t>
            </a:r>
            <a:r>
              <a:rPr lang="en-US" sz="2000" dirty="0"/>
              <a:t>), CR 48.008 (</a:t>
            </a:r>
            <a:r>
              <a:rPr lang="en-US" sz="2000" dirty="0">
                <a:solidFill>
                  <a:srgbClr val="0000FF"/>
                </a:solidFill>
              </a:rPr>
              <a:t>R6-170098</a:t>
            </a:r>
            <a:r>
              <a:rPr lang="en-US" sz="2000" dirty="0"/>
              <a:t>), CR 48.018 (</a:t>
            </a:r>
            <a:r>
              <a:rPr lang="en-US" sz="2000" dirty="0">
                <a:solidFill>
                  <a:srgbClr val="0000FF"/>
                </a:solidFill>
              </a:rPr>
              <a:t>R6-170074</a:t>
            </a:r>
            <a:r>
              <a:rPr lang="en-US" sz="2000" dirty="0"/>
              <a:t> and </a:t>
            </a:r>
            <a:r>
              <a:rPr lang="en-US" sz="2000" dirty="0">
                <a:solidFill>
                  <a:srgbClr val="0000FF"/>
                </a:solidFill>
              </a:rPr>
              <a:t>R6-170097</a:t>
            </a:r>
            <a:r>
              <a:rPr lang="en-US" sz="2000" dirty="0"/>
              <a:t>), CR 49.031 (</a:t>
            </a:r>
            <a:r>
              <a:rPr lang="en-US" sz="2000" dirty="0">
                <a:solidFill>
                  <a:srgbClr val="0000FF"/>
                </a:solidFill>
              </a:rPr>
              <a:t>R6-170096</a:t>
            </a:r>
            <a:r>
              <a:rPr lang="en-US" sz="2000" dirty="0"/>
              <a:t>), CR 45.010 (</a:t>
            </a:r>
            <a:r>
              <a:rPr lang="en-US" sz="2000" dirty="0">
                <a:solidFill>
                  <a:srgbClr val="0000FF"/>
                </a:solidFill>
              </a:rPr>
              <a:t>R6-170137</a:t>
            </a:r>
            <a:r>
              <a:rPr lang="en-US" sz="2000" dirty="0"/>
              <a:t>).</a:t>
            </a:r>
          </a:p>
        </p:txBody>
      </p:sp>
      <p:sp>
        <p:nvSpPr>
          <p:cNvPr id="5" name="Title 1"/>
          <p:cNvSpPr>
            <a:spLocks noGrp="1"/>
          </p:cNvSpPr>
          <p:nvPr>
            <p:ph type="title"/>
          </p:nvPr>
        </p:nvSpPr>
        <p:spPr>
          <a:xfrm>
            <a:off x="457200" y="274638"/>
            <a:ext cx="6834188" cy="1143000"/>
          </a:xfrm>
        </p:spPr>
        <p:txBody>
          <a:bodyPr/>
          <a:lstStyle/>
          <a:p>
            <a:r>
              <a:rPr lang="en-GB" dirty="0"/>
              <a:t>Positioning</a:t>
            </a:r>
            <a:r>
              <a:rPr lang="de-DE" dirty="0"/>
              <a:t> </a:t>
            </a:r>
            <a:r>
              <a:rPr lang="en-GB" dirty="0"/>
              <a:t>Enhancements</a:t>
            </a:r>
            <a:r>
              <a:rPr lang="de-DE" dirty="0"/>
              <a:t> in GERAN      - ePOS_GERAN (Rel-14)   (3/4)</a:t>
            </a:r>
            <a:endParaRPr lang="en-US" dirty="0"/>
          </a:p>
        </p:txBody>
      </p:sp>
    </p:spTree>
    <p:extLst>
      <p:ext uri="{BB962C8B-B14F-4D97-AF65-F5344CB8AC3E}">
        <p14:creationId xmlns:p14="http://schemas.microsoft.com/office/powerpoint/2010/main" val="241196683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Positioning</a:t>
            </a:r>
            <a:r>
              <a:rPr lang="de-DE" dirty="0"/>
              <a:t> </a:t>
            </a:r>
            <a:r>
              <a:rPr lang="en-GB" dirty="0"/>
              <a:t>Enhancements</a:t>
            </a:r>
            <a:r>
              <a:rPr lang="de-DE" dirty="0"/>
              <a:t> in GERAN      - </a:t>
            </a:r>
            <a:r>
              <a:rPr lang="de-DE" dirty="0" err="1"/>
              <a:t>ePOS_GERAN</a:t>
            </a:r>
            <a:r>
              <a:rPr lang="de-DE" dirty="0"/>
              <a:t> (Rel-14)   (4/4)</a:t>
            </a:r>
            <a:endParaRPr lang="en-US" dirty="0"/>
          </a:p>
        </p:txBody>
      </p:sp>
      <p:sp>
        <p:nvSpPr>
          <p:cNvPr id="3" name="Content Placeholder 2"/>
          <p:cNvSpPr>
            <a:spLocks noGrp="1"/>
          </p:cNvSpPr>
          <p:nvPr>
            <p:ph idx="1"/>
          </p:nvPr>
        </p:nvSpPr>
        <p:spPr>
          <a:xfrm>
            <a:off x="457199" y="1600200"/>
            <a:ext cx="8575589" cy="4525963"/>
          </a:xfrm>
        </p:spPr>
        <p:txBody>
          <a:bodyPr/>
          <a:lstStyle/>
          <a:p>
            <a:pPr marL="57150" indent="0">
              <a:lnSpc>
                <a:spcPct val="95000"/>
              </a:lnSpc>
              <a:spcBef>
                <a:spcPts val="300"/>
              </a:spcBef>
              <a:buNone/>
            </a:pPr>
            <a:r>
              <a:rPr lang="en-GB" sz="2000" b="1" dirty="0">
                <a:solidFill>
                  <a:srgbClr val="0000FF"/>
                </a:solidFill>
              </a:rPr>
              <a:t>CRs for Approval</a:t>
            </a:r>
          </a:p>
          <a:p>
            <a:pPr>
              <a:spcBef>
                <a:spcPts val="300"/>
              </a:spcBef>
            </a:pPr>
            <a:r>
              <a:rPr lang="en-US" sz="2000" dirty="0"/>
              <a:t>The agreed CRs are collected in </a:t>
            </a:r>
            <a:r>
              <a:rPr lang="en-US" sz="2000" dirty="0">
                <a:solidFill>
                  <a:srgbClr val="0000FF"/>
                </a:solidFill>
              </a:rPr>
              <a:t>RP-170060</a:t>
            </a:r>
            <a:r>
              <a:rPr lang="en-US" sz="2000" dirty="0"/>
              <a:t> and </a:t>
            </a:r>
            <a:r>
              <a:rPr lang="en-US" sz="2000" dirty="0">
                <a:solidFill>
                  <a:srgbClr val="0000FF"/>
                </a:solidFill>
              </a:rPr>
              <a:t>RP-170551 </a:t>
            </a:r>
            <a:r>
              <a:rPr lang="en-US" sz="2000" dirty="0"/>
              <a:t>for block approval at RAN#75.</a:t>
            </a:r>
          </a:p>
          <a:p>
            <a:pPr marL="0" indent="0">
              <a:spcBef>
                <a:spcPts val="300"/>
              </a:spcBef>
              <a:buNone/>
            </a:pPr>
            <a:endParaRPr lang="en-GB" sz="2000" b="1" dirty="0">
              <a:solidFill>
                <a:srgbClr val="0000FF"/>
              </a:solidFill>
            </a:endParaRPr>
          </a:p>
          <a:p>
            <a:pPr marL="57150" indent="0">
              <a:lnSpc>
                <a:spcPct val="95000"/>
              </a:lnSpc>
              <a:spcBef>
                <a:spcPts val="300"/>
              </a:spcBef>
              <a:buNone/>
            </a:pPr>
            <a:r>
              <a:rPr lang="en-GB" sz="2000" b="1" dirty="0">
                <a:solidFill>
                  <a:srgbClr val="0000FF"/>
                </a:solidFill>
              </a:rPr>
              <a:t>Exception sheet</a:t>
            </a:r>
          </a:p>
          <a:p>
            <a:pPr>
              <a:spcBef>
                <a:spcPts val="300"/>
              </a:spcBef>
            </a:pPr>
            <a:r>
              <a:rPr lang="en-GB" sz="2000" b="1" dirty="0"/>
              <a:t>WI Exception request for </a:t>
            </a:r>
            <a:r>
              <a:rPr lang="en-US" sz="2000" b="1" dirty="0" err="1"/>
              <a:t>ePOS_GERAN</a:t>
            </a:r>
            <a:r>
              <a:rPr lang="en-US" sz="2000" dirty="0"/>
              <a:t> agreed in </a:t>
            </a:r>
            <a:r>
              <a:rPr lang="en-US" sz="2000" dirty="0">
                <a:solidFill>
                  <a:srgbClr val="0000FF"/>
                </a:solidFill>
              </a:rPr>
              <a:t>R6-170152</a:t>
            </a:r>
            <a:r>
              <a:rPr lang="en-US" sz="2000" dirty="0"/>
              <a:t>, submitted in </a:t>
            </a:r>
            <a:r>
              <a:rPr lang="en-US" sz="2000" dirty="0">
                <a:solidFill>
                  <a:srgbClr val="0000FF"/>
                </a:solidFill>
              </a:rPr>
              <a:t>RP-170057 </a:t>
            </a:r>
            <a:r>
              <a:rPr lang="en-US" sz="2000" dirty="0"/>
              <a:t>to RAN#75 for approval.</a:t>
            </a:r>
            <a:endParaRPr lang="en-GB" sz="2000" b="1" dirty="0"/>
          </a:p>
          <a:p>
            <a:pPr marL="0" indent="0">
              <a:lnSpc>
                <a:spcPct val="95000"/>
              </a:lnSpc>
              <a:spcBef>
                <a:spcPts val="300"/>
              </a:spcBef>
              <a:buNone/>
            </a:pPr>
            <a:endParaRPr lang="en-US" sz="2000" b="1" dirty="0">
              <a:solidFill>
                <a:srgbClr val="0000FF"/>
              </a:solidFill>
            </a:endParaRPr>
          </a:p>
          <a:p>
            <a:pPr marL="0" indent="0">
              <a:lnSpc>
                <a:spcPct val="95000"/>
              </a:lnSpc>
              <a:spcBef>
                <a:spcPts val="300"/>
              </a:spcBef>
              <a:buNone/>
            </a:pPr>
            <a:r>
              <a:rPr lang="en-US" sz="2000" b="1" dirty="0">
                <a:solidFill>
                  <a:srgbClr val="0000FF"/>
                </a:solidFill>
              </a:rPr>
              <a:t>Work plan / Agreements</a:t>
            </a:r>
            <a:endParaRPr lang="en-US" sz="2000" dirty="0"/>
          </a:p>
          <a:p>
            <a:pPr>
              <a:lnSpc>
                <a:spcPct val="95000"/>
              </a:lnSpc>
              <a:spcBef>
                <a:spcPts val="300"/>
              </a:spcBef>
            </a:pPr>
            <a:r>
              <a:rPr lang="en-US" sz="2000" b="1" dirty="0"/>
              <a:t>Positioning enhancements for GERAN - </a:t>
            </a:r>
            <a:r>
              <a:rPr lang="en-US" sz="2000" b="1" dirty="0" err="1"/>
              <a:t>Workplan</a:t>
            </a:r>
            <a:r>
              <a:rPr lang="en-US" sz="2000" b="1" dirty="0"/>
              <a:t>/Agreements,</a:t>
            </a:r>
            <a:r>
              <a:rPr lang="en-US" sz="2000" b="1" dirty="0">
                <a:solidFill>
                  <a:srgbClr val="0000FF"/>
                </a:solidFill>
              </a:rPr>
              <a:t> </a:t>
            </a:r>
            <a:r>
              <a:rPr lang="en-US" sz="2000" dirty="0">
                <a:solidFill>
                  <a:srgbClr val="0000FF"/>
                </a:solidFill>
              </a:rPr>
              <a:t>R6-170145</a:t>
            </a:r>
          </a:p>
          <a:p>
            <a:pPr lvl="1">
              <a:lnSpc>
                <a:spcPct val="95000"/>
              </a:lnSpc>
              <a:spcBef>
                <a:spcPts val="300"/>
              </a:spcBef>
              <a:buFont typeface="Arial" panose="020B0604020202020204" pitchFamily="34" charset="0"/>
              <a:buChar char="•"/>
            </a:pPr>
            <a:r>
              <a:rPr lang="en-US" sz="1800" dirty="0"/>
              <a:t>Work plan for </a:t>
            </a:r>
            <a:r>
              <a:rPr lang="en-US" sz="1800" dirty="0" err="1"/>
              <a:t>ePOS_GERAN</a:t>
            </a:r>
            <a:r>
              <a:rPr lang="en-US" sz="1800" dirty="0"/>
              <a:t> until RAN#76 updated</a:t>
            </a:r>
          </a:p>
          <a:p>
            <a:pPr lvl="1">
              <a:lnSpc>
                <a:spcPct val="95000"/>
              </a:lnSpc>
              <a:spcBef>
                <a:spcPts val="300"/>
              </a:spcBef>
            </a:pPr>
            <a:r>
              <a:rPr lang="en-US" sz="1800" dirty="0"/>
              <a:t>Agreements and working assumptions collected from other </a:t>
            </a:r>
            <a:r>
              <a:rPr lang="en-US" sz="1800" dirty="0" err="1"/>
              <a:t>Tdocs</a:t>
            </a:r>
            <a:endParaRPr lang="en-US" sz="1800" dirty="0"/>
          </a:p>
          <a:p>
            <a:pPr lvl="1">
              <a:lnSpc>
                <a:spcPct val="95000"/>
              </a:lnSpc>
              <a:spcBef>
                <a:spcPts val="300"/>
              </a:spcBef>
            </a:pPr>
            <a:r>
              <a:rPr lang="en-GB" sz="1800" dirty="0"/>
              <a:t>Telco on 6th April 2017, 13.00 – 16.00 CET, agreed to progress </a:t>
            </a:r>
            <a:r>
              <a:rPr lang="en-US" sz="1800" dirty="0"/>
              <a:t>open topics and to review merged CRs. </a:t>
            </a:r>
          </a:p>
          <a:p>
            <a:pPr>
              <a:lnSpc>
                <a:spcPct val="95000"/>
              </a:lnSpc>
              <a:spcBef>
                <a:spcPts val="300"/>
              </a:spcBef>
            </a:pPr>
            <a:r>
              <a:rPr lang="en-GB" sz="2000" dirty="0"/>
              <a:t>Status Report to RAN#75: </a:t>
            </a:r>
            <a:r>
              <a:rPr lang="en-GB" sz="2000" dirty="0">
                <a:solidFill>
                  <a:srgbClr val="0000FF"/>
                </a:solidFill>
              </a:rPr>
              <a:t>RP-170192</a:t>
            </a:r>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17</a:t>
            </a:fld>
            <a:endParaRPr lang="en-GB" altLang="en-US" dirty="0"/>
          </a:p>
        </p:txBody>
      </p:sp>
    </p:spTree>
    <p:extLst>
      <p:ext uri="{BB962C8B-B14F-4D97-AF65-F5344CB8AC3E}">
        <p14:creationId xmlns:p14="http://schemas.microsoft.com/office/powerpoint/2010/main" val="801407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of Dedicated Core Networks </a:t>
            </a:r>
            <a:br>
              <a:rPr lang="en-GB" dirty="0"/>
            </a:br>
            <a:r>
              <a:rPr lang="en-GB" dirty="0"/>
              <a:t>- DECOR_GERAN (Rel-14)</a:t>
            </a:r>
          </a:p>
        </p:txBody>
      </p:sp>
      <p:sp>
        <p:nvSpPr>
          <p:cNvPr id="3" name="Content Placeholder 2"/>
          <p:cNvSpPr>
            <a:spLocks noGrp="1"/>
          </p:cNvSpPr>
          <p:nvPr>
            <p:ph idx="1"/>
          </p:nvPr>
        </p:nvSpPr>
        <p:spPr>
          <a:xfrm>
            <a:off x="462835" y="1504956"/>
            <a:ext cx="8584912" cy="4830763"/>
          </a:xfrm>
        </p:spPr>
        <p:txBody>
          <a:bodyPr/>
          <a:lstStyle/>
          <a:p>
            <a:r>
              <a:rPr lang="en-GB" sz="2000" dirty="0"/>
              <a:t>WI closed at RAN#73. </a:t>
            </a:r>
          </a:p>
          <a:p>
            <a:r>
              <a:rPr lang="sv-SE" sz="2000" dirty="0"/>
              <a:t>DECOR - </a:t>
            </a:r>
            <a:r>
              <a:rPr lang="sv-SE" sz="2000" dirty="0" err="1"/>
              <a:t>work</a:t>
            </a:r>
            <a:r>
              <a:rPr lang="sv-SE" sz="2000" dirty="0"/>
              <a:t> item </a:t>
            </a:r>
            <a:r>
              <a:rPr lang="sv-SE" sz="2000" dirty="0" err="1"/>
              <a:t>summary</a:t>
            </a:r>
            <a:r>
              <a:rPr lang="sv-SE" sz="2000" dirty="0"/>
              <a:t> </a:t>
            </a:r>
            <a:r>
              <a:rPr lang="sv-SE" sz="2000" dirty="0" err="1"/>
              <a:t>agreed</a:t>
            </a:r>
            <a:r>
              <a:rPr lang="sv-SE" sz="2000" dirty="0"/>
              <a:t> in </a:t>
            </a:r>
            <a:r>
              <a:rPr lang="sv-SE" sz="2000" dirty="0">
                <a:solidFill>
                  <a:srgbClr val="0000FF"/>
                </a:solidFill>
              </a:rPr>
              <a:t>R6-170006</a:t>
            </a:r>
            <a:r>
              <a:rPr lang="en-GB" sz="2000" dirty="0">
                <a:solidFill>
                  <a:srgbClr val="0000FF"/>
                </a:solidFill>
              </a:rPr>
              <a:t>.</a:t>
            </a:r>
          </a:p>
          <a:p>
            <a:pPr marL="0" indent="0">
              <a:buNone/>
            </a:pPr>
            <a:endParaRPr lang="en-GB" sz="2000" dirty="0">
              <a:solidFill>
                <a:srgbClr val="0000FF"/>
              </a:solidFill>
            </a:endParaRPr>
          </a:p>
          <a:p>
            <a:r>
              <a:rPr lang="en-GB" sz="2000" dirty="0"/>
              <a:t>Work Item summary to RAN#75 in </a:t>
            </a:r>
            <a:r>
              <a:rPr lang="en-GB" sz="2000" dirty="0">
                <a:solidFill>
                  <a:srgbClr val="0000FF"/>
                </a:solidFill>
              </a:rPr>
              <a:t>RP-170194</a:t>
            </a:r>
            <a:endParaRPr lang="en-US" sz="2000" dirty="0">
              <a:solidFill>
                <a:srgbClr val="0000FF"/>
              </a:solidFill>
            </a:endParaRPr>
          </a:p>
        </p:txBody>
      </p:sp>
    </p:spTree>
    <p:extLst>
      <p:ext uri="{BB962C8B-B14F-4D97-AF65-F5344CB8AC3E}">
        <p14:creationId xmlns:p14="http://schemas.microsoft.com/office/powerpoint/2010/main" val="49321641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EC-GSM-</a:t>
            </a:r>
            <a:r>
              <a:rPr lang="en-US" dirty="0" err="1"/>
              <a:t>IoT</a:t>
            </a:r>
            <a:r>
              <a:rPr lang="en-US" dirty="0"/>
              <a:t> Radio Interface Enhancements (Rel-14)    (1/3) </a:t>
            </a:r>
            <a:br>
              <a:rPr lang="en-US" dirty="0"/>
            </a:br>
            <a:endParaRPr lang="en-US" dirty="0"/>
          </a:p>
        </p:txBody>
      </p:sp>
      <p:sp>
        <p:nvSpPr>
          <p:cNvPr id="3" name="Content Placeholder 2"/>
          <p:cNvSpPr>
            <a:spLocks noGrp="1"/>
          </p:cNvSpPr>
          <p:nvPr>
            <p:ph idx="1"/>
          </p:nvPr>
        </p:nvSpPr>
        <p:spPr>
          <a:xfrm>
            <a:off x="231912" y="1324529"/>
            <a:ext cx="8779565" cy="5169036"/>
          </a:xfrm>
        </p:spPr>
        <p:txBody>
          <a:bodyPr/>
          <a:lstStyle/>
          <a:p>
            <a:pPr marL="0" indent="0">
              <a:buNone/>
            </a:pPr>
            <a:r>
              <a:rPr lang="en-GB" sz="1800" dirty="0"/>
              <a:t>WID approved at RAN#73 in </a:t>
            </a:r>
            <a:r>
              <a:rPr lang="en-GB" sz="1800" dirty="0">
                <a:solidFill>
                  <a:srgbClr val="0000FF"/>
                </a:solidFill>
              </a:rPr>
              <a:t>RP-161806</a:t>
            </a:r>
            <a:r>
              <a:rPr lang="en-GB" sz="1800" dirty="0"/>
              <a:t>. </a:t>
            </a:r>
          </a:p>
          <a:p>
            <a:pPr marL="0" indent="0">
              <a:buNone/>
            </a:pPr>
            <a:endParaRPr lang="en-GB" sz="700" dirty="0"/>
          </a:p>
          <a:p>
            <a:pPr marL="0" indent="0">
              <a:buNone/>
            </a:pPr>
            <a:r>
              <a:rPr lang="en-US" sz="1800" b="1" dirty="0">
                <a:solidFill>
                  <a:srgbClr val="0000FF"/>
                </a:solidFill>
              </a:rPr>
              <a:t>Alternative Mappings for Higher Coverage Classes with 2 PDCHs </a:t>
            </a:r>
            <a:endParaRPr lang="en-GB" sz="1800" b="1" dirty="0">
              <a:solidFill>
                <a:srgbClr val="0000FF"/>
              </a:solidFill>
            </a:endParaRPr>
          </a:p>
          <a:p>
            <a:r>
              <a:rPr lang="en-GB" sz="1800" b="1" dirty="0"/>
              <a:t>Compact burst mapping </a:t>
            </a:r>
            <a:r>
              <a:rPr lang="en-GB" sz="1800" dirty="0"/>
              <a:t>, </a:t>
            </a:r>
            <a:r>
              <a:rPr lang="en-GB" sz="1800" dirty="0">
                <a:solidFill>
                  <a:srgbClr val="0000FF"/>
                </a:solidFill>
              </a:rPr>
              <a:t>R6-170005</a:t>
            </a:r>
            <a:r>
              <a:rPr lang="en-GB" sz="1800" dirty="0"/>
              <a:t>: </a:t>
            </a:r>
            <a:r>
              <a:rPr lang="en-US" sz="1800" dirty="0"/>
              <a:t>Contains proposals to introduce compact burst mapping on the UL EC-PDTCH and EC-PACCH for higher coverage classes with 2 consecutive PDCH resource allocation to improve the performance and save memory.</a:t>
            </a:r>
            <a:endParaRPr lang="en-GB" sz="1800" dirty="0"/>
          </a:p>
          <a:p>
            <a:pPr marL="0" indent="0">
              <a:buNone/>
            </a:pPr>
            <a:r>
              <a:rPr lang="en-US" sz="1800" b="1" dirty="0">
                <a:solidFill>
                  <a:srgbClr val="0000FF"/>
                </a:solidFill>
              </a:rPr>
              <a:t>Alternative Mappings for Higher Coverage Classes with 2 PDCHs - </a:t>
            </a:r>
            <a:r>
              <a:rPr lang="en-GB" sz="1800" b="1" dirty="0">
                <a:solidFill>
                  <a:srgbClr val="0000FF"/>
                </a:solidFill>
              </a:rPr>
              <a:t>Normative work </a:t>
            </a:r>
          </a:p>
          <a:p>
            <a:pPr>
              <a:spcBef>
                <a:spcPts val="300"/>
              </a:spcBef>
            </a:pPr>
            <a:r>
              <a:rPr lang="en-US" sz="1800" b="1" dirty="0"/>
              <a:t>Stage 2</a:t>
            </a:r>
          </a:p>
          <a:p>
            <a:pPr lvl="1">
              <a:spcBef>
                <a:spcPts val="300"/>
              </a:spcBef>
            </a:pPr>
            <a:r>
              <a:rPr lang="en-US" sz="1800" dirty="0"/>
              <a:t>TS 43.064: Introduction of compact burst mapping</a:t>
            </a:r>
            <a:r>
              <a:rPr lang="en-GB" sz="1800" dirty="0"/>
              <a:t> </a:t>
            </a:r>
            <a:r>
              <a:rPr lang="en-US" sz="1800" dirty="0"/>
              <a:t>, </a:t>
            </a:r>
            <a:r>
              <a:rPr lang="en-US" sz="1800" dirty="0">
                <a:solidFill>
                  <a:srgbClr val="0000FF"/>
                </a:solidFill>
              </a:rPr>
              <a:t>R6-170109</a:t>
            </a:r>
            <a:r>
              <a:rPr lang="en-US" sz="1800" b="1" dirty="0"/>
              <a:t>: </a:t>
            </a:r>
            <a:r>
              <a:rPr lang="en-US" sz="1800" dirty="0"/>
              <a:t>Functional description was agreed.</a:t>
            </a:r>
          </a:p>
          <a:p>
            <a:r>
              <a:rPr lang="en-US" sz="1800" b="1" dirty="0"/>
              <a:t>Stage 3</a:t>
            </a:r>
          </a:p>
          <a:p>
            <a:pPr lvl="1">
              <a:buFont typeface="Arial" panose="020B0604020202020204" pitchFamily="34" charset="0"/>
              <a:buChar char="•"/>
            </a:pPr>
            <a:r>
              <a:rPr lang="en-US" sz="1800" dirty="0"/>
              <a:t>TS 45.001, 45.002, 45.003 and 45.008 : Introduction of compact burst mapping in </a:t>
            </a:r>
            <a:r>
              <a:rPr lang="en-US" sz="1800" dirty="0">
                <a:solidFill>
                  <a:srgbClr val="0000FF"/>
                </a:solidFill>
              </a:rPr>
              <a:t>R6-170034</a:t>
            </a:r>
            <a:r>
              <a:rPr lang="en-US" sz="1800" dirty="0"/>
              <a:t>,</a:t>
            </a:r>
            <a:r>
              <a:rPr lang="en-US" sz="1800" dirty="0">
                <a:solidFill>
                  <a:srgbClr val="0000FF"/>
                </a:solidFill>
              </a:rPr>
              <a:t> R6-170111</a:t>
            </a:r>
            <a:r>
              <a:rPr lang="en-US" sz="1800" dirty="0"/>
              <a:t>, </a:t>
            </a:r>
            <a:r>
              <a:rPr lang="en-US" sz="1800" dirty="0">
                <a:solidFill>
                  <a:srgbClr val="0000FF"/>
                </a:solidFill>
              </a:rPr>
              <a:t>R6-170112</a:t>
            </a:r>
            <a:r>
              <a:rPr lang="en-US" sz="1800" dirty="0"/>
              <a:t> and </a:t>
            </a:r>
            <a:r>
              <a:rPr lang="en-US" sz="1800" dirty="0">
                <a:solidFill>
                  <a:srgbClr val="0000FF"/>
                </a:solidFill>
              </a:rPr>
              <a:t>R6-170110</a:t>
            </a:r>
            <a:r>
              <a:rPr lang="en-US" sz="1800" dirty="0"/>
              <a:t> were agreed</a:t>
            </a:r>
          </a:p>
          <a:p>
            <a:pPr lvl="1">
              <a:buFont typeface="Arial" panose="020B0604020202020204" pitchFamily="34" charset="0"/>
              <a:buChar char="•"/>
            </a:pPr>
            <a:r>
              <a:rPr lang="en-US" sz="1800" dirty="0"/>
              <a:t>TS 44.018 and 44.060: </a:t>
            </a:r>
            <a:r>
              <a:rPr lang="en-GB" sz="1800" dirty="0"/>
              <a:t>Introduction of Alternative Mappings for Higher Coverage Classes with 2 PDCHs</a:t>
            </a:r>
            <a:r>
              <a:rPr lang="en-US" sz="1800" dirty="0"/>
              <a:t> in  </a:t>
            </a:r>
            <a:r>
              <a:rPr lang="en-US" sz="1800" dirty="0">
                <a:solidFill>
                  <a:srgbClr val="0000FF"/>
                </a:solidFill>
              </a:rPr>
              <a:t>R6-170139 </a:t>
            </a:r>
            <a:r>
              <a:rPr lang="en-US" sz="1800" dirty="0"/>
              <a:t>and </a:t>
            </a:r>
            <a:r>
              <a:rPr lang="en-US" sz="1800" dirty="0">
                <a:solidFill>
                  <a:srgbClr val="0000FF"/>
                </a:solidFill>
              </a:rPr>
              <a:t>R6-170140 </a:t>
            </a:r>
            <a:r>
              <a:rPr lang="en-US" sz="1800" dirty="0"/>
              <a:t>were agreed</a:t>
            </a:r>
          </a:p>
          <a:p>
            <a:pPr marL="0" indent="0">
              <a:buNone/>
            </a:pPr>
            <a:r>
              <a:rPr lang="en-GB" sz="1800" b="1" dirty="0"/>
              <a:t>All work related to </a:t>
            </a:r>
            <a:r>
              <a:rPr lang="en-US" sz="1800" b="1" dirty="0"/>
              <a:t>Alternative Mappings for Higher Coverage Classes with 2 PDCHs for Core specification completed at the RAN6#3 meeting.</a:t>
            </a:r>
            <a:endParaRPr lang="en-GB" sz="1800" b="1" dirty="0"/>
          </a:p>
          <a:p>
            <a:pPr marL="0" indent="0">
              <a:buNone/>
            </a:pPr>
            <a:endParaRPr lang="en-GB" sz="2000" dirty="0">
              <a:solidFill>
                <a:srgbClr val="0000FF"/>
              </a:solidFill>
            </a:endParaRPr>
          </a:p>
        </p:txBody>
      </p:sp>
    </p:spTree>
    <p:extLst>
      <p:ext uri="{BB962C8B-B14F-4D97-AF65-F5344CB8AC3E}">
        <p14:creationId xmlns:p14="http://schemas.microsoft.com/office/powerpoint/2010/main" val="328248426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Meetings held since RAN#74 plenary</a:t>
            </a:r>
            <a:endParaRPr lang="en-GB" altLang="en-US" dirty="0"/>
          </a:p>
          <a:p>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graphicFrame>
        <p:nvGraphicFramePr>
          <p:cNvPr id="9" name="Group 115"/>
          <p:cNvGraphicFramePr>
            <a:graphicFrameLocks noGrp="1"/>
          </p:cNvGraphicFramePr>
          <p:nvPr>
            <p:extLst>
              <p:ext uri="{D42A27DB-BD31-4B8C-83A1-F6EECF244321}">
                <p14:modId xmlns:p14="http://schemas.microsoft.com/office/powerpoint/2010/main" val="2702060246"/>
              </p:ext>
            </p:extLst>
          </p:nvPr>
        </p:nvGraphicFramePr>
        <p:xfrm>
          <a:off x="890848" y="1990959"/>
          <a:ext cx="7712075" cy="693738"/>
        </p:xfrm>
        <a:graphic>
          <a:graphicData uri="http://schemas.openxmlformats.org/drawingml/2006/table">
            <a:tbl>
              <a:tblPr/>
              <a:tblGrid>
                <a:gridCol w="1551410">
                  <a:extLst>
                    <a:ext uri="{9D8B030D-6E8A-4147-A177-3AD203B41FA5}">
                      <a16:colId xmlns:a16="http://schemas.microsoft.com/office/drawing/2014/main" val="20000"/>
                    </a:ext>
                  </a:extLst>
                </a:gridCol>
                <a:gridCol w="2349661">
                  <a:extLst>
                    <a:ext uri="{9D8B030D-6E8A-4147-A177-3AD203B41FA5}">
                      <a16:colId xmlns:a16="http://schemas.microsoft.com/office/drawing/2014/main" val="20001"/>
                    </a:ext>
                  </a:extLst>
                </a:gridCol>
                <a:gridCol w="2206041">
                  <a:extLst>
                    <a:ext uri="{9D8B030D-6E8A-4147-A177-3AD203B41FA5}">
                      <a16:colId xmlns:a16="http://schemas.microsoft.com/office/drawing/2014/main" val="20002"/>
                    </a:ext>
                  </a:extLst>
                </a:gridCol>
                <a:gridCol w="1604963">
                  <a:extLst>
                    <a:ext uri="{9D8B030D-6E8A-4147-A177-3AD203B41FA5}">
                      <a16:colId xmlns:a16="http://schemas.microsoft.com/office/drawing/2014/main" val="20003"/>
                    </a:ext>
                  </a:extLst>
                </a:gridCol>
              </a:tblGrid>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RAN6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13 </a:t>
                      </a: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 </a:t>
                      </a:r>
                      <a:r>
                        <a:rPr kumimoji="0" lang="en-US" altLang="zh-CN" sz="1600" b="0" i="0" u="none" strike="noStrike" cap="none" normalizeH="0" baseline="0" noProof="0" dirty="0">
                          <a:ln>
                            <a:noFill/>
                          </a:ln>
                          <a:solidFill>
                            <a:schemeClr val="tx1"/>
                          </a:solidFill>
                          <a:effectLst/>
                          <a:latin typeface="Calibri" pitchFamily="34" charset="0"/>
                          <a:cs typeface="Arial" charset="0"/>
                        </a:rPr>
                        <a:t>17 February,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79204902"/>
                  </a:ext>
                </a:extLst>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a:ln>
                            <a:noFill/>
                          </a:ln>
                          <a:solidFill>
                            <a:schemeClr val="tx1"/>
                          </a:solidFill>
                          <a:effectLst/>
                          <a:latin typeface="Calibri" pitchFamily="34" charset="0"/>
                          <a:cs typeface="Arial" charset="0"/>
                        </a:rPr>
                        <a:t>RAN #75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6 – 9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kern="1200" cap="none" normalizeH="0" baseline="0" noProof="0" dirty="0">
                          <a:ln>
                            <a:noFill/>
                          </a:ln>
                          <a:solidFill>
                            <a:schemeClr val="tx1"/>
                          </a:solidFill>
                          <a:effectLst/>
                          <a:latin typeface="Calibri" pitchFamily="34" charset="0"/>
                          <a:ea typeface="+mn-ea"/>
                          <a:cs typeface="Arial" charset="0"/>
                        </a:rPr>
                        <a:t>EF3</a:t>
                      </a:r>
                      <a:endParaRPr kumimoji="0" lang="en-US" altLang="zh-CN" sz="1600" b="0" i="0" u="none" strike="noStrike" kern="1200" cap="none" normalizeH="0" baseline="0" noProof="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EC-GSM-</a:t>
            </a:r>
            <a:r>
              <a:rPr lang="en-US" dirty="0" err="1"/>
              <a:t>IoT</a:t>
            </a:r>
            <a:r>
              <a:rPr lang="en-US" dirty="0"/>
              <a:t> Radio Interface Enhancements (Rel-14)    (2/3) </a:t>
            </a:r>
            <a:br>
              <a:rPr lang="en-US" dirty="0"/>
            </a:br>
            <a:endParaRPr lang="en-US" dirty="0"/>
          </a:p>
        </p:txBody>
      </p:sp>
      <p:sp>
        <p:nvSpPr>
          <p:cNvPr id="3" name="Content Placeholder 2"/>
          <p:cNvSpPr>
            <a:spLocks noGrp="1"/>
          </p:cNvSpPr>
          <p:nvPr>
            <p:ph idx="1"/>
          </p:nvPr>
        </p:nvSpPr>
        <p:spPr>
          <a:xfrm>
            <a:off x="457200" y="1186903"/>
            <a:ext cx="8464598" cy="5280158"/>
          </a:xfrm>
        </p:spPr>
        <p:txBody>
          <a:bodyPr/>
          <a:lstStyle/>
          <a:p>
            <a:pPr marL="0" indent="0">
              <a:buNone/>
            </a:pPr>
            <a:r>
              <a:rPr lang="en-GB" sz="2000" b="1" dirty="0">
                <a:solidFill>
                  <a:srgbClr val="0000FF"/>
                </a:solidFill>
              </a:rPr>
              <a:t>UL MCL Improvement for Low Power Devices in EC-GSM-</a:t>
            </a:r>
            <a:r>
              <a:rPr lang="en-GB" sz="2000" b="1" dirty="0" err="1">
                <a:solidFill>
                  <a:srgbClr val="0000FF"/>
                </a:solidFill>
              </a:rPr>
              <a:t>IoT</a:t>
            </a:r>
            <a:r>
              <a:rPr lang="en-US" sz="2000" b="1" dirty="0">
                <a:solidFill>
                  <a:srgbClr val="0000FF"/>
                </a:solidFill>
              </a:rPr>
              <a:t> </a:t>
            </a:r>
            <a:endParaRPr lang="en-GB" sz="2000" b="1" dirty="0">
              <a:solidFill>
                <a:srgbClr val="0000FF"/>
              </a:solidFill>
            </a:endParaRPr>
          </a:p>
          <a:p>
            <a:pPr>
              <a:spcBef>
                <a:spcPts val="200"/>
              </a:spcBef>
            </a:pPr>
            <a:r>
              <a:rPr lang="en-US" sz="2000" b="1" dirty="0"/>
              <a:t>New Uplink Coverage Class CC5 - Link Layer Aspects</a:t>
            </a:r>
            <a:r>
              <a:rPr lang="en-US" sz="2000" dirty="0"/>
              <a:t>, </a:t>
            </a:r>
            <a:r>
              <a:rPr lang="en-GB" sz="2000" dirty="0">
                <a:solidFill>
                  <a:srgbClr val="0000FF"/>
                </a:solidFill>
              </a:rPr>
              <a:t>R6-170141</a:t>
            </a:r>
            <a:r>
              <a:rPr lang="en-GB" sz="2000" dirty="0"/>
              <a:t>:</a:t>
            </a:r>
          </a:p>
          <a:p>
            <a:pPr lvl="1">
              <a:spcBef>
                <a:spcPts val="200"/>
              </a:spcBef>
            </a:pPr>
            <a:r>
              <a:rPr lang="en-GB" sz="2000" dirty="0"/>
              <a:t>Design overview for a new Coverage Class 5 for relevant UL channels. </a:t>
            </a:r>
          </a:p>
          <a:p>
            <a:pPr lvl="1">
              <a:spcBef>
                <a:spcPts val="200"/>
              </a:spcBef>
            </a:pPr>
            <a:r>
              <a:rPr lang="en-GB" sz="2000" dirty="0"/>
              <a:t>Set of WA’s agreed related to the design of CC5 EC-PDTCH / EC-PACCH / EC-RACH. All 5 WA’s agreed. </a:t>
            </a:r>
          </a:p>
          <a:p>
            <a:pPr>
              <a:spcBef>
                <a:spcPts val="200"/>
              </a:spcBef>
            </a:pPr>
            <a:r>
              <a:rPr lang="en-US" sz="2000" b="1" dirty="0"/>
              <a:t>New Uplink Coverage Class CC5 - EC-PACCH Message Change</a:t>
            </a:r>
            <a:r>
              <a:rPr lang="en-US" sz="2000" dirty="0"/>
              <a:t>s</a:t>
            </a:r>
            <a:r>
              <a:rPr lang="en-GB" sz="2000" dirty="0"/>
              <a:t>, </a:t>
            </a:r>
            <a:r>
              <a:rPr lang="en-GB" sz="2000" dirty="0">
                <a:solidFill>
                  <a:srgbClr val="0000FF"/>
                </a:solidFill>
              </a:rPr>
              <a:t>R6-170064</a:t>
            </a:r>
            <a:r>
              <a:rPr lang="en-GB" sz="2000" dirty="0"/>
              <a:t>:</a:t>
            </a:r>
          </a:p>
          <a:p>
            <a:pPr lvl="1">
              <a:spcBef>
                <a:spcPts val="200"/>
              </a:spcBef>
            </a:pPr>
            <a:r>
              <a:rPr lang="en-GB" sz="2000" dirty="0"/>
              <a:t>Addresses modifications to the EC-PACCH Design. All 3 WA’s agreed.</a:t>
            </a:r>
          </a:p>
          <a:p>
            <a:pPr>
              <a:spcBef>
                <a:spcPts val="200"/>
              </a:spcBef>
            </a:pPr>
            <a:r>
              <a:rPr lang="en-US" sz="2000" b="1" dirty="0"/>
              <a:t>New Uplink Coverage Class CC5 - EC-PDTCH Message Changes</a:t>
            </a:r>
            <a:r>
              <a:rPr lang="en-US" sz="2000" dirty="0"/>
              <a:t>, </a:t>
            </a:r>
            <a:r>
              <a:rPr lang="en-GB" sz="2000" dirty="0">
                <a:solidFill>
                  <a:srgbClr val="0000FF"/>
                </a:solidFill>
              </a:rPr>
              <a:t>R6-170065</a:t>
            </a:r>
            <a:r>
              <a:rPr lang="en-GB" sz="2000" dirty="0"/>
              <a:t>:</a:t>
            </a:r>
            <a:r>
              <a:rPr lang="en-GB" sz="2000" dirty="0">
                <a:solidFill>
                  <a:srgbClr val="0000FF"/>
                </a:solidFill>
              </a:rPr>
              <a:t> </a:t>
            </a:r>
          </a:p>
          <a:p>
            <a:pPr lvl="1">
              <a:spcBef>
                <a:spcPts val="200"/>
              </a:spcBef>
              <a:buFont typeface="Arial" panose="020B0604020202020204" pitchFamily="34" charset="0"/>
              <a:buChar char="•"/>
            </a:pPr>
            <a:r>
              <a:rPr lang="en-GB" sz="2000" dirty="0"/>
              <a:t>Addresses modifications to the EC-PDTCH Design. 1 WA agreed</a:t>
            </a:r>
          </a:p>
          <a:p>
            <a:pPr>
              <a:spcBef>
                <a:spcPts val="200"/>
              </a:spcBef>
            </a:pPr>
            <a:r>
              <a:rPr lang="en-US" sz="2000" b="1" dirty="0"/>
              <a:t>New Uplink Coverage Class CC5 - EC-RACH Training Sequence</a:t>
            </a:r>
            <a:r>
              <a:rPr lang="en-US" sz="2000" dirty="0"/>
              <a:t>, </a:t>
            </a:r>
            <a:r>
              <a:rPr lang="en-GB" sz="2000" dirty="0">
                <a:solidFill>
                  <a:srgbClr val="0000FF"/>
                </a:solidFill>
              </a:rPr>
              <a:t>R6-170115</a:t>
            </a:r>
            <a:r>
              <a:rPr lang="en-GB" sz="2000" dirty="0"/>
              <a:t>:</a:t>
            </a:r>
            <a:r>
              <a:rPr lang="en-GB" sz="2000" dirty="0">
                <a:solidFill>
                  <a:srgbClr val="0000FF"/>
                </a:solidFill>
              </a:rPr>
              <a:t> </a:t>
            </a:r>
          </a:p>
          <a:p>
            <a:pPr lvl="1">
              <a:spcBef>
                <a:spcPts val="200"/>
              </a:spcBef>
              <a:buFont typeface="Arial" panose="020B0604020202020204" pitchFamily="34" charset="0"/>
              <a:buChar char="•"/>
            </a:pPr>
            <a:r>
              <a:rPr lang="en-GB" sz="2000" dirty="0"/>
              <a:t>Addresses the design of the EC-RACH for CC5. 1 WA agreed related to the method addressed in the paper.</a:t>
            </a:r>
          </a:p>
          <a:p>
            <a:pPr>
              <a:spcBef>
                <a:spcPts val="200"/>
              </a:spcBef>
            </a:pPr>
            <a:r>
              <a:rPr lang="en-US" sz="2000" b="1" dirty="0"/>
              <a:t>Throughput and Latency Performance Analysis for UL MCL Improvement</a:t>
            </a:r>
            <a:r>
              <a:rPr lang="en-US" sz="2000" dirty="0"/>
              <a:t>, </a:t>
            </a:r>
            <a:r>
              <a:rPr lang="en-GB" sz="2000" dirty="0">
                <a:solidFill>
                  <a:srgbClr val="0000FF"/>
                </a:solidFill>
              </a:rPr>
              <a:t>R6-170075</a:t>
            </a:r>
            <a:r>
              <a:rPr lang="en-GB" sz="2000" dirty="0"/>
              <a:t>:</a:t>
            </a:r>
          </a:p>
          <a:p>
            <a:pPr lvl="1">
              <a:spcBef>
                <a:spcPts val="200"/>
              </a:spcBef>
              <a:buFont typeface="Arial" panose="020B0604020202020204" pitchFamily="34" charset="0"/>
              <a:buChar char="•"/>
            </a:pPr>
            <a:r>
              <a:rPr lang="en-GB" sz="2000" dirty="0"/>
              <a:t>Throughput and latency target performance  defined in the </a:t>
            </a:r>
            <a:r>
              <a:rPr lang="en-GB" sz="2000" dirty="0" err="1"/>
              <a:t>CIoT</a:t>
            </a:r>
            <a:r>
              <a:rPr lang="en-GB" sz="2000" dirty="0"/>
              <a:t> study can roughly be met for the new UL coverage class.</a:t>
            </a:r>
          </a:p>
        </p:txBody>
      </p:sp>
    </p:spTree>
    <p:extLst>
      <p:ext uri="{BB962C8B-B14F-4D97-AF65-F5344CB8AC3E}">
        <p14:creationId xmlns:p14="http://schemas.microsoft.com/office/powerpoint/2010/main" val="353449141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EC-GSM-</a:t>
            </a:r>
            <a:r>
              <a:rPr lang="en-US" dirty="0" err="1"/>
              <a:t>IoT</a:t>
            </a:r>
            <a:r>
              <a:rPr lang="en-US" dirty="0"/>
              <a:t> Radio Interface Enhancements (Rel-14)    (3/3) </a:t>
            </a:r>
            <a:br>
              <a:rPr lang="en-US" dirty="0"/>
            </a:br>
            <a:endParaRPr lang="en-US" dirty="0"/>
          </a:p>
        </p:txBody>
      </p:sp>
      <p:sp>
        <p:nvSpPr>
          <p:cNvPr id="3" name="Content Placeholder 2"/>
          <p:cNvSpPr>
            <a:spLocks noGrp="1"/>
          </p:cNvSpPr>
          <p:nvPr>
            <p:ph idx="1"/>
          </p:nvPr>
        </p:nvSpPr>
        <p:spPr>
          <a:xfrm>
            <a:off x="457200" y="1226661"/>
            <a:ext cx="8464598" cy="5107878"/>
          </a:xfrm>
        </p:spPr>
        <p:txBody>
          <a:bodyPr/>
          <a:lstStyle/>
          <a:p>
            <a:pPr marL="0" indent="0">
              <a:lnSpc>
                <a:spcPct val="95000"/>
              </a:lnSpc>
              <a:spcBef>
                <a:spcPts val="200"/>
              </a:spcBef>
              <a:buNone/>
            </a:pPr>
            <a:r>
              <a:rPr lang="en-GB" sz="2000" b="1" dirty="0">
                <a:solidFill>
                  <a:srgbClr val="0000FF"/>
                </a:solidFill>
              </a:rPr>
              <a:t>UL MCL Improvement for Low Power Devices in EC-GSM-</a:t>
            </a:r>
            <a:r>
              <a:rPr lang="en-GB" sz="2000" b="1" dirty="0" err="1">
                <a:solidFill>
                  <a:srgbClr val="0000FF"/>
                </a:solidFill>
              </a:rPr>
              <a:t>IoT</a:t>
            </a:r>
            <a:r>
              <a:rPr lang="en-US" sz="2000" b="1" dirty="0">
                <a:solidFill>
                  <a:srgbClr val="0000FF"/>
                </a:solidFill>
              </a:rPr>
              <a:t> - </a:t>
            </a:r>
            <a:r>
              <a:rPr lang="en-GB" sz="2000" b="1" dirty="0">
                <a:solidFill>
                  <a:srgbClr val="0000FF"/>
                </a:solidFill>
              </a:rPr>
              <a:t>Normative work </a:t>
            </a:r>
          </a:p>
          <a:p>
            <a:pPr>
              <a:lnSpc>
                <a:spcPct val="95000"/>
              </a:lnSpc>
              <a:spcBef>
                <a:spcPts val="200"/>
              </a:spcBef>
            </a:pPr>
            <a:r>
              <a:rPr lang="en-GB" sz="2000" b="1" dirty="0"/>
              <a:t>Stage 2 agreed at RAN6 #2. Set of stage 3 specs postponed to </a:t>
            </a:r>
            <a:r>
              <a:rPr lang="en-US" sz="2000" b="1" dirty="0"/>
              <a:t>RAN6 #4: </a:t>
            </a:r>
          </a:p>
          <a:p>
            <a:pPr lvl="1">
              <a:lnSpc>
                <a:spcPct val="95000"/>
              </a:lnSpc>
              <a:spcBef>
                <a:spcPts val="200"/>
              </a:spcBef>
              <a:buFont typeface="Arial" panose="020B0604020202020204" pitchFamily="34" charset="0"/>
              <a:buChar char="•"/>
            </a:pPr>
            <a:r>
              <a:rPr lang="en-US" sz="2000" dirty="0"/>
              <a:t>Draft CR 24.008 (</a:t>
            </a:r>
            <a:r>
              <a:rPr lang="en-US" sz="2000" dirty="0">
                <a:solidFill>
                  <a:srgbClr val="0000FF"/>
                </a:solidFill>
              </a:rPr>
              <a:t>R6-170122</a:t>
            </a:r>
            <a:r>
              <a:rPr lang="en-US" sz="2000" dirty="0"/>
              <a:t>), CR 45.001 (</a:t>
            </a:r>
            <a:r>
              <a:rPr lang="en-US" sz="2000" dirty="0">
                <a:solidFill>
                  <a:srgbClr val="0000FF"/>
                </a:solidFill>
              </a:rPr>
              <a:t>R6-170142</a:t>
            </a:r>
            <a:r>
              <a:rPr lang="en-US" sz="2000" dirty="0"/>
              <a:t>), CR 45.002 (</a:t>
            </a:r>
            <a:r>
              <a:rPr lang="en-US" sz="2000" dirty="0">
                <a:solidFill>
                  <a:srgbClr val="0000FF"/>
                </a:solidFill>
              </a:rPr>
              <a:t>R6-170118</a:t>
            </a:r>
            <a:r>
              <a:rPr lang="en-US" sz="2000" dirty="0"/>
              <a:t>), CR 45.003 (</a:t>
            </a:r>
            <a:r>
              <a:rPr lang="en-US" sz="2000" dirty="0">
                <a:solidFill>
                  <a:srgbClr val="0000FF"/>
                </a:solidFill>
              </a:rPr>
              <a:t>R6-170119</a:t>
            </a:r>
            <a:r>
              <a:rPr lang="en-US" sz="2000" dirty="0"/>
              <a:t>), CR 45.005 (</a:t>
            </a:r>
            <a:r>
              <a:rPr lang="en-US" sz="2000" dirty="0">
                <a:solidFill>
                  <a:srgbClr val="0000FF"/>
                </a:solidFill>
              </a:rPr>
              <a:t>R6-170062 </a:t>
            </a:r>
            <a:r>
              <a:rPr lang="en-US" sz="2000" dirty="0"/>
              <a:t>and</a:t>
            </a:r>
            <a:r>
              <a:rPr lang="en-US" sz="2000" dirty="0">
                <a:solidFill>
                  <a:srgbClr val="0000FF"/>
                </a:solidFill>
              </a:rPr>
              <a:t> R6-170123</a:t>
            </a:r>
            <a:r>
              <a:rPr lang="en-US" sz="2000" dirty="0"/>
              <a:t>), CR 45.008 (</a:t>
            </a:r>
            <a:r>
              <a:rPr lang="en-US" sz="2000" dirty="0">
                <a:solidFill>
                  <a:srgbClr val="0000FF"/>
                </a:solidFill>
              </a:rPr>
              <a:t>R6-170073</a:t>
            </a:r>
            <a:r>
              <a:rPr lang="en-US" sz="2000" dirty="0"/>
              <a:t>), CR 44.018 (</a:t>
            </a:r>
            <a:r>
              <a:rPr lang="en-US" sz="2000" dirty="0">
                <a:solidFill>
                  <a:srgbClr val="0000FF"/>
                </a:solidFill>
              </a:rPr>
              <a:t>R6-170120</a:t>
            </a:r>
            <a:r>
              <a:rPr lang="en-US" sz="2000" dirty="0"/>
              <a:t>), CR 44.060 (</a:t>
            </a:r>
            <a:r>
              <a:rPr lang="en-US" sz="2000" dirty="0">
                <a:solidFill>
                  <a:srgbClr val="0000FF"/>
                </a:solidFill>
              </a:rPr>
              <a:t>R6-170121</a:t>
            </a:r>
            <a:r>
              <a:rPr lang="en-US" sz="2000" dirty="0"/>
              <a:t>), CR 48.018 (</a:t>
            </a:r>
            <a:r>
              <a:rPr lang="en-US" sz="2000" dirty="0">
                <a:solidFill>
                  <a:srgbClr val="0000FF"/>
                </a:solidFill>
              </a:rPr>
              <a:t>R6-170116</a:t>
            </a:r>
            <a:r>
              <a:rPr lang="en-US" sz="2000" dirty="0"/>
              <a:t>). </a:t>
            </a:r>
          </a:p>
          <a:p>
            <a:pPr marL="0" indent="0">
              <a:lnSpc>
                <a:spcPct val="95000"/>
              </a:lnSpc>
              <a:spcBef>
                <a:spcPts val="200"/>
              </a:spcBef>
              <a:buNone/>
            </a:pPr>
            <a:r>
              <a:rPr lang="en-GB" sz="2000" b="1" dirty="0">
                <a:solidFill>
                  <a:srgbClr val="0000FF"/>
                </a:solidFill>
              </a:rPr>
              <a:t>Exception sheet</a:t>
            </a:r>
          </a:p>
          <a:p>
            <a:pPr>
              <a:lnSpc>
                <a:spcPct val="95000"/>
              </a:lnSpc>
              <a:spcBef>
                <a:spcPts val="200"/>
              </a:spcBef>
            </a:pPr>
            <a:r>
              <a:rPr lang="en-GB" sz="2000" b="1" dirty="0"/>
              <a:t>WI Exception request for </a:t>
            </a:r>
            <a:r>
              <a:rPr lang="en-US" sz="2000" b="1" dirty="0" err="1"/>
              <a:t>CIoT_EC_GSM_radio_enh</a:t>
            </a:r>
            <a:r>
              <a:rPr lang="en-US" sz="2000" dirty="0"/>
              <a:t> agreed in </a:t>
            </a:r>
            <a:r>
              <a:rPr lang="en-US" sz="2000" dirty="0">
                <a:solidFill>
                  <a:srgbClr val="0000FF"/>
                </a:solidFill>
              </a:rPr>
              <a:t>R6-170156</a:t>
            </a:r>
            <a:r>
              <a:rPr lang="en-US" sz="2000" dirty="0"/>
              <a:t>, submitted in </a:t>
            </a:r>
            <a:r>
              <a:rPr lang="en-US" sz="2000" dirty="0">
                <a:solidFill>
                  <a:srgbClr val="0000FF"/>
                </a:solidFill>
              </a:rPr>
              <a:t>RP-170058 </a:t>
            </a:r>
            <a:r>
              <a:rPr lang="en-US" sz="2000" dirty="0"/>
              <a:t>to RAN#75 for approval.</a:t>
            </a:r>
            <a:endParaRPr lang="en-GB" sz="2000" b="1" dirty="0">
              <a:solidFill>
                <a:srgbClr val="0000FF"/>
              </a:solidFill>
            </a:endParaRPr>
          </a:p>
          <a:p>
            <a:pPr marL="0" indent="0">
              <a:lnSpc>
                <a:spcPct val="95000"/>
              </a:lnSpc>
              <a:spcBef>
                <a:spcPts val="200"/>
              </a:spcBef>
              <a:buNone/>
            </a:pPr>
            <a:r>
              <a:rPr lang="en-GB" sz="2000" b="1" dirty="0">
                <a:solidFill>
                  <a:srgbClr val="0000FF"/>
                </a:solidFill>
              </a:rPr>
              <a:t>Work plan </a:t>
            </a:r>
          </a:p>
          <a:p>
            <a:pPr>
              <a:lnSpc>
                <a:spcPct val="95000"/>
              </a:lnSpc>
              <a:spcBef>
                <a:spcPts val="200"/>
              </a:spcBef>
            </a:pPr>
            <a:r>
              <a:rPr lang="en-GB" sz="2000" b="1" dirty="0"/>
              <a:t>Radio Interface Enhancements for EC-GSM-</a:t>
            </a:r>
            <a:r>
              <a:rPr lang="en-GB" sz="2000" b="1" dirty="0" err="1"/>
              <a:t>IoT</a:t>
            </a:r>
            <a:r>
              <a:rPr lang="en-GB" sz="2000" b="1" dirty="0"/>
              <a:t> </a:t>
            </a:r>
            <a:r>
              <a:rPr lang="en-GB" sz="2000" b="1" dirty="0" err="1"/>
              <a:t>Workplan</a:t>
            </a:r>
            <a:r>
              <a:rPr lang="en-US" sz="2000" b="1" dirty="0"/>
              <a:t>,</a:t>
            </a:r>
            <a:r>
              <a:rPr lang="en-US" sz="2000" b="1" dirty="0">
                <a:solidFill>
                  <a:srgbClr val="0000FF"/>
                </a:solidFill>
              </a:rPr>
              <a:t> </a:t>
            </a:r>
            <a:r>
              <a:rPr lang="en-US" sz="2000" dirty="0">
                <a:solidFill>
                  <a:srgbClr val="0000FF"/>
                </a:solidFill>
              </a:rPr>
              <a:t>R6-170155</a:t>
            </a:r>
            <a:r>
              <a:rPr lang="en-US" sz="2000" dirty="0"/>
              <a:t>:</a:t>
            </a:r>
          </a:p>
          <a:p>
            <a:pPr lvl="1">
              <a:lnSpc>
                <a:spcPct val="95000"/>
              </a:lnSpc>
              <a:spcBef>
                <a:spcPts val="200"/>
              </a:spcBef>
              <a:buFont typeface="Arial" panose="020B0604020202020204" pitchFamily="34" charset="0"/>
              <a:buChar char="•"/>
            </a:pPr>
            <a:r>
              <a:rPr lang="en-US" sz="2000" dirty="0"/>
              <a:t>Work plan for </a:t>
            </a:r>
            <a:r>
              <a:rPr lang="en-US" sz="2000" dirty="0" err="1"/>
              <a:t>CIoT_EC_GSM_radio_enh</a:t>
            </a:r>
            <a:r>
              <a:rPr lang="en-US" sz="2000" dirty="0"/>
              <a:t> until RAN#76 defined.</a:t>
            </a:r>
          </a:p>
          <a:p>
            <a:pPr lvl="1">
              <a:lnSpc>
                <a:spcPct val="95000"/>
              </a:lnSpc>
              <a:spcBef>
                <a:spcPts val="200"/>
              </a:spcBef>
            </a:pPr>
            <a:r>
              <a:rPr lang="en-GB" sz="2000" dirty="0" err="1"/>
              <a:t>Telcos</a:t>
            </a:r>
            <a:r>
              <a:rPr lang="en-GB" sz="2000" dirty="0"/>
              <a:t> on 29</a:t>
            </a:r>
            <a:r>
              <a:rPr lang="en-GB" sz="2000" baseline="30000" dirty="0"/>
              <a:t>th</a:t>
            </a:r>
            <a:r>
              <a:rPr lang="en-GB" sz="2000" dirty="0"/>
              <a:t> March and 26</a:t>
            </a:r>
            <a:r>
              <a:rPr lang="en-GB" sz="2000" baseline="30000" dirty="0"/>
              <a:t>th</a:t>
            </a:r>
            <a:r>
              <a:rPr lang="en-GB" sz="2000" dirty="0"/>
              <a:t> April 2017, 13.00 – 16.00 CET, agreed to progress the topic.</a:t>
            </a:r>
            <a:endParaRPr lang="en-US" sz="1800" dirty="0"/>
          </a:p>
          <a:p>
            <a:pPr>
              <a:lnSpc>
                <a:spcPct val="95000"/>
              </a:lnSpc>
              <a:spcBef>
                <a:spcPts val="200"/>
              </a:spcBef>
            </a:pPr>
            <a:r>
              <a:rPr lang="en-GB" sz="2000" dirty="0"/>
              <a:t>Status Report to RAN#75: </a:t>
            </a:r>
            <a:r>
              <a:rPr lang="en-GB" sz="2000" dirty="0">
                <a:solidFill>
                  <a:srgbClr val="0000FF"/>
                </a:solidFill>
              </a:rPr>
              <a:t>RP-170474</a:t>
            </a:r>
            <a:endParaRPr lang="en-GB" sz="2000" dirty="0">
              <a:solidFill>
                <a:srgbClr val="0000FF"/>
              </a:solidFill>
              <a:highlight>
                <a:srgbClr val="FFFF00"/>
              </a:highlight>
            </a:endParaRPr>
          </a:p>
          <a:p>
            <a:pPr>
              <a:lnSpc>
                <a:spcPct val="95000"/>
              </a:lnSpc>
              <a:spcBef>
                <a:spcPts val="200"/>
              </a:spcBef>
            </a:pPr>
            <a:r>
              <a:rPr lang="en-US" sz="2000" dirty="0"/>
              <a:t>The agreed CRs are collected in </a:t>
            </a:r>
            <a:r>
              <a:rPr lang="en-US" sz="2000" dirty="0">
                <a:solidFill>
                  <a:srgbClr val="0000FF"/>
                </a:solidFill>
              </a:rPr>
              <a:t>RP-170061</a:t>
            </a:r>
            <a:r>
              <a:rPr lang="en-US" sz="2000" dirty="0"/>
              <a:t> (except </a:t>
            </a:r>
            <a:r>
              <a:rPr lang="en-US" sz="2000" dirty="0">
                <a:solidFill>
                  <a:srgbClr val="0000FF"/>
                </a:solidFill>
              </a:rPr>
              <a:t>R6-170138</a:t>
            </a:r>
            <a:r>
              <a:rPr lang="en-US" sz="2000" dirty="0"/>
              <a:t>) for block approval at RAN#75.</a:t>
            </a:r>
            <a:endParaRPr lang="en-GB" sz="2000" dirty="0">
              <a:solidFill>
                <a:srgbClr val="0000FF"/>
              </a:solidFill>
            </a:endParaRPr>
          </a:p>
        </p:txBody>
      </p:sp>
    </p:spTree>
    <p:extLst>
      <p:ext uri="{BB962C8B-B14F-4D97-AF65-F5344CB8AC3E}">
        <p14:creationId xmlns:p14="http://schemas.microsoft.com/office/powerpoint/2010/main" val="109077785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technical enhancements and improvements (TEI14)</a:t>
            </a:r>
          </a:p>
        </p:txBody>
      </p:sp>
      <p:sp>
        <p:nvSpPr>
          <p:cNvPr id="3" name="Content Placeholder 2"/>
          <p:cNvSpPr>
            <a:spLocks noGrp="1"/>
          </p:cNvSpPr>
          <p:nvPr>
            <p:ph idx="1"/>
          </p:nvPr>
        </p:nvSpPr>
        <p:spPr>
          <a:xfrm>
            <a:off x="462835" y="1504956"/>
            <a:ext cx="8584912" cy="4830763"/>
          </a:xfrm>
        </p:spPr>
        <p:txBody>
          <a:bodyPr/>
          <a:lstStyle/>
          <a:p>
            <a:r>
              <a:rPr lang="en-US" sz="2000" dirty="0"/>
              <a:t>Update of 3GPP security profile in TS 43.318 agreed in </a:t>
            </a:r>
            <a:r>
              <a:rPr lang="en-US" sz="2000" dirty="0">
                <a:solidFill>
                  <a:srgbClr val="0000FF"/>
                </a:solidFill>
              </a:rPr>
              <a:t>R6-170105 </a:t>
            </a:r>
            <a:r>
              <a:rPr lang="en-US" sz="2000" dirty="0"/>
              <a:t>following SA3’s advice in their LS in </a:t>
            </a:r>
            <a:r>
              <a:rPr lang="en-US" sz="2000" dirty="0">
                <a:solidFill>
                  <a:srgbClr val="0000FF"/>
                </a:solidFill>
              </a:rPr>
              <a:t>R6-170077.</a:t>
            </a:r>
          </a:p>
          <a:p>
            <a:pPr lvl="1">
              <a:buFont typeface="Arial" panose="020B0604020202020204" pitchFamily="34" charset="0"/>
              <a:buChar char="•"/>
            </a:pPr>
            <a:r>
              <a:rPr lang="en-US" sz="1800" dirty="0"/>
              <a:t>All exceptions from the general 3GPP security profiles, as requested by SA3, are removed.</a:t>
            </a:r>
            <a:endParaRPr lang="en-US" sz="2000" dirty="0"/>
          </a:p>
          <a:p>
            <a:r>
              <a:rPr lang="en-US" sz="2000" dirty="0"/>
              <a:t>The agreed CR is in </a:t>
            </a:r>
            <a:r>
              <a:rPr lang="en-US" sz="2000" dirty="0">
                <a:solidFill>
                  <a:srgbClr val="0000FF"/>
                </a:solidFill>
              </a:rPr>
              <a:t>RP-170062</a:t>
            </a:r>
            <a:r>
              <a:rPr lang="en-US" sz="2000" dirty="0"/>
              <a:t> for approval at RAN#75.</a:t>
            </a:r>
          </a:p>
        </p:txBody>
      </p:sp>
    </p:spTree>
    <p:extLst>
      <p:ext uri="{BB962C8B-B14F-4D97-AF65-F5344CB8AC3E}">
        <p14:creationId xmlns:p14="http://schemas.microsoft.com/office/powerpoint/2010/main" val="160277328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 Plan</a:t>
            </a:r>
          </a:p>
        </p:txBody>
      </p:sp>
      <p:sp>
        <p:nvSpPr>
          <p:cNvPr id="3" name="Content Placeholder 2"/>
          <p:cNvSpPr>
            <a:spLocks noGrp="1"/>
          </p:cNvSpPr>
          <p:nvPr>
            <p:ph idx="1"/>
          </p:nvPr>
        </p:nvSpPr>
        <p:spPr>
          <a:xfrm>
            <a:off x="465455" y="1502723"/>
            <a:ext cx="8388350" cy="4830763"/>
          </a:xfrm>
        </p:spPr>
        <p:txBody>
          <a:bodyPr/>
          <a:lstStyle/>
          <a:p>
            <a:r>
              <a:rPr lang="en-GB" sz="2000" dirty="0"/>
              <a:t>Presented in </a:t>
            </a:r>
            <a:r>
              <a:rPr lang="en-GB" sz="2000" dirty="0">
                <a:solidFill>
                  <a:srgbClr val="0000FF"/>
                </a:solidFill>
              </a:rPr>
              <a:t>R6-170157</a:t>
            </a:r>
            <a:r>
              <a:rPr lang="en-GB" sz="2000" dirty="0"/>
              <a:t> and approved.</a:t>
            </a:r>
          </a:p>
          <a:p>
            <a:pPr marL="0" indent="0">
              <a:buNone/>
            </a:pPr>
            <a:endParaRPr lang="en-GB" sz="2000" dirty="0"/>
          </a:p>
        </p:txBody>
      </p:sp>
      <p:graphicFrame>
        <p:nvGraphicFramePr>
          <p:cNvPr id="4" name="Group 369"/>
          <p:cNvGraphicFramePr>
            <a:graphicFrameLocks noGrp="1"/>
          </p:cNvGraphicFramePr>
          <p:nvPr>
            <p:extLst>
              <p:ext uri="{D42A27DB-BD31-4B8C-83A1-F6EECF244321}">
                <p14:modId xmlns:p14="http://schemas.microsoft.com/office/powerpoint/2010/main" val="4279839436"/>
              </p:ext>
            </p:extLst>
          </p:nvPr>
        </p:nvGraphicFramePr>
        <p:xfrm>
          <a:off x="533399" y="2139647"/>
          <a:ext cx="7696201" cy="3230880"/>
        </p:xfrm>
        <a:graphic>
          <a:graphicData uri="http://schemas.openxmlformats.org/drawingml/2006/table">
            <a:tbl>
              <a:tblPr/>
              <a:tblGrid>
                <a:gridCol w="2705101">
                  <a:extLst>
                    <a:ext uri="{9D8B030D-6E8A-4147-A177-3AD203B41FA5}">
                      <a16:colId xmlns:a16="http://schemas.microsoft.com/office/drawing/2014/main" val="20000"/>
                    </a:ext>
                  </a:extLst>
                </a:gridCol>
                <a:gridCol w="2167495">
                  <a:extLst>
                    <a:ext uri="{9D8B030D-6E8A-4147-A177-3AD203B41FA5}">
                      <a16:colId xmlns:a16="http://schemas.microsoft.com/office/drawing/2014/main" val="20001"/>
                    </a:ext>
                  </a:extLst>
                </a:gridCol>
                <a:gridCol w="1499260">
                  <a:extLst>
                    <a:ext uri="{9D8B030D-6E8A-4147-A177-3AD203B41FA5}">
                      <a16:colId xmlns:a16="http://schemas.microsoft.com/office/drawing/2014/main" val="20002"/>
                    </a:ext>
                  </a:extLst>
                </a:gridCol>
                <a:gridCol w="1324345">
                  <a:extLst>
                    <a:ext uri="{9D8B030D-6E8A-4147-A177-3AD203B41FA5}">
                      <a16:colId xmlns:a16="http://schemas.microsoft.com/office/drawing/2014/main" val="20003"/>
                    </a:ext>
                  </a:extLst>
                </a:gridCol>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Work / Study Item</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bg1"/>
                          </a:solidFill>
                          <a:effectLst/>
                          <a:latin typeface="Calibri" pitchFamily="34" charset="0"/>
                          <a:cs typeface="Arial" charset="0"/>
                        </a:rPr>
                        <a:t>Objective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Rel (Core Feature)</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bg1"/>
                          </a:solidFill>
                          <a:effectLst/>
                          <a:latin typeface="Calibri" pitchFamily="34" charset="0"/>
                          <a:cs typeface="Arial" charset="0"/>
                        </a:rPr>
                        <a:t>Completion</a:t>
                      </a:r>
                      <a:endParaRPr kumimoji="0" lang="en-US" altLang="zh-CN" sz="14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WI ePOS_GERAN-Core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Enhanced Positioning in GERAN (Stage 2 + Stage 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a:ln>
                            <a:noFill/>
                          </a:ln>
                          <a:solidFill>
                            <a:schemeClr val="tx1"/>
                          </a:solidFill>
                          <a:effectLst/>
                          <a:latin typeface="Calibri" pitchFamily="34" charset="0"/>
                          <a:cs typeface="Arial" charset="0"/>
                        </a:rPr>
                        <a:t>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WI ePOS_GERAN-Perf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Enhanced Positioning in GERAN, Radio Performance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a:ln>
                            <a:noFill/>
                          </a:ln>
                          <a:solidFill>
                            <a:schemeClr val="tx1"/>
                          </a:solidFill>
                          <a:effectLst/>
                          <a:latin typeface="Calibri" pitchFamily="34" charset="0"/>
                          <a:cs typeface="Arial" charset="0"/>
                        </a:rPr>
                        <a:t>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WI </a:t>
                      </a:r>
                      <a:r>
                        <a:rPr kumimoji="0" lang="en-US" altLang="zh-CN" sz="1400" b="0" i="0" u="none" strike="noStrike" cap="none" normalizeH="0" baseline="0" dirty="0" err="1">
                          <a:ln>
                            <a:noFill/>
                          </a:ln>
                          <a:solidFill>
                            <a:schemeClr val="tx1"/>
                          </a:solidFill>
                          <a:effectLst/>
                          <a:latin typeface="Calibri" pitchFamily="34" charset="0"/>
                          <a:cs typeface="Arial" charset="0"/>
                        </a:rPr>
                        <a:t>CIoT_EC_GSM_radio_enh</a:t>
                      </a:r>
                      <a:r>
                        <a:rPr kumimoji="0" lang="en-US" altLang="zh-CN" sz="1400" b="0" i="0" u="none" strike="noStrike" cap="none" normalizeH="0" baseline="0" dirty="0">
                          <a:ln>
                            <a:noFill/>
                          </a:ln>
                          <a:solidFill>
                            <a:schemeClr val="tx1"/>
                          </a:solidFill>
                          <a:effectLst/>
                          <a:latin typeface="Calibri" pitchFamily="34" charset="0"/>
                          <a:cs typeface="Arial" charset="0"/>
                        </a:rPr>
                        <a:t>-Core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EC-GSM-</a:t>
                      </a:r>
                      <a:r>
                        <a:rPr kumimoji="0" lang="en-US" altLang="zh-CN" sz="1400" b="0" i="0" u="none" strike="noStrike" cap="none" normalizeH="0" baseline="0" dirty="0" err="1">
                          <a:ln>
                            <a:noFill/>
                          </a:ln>
                          <a:solidFill>
                            <a:schemeClr val="tx1"/>
                          </a:solidFill>
                          <a:effectLst/>
                          <a:latin typeface="Calibri" pitchFamily="34" charset="0"/>
                          <a:cs typeface="Arial" charset="0"/>
                        </a:rPr>
                        <a:t>IoT</a:t>
                      </a:r>
                      <a:r>
                        <a:rPr kumimoji="0" lang="en-US" altLang="zh-CN" sz="1400" b="0" i="0" u="none" strike="noStrike" cap="none" normalizeH="0" baseline="0" dirty="0">
                          <a:ln>
                            <a:noFill/>
                          </a:ln>
                          <a:solidFill>
                            <a:schemeClr val="tx1"/>
                          </a:solidFill>
                          <a:effectLst/>
                          <a:latin typeface="Calibri" pitchFamily="34" charset="0"/>
                          <a:cs typeface="Arial" charset="0"/>
                        </a:rPr>
                        <a:t> Radio Interface Enhancements (Stage 2 + Stage 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SimSun" pitchFamily="2" charset="-122"/>
                          <a:cs typeface="Arial" charset="0"/>
                        </a:rPr>
                        <a:t>80 %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3"/>
                  </a:ext>
                </a:extLst>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WI </a:t>
                      </a:r>
                      <a:r>
                        <a:rPr kumimoji="0" lang="en-US" altLang="zh-CN" sz="1400" b="0" i="0" u="none" strike="noStrike" cap="none" normalizeH="0" baseline="0" dirty="0" err="1">
                          <a:ln>
                            <a:noFill/>
                          </a:ln>
                          <a:solidFill>
                            <a:schemeClr val="tx1"/>
                          </a:solidFill>
                          <a:effectLst/>
                          <a:latin typeface="Calibri" pitchFamily="34" charset="0"/>
                          <a:cs typeface="Arial" charset="0"/>
                        </a:rPr>
                        <a:t>CIoT_EC_GSM_radio_enh</a:t>
                      </a:r>
                      <a:r>
                        <a:rPr kumimoji="0" lang="en-US" altLang="zh-CN" sz="1400" b="0" i="0" u="none" strike="noStrike" cap="none" normalizeH="0" baseline="0" dirty="0">
                          <a:ln>
                            <a:noFill/>
                          </a:ln>
                          <a:solidFill>
                            <a:schemeClr val="tx1"/>
                          </a:solidFill>
                          <a:effectLst/>
                          <a:latin typeface="Calibri" pitchFamily="34" charset="0"/>
                          <a:cs typeface="Arial" charset="0"/>
                        </a:rPr>
                        <a:t>-Perf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400" b="0" i="0" u="none" strike="noStrike" cap="none" normalizeH="0" baseline="0" dirty="0">
                          <a:ln>
                            <a:noFill/>
                          </a:ln>
                          <a:solidFill>
                            <a:schemeClr val="tx1"/>
                          </a:solidFill>
                          <a:effectLst/>
                          <a:latin typeface="Calibri" pitchFamily="34" charset="0"/>
                          <a:cs typeface="Arial" charset="0"/>
                        </a:rPr>
                        <a:t>EC-GSM-</a:t>
                      </a:r>
                      <a:r>
                        <a:rPr kumimoji="0" lang="en-US" altLang="zh-CN" sz="1400" b="0" i="0" u="none" strike="noStrike" cap="none" normalizeH="0" baseline="0" dirty="0" err="1">
                          <a:ln>
                            <a:noFill/>
                          </a:ln>
                          <a:solidFill>
                            <a:schemeClr val="tx1"/>
                          </a:solidFill>
                          <a:effectLst/>
                          <a:latin typeface="Calibri" pitchFamily="34" charset="0"/>
                          <a:cs typeface="Arial" charset="0"/>
                        </a:rPr>
                        <a:t>IoT</a:t>
                      </a:r>
                      <a:r>
                        <a:rPr kumimoji="0" lang="en-US" altLang="zh-CN" sz="1400" b="0" i="0" u="none" strike="noStrike" cap="none" normalizeH="0" baseline="0" dirty="0">
                          <a:ln>
                            <a:noFill/>
                          </a:ln>
                          <a:solidFill>
                            <a:schemeClr val="tx1"/>
                          </a:solidFill>
                          <a:effectLst/>
                          <a:latin typeface="Calibri" pitchFamily="34" charset="0"/>
                          <a:cs typeface="Arial" charset="0"/>
                        </a:rPr>
                        <a:t> Radio Interface Enhancements, Radio Performance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SimSun" pitchFamily="2" charset="-122"/>
                          <a:cs typeface="Arial" charset="0"/>
                        </a:rPr>
                        <a:t>80 %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2599601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3811011226"/>
              </p:ext>
            </p:extLst>
          </p:nvPr>
        </p:nvGraphicFramePr>
        <p:xfrm>
          <a:off x="913469" y="1987246"/>
          <a:ext cx="7205296" cy="3368040"/>
        </p:xfrm>
        <a:graphic>
          <a:graphicData uri="http://schemas.openxmlformats.org/drawingml/2006/table">
            <a:tbl>
              <a:tblPr/>
              <a:tblGrid>
                <a:gridCol w="1749106">
                  <a:extLst>
                    <a:ext uri="{9D8B030D-6E8A-4147-A177-3AD203B41FA5}">
                      <a16:colId xmlns:a16="http://schemas.microsoft.com/office/drawing/2014/main" val="20000"/>
                    </a:ext>
                  </a:extLst>
                </a:gridCol>
                <a:gridCol w="2204868">
                  <a:extLst>
                    <a:ext uri="{9D8B030D-6E8A-4147-A177-3AD203B41FA5}">
                      <a16:colId xmlns:a16="http://schemas.microsoft.com/office/drawing/2014/main" val="20001"/>
                    </a:ext>
                  </a:extLst>
                </a:gridCol>
                <a:gridCol w="1889456">
                  <a:extLst>
                    <a:ext uri="{9D8B030D-6E8A-4147-A177-3AD203B41FA5}">
                      <a16:colId xmlns:a16="http://schemas.microsoft.com/office/drawing/2014/main" val="20002"/>
                    </a:ext>
                  </a:extLst>
                </a:gridCol>
                <a:gridCol w="1361866">
                  <a:extLst>
                    <a:ext uri="{9D8B030D-6E8A-4147-A177-3AD203B41FA5}">
                      <a16:colId xmlns:a16="http://schemas.microsoft.com/office/drawing/2014/main" val="20003"/>
                    </a:ext>
                  </a:extLst>
                </a:gridCol>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bg1"/>
                          </a:solidFill>
                          <a:effectLst/>
                          <a:latin typeface="Calibri" pitchFamily="34" charset="0"/>
                          <a:cs typeface="Arial" charset="0"/>
                        </a:rPr>
                        <a:t>Meeting</a:t>
                      </a:r>
                      <a:endParaRPr kumimoji="0" lang="en-US" altLang="zh-CN" sz="1100" b="0" i="0" u="none" strike="noStrike" cap="none" normalizeH="0" baseline="0" dirty="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bg1"/>
                          </a:solidFill>
                          <a:effectLst/>
                          <a:latin typeface="Calibri" pitchFamily="34" charset="0"/>
                          <a:cs typeface="Arial" charset="0"/>
                        </a:rPr>
                        <a:t>Date</a:t>
                      </a:r>
                      <a:endParaRPr kumimoji="0" lang="en-US" altLang="zh-CN" sz="11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a:ln>
                            <a:noFill/>
                          </a:ln>
                          <a:solidFill>
                            <a:schemeClr val="bg1"/>
                          </a:solidFill>
                          <a:effectLst/>
                          <a:latin typeface="Calibri" pitchFamily="34" charset="0"/>
                          <a:cs typeface="Arial" charset="0"/>
                        </a:rPr>
                        <a:t>Location</a:t>
                      </a:r>
                      <a:endParaRPr kumimoji="0" lang="en-US" altLang="zh-CN" sz="11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a:ln>
                            <a:noFill/>
                          </a:ln>
                          <a:solidFill>
                            <a:schemeClr val="bg1"/>
                          </a:solidFill>
                          <a:effectLst/>
                          <a:latin typeface="Calibri" pitchFamily="34" charset="0"/>
                          <a:cs typeface="Arial" charset="0"/>
                        </a:rPr>
                        <a:t>Host</a:t>
                      </a:r>
                      <a:endParaRPr kumimoji="0" lang="en-US" altLang="zh-CN" sz="1100" b="0" i="0" u="none" strike="noStrike" cap="none" normalizeH="0" baseline="0" dirty="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RAN6#1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a:ln>
                            <a:noFill/>
                          </a:ln>
                          <a:solidFill>
                            <a:schemeClr val="tx1"/>
                          </a:solidFill>
                          <a:effectLst/>
                          <a:latin typeface="Calibri" pitchFamily="34" charset="0"/>
                          <a:cs typeface="Arial" charset="0"/>
                        </a:rPr>
                        <a:t>New Orleans, US</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100" b="0" i="0" u="none" strike="noStrike" cap="none" normalizeH="0" baseline="0" dirty="0">
                          <a:ln>
                            <a:noFill/>
                          </a:ln>
                          <a:solidFill>
                            <a:schemeClr val="tx1"/>
                          </a:solidFill>
                          <a:effectLst/>
                          <a:latin typeface="Calibri" pitchFamily="34" charset="0"/>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2"/>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RAN6#2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Reno, 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4"/>
                  </a:ext>
                </a:extLst>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a:t>RAN6#3</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a:t>13</a:t>
                      </a:r>
                      <a:r>
                        <a:rPr kumimoji="0" lang="en-US" altLang="zh-CN" sz="1100" b="0" i="0" u="none" strike="noStrike" cap="none" normalizeH="0" baseline="0" dirty="0">
                          <a:ln>
                            <a:noFill/>
                          </a:ln>
                          <a:solidFill>
                            <a:schemeClr val="tx1"/>
                          </a:solidFill>
                          <a:effectLst/>
                          <a:latin typeface="Calibri" pitchFamily="34" charset="0"/>
                          <a:cs typeface="Arial" charset="0"/>
                        </a:rPr>
                        <a:t> – </a:t>
                      </a:r>
                      <a:r>
                        <a:rPr lang="en-US" sz="1100" dirty="0"/>
                        <a:t>17 February 2017</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6 – 9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6"/>
                  </a:ext>
                </a:extLst>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a:t>RAN6#4</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a:t>15</a:t>
                      </a:r>
                      <a:r>
                        <a:rPr kumimoji="0" lang="en-US" altLang="zh-CN" sz="1100" b="0" i="0" u="none" strike="noStrike" cap="none" normalizeH="0" baseline="0" dirty="0">
                          <a:ln>
                            <a:noFill/>
                          </a:ln>
                          <a:solidFill>
                            <a:schemeClr val="tx1"/>
                          </a:solidFill>
                          <a:effectLst/>
                          <a:latin typeface="Calibri" pitchFamily="34" charset="0"/>
                          <a:cs typeface="Arial" charset="0"/>
                        </a:rPr>
                        <a:t> – </a:t>
                      </a:r>
                      <a:r>
                        <a:rPr lang="en-US" sz="1100" dirty="0"/>
                        <a:t>19 May 2017</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a:solidFill>
                            <a:schemeClr val="tx1"/>
                          </a:solidFill>
                          <a:effectLst/>
                          <a:latin typeface="Calibri" panose="020F0502020204030204" pitchFamily="34" charset="0"/>
                          <a:ea typeface="+mn-ea"/>
                          <a:cs typeface="+mn-cs"/>
                        </a:rPr>
                        <a:t>Hangzhou, China</a:t>
                      </a:r>
                      <a:endParaRPr lang="en-US" sz="1100" dirty="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Huawei</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5 – 8 June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a:ln>
                            <a:noFill/>
                          </a:ln>
                          <a:solidFill>
                            <a:schemeClr val="tx1"/>
                          </a:solidFill>
                          <a:effectLst/>
                          <a:latin typeface="Calibri" pitchFamily="34" charset="0"/>
                          <a:cs typeface="Arial" charset="0"/>
                        </a:rPr>
                        <a:t>West Palm Beach, US</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8"/>
                  </a:ext>
                </a:extLst>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a:t>RAN6#5</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a:solidFill>
                            <a:schemeClr val="tx1"/>
                          </a:solidFill>
                          <a:effectLst/>
                          <a:latin typeface="+mn-lt"/>
                          <a:ea typeface="+mn-ea"/>
                          <a:cs typeface="+mn-cs"/>
                        </a:rPr>
                        <a:t>21</a:t>
                      </a:r>
                      <a:r>
                        <a:rPr kumimoji="0" lang="en-US" altLang="zh-CN" sz="1100" b="0" i="0" u="none" strike="noStrike" cap="none" normalizeH="0" baseline="0" dirty="0">
                          <a:ln>
                            <a:noFill/>
                          </a:ln>
                          <a:solidFill>
                            <a:schemeClr val="tx1"/>
                          </a:solidFill>
                          <a:effectLst/>
                          <a:latin typeface="Calibri" pitchFamily="34" charset="0"/>
                          <a:cs typeface="Arial" charset="0"/>
                        </a:rPr>
                        <a:t> – </a:t>
                      </a:r>
                      <a:r>
                        <a:rPr lang="en-GB" sz="1100" kern="1200" dirty="0">
                          <a:solidFill>
                            <a:schemeClr val="tx1"/>
                          </a:solidFill>
                          <a:effectLst/>
                          <a:latin typeface="+mn-lt"/>
                          <a:ea typeface="+mn-ea"/>
                          <a:cs typeface="+mn-cs"/>
                        </a:rPr>
                        <a:t>25 August 2017</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a:solidFill>
                            <a:schemeClr val="tx1"/>
                          </a:solidFill>
                          <a:effectLst/>
                          <a:latin typeface="+mn-lt"/>
                          <a:ea typeface="+mn-ea"/>
                          <a:cs typeface="+mn-cs"/>
                        </a:rPr>
                        <a:t>Berlin, Germany</a:t>
                      </a:r>
                      <a:endParaRPr lang="en-US" sz="1100" kern="1200" dirty="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lang="en-GB" sz="1100" dirty="0"/>
                        <a:t>Sapporo, </a:t>
                      </a:r>
                      <a:r>
                        <a:rPr kumimoji="0" lang="de-DE" altLang="zh-CN" sz="1100" b="0" i="0" u="none" strike="noStrike" cap="none" normalizeH="0" baseline="0" dirty="0">
                          <a:ln>
                            <a:noFill/>
                          </a:ln>
                          <a:solidFill>
                            <a:schemeClr val="tx1"/>
                          </a:solidFill>
                          <a:effectLst/>
                          <a:latin typeface="Calibri" pitchFamily="34" charset="0"/>
                          <a:cs typeface="Arial" charset="0"/>
                        </a:rPr>
                        <a:t>Japan</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0"/>
                  </a:ext>
                </a:extLst>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a:t>RAN6#6</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a:solidFill>
                            <a:schemeClr val="tx1"/>
                          </a:solidFill>
                          <a:effectLst/>
                          <a:latin typeface="+mn-lt"/>
                          <a:ea typeface="+mn-ea"/>
                          <a:cs typeface="+mn-cs"/>
                        </a:rPr>
                        <a:t>27</a:t>
                      </a:r>
                      <a:r>
                        <a:rPr lang="en-GB" sz="1100" kern="1200" baseline="0" dirty="0">
                          <a:solidFill>
                            <a:schemeClr val="tx1"/>
                          </a:solidFill>
                          <a:effectLst/>
                          <a:latin typeface="+mn-lt"/>
                          <a:ea typeface="+mn-ea"/>
                          <a:cs typeface="+mn-cs"/>
                        </a:rPr>
                        <a:t> November </a:t>
                      </a:r>
                      <a:r>
                        <a:rPr kumimoji="0" lang="en-US" altLang="zh-CN" sz="1100" b="0" i="0" u="none" strike="noStrike" cap="none" normalizeH="0" baseline="0" dirty="0">
                          <a:ln>
                            <a:noFill/>
                          </a:ln>
                          <a:solidFill>
                            <a:schemeClr val="tx1"/>
                          </a:solidFill>
                          <a:effectLst/>
                          <a:latin typeface="Calibri" pitchFamily="34" charset="0"/>
                          <a:cs typeface="Arial" charset="0"/>
                        </a:rPr>
                        <a:t>– 1</a:t>
                      </a:r>
                      <a:r>
                        <a:rPr lang="en-GB" sz="1100" kern="1200" dirty="0">
                          <a:solidFill>
                            <a:schemeClr val="tx1"/>
                          </a:solidFill>
                          <a:effectLst/>
                          <a:latin typeface="+mn-lt"/>
                          <a:ea typeface="+mn-ea"/>
                          <a:cs typeface="+mn-cs"/>
                        </a:rPr>
                        <a:t> December 2017</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a:solidFill>
                            <a:schemeClr val="tx1"/>
                          </a:solidFill>
                          <a:effectLst/>
                          <a:latin typeface="+mn-lt"/>
                          <a:ea typeface="+mn-ea"/>
                          <a:cs typeface="+mn-cs"/>
                        </a:rPr>
                        <a:t>US</a:t>
                      </a:r>
                      <a:r>
                        <a:rPr lang="en-GB" sz="1100" kern="1200" baseline="0" dirty="0">
                          <a:solidFill>
                            <a:schemeClr val="tx1"/>
                          </a:solidFill>
                          <a:effectLst/>
                          <a:latin typeface="+mn-lt"/>
                          <a:ea typeface="+mn-ea"/>
                          <a:cs typeface="+mn-cs"/>
                        </a:rPr>
                        <a:t> (TBD)</a:t>
                      </a:r>
                      <a:endParaRPr lang="en-US" sz="1100" kern="1200" dirty="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RAN#78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a:ln>
                            <a:noFill/>
                          </a:ln>
                          <a:solidFill>
                            <a:schemeClr val="tx1"/>
                          </a:solidFill>
                          <a:effectLst/>
                          <a:latin typeface="Calibri" pitchFamily="34" charset="0"/>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a:ln>
                            <a:noFill/>
                          </a:ln>
                          <a:solidFill>
                            <a:schemeClr val="tx1"/>
                          </a:solidFill>
                          <a:effectLst/>
                          <a:latin typeface="Calibri" pitchFamily="34" charset="0"/>
                          <a:cs typeface="Arial" charset="0"/>
                        </a:rPr>
                        <a:t>Lisbon, Portugal</a:t>
                      </a:r>
                      <a:endParaRPr kumimoji="0" lang="en-US" altLang="zh-CN" sz="11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12"/>
                  </a:ext>
                </a:extLst>
              </a:tr>
            </a:tbl>
          </a:graphicData>
        </a:graphic>
      </p:graphicFrame>
      <p:sp>
        <p:nvSpPr>
          <p:cNvPr id="5" name="Title 1"/>
          <p:cNvSpPr>
            <a:spLocks noGrp="1"/>
          </p:cNvSpPr>
          <p:nvPr>
            <p:ph type="title"/>
          </p:nvPr>
        </p:nvSpPr>
        <p:spPr>
          <a:xfrm>
            <a:off x="457200" y="274638"/>
            <a:ext cx="6834188" cy="1143000"/>
          </a:xfrm>
        </p:spPr>
        <p:txBody>
          <a:bodyPr/>
          <a:lstStyle/>
          <a:p>
            <a:r>
              <a:rPr lang="sv-SE" altLang="zh-CN" dirty="0"/>
              <a:t>RAN WG6 Schedule 2016 / 2017</a:t>
            </a:r>
            <a:endParaRPr 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Remarks</a:t>
            </a:r>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a:t>A very special thanks to Nicklas Johansson (Ericsson) for standing-in as Chair for the RAN6 #3 meeting. </a:t>
            </a:r>
          </a:p>
          <a:p>
            <a:r>
              <a:rPr lang="en-GB" sz="2000" kern="0" dirty="0"/>
              <a:t>Also a special thanks to Paolo Usai (ETSI MCC) for his efficient secretary support.</a:t>
            </a:r>
          </a:p>
          <a:p>
            <a:r>
              <a:rPr lang="sv-SE" altLang="en-US" sz="2000" dirty="0"/>
              <a:t>Thanks to all delegates for their hard work and EF3 for hosting the meeting.</a:t>
            </a:r>
          </a:p>
        </p:txBody>
      </p:sp>
    </p:spTree>
    <p:extLst>
      <p:ext uri="{BB962C8B-B14F-4D97-AF65-F5344CB8AC3E}">
        <p14:creationId xmlns:p14="http://schemas.microsoft.com/office/powerpoint/2010/main" val="3367395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en-GB" dirty="0"/>
              <a:t>RAN6 #3 Statistics (1/3)</a:t>
            </a:r>
            <a:endParaRPr lang="fi-FI" altLang="en-US" dirty="0"/>
          </a:p>
        </p:txBody>
      </p:sp>
      <p:sp>
        <p:nvSpPr>
          <p:cNvPr id="11" name="TextBox 10"/>
          <p:cNvSpPr txBox="1"/>
          <p:nvPr/>
        </p:nvSpPr>
        <p:spPr>
          <a:xfrm>
            <a:off x="7533766" y="3309518"/>
            <a:ext cx="1610234" cy="707886"/>
          </a:xfrm>
          <a:prstGeom prst="rect">
            <a:avLst/>
          </a:prstGeom>
          <a:noFill/>
        </p:spPr>
        <p:txBody>
          <a:bodyPr wrap="square" rtlCol="0">
            <a:spAutoFit/>
          </a:bodyPr>
          <a:lstStyle/>
          <a:p>
            <a:r>
              <a:rPr lang="en-GB" sz="2000" dirty="0"/>
              <a:t>Incoming: 75</a:t>
            </a:r>
          </a:p>
          <a:p>
            <a:r>
              <a:rPr lang="en-GB" sz="2000" dirty="0"/>
              <a:t>Total: 155</a:t>
            </a:r>
          </a:p>
        </p:txBody>
      </p:sp>
      <p:sp>
        <p:nvSpPr>
          <p:cNvPr id="2" name="Rectangle 1"/>
          <p:cNvSpPr/>
          <p:nvPr/>
        </p:nvSpPr>
        <p:spPr bwMode="auto">
          <a:xfrm>
            <a:off x="2226365" y="1338470"/>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a:ln>
                <a:noFill/>
              </a:ln>
              <a:solidFill>
                <a:schemeClr val="tx1"/>
              </a:solidFill>
              <a:effectLst/>
              <a:latin typeface="Calibri" pitchFamily="34" charset="0"/>
            </a:endParaRPr>
          </a:p>
        </p:txBody>
      </p:sp>
      <p:sp>
        <p:nvSpPr>
          <p:cNvPr id="4" name="TextBox 3"/>
          <p:cNvSpPr txBox="1"/>
          <p:nvPr/>
        </p:nvSpPr>
        <p:spPr>
          <a:xfrm>
            <a:off x="1936772" y="2555295"/>
            <a:ext cx="4200124" cy="923330"/>
          </a:xfrm>
          <a:prstGeom prst="rect">
            <a:avLst/>
          </a:prstGeom>
          <a:solidFill>
            <a:schemeClr val="bg1"/>
          </a:solidFill>
        </p:spPr>
        <p:txBody>
          <a:bodyPr wrap="none" rtlCol="0">
            <a:spAutoFit/>
          </a:bodyPr>
          <a:lstStyle/>
          <a:p>
            <a:r>
              <a:rPr lang="en-US" sz="5400" dirty="0">
                <a:solidFill>
                  <a:srgbClr val="00B050"/>
                </a:solidFill>
              </a:rPr>
              <a:t>To be updated</a:t>
            </a:r>
          </a:p>
        </p:txBody>
      </p:sp>
      <p:pic>
        <p:nvPicPr>
          <p:cNvPr id="6" name="Picture 5"/>
          <p:cNvPicPr>
            <a:picLocks noChangeAspect="1"/>
          </p:cNvPicPr>
          <p:nvPr/>
        </p:nvPicPr>
        <p:blipFill>
          <a:blip r:embed="rId3"/>
          <a:stretch>
            <a:fillRect/>
          </a:stretch>
        </p:blipFill>
        <p:spPr>
          <a:xfrm>
            <a:off x="1035876" y="1795670"/>
            <a:ext cx="6497890" cy="393778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98808" y="3309518"/>
            <a:ext cx="1471572" cy="1015663"/>
          </a:xfrm>
          <a:prstGeom prst="rect">
            <a:avLst/>
          </a:prstGeom>
          <a:noFill/>
        </p:spPr>
        <p:txBody>
          <a:bodyPr wrap="square" rtlCol="0">
            <a:spAutoFit/>
          </a:bodyPr>
          <a:lstStyle/>
          <a:p>
            <a:r>
              <a:rPr lang="en-GB" sz="2000" dirty="0"/>
              <a:t>Rel-13: 14</a:t>
            </a:r>
          </a:p>
          <a:p>
            <a:r>
              <a:rPr lang="en-GB" sz="2000" dirty="0"/>
              <a:t>Rel-14: 15</a:t>
            </a:r>
          </a:p>
          <a:p>
            <a:r>
              <a:rPr lang="en-GB" sz="2000" dirty="0"/>
              <a:t>Total: 29</a:t>
            </a:r>
          </a:p>
        </p:txBody>
      </p:sp>
      <p:sp>
        <p:nvSpPr>
          <p:cNvPr id="6" name="Title 1"/>
          <p:cNvSpPr>
            <a:spLocks noGrp="1"/>
          </p:cNvSpPr>
          <p:nvPr>
            <p:ph type="title"/>
          </p:nvPr>
        </p:nvSpPr>
        <p:spPr>
          <a:xfrm>
            <a:off x="436563" y="9525"/>
            <a:ext cx="6834187" cy="1143000"/>
          </a:xfrm>
        </p:spPr>
        <p:txBody>
          <a:bodyPr/>
          <a:lstStyle/>
          <a:p>
            <a:r>
              <a:rPr lang="en-GB" dirty="0"/>
              <a:t>RAN6 #3 Statistics (2/3)</a:t>
            </a:r>
            <a:endParaRPr lang="fi-FI" altLang="en-US" dirty="0"/>
          </a:p>
        </p:txBody>
      </p:sp>
      <p:pic>
        <p:nvPicPr>
          <p:cNvPr id="2" name="Picture 1"/>
          <p:cNvPicPr>
            <a:picLocks noChangeAspect="1"/>
          </p:cNvPicPr>
          <p:nvPr/>
        </p:nvPicPr>
        <p:blipFill>
          <a:blip r:embed="rId2"/>
          <a:stretch>
            <a:fillRect/>
          </a:stretch>
        </p:blipFill>
        <p:spPr>
          <a:xfrm>
            <a:off x="1114545" y="1939159"/>
            <a:ext cx="6240351" cy="3736426"/>
          </a:xfrm>
          <a:prstGeom prst="rect">
            <a:avLst/>
          </a:prstGeom>
        </p:spPr>
      </p:pic>
    </p:spTree>
    <p:extLst>
      <p:ext uri="{BB962C8B-B14F-4D97-AF65-F5344CB8AC3E}">
        <p14:creationId xmlns:p14="http://schemas.microsoft.com/office/powerpoint/2010/main" val="4265892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a:xfrm>
            <a:off x="288925" y="1146175"/>
            <a:ext cx="8640763" cy="519271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Total number of participants attending: 30 (registered for the meeting: 36)</a:t>
            </a:r>
          </a:p>
          <a:p>
            <a:endParaRPr lang="en-US" altLang="en-US" kern="0" dirty="0"/>
          </a:p>
          <a:p>
            <a:endParaRPr lang="fi-FI" altLang="en-US" kern="0" dirty="0"/>
          </a:p>
          <a:p>
            <a:pPr marL="0" indent="0">
              <a:buNone/>
            </a:pPr>
            <a:endParaRPr lang="fi-FI" altLang="en-US" kern="0" dirty="0"/>
          </a:p>
          <a:p>
            <a:pPr marL="457200" lvl="1" indent="0">
              <a:buFont typeface="Arial" charset="0"/>
              <a:buNone/>
            </a:pPr>
            <a:endParaRPr lang="en-GB" altLang="en-US" sz="2000" kern="0" dirty="0">
              <a:solidFill>
                <a:srgbClr val="0000FF"/>
              </a:solidFill>
            </a:endParaRPr>
          </a:p>
          <a:p>
            <a:pPr lvl="1"/>
            <a:endParaRPr lang="en-GB" altLang="en-US" sz="2000" kern="0" dirty="0"/>
          </a:p>
          <a:p>
            <a:pPr lvl="1">
              <a:buFont typeface="Arial" charset="0"/>
              <a:buNone/>
            </a:pPr>
            <a:endParaRPr lang="fi-FI" altLang="en-US" kern="0" dirty="0"/>
          </a:p>
        </p:txBody>
      </p:sp>
      <p:sp>
        <p:nvSpPr>
          <p:cNvPr id="5" name="Title 1"/>
          <p:cNvSpPr>
            <a:spLocks noGrp="1"/>
          </p:cNvSpPr>
          <p:nvPr>
            <p:ph type="title"/>
          </p:nvPr>
        </p:nvSpPr>
        <p:spPr>
          <a:xfrm>
            <a:off x="436563" y="9525"/>
            <a:ext cx="6834187" cy="1143000"/>
          </a:xfrm>
        </p:spPr>
        <p:txBody>
          <a:bodyPr/>
          <a:lstStyle/>
          <a:p>
            <a:r>
              <a:rPr lang="en-GB" dirty="0"/>
              <a:t>RAN6 #3 Statistics (3/3)</a:t>
            </a:r>
            <a:endParaRPr lang="fi-FI" altLang="en-US" dirty="0"/>
          </a:p>
        </p:txBody>
      </p:sp>
    </p:spTree>
    <p:extLst>
      <p:ext uri="{BB962C8B-B14F-4D97-AF65-F5344CB8AC3E}">
        <p14:creationId xmlns:p14="http://schemas.microsoft.com/office/powerpoint/2010/main" val="2702940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a:t>Executive Summary</a:t>
            </a:r>
            <a:endParaRPr lang="en-US" altLang="en-US" dirty="0"/>
          </a:p>
        </p:txBody>
      </p:sp>
      <p:sp>
        <p:nvSpPr>
          <p:cNvPr id="11267" name="Rectangle 25"/>
          <p:cNvSpPr>
            <a:spLocks noGrp="1"/>
          </p:cNvSpPr>
          <p:nvPr>
            <p:ph type="body" sz="half" idx="1"/>
          </p:nvPr>
        </p:nvSpPr>
        <p:spPr>
          <a:xfrm>
            <a:off x="199697" y="1572118"/>
            <a:ext cx="8793491" cy="4625975"/>
          </a:xfrm>
        </p:spPr>
        <p:txBody>
          <a:bodyPr/>
          <a:lstStyle/>
          <a:p>
            <a:pPr>
              <a:lnSpc>
                <a:spcPct val="74000"/>
              </a:lnSpc>
              <a:spcBef>
                <a:spcPts val="0"/>
              </a:spcBef>
            </a:pPr>
            <a:r>
              <a:rPr lang="en-GB" altLang="en-US" sz="2000" dirty="0"/>
              <a:t>In total 29 CRs agreed: eDRX (6), EC-GSM-</a:t>
            </a:r>
            <a:r>
              <a:rPr lang="en-GB" altLang="en-US" sz="2000" dirty="0" err="1"/>
              <a:t>IoT</a:t>
            </a:r>
            <a:r>
              <a:rPr lang="en-GB" altLang="en-US" sz="2000" dirty="0"/>
              <a:t> (8), Positioning enhancements (7), EC-GSM-</a:t>
            </a:r>
            <a:r>
              <a:rPr lang="en-GB" altLang="en-US" sz="2000" dirty="0" err="1"/>
              <a:t>IoT</a:t>
            </a:r>
            <a:r>
              <a:rPr lang="en-GB" altLang="en-US" sz="2000" dirty="0"/>
              <a:t> Radio Interface Enhancements (7), TEI14 (1). </a:t>
            </a:r>
          </a:p>
          <a:p>
            <a:pPr>
              <a:lnSpc>
                <a:spcPct val="74000"/>
              </a:lnSpc>
              <a:spcBef>
                <a:spcPts val="600"/>
              </a:spcBef>
            </a:pPr>
            <a:r>
              <a:rPr lang="en-GB" altLang="en-US" sz="2000" dirty="0"/>
              <a:t>Liaisons: 2 incoming LS and 0 outgoing LS.</a:t>
            </a:r>
          </a:p>
          <a:p>
            <a:pPr>
              <a:lnSpc>
                <a:spcPct val="74000"/>
              </a:lnSpc>
              <a:spcBef>
                <a:spcPts val="600"/>
              </a:spcBef>
            </a:pPr>
            <a:r>
              <a:rPr lang="en-GB" altLang="en-US" sz="2000" dirty="0"/>
              <a:t>Rel-13: essential corrections agreed for </a:t>
            </a:r>
            <a:r>
              <a:rPr lang="en-GB" altLang="en-US" sz="2000" dirty="0" err="1">
                <a:solidFill>
                  <a:srgbClr val="0000FF"/>
                </a:solidFill>
              </a:rPr>
              <a:t>eDRX_GSM</a:t>
            </a:r>
            <a:r>
              <a:rPr lang="en-GB" altLang="en-US" sz="2000" dirty="0"/>
              <a:t> feature. </a:t>
            </a:r>
          </a:p>
          <a:p>
            <a:pPr>
              <a:lnSpc>
                <a:spcPct val="74000"/>
              </a:lnSpc>
              <a:spcBef>
                <a:spcPts val="0"/>
              </a:spcBef>
            </a:pPr>
            <a:r>
              <a:rPr lang="en-GB" altLang="en-US" sz="2000" dirty="0"/>
              <a:t>Rel-13: essential corrections agreed for </a:t>
            </a:r>
            <a:r>
              <a:rPr lang="en-GB" altLang="en-US" sz="2000" dirty="0">
                <a:solidFill>
                  <a:srgbClr val="0000FF"/>
                </a:solidFill>
              </a:rPr>
              <a:t>EC-GSM-</a:t>
            </a:r>
            <a:r>
              <a:rPr lang="en-GB" altLang="en-US" sz="2000" dirty="0" err="1">
                <a:solidFill>
                  <a:srgbClr val="0000FF"/>
                </a:solidFill>
              </a:rPr>
              <a:t>IoT</a:t>
            </a:r>
            <a:r>
              <a:rPr lang="en-GB" altLang="en-US" sz="2000" dirty="0"/>
              <a:t> feature.</a:t>
            </a:r>
          </a:p>
          <a:p>
            <a:pPr>
              <a:lnSpc>
                <a:spcPct val="74000"/>
              </a:lnSpc>
              <a:spcBef>
                <a:spcPts val="600"/>
              </a:spcBef>
            </a:pPr>
            <a:r>
              <a:rPr lang="en-US" altLang="en-US" sz="2000" dirty="0"/>
              <a:t>Rel-14: </a:t>
            </a:r>
            <a:r>
              <a:rPr lang="en-US" altLang="en-US" sz="2000" dirty="0">
                <a:solidFill>
                  <a:srgbClr val="0000FF"/>
                </a:solidFill>
              </a:rPr>
              <a:t>Positioning Enhancements for GERAN</a:t>
            </a:r>
            <a:r>
              <a:rPr lang="en-US" altLang="en-US" sz="2000" dirty="0"/>
              <a:t>: Concept refined based on MS autonomous Multilateration TA with network guidance and Multilateration OTD with network assistance. Stage 2 CRs and some stage 3 CRs agreed. A set of Stage 3 CRs is postponed. WI completion 80%. WI Exception sheet and Telco on 6</a:t>
            </a:r>
            <a:r>
              <a:rPr lang="en-US" altLang="en-US" sz="2000" baseline="30000" dirty="0"/>
              <a:t>th</a:t>
            </a:r>
            <a:r>
              <a:rPr lang="en-US" altLang="en-US" sz="2000" dirty="0"/>
              <a:t> April 2017 agreed to progress the open items.</a:t>
            </a:r>
          </a:p>
          <a:p>
            <a:pPr>
              <a:lnSpc>
                <a:spcPct val="74000"/>
              </a:lnSpc>
              <a:spcBef>
                <a:spcPts val="0"/>
              </a:spcBef>
            </a:pPr>
            <a:r>
              <a:rPr lang="en-US" altLang="en-US" sz="2000" dirty="0"/>
              <a:t>Rel-14: </a:t>
            </a:r>
            <a:r>
              <a:rPr lang="en-US" altLang="en-US" sz="2000" dirty="0">
                <a:solidFill>
                  <a:srgbClr val="0000FF"/>
                </a:solidFill>
              </a:rPr>
              <a:t>Dedicated Core Network Support</a:t>
            </a:r>
            <a:r>
              <a:rPr lang="en-US" altLang="en-US" sz="2000" dirty="0"/>
              <a:t>: </a:t>
            </a:r>
            <a:r>
              <a:rPr lang="en-GB" altLang="en-US" sz="2000" dirty="0"/>
              <a:t>WI summary agreed.</a:t>
            </a:r>
            <a:endParaRPr lang="en-US" altLang="en-US" sz="800" dirty="0"/>
          </a:p>
          <a:p>
            <a:pPr>
              <a:lnSpc>
                <a:spcPct val="74000"/>
              </a:lnSpc>
              <a:spcBef>
                <a:spcPts val="0"/>
              </a:spcBef>
            </a:pPr>
            <a:r>
              <a:rPr lang="en-GB" altLang="en-US" sz="2000" dirty="0"/>
              <a:t>Rel-14: </a:t>
            </a:r>
            <a:r>
              <a:rPr lang="en-GB" altLang="en-US" sz="2000" dirty="0">
                <a:solidFill>
                  <a:srgbClr val="0000FF"/>
                </a:solidFill>
              </a:rPr>
              <a:t>EC-GSM-</a:t>
            </a:r>
            <a:r>
              <a:rPr lang="en-GB" altLang="en-US" sz="2000" dirty="0" err="1">
                <a:solidFill>
                  <a:srgbClr val="0000FF"/>
                </a:solidFill>
              </a:rPr>
              <a:t>IoT</a:t>
            </a:r>
            <a:r>
              <a:rPr lang="en-GB" altLang="en-US" sz="2000" dirty="0">
                <a:solidFill>
                  <a:srgbClr val="0000FF"/>
                </a:solidFill>
              </a:rPr>
              <a:t> Radio Interface Enhancements</a:t>
            </a:r>
            <a:r>
              <a:rPr lang="en-GB" altLang="en-US" sz="2000" dirty="0"/>
              <a:t>: Stage 2 CR agreed for Compact burst mapping used for Alternative Coverage Class mapping in uplink. All Stage 3 core CRs agreed for Alternative CC mappings. Working assumptions for UL MCL Improvement related to Stage 3 work agreed</a:t>
            </a:r>
            <a:r>
              <a:rPr lang="en-US" sz="2000" dirty="0"/>
              <a:t> with corresponding stage 3 CRs </a:t>
            </a:r>
            <a:r>
              <a:rPr lang="en-GB" altLang="en-US" sz="2000" dirty="0"/>
              <a:t>postponed. </a:t>
            </a:r>
            <a:r>
              <a:rPr lang="en-US" altLang="en-US" sz="2000" dirty="0"/>
              <a:t>WI completion 80%. WI exception sheet and </a:t>
            </a:r>
            <a:r>
              <a:rPr lang="en-US" altLang="en-US" sz="2000" dirty="0" err="1"/>
              <a:t>Telcos</a:t>
            </a:r>
            <a:r>
              <a:rPr lang="en-US" altLang="en-US" sz="2000" dirty="0"/>
              <a:t> on </a:t>
            </a:r>
            <a:r>
              <a:rPr lang="en-GB" sz="2000" dirty="0"/>
              <a:t>29</a:t>
            </a:r>
            <a:r>
              <a:rPr lang="en-GB" sz="2000" baseline="30000" dirty="0"/>
              <a:t>th</a:t>
            </a:r>
            <a:r>
              <a:rPr lang="en-GB" sz="2000" dirty="0"/>
              <a:t> March and April 26</a:t>
            </a:r>
            <a:r>
              <a:rPr lang="en-GB" sz="2000" baseline="30000" dirty="0"/>
              <a:t>th</a:t>
            </a:r>
            <a:r>
              <a:rPr lang="en-GB" sz="2000" dirty="0"/>
              <a:t> </a:t>
            </a:r>
            <a:r>
              <a:rPr lang="en-US" altLang="en-US" sz="2000" dirty="0"/>
              <a:t>April 2017 agreed to progress the open items.</a:t>
            </a:r>
          </a:p>
          <a:p>
            <a:pPr>
              <a:lnSpc>
                <a:spcPct val="74000"/>
              </a:lnSpc>
              <a:spcBef>
                <a:spcPts val="0"/>
              </a:spcBef>
            </a:pPr>
            <a:r>
              <a:rPr lang="en-GB" altLang="en-US" sz="2000" dirty="0"/>
              <a:t>Rel-14: CR to update the </a:t>
            </a:r>
            <a:r>
              <a:rPr lang="en-GB" altLang="en-US" sz="2000" dirty="0">
                <a:solidFill>
                  <a:srgbClr val="0000FF"/>
                </a:solidFill>
              </a:rPr>
              <a:t>3GPP security profile </a:t>
            </a:r>
            <a:r>
              <a:rPr lang="en-GB" altLang="en-US" sz="2000" dirty="0"/>
              <a:t>agreed. </a:t>
            </a:r>
          </a:p>
          <a:p>
            <a:pPr>
              <a:lnSpc>
                <a:spcPct val="74000"/>
              </a:lnSpc>
              <a:spcBef>
                <a:spcPts val="600"/>
              </a:spcBef>
            </a:pPr>
            <a:r>
              <a:rPr lang="en-US" sz="2000" dirty="0"/>
              <a:t>List of agreed CRs in </a:t>
            </a:r>
            <a:r>
              <a:rPr lang="en-US" sz="2000" dirty="0">
                <a:solidFill>
                  <a:srgbClr val="0000FF"/>
                </a:solidFill>
              </a:rPr>
              <a:t>RP-170015</a:t>
            </a:r>
            <a:r>
              <a:rPr lang="en-US" sz="2000" dirty="0"/>
              <a:t> and </a:t>
            </a:r>
            <a:r>
              <a:rPr lang="en-US" sz="2000" dirty="0">
                <a:solidFill>
                  <a:srgbClr val="0000FF"/>
                </a:solidFill>
              </a:rPr>
              <a:t>RP-170551</a:t>
            </a:r>
            <a:r>
              <a:rPr lang="en-US" sz="2000" dirty="0"/>
              <a:t> which are for block approval at RAN#75.</a:t>
            </a:r>
            <a:endParaRPr lang="en-GB" sz="2000" dirty="0">
              <a:solidFill>
                <a:srgbClr val="0000FF"/>
              </a:solidFill>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7420303" cy="1143000"/>
          </a:xfrm>
        </p:spPr>
        <p:txBody>
          <a:bodyPr/>
          <a:lstStyle/>
          <a:p>
            <a:r>
              <a:rPr lang="en-US" dirty="0"/>
              <a:t>General Matters/RAN6 #3 Report Approval</a:t>
            </a:r>
          </a:p>
        </p:txBody>
      </p:sp>
      <p:sp>
        <p:nvSpPr>
          <p:cNvPr id="3" name="Content Placeholder 2"/>
          <p:cNvSpPr>
            <a:spLocks noGrp="1"/>
          </p:cNvSpPr>
          <p:nvPr>
            <p:ph idx="1"/>
          </p:nvPr>
        </p:nvSpPr>
        <p:spPr>
          <a:xfrm>
            <a:off x="346185" y="1197923"/>
            <a:ext cx="8539649" cy="4830763"/>
          </a:xfrm>
        </p:spPr>
        <p:txBody>
          <a:bodyPr/>
          <a:lstStyle/>
          <a:p>
            <a:r>
              <a:rPr lang="sv-SE" sz="2400" dirty="0"/>
              <a:t>Writing World Class Standards Workshops</a:t>
            </a:r>
          </a:p>
          <a:p>
            <a:pPr lvl="1">
              <a:spcBef>
                <a:spcPts val="300"/>
              </a:spcBef>
            </a:pPr>
            <a:r>
              <a:rPr lang="en-US" sz="2000" dirty="0"/>
              <a:t>RAN6 delegates participated in a joint session with RAN3.  </a:t>
            </a:r>
          </a:p>
          <a:p>
            <a:r>
              <a:rPr lang="en-US" dirty="0"/>
              <a:t> </a:t>
            </a:r>
            <a:r>
              <a:rPr lang="en-US" sz="2400" dirty="0"/>
              <a:t>Report of 3GPP TSG RAN WG6 meeting #2 approved.</a:t>
            </a:r>
            <a:endParaRPr lang="en-GB" sz="2000" dirty="0"/>
          </a:p>
          <a:p>
            <a:pPr marL="0" indent="0">
              <a:buNone/>
            </a:pPr>
            <a:endParaRPr lang="en-GB" dirty="0"/>
          </a:p>
        </p:txBody>
      </p:sp>
    </p:spTree>
    <p:extLst>
      <p:ext uri="{BB962C8B-B14F-4D97-AF65-F5344CB8AC3E}">
        <p14:creationId xmlns:p14="http://schemas.microsoft.com/office/powerpoint/2010/main" val="61156851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Liaisons   (1/1)</a:t>
            </a:r>
          </a:p>
        </p:txBody>
      </p:sp>
      <p:sp>
        <p:nvSpPr>
          <p:cNvPr id="3" name="Content Placeholder 2"/>
          <p:cNvSpPr>
            <a:spLocks noGrp="1"/>
          </p:cNvSpPr>
          <p:nvPr>
            <p:ph idx="1"/>
          </p:nvPr>
        </p:nvSpPr>
        <p:spPr>
          <a:xfrm>
            <a:off x="465454" y="1502723"/>
            <a:ext cx="8526146" cy="4830763"/>
          </a:xfrm>
        </p:spPr>
        <p:txBody>
          <a:bodyPr/>
          <a:lstStyle/>
          <a:p>
            <a:pPr>
              <a:spcBef>
                <a:spcPts val="200"/>
              </a:spcBef>
            </a:pPr>
            <a:r>
              <a:rPr lang="en-GB" sz="2000" dirty="0"/>
              <a:t>2 incoming LS were dealt with. No outgoing LSs were sent. </a:t>
            </a:r>
            <a:endParaRPr lang="en-GB" sz="2000" dirty="0">
              <a:solidFill>
                <a:srgbClr val="0000FF"/>
              </a:solidFill>
            </a:endParaRPr>
          </a:p>
          <a:p>
            <a:pPr>
              <a:spcBef>
                <a:spcPts val="200"/>
              </a:spcBef>
            </a:pPr>
            <a:r>
              <a:rPr lang="en-GB" sz="2000" dirty="0">
                <a:solidFill>
                  <a:srgbClr val="0000FF"/>
                </a:solidFill>
              </a:rPr>
              <a:t>R6-170028</a:t>
            </a:r>
            <a:r>
              <a:rPr lang="en-GB" sz="2000" dirty="0"/>
              <a:t> </a:t>
            </a:r>
            <a:r>
              <a:rPr lang="en-US" sz="2000" dirty="0"/>
              <a:t>Reply LS on Flexible </a:t>
            </a:r>
            <a:r>
              <a:rPr lang="en-US" sz="2000" dirty="0" err="1"/>
              <a:t>eNB</a:t>
            </a:r>
            <a:r>
              <a:rPr lang="en-US" sz="2000" dirty="0"/>
              <a:t>-ID and Cell-ID in E-UTRAN </a:t>
            </a:r>
            <a:r>
              <a:rPr lang="en-GB" sz="2000" dirty="0"/>
              <a:t>(SA5 to RAN3, cc </a:t>
            </a:r>
            <a:r>
              <a:rPr lang="fi-FI" sz="2000" dirty="0"/>
              <a:t>CT1, CT4, RAN2, RAN6, SA2</a:t>
            </a:r>
            <a:r>
              <a:rPr lang="en-GB" sz="2000" dirty="0"/>
              <a:t>) </a:t>
            </a:r>
          </a:p>
          <a:p>
            <a:pPr lvl="1">
              <a:spcBef>
                <a:spcPts val="200"/>
              </a:spcBef>
            </a:pPr>
            <a:r>
              <a:rPr lang="en-GB" sz="2000" dirty="0"/>
              <a:t>Changes expected to GERAN A/Gb interface specifications</a:t>
            </a:r>
          </a:p>
          <a:p>
            <a:pPr>
              <a:spcBef>
                <a:spcPts val="200"/>
              </a:spcBef>
            </a:pPr>
            <a:r>
              <a:rPr lang="en-GB" sz="2000" dirty="0">
                <a:solidFill>
                  <a:srgbClr val="0000FF"/>
                </a:solidFill>
              </a:rPr>
              <a:t>R6-170077</a:t>
            </a:r>
            <a:r>
              <a:rPr lang="en-GB" sz="2000" dirty="0"/>
              <a:t> </a:t>
            </a:r>
            <a:r>
              <a:rPr lang="en-US" sz="2000" dirty="0"/>
              <a:t>LS on removal of exceptions from security profiles in TS 43.318 </a:t>
            </a:r>
            <a:r>
              <a:rPr lang="en-GB" sz="2000" dirty="0"/>
              <a:t>(SA3 to RAN6)</a:t>
            </a:r>
          </a:p>
          <a:p>
            <a:pPr lvl="1">
              <a:spcBef>
                <a:spcPts val="200"/>
              </a:spcBef>
            </a:pPr>
            <a:r>
              <a:rPr lang="en-GB" sz="2000" dirty="0"/>
              <a:t>RAN6 agreed the CR to TS 43.318 for Rel-14 endorsed by SA3.</a:t>
            </a:r>
          </a:p>
        </p:txBody>
      </p:sp>
    </p:spTree>
    <p:extLst>
      <p:ext uri="{BB962C8B-B14F-4D97-AF65-F5344CB8AC3E}">
        <p14:creationId xmlns:p14="http://schemas.microsoft.com/office/powerpoint/2010/main" val="24601318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Rel-13 and Earlier Features</a:t>
            </a:r>
            <a:endParaRPr lang="en-US" altLang="en-US" dirty="0"/>
          </a:p>
        </p:txBody>
      </p:sp>
    </p:spTree>
    <p:extLst>
      <p:ext uri="{BB962C8B-B14F-4D97-AF65-F5344CB8AC3E}">
        <p14:creationId xmlns:p14="http://schemas.microsoft.com/office/powerpoint/2010/main" val="23603720"/>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2139</Words>
  <Application>Microsoft Office PowerPoint</Application>
  <PresentationFormat>On-screen Show (4:3)</PresentationFormat>
  <Paragraphs>253</Paragraphs>
  <Slides>25</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宋体</vt:lpstr>
      <vt:lpstr>宋体</vt:lpstr>
      <vt:lpstr>Arial</vt:lpstr>
      <vt:lpstr>Calibri</vt:lpstr>
      <vt:lpstr>Times New Roman</vt:lpstr>
      <vt:lpstr>3gpp</vt:lpstr>
      <vt:lpstr>  </vt:lpstr>
      <vt:lpstr>Meetings</vt:lpstr>
      <vt:lpstr>RAN6 #3 Statistics (1/3)</vt:lpstr>
      <vt:lpstr>RAN6 #3 Statistics (2/3)</vt:lpstr>
      <vt:lpstr>RAN6 #3 Statistics (3/3)</vt:lpstr>
      <vt:lpstr>Executive Summary</vt:lpstr>
      <vt:lpstr>General Matters/RAN6 #3 Report Approval</vt:lpstr>
      <vt:lpstr>Liaisons   (1/1)</vt:lpstr>
      <vt:lpstr>Contributions to Rel-13 and Earlier Features</vt:lpstr>
      <vt:lpstr>eDRX_GSM (Rel-13)</vt:lpstr>
      <vt:lpstr>EC-GSM-IoT, Core and Perf aspects  (Rel-13) </vt:lpstr>
      <vt:lpstr>CS/PS Coordination for Shared GERAN Networks (Rel-13)</vt:lpstr>
      <vt:lpstr>Contributions to Rel-14 Features</vt:lpstr>
      <vt:lpstr>Positioning Enhancements in GERAN      - ePOS_GERAN (Rel-14)   (1/4)</vt:lpstr>
      <vt:lpstr>Positioning Enhancements in GERAN      - ePOS_GERAN (Rel-14)   (2/4)</vt:lpstr>
      <vt:lpstr>Positioning Enhancements in GERAN      - ePOS_GERAN (Rel-14)   (3/4)</vt:lpstr>
      <vt:lpstr>Positioning Enhancements in GERAN      - ePOS_GERAN (Rel-14)   (4/4)</vt:lpstr>
      <vt:lpstr>Support of Dedicated Core Networks  - DECOR_GERAN (Rel-14)</vt:lpstr>
      <vt:lpstr>EC-GSM-IoT Radio Interface Enhancements (Rel-14)    (1/3)  </vt:lpstr>
      <vt:lpstr>EC-GSM-IoT Radio Interface Enhancements (Rel-14)    (2/3)  </vt:lpstr>
      <vt:lpstr>EC-GSM-IoT Radio Interface Enhancements (Rel-14)    (3/3)  </vt:lpstr>
      <vt:lpstr>Small technical enhancements and improvements (TEI14)</vt:lpstr>
      <vt:lpstr>Work Plan</vt:lpstr>
      <vt:lpstr>RAN WG6 Schedule 2016 / 2017</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RAN#73</dc:title>
  <dc:subject>RAN6 status report to RAN#73</dc:subject>
  <dc:creator>juergen.hofmann@nokia.com</dc:creator>
  <dc:description>©3GPP 2009. All rights reserved</dc:description>
  <cp:lastModifiedBy>Nokia</cp:lastModifiedBy>
  <cp:revision>4172</cp:revision>
  <dcterms:created xsi:type="dcterms:W3CDTF">2009-11-27T05:15:11Z</dcterms:created>
  <dcterms:modified xsi:type="dcterms:W3CDTF">2017-03-02T23:13:59Z</dcterms:modified>
</cp:coreProperties>
</file>