
<file path=[Content_Types].xml><?xml version="1.0" encoding="utf-8"?>
<Types xmlns="http://schemas.openxmlformats.org/package/2006/content-types">
  <Override PartName="/ppt/slides/slide5.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vsdx" ContentType="application/vnd.ms-visio.drawing"/>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wdp" ContentType="image/vnd.ms-photo"/>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7"/>
  </p:notesMasterIdLst>
  <p:handoutMasterIdLst>
    <p:handoutMasterId r:id="rId8"/>
  </p:handoutMasterIdLst>
  <p:sldIdLst>
    <p:sldId id="434" r:id="rId2"/>
    <p:sldId id="492" r:id="rId3"/>
    <p:sldId id="498" r:id="rId4"/>
    <p:sldId id="502" r:id="rId5"/>
    <p:sldId id="491" r:id="rId6"/>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xmlns="">
        <p14:section name="默认节" id="{40BAD13A-CF3B-46F1-9F92-1EEB6DF0B91B}">
          <p14:sldIdLst>
            <p14:sldId id="434"/>
            <p14:sldId id="492"/>
            <p14:sldId id="498"/>
            <p14:sldId id="502"/>
            <p14:sldId id="491"/>
          </p14:sldIdLst>
        </p14:section>
        <p14:section name="无标题节" id="{55232401-34EE-4EBD-BFAF-C9D0F61BAE12}">
          <p14:sldIdLst/>
        </p14:section>
      </p14:sectionLst>
    </p:ext>
    <p:ext uri="{EFAFB233-063F-42B5-8137-9DF3F51BA10A}">
      <p15:sldGuideLst xmlns:p15="http://schemas.microsoft.com/office/powerpoint/2012/main" xmlns="">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E5D82"/>
    <a:srgbClr val="0000FF"/>
    <a:srgbClr val="02AE16"/>
    <a:srgbClr val="9177FD"/>
    <a:srgbClr val="FF6709"/>
    <a:srgbClr val="FF2222"/>
    <a:srgbClr val="A20000"/>
    <a:srgbClr val="E4E4E4"/>
    <a:srgbClr val="383747"/>
    <a:srgbClr val="6666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60" autoAdjust="0"/>
    <p:restoredTop sz="82738" autoAdjust="0"/>
  </p:normalViewPr>
  <p:slideViewPr>
    <p:cSldViewPr snapToGrid="0" snapToObjects="1" showGuides="1">
      <p:cViewPr varScale="1">
        <p:scale>
          <a:sx n="93" d="100"/>
          <a:sy n="93" d="100"/>
        </p:scale>
        <p:origin x="-186" y="-102"/>
      </p:cViewPr>
      <p:guideLst>
        <p:guide orient="horz" pos="587"/>
        <p:guide orient="horz" pos="3883"/>
        <p:guide orient="horz" pos="440"/>
        <p:guide orient="horz" pos="2912"/>
        <p:guide pos="7164"/>
        <p:guide pos="519"/>
        <p:guide pos="5372"/>
        <p:guide pos="389"/>
      </p:guideLst>
    </p:cSldViewPr>
  </p:slideViewPr>
  <p:notesTextViewPr>
    <p:cViewPr>
      <p:scale>
        <a:sx n="1" d="1"/>
        <a:sy n="1" d="1"/>
      </p:scale>
      <p:origin x="0" y="0"/>
    </p:cViewPr>
  </p:notesTextViewPr>
  <p:sorterViewPr>
    <p:cViewPr>
      <p:scale>
        <a:sx n="100" d="100"/>
        <a:sy n="100" d="100"/>
      </p:scale>
      <p:origin x="0" y="3792"/>
    </p:cViewPr>
  </p:sorterViewPr>
  <p:notesViewPr>
    <p:cSldViewPr snapToGrid="0" snapToObjects="1" showGuides="1">
      <p:cViewPr varScale="1">
        <p:scale>
          <a:sx n="70" d="100"/>
          <a:sy n="70" d="100"/>
        </p:scale>
        <p:origin x="-1638" y="-108"/>
      </p:cViewPr>
      <p:guideLst>
        <p:guide orient="horz" pos="3127"/>
        <p:guide pos="2141"/>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2016/11/29</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xmlns=""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11/29/2016</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xmlns=""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r>
              <a:rPr lang="zh-CN" altLang="en-US" dirty="0" smtClean="0"/>
              <a:t>讲解：</a:t>
            </a:r>
            <a:endParaRPr lang="en-US" altLang="zh-CN" dirty="0" smtClean="0"/>
          </a:p>
          <a:p>
            <a:endParaRPr lang="en-US" altLang="zh-CN" dirty="0" smtClean="0"/>
          </a:p>
          <a:p>
            <a:r>
              <a:rPr lang="zh-CN" altLang="en-US" dirty="0" smtClean="0"/>
              <a:t>我希望向大家汇报三方面的情况。</a:t>
            </a:r>
            <a:endParaRPr lang="en-US" altLang="zh-CN" dirty="0" smtClean="0"/>
          </a:p>
          <a:p>
            <a:endParaRPr lang="en-US" altLang="zh-CN" dirty="0" smtClean="0"/>
          </a:p>
          <a:p>
            <a:pPr marL="228600" indent="-228600">
              <a:buAutoNum type="arabicPeriod"/>
            </a:pPr>
            <a:r>
              <a:rPr lang="zh-CN" altLang="en-US" dirty="0" smtClean="0"/>
              <a:t>行业趋势与华为战略</a:t>
            </a:r>
            <a:endParaRPr lang="en-US" altLang="zh-CN" dirty="0" smtClean="0"/>
          </a:p>
          <a:p>
            <a:pPr marL="228600" indent="-228600">
              <a:buAutoNum type="arabicPeriod"/>
            </a:pPr>
            <a:r>
              <a:rPr lang="en-US" altLang="zh-CN" dirty="0" smtClean="0"/>
              <a:t>2013</a:t>
            </a:r>
            <a:r>
              <a:rPr lang="zh-CN" altLang="en-US" dirty="0" smtClean="0"/>
              <a:t>年经营业绩</a:t>
            </a:r>
            <a:endParaRPr lang="en-US" altLang="zh-CN" dirty="0" smtClean="0"/>
          </a:p>
          <a:p>
            <a:pPr marL="228600" indent="-228600">
              <a:buAutoNum type="arabicPeriod"/>
            </a:pPr>
            <a:r>
              <a:rPr lang="zh-CN" altLang="en-US" dirty="0" smtClean="0"/>
              <a:t>未来（行业有希望，运营商选择我们，员工热情奋斗）</a:t>
            </a:r>
            <a:endParaRPr lang="en-US" altLang="zh-CN" dirty="0" smtClean="0"/>
          </a:p>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xmlns=""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5</a:t>
            </a:fld>
            <a:endParaRPr lang="en-US"/>
          </a:p>
        </p:txBody>
      </p:sp>
    </p:spTree>
    <p:extLst>
      <p:ext uri="{BB962C8B-B14F-4D97-AF65-F5344CB8AC3E}">
        <p14:creationId xmlns:p14="http://schemas.microsoft.com/office/powerpoint/2010/main" xmlns="" val="1741138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29 November 2016</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6" cstate="print">
              <a:duotone>
                <a:prstClr val="black"/>
                <a:schemeClr val="accent4">
                  <a:tint val="45000"/>
                  <a:satMod val="400000"/>
                </a:schemeClr>
              </a:duotone>
              <a:extLst>
                <a:ext uri="{BEBA8EAE-BF5A-486C-A8C5-ECC9F3942E4B}">
                  <a14:imgProps xmlns:a14="http://schemas.microsoft.com/office/drawing/2010/main" xmlns="">
                    <a14:imgLayer r:embed="rId7">
                      <a14:imgEffect>
                        <a14:brightnessContrast bright="40000"/>
                      </a14:imgEffect>
                    </a14:imgLayer>
                  </a14:imgProps>
                </a:ex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__111.vsd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66661" y="253240"/>
            <a:ext cx="782340" cy="784034"/>
          </a:xfrm>
          <a:prstGeom prst="rect">
            <a:avLst/>
          </a:prstGeom>
          <a:noFill/>
          <a:ln w="9525">
            <a:noFill/>
            <a:miter lim="800000"/>
            <a:headEnd/>
            <a:tailEnd/>
          </a:ln>
        </p:spPr>
      </p:pic>
      <p:sp>
        <p:nvSpPr>
          <p:cNvPr id="12" name="标题 1"/>
          <p:cNvSpPr txBox="1">
            <a:spLocks/>
          </p:cNvSpPr>
          <p:nvPr/>
        </p:nvSpPr>
        <p:spPr>
          <a:xfrm>
            <a:off x="255223" y="219043"/>
            <a:ext cx="7116439" cy="2031325"/>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zh-CN" sz="2400" dirty="0" smtClean="0">
                <a:latin typeface="Arial" pitchFamily="34" charset="0"/>
                <a:ea typeface="Arial Unicode MS" pitchFamily="34" charset="-122"/>
                <a:cs typeface="Arial" pitchFamily="34" charset="0"/>
              </a:rPr>
              <a:t>Motivation for new WI proposal: Carrier aggregation in unsynchronized networks for LTE</a:t>
            </a:r>
          </a:p>
          <a:p>
            <a:pPr>
              <a:lnSpc>
                <a:spcPct val="110000"/>
              </a:lnSpc>
            </a:pPr>
            <a:endParaRPr lang="en-US" altLang="en-US" sz="2400" dirty="0">
              <a:latin typeface="Arial" pitchFamily="34" charset="0"/>
              <a:ea typeface="Arial Unicode MS" pitchFamily="34" charset="-122"/>
              <a:cs typeface="Arial" pitchFamily="34" charset="0"/>
            </a:endParaRPr>
          </a:p>
          <a:p>
            <a:pPr>
              <a:lnSpc>
                <a:spcPct val="110000"/>
              </a:lnSpc>
            </a:pPr>
            <a:r>
              <a:rPr lang="en-US" altLang="en-US" sz="2400" dirty="0" smtClean="0">
                <a:latin typeface="Arial" pitchFamily="34" charset="0"/>
                <a:ea typeface="Arial Unicode MS" pitchFamily="34" charset="-122"/>
                <a:cs typeface="Arial" pitchFamily="34" charset="0"/>
              </a:rPr>
              <a:t>RP-162167</a:t>
            </a:r>
          </a:p>
          <a:p>
            <a:pPr>
              <a:lnSpc>
                <a:spcPct val="110000"/>
              </a:lnSpc>
            </a:pPr>
            <a:r>
              <a:rPr lang="en-US" altLang="en-US" sz="2400" dirty="0" smtClean="0">
                <a:latin typeface="Arial" pitchFamily="34" charset="0"/>
                <a:ea typeface="Arial Unicode MS" pitchFamily="34" charset="-122"/>
                <a:cs typeface="Arial" pitchFamily="34" charset="0"/>
              </a:rPr>
              <a:t>Agenda: 10.1.2</a:t>
            </a:r>
            <a:endParaRPr lang="en-US" altLang="en-US" sz="2400" dirty="0">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65486"/>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TextBox 7"/>
          <p:cNvSpPr txBox="1"/>
          <p:nvPr/>
        </p:nvSpPr>
        <p:spPr>
          <a:xfrm>
            <a:off x="463904" y="3341108"/>
            <a:ext cx="3192780" cy="584775"/>
          </a:xfrm>
          <a:prstGeom prst="rect">
            <a:avLst/>
          </a:prstGeom>
          <a:noFill/>
        </p:spPr>
        <p:txBody>
          <a:bodyPr wrap="square" rtlCol="0">
            <a:spAutoFit/>
          </a:bodyPr>
          <a:lstStyle/>
          <a:p>
            <a:r>
              <a:rPr lang="en-US" altLang="zh-CN" sz="3200" dirty="0" smtClean="0"/>
              <a:t>Huawei, </a:t>
            </a:r>
            <a:r>
              <a:rPr lang="en-US" altLang="zh-CN" sz="3200" dirty="0" err="1" smtClean="0"/>
              <a:t>Hisilicon</a:t>
            </a:r>
            <a:endParaRPr lang="zh-CN" altLang="en-US" sz="3200" dirty="0"/>
          </a:p>
        </p:txBody>
      </p:sp>
    </p:spTree>
    <p:extLst>
      <p:ext uri="{BB962C8B-B14F-4D97-AF65-F5344CB8AC3E}">
        <p14:creationId xmlns:p14="http://schemas.microsoft.com/office/powerpoint/2010/main" xmlns="" val="3003612975"/>
      </p:ext>
    </p:extLst>
  </p:cSld>
  <p:clrMapOvr>
    <a:masterClrMapping/>
  </p:clrMapOvr>
  <mc:AlternateContent xmlns:mc="http://schemas.openxmlformats.org/markup-compatibility/2006">
    <mc:Choice xmlns:p14="http://schemas.microsoft.com/office/powerpoint/2010/main" xmlns="" Requires="p14">
      <p:transition spd="med" p14:dur="700" advClick="0" advTm="8000">
        <p:fade/>
      </p:transition>
    </mc:Choice>
    <mc:Fallback>
      <p:transition spd="med" advClick="0" advTm="8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03200" y="92488"/>
            <a:ext cx="5721205" cy="528485"/>
          </a:xfrm>
          <a:prstGeom prst="rect">
            <a:avLst/>
          </a:prstGeom>
        </p:spPr>
        <p:txBody>
          <a:bodyPr/>
          <a:lstStyle/>
          <a:p>
            <a:pPr>
              <a:defRPr/>
            </a:pPr>
            <a:r>
              <a:rPr lang="en-US" altLang="zh-CN" sz="2200" b="1" kern="0" dirty="0" smtClean="0">
                <a:solidFill>
                  <a:schemeClr val="accent2">
                    <a:lumMod val="75000"/>
                  </a:schemeClr>
                </a:solidFill>
                <a:latin typeface="Arial" pitchFamily="34" charset="0"/>
                <a:ea typeface="宋体" pitchFamily="2" charset="-122"/>
                <a:cs typeface="Arial" pitchFamily="34" charset="0"/>
              </a:rPr>
              <a:t>Motivation</a:t>
            </a:r>
          </a:p>
        </p:txBody>
      </p:sp>
      <p:sp>
        <p:nvSpPr>
          <p:cNvPr id="3" name="Content Placeholder 2"/>
          <p:cNvSpPr txBox="1">
            <a:spLocks/>
          </p:cNvSpPr>
          <p:nvPr/>
        </p:nvSpPr>
        <p:spPr>
          <a:xfrm>
            <a:off x="259154" y="518615"/>
            <a:ext cx="8720459" cy="2469515"/>
          </a:xfrm>
          <a:prstGeom prst="rect">
            <a:avLst/>
          </a:prstGeom>
        </p:spPr>
        <p:txBody>
          <a:bodyPr/>
          <a:lstStyle/>
          <a:p>
            <a:pPr marL="327091" lvl="1" indent="-328613" defTabSz="1219200">
              <a:lnSpc>
                <a:spcPct val="140000"/>
              </a:lnSpc>
              <a:spcBef>
                <a:spcPct val="20000"/>
              </a:spcBef>
              <a:buClr>
                <a:srgbClr val="CC9900"/>
              </a:buClr>
              <a:buFont typeface="Arial" pitchFamily="34" charset="0"/>
              <a:buChar char="•"/>
            </a:pPr>
            <a:r>
              <a:rPr lang="en-GB" altLang="zh-CN" sz="1400" dirty="0" smtClean="0">
                <a:sym typeface="Arial" pitchFamily="34" charset="0"/>
              </a:rPr>
              <a:t>Carrier aggregation and dual connectivity are efficient </a:t>
            </a:r>
            <a:r>
              <a:rPr lang="en-GB" altLang="zh-CN" sz="1400" dirty="0" smtClean="0">
                <a:sym typeface="Arial" pitchFamily="34" charset="0"/>
              </a:rPr>
              <a:t>methods </a:t>
            </a:r>
            <a:r>
              <a:rPr lang="en-GB" altLang="zh-CN" sz="1400" dirty="0" smtClean="0">
                <a:sym typeface="Arial" pitchFamily="34" charset="0"/>
              </a:rPr>
              <a:t>for data aggregation to improve user throughput.</a:t>
            </a:r>
          </a:p>
          <a:p>
            <a:pPr marL="784225" lvl="2" indent="-328613" defTabSz="1219200">
              <a:lnSpc>
                <a:spcPct val="140000"/>
              </a:lnSpc>
              <a:spcBef>
                <a:spcPct val="20000"/>
              </a:spcBef>
              <a:buClr>
                <a:srgbClr val="CC9900"/>
              </a:buClr>
              <a:buFont typeface="Arial" pitchFamily="34" charset="0"/>
              <a:buChar char="•"/>
            </a:pPr>
            <a:r>
              <a:rPr lang="en-GB" altLang="zh-CN" sz="1400" dirty="0" smtClean="0">
                <a:sym typeface="Arial" pitchFamily="34" charset="0"/>
              </a:rPr>
              <a:t>When CA is deployed, frame timing and SFN need to be aligned across cells that can be aggregated.</a:t>
            </a:r>
            <a:endParaRPr lang="zh-CN" altLang="zh-CN" sz="1400" dirty="0" smtClean="0">
              <a:sym typeface="Arial" pitchFamily="34" charset="0"/>
            </a:endParaRPr>
          </a:p>
          <a:p>
            <a:pPr marL="784225" lvl="2" indent="-328613" defTabSz="1219200">
              <a:lnSpc>
                <a:spcPct val="140000"/>
              </a:lnSpc>
              <a:spcBef>
                <a:spcPct val="20000"/>
              </a:spcBef>
              <a:buClr>
                <a:srgbClr val="CC9900"/>
              </a:buClr>
              <a:buFont typeface="Arial" pitchFamily="34" charset="0"/>
              <a:buChar char="•"/>
            </a:pPr>
            <a:r>
              <a:rPr lang="en-US" altLang="zh-CN" sz="1400" dirty="0" smtClean="0">
                <a:sym typeface="Arial" pitchFamily="34" charset="0"/>
              </a:rPr>
              <a:t>Dual Connectivity can be deployed if </a:t>
            </a:r>
            <a:r>
              <a:rPr lang="en-GB" altLang="zh-CN" sz="1400" dirty="0" smtClean="0">
                <a:sym typeface="Arial" pitchFamily="34" charset="0"/>
              </a:rPr>
              <a:t>frame timing and SFN are not aligned across cells . However, </a:t>
            </a:r>
            <a:r>
              <a:rPr lang="en-GB" altLang="zh-CN" sz="1400" dirty="0" smtClean="0">
                <a:sym typeface="Arial" pitchFamily="34" charset="0"/>
              </a:rPr>
              <a:t>the UE </a:t>
            </a:r>
            <a:r>
              <a:rPr lang="en-GB" altLang="zh-CN" sz="1400" dirty="0" smtClean="0">
                <a:sym typeface="Arial" pitchFamily="34" charset="0"/>
              </a:rPr>
              <a:t>needs to support at least two UL carriers on </a:t>
            </a:r>
            <a:r>
              <a:rPr lang="en-GB" altLang="zh-CN" sz="1400" dirty="0" err="1" smtClean="0">
                <a:sym typeface="Arial" pitchFamily="34" charset="0"/>
              </a:rPr>
              <a:t>PCell</a:t>
            </a:r>
            <a:r>
              <a:rPr lang="en-GB" altLang="zh-CN" sz="1400" dirty="0" smtClean="0">
                <a:sym typeface="Arial" pitchFamily="34" charset="0"/>
              </a:rPr>
              <a:t> in </a:t>
            </a:r>
            <a:r>
              <a:rPr lang="en-GB" altLang="zh-CN" sz="1400" dirty="0" err="1" smtClean="0">
                <a:sym typeface="Arial" pitchFamily="34" charset="0"/>
              </a:rPr>
              <a:t>MeNB</a:t>
            </a:r>
            <a:r>
              <a:rPr lang="en-GB" altLang="zh-CN" sz="1400" dirty="0" smtClean="0">
                <a:sym typeface="Arial" pitchFamily="34" charset="0"/>
              </a:rPr>
              <a:t> and </a:t>
            </a:r>
            <a:r>
              <a:rPr lang="en-GB" altLang="zh-CN" sz="1400" dirty="0" err="1" smtClean="0">
                <a:sym typeface="Arial" pitchFamily="34" charset="0"/>
              </a:rPr>
              <a:t>PSCell</a:t>
            </a:r>
            <a:r>
              <a:rPr lang="en-GB" altLang="zh-CN" sz="1400" dirty="0" smtClean="0">
                <a:sym typeface="Arial" pitchFamily="34" charset="0"/>
              </a:rPr>
              <a:t> in </a:t>
            </a:r>
            <a:r>
              <a:rPr lang="en-GB" altLang="zh-CN" sz="1400" dirty="0" err="1" smtClean="0">
                <a:sym typeface="Arial" pitchFamily="34" charset="0"/>
              </a:rPr>
              <a:t>SeNB</a:t>
            </a:r>
            <a:r>
              <a:rPr lang="en-GB" altLang="zh-CN" sz="1400" dirty="0" smtClean="0">
                <a:sym typeface="Arial" pitchFamily="34" charset="0"/>
              </a:rPr>
              <a:t> respectively.</a:t>
            </a:r>
            <a:endParaRPr lang="en-US" altLang="zh-CN" sz="1400" dirty="0" smtClean="0">
              <a:sym typeface="Arial" pitchFamily="34" charset="0"/>
            </a:endParaRPr>
          </a:p>
          <a:p>
            <a:pPr marL="784225" lvl="2" indent="-328613" defTabSz="1219200">
              <a:lnSpc>
                <a:spcPct val="140000"/>
              </a:lnSpc>
              <a:spcBef>
                <a:spcPct val="20000"/>
              </a:spcBef>
              <a:buClr>
                <a:srgbClr val="CC9900"/>
              </a:buClr>
              <a:buFont typeface="Arial" pitchFamily="34" charset="0"/>
              <a:buChar char="•"/>
            </a:pPr>
            <a:r>
              <a:rPr lang="en-GB" altLang="zh-CN" sz="1400" dirty="0" smtClean="0"/>
              <a:t>Single carrier has better </a:t>
            </a:r>
            <a:r>
              <a:rPr lang="en-GB" altLang="zh-CN" sz="1400" dirty="0" smtClean="0"/>
              <a:t>UL </a:t>
            </a:r>
            <a:r>
              <a:rPr lang="en-GB" altLang="zh-CN" sz="1400" dirty="0" smtClean="0"/>
              <a:t>coverage performance than two UL carrier transmissions</a:t>
            </a:r>
            <a:endParaRPr kumimoji="0" lang="en-US" altLang="zh-CN" sz="1400" i="0" u="none" strike="noStrike" kern="0" cap="none" spc="0" normalizeH="0" baseline="0" noProof="0" dirty="0" smtClean="0">
              <a:ln>
                <a:noFill/>
              </a:ln>
              <a:solidFill>
                <a:schemeClr val="tx1"/>
              </a:solidFill>
              <a:effectLst/>
              <a:uLnTx/>
              <a:uFillTx/>
              <a:latin typeface="Arial" pitchFamily="34" charset="0"/>
              <a:ea typeface="+mn-ea"/>
              <a:cs typeface="Arial" pitchFamily="34" charset="0"/>
            </a:endParaRPr>
          </a:p>
          <a:p>
            <a:pPr marL="742950" lvl="1" indent="-285750">
              <a:lnSpc>
                <a:spcPct val="120000"/>
              </a:lnSpc>
              <a:spcBef>
                <a:spcPct val="20000"/>
              </a:spcBef>
              <a:buFont typeface="Arial" charset="0"/>
              <a:buChar char="•"/>
              <a:defRPr/>
            </a:pPr>
            <a:r>
              <a:rPr lang="en-US" altLang="zh-CN" sz="1400" dirty="0" smtClean="0">
                <a:solidFill>
                  <a:srgbClr val="C00000"/>
                </a:solidFill>
                <a:sym typeface="Arial" pitchFamily="34" charset="0"/>
              </a:rPr>
              <a:t>UE capable of only one UL CC cannot support Dual Connectivity / Carrier aggregation in case of unsynchronized network (i.e. the frame timing and SFN are not aligned across cells)</a:t>
            </a:r>
          </a:p>
          <a:p>
            <a:pPr marL="742950" marR="0" lvl="1" indent="-285750" algn="l" defTabSz="914400" rtl="0" eaLnBrk="1" fontAlgn="base" latinLnBrk="0" hangingPunct="1">
              <a:lnSpc>
                <a:spcPct val="120000"/>
              </a:lnSpc>
              <a:spcBef>
                <a:spcPct val="20000"/>
              </a:spcBef>
              <a:spcAft>
                <a:spcPct val="0"/>
              </a:spcAft>
              <a:buClrTx/>
              <a:buSzTx/>
              <a:buFont typeface="Arial" charset="0"/>
              <a:buChar char="•"/>
              <a:tabLst/>
              <a:defRPr/>
            </a:pPr>
            <a:endParaRPr kumimoji="0" lang="en-US" altLang="zh-CN" sz="1700" b="0" i="0" u="none" strike="noStrike" kern="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base" latinLnBrk="0" hangingPunct="1">
              <a:lnSpc>
                <a:spcPct val="90000"/>
              </a:lnSpc>
              <a:spcBef>
                <a:spcPct val="20000"/>
              </a:spcBef>
              <a:spcAft>
                <a:spcPct val="0"/>
              </a:spcAft>
              <a:buClr>
                <a:srgbClr val="990000"/>
              </a:buClr>
              <a:buSzTx/>
              <a:buFontTx/>
              <a:buChar char="•"/>
              <a:tabLst/>
              <a:defRPr/>
            </a:pPr>
            <a:endParaRPr kumimoji="0" lang="en-US" altLang="zh-CN" sz="1900" b="1" i="0" u="none" strike="noStrike" kern="0" cap="none" spc="0" normalizeH="0" baseline="0" noProof="0" dirty="0" smtClean="0">
              <a:ln>
                <a:noFill/>
              </a:ln>
              <a:solidFill>
                <a:schemeClr val="tx1"/>
              </a:solidFill>
              <a:effectLst/>
              <a:uLnTx/>
              <a:uFillTx/>
              <a:latin typeface="Arial" pitchFamily="34" charset="0"/>
              <a:ea typeface="宋体" pitchFamily="2" charset="-122"/>
              <a:cs typeface="Arial"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xmlns="" val="951252076"/>
              </p:ext>
            </p:extLst>
          </p:nvPr>
        </p:nvGraphicFramePr>
        <p:xfrm>
          <a:off x="980517" y="2957650"/>
          <a:ext cx="7763445" cy="1060462"/>
        </p:xfrm>
        <a:graphic>
          <a:graphicData uri="http://schemas.openxmlformats.org/drawingml/2006/table">
            <a:tbl>
              <a:tblPr>
                <a:gradFill rotWithShape="1">
                  <a:gsLst>
                    <a:gs pos="0">
                      <a:srgbClr val="BBE0E3">
                        <a:tint val="50000"/>
                        <a:satMod val="300000"/>
                      </a:srgbClr>
                    </a:gs>
                    <a:gs pos="35000">
                      <a:srgbClr val="BBE0E3">
                        <a:tint val="37000"/>
                        <a:satMod val="300000"/>
                      </a:srgbClr>
                    </a:gs>
                    <a:gs pos="100000">
                      <a:srgbClr val="BBE0E3">
                        <a:tint val="15000"/>
                        <a:satMod val="350000"/>
                      </a:srgbClr>
                    </a:gs>
                  </a:gsLst>
                  <a:lin ang="16200000" scaled="1"/>
                </a:gradFill>
                <a:effectLst>
                  <a:outerShdw blurRad="40000" dist="20000" dir="5400000" rotWithShape="0">
                    <a:srgbClr val="000000">
                      <a:alpha val="38000"/>
                    </a:srgbClr>
                  </a:outerShdw>
                </a:effectLst>
              </a:tblPr>
              <a:tblGrid>
                <a:gridCol w="2587815"/>
                <a:gridCol w="2587815"/>
                <a:gridCol w="2587815"/>
              </a:tblGrid>
              <a:tr h="438704">
                <a:tc>
                  <a:txBody>
                    <a:bodyPr/>
                    <a:lstStyle>
                      <a:lvl1pPr marL="0" algn="l" defTabSz="914400" rtl="0" eaLnBrk="1" latinLnBrk="0" hangingPunct="1">
                        <a:defRPr sz="1800" kern="1200">
                          <a:solidFill>
                            <a:schemeClr val="dk1"/>
                          </a:solidFill>
                          <a:latin typeface="Arial"/>
                          <a:ea typeface="华文细黑"/>
                        </a:defRPr>
                      </a:lvl1pPr>
                      <a:lvl2pPr marL="457200" algn="l" defTabSz="914400" rtl="0" eaLnBrk="1" latinLnBrk="0" hangingPunct="1">
                        <a:defRPr sz="1800" kern="1200">
                          <a:solidFill>
                            <a:schemeClr val="dk1"/>
                          </a:solidFill>
                          <a:latin typeface="Arial"/>
                          <a:ea typeface="华文细黑"/>
                        </a:defRPr>
                      </a:lvl2pPr>
                      <a:lvl3pPr marL="914400" algn="l" defTabSz="914400" rtl="0" eaLnBrk="1" latinLnBrk="0" hangingPunct="1">
                        <a:defRPr sz="1800" kern="1200">
                          <a:solidFill>
                            <a:schemeClr val="dk1"/>
                          </a:solidFill>
                          <a:latin typeface="Arial"/>
                          <a:ea typeface="华文细黑"/>
                        </a:defRPr>
                      </a:lvl3pPr>
                      <a:lvl4pPr marL="1371600" algn="l" defTabSz="914400" rtl="0" eaLnBrk="1" latinLnBrk="0" hangingPunct="1">
                        <a:defRPr sz="1800" kern="1200">
                          <a:solidFill>
                            <a:schemeClr val="dk1"/>
                          </a:solidFill>
                          <a:latin typeface="Arial"/>
                          <a:ea typeface="华文细黑"/>
                        </a:defRPr>
                      </a:lvl4pPr>
                      <a:lvl5pPr marL="1828800" algn="l" defTabSz="914400" rtl="0" eaLnBrk="1" latinLnBrk="0" hangingPunct="1">
                        <a:defRPr sz="1800" kern="1200">
                          <a:solidFill>
                            <a:schemeClr val="dk1"/>
                          </a:solidFill>
                          <a:latin typeface="Arial"/>
                          <a:ea typeface="华文细黑"/>
                        </a:defRPr>
                      </a:lvl5pPr>
                      <a:lvl6pPr marL="2286000" algn="l" defTabSz="914400" rtl="0" eaLnBrk="1" latinLnBrk="0" hangingPunct="1">
                        <a:defRPr sz="1800" kern="1200">
                          <a:solidFill>
                            <a:schemeClr val="dk1"/>
                          </a:solidFill>
                          <a:latin typeface="Arial"/>
                          <a:ea typeface="华文细黑"/>
                        </a:defRPr>
                      </a:lvl6pPr>
                      <a:lvl7pPr marL="2743200" algn="l" defTabSz="914400" rtl="0" eaLnBrk="1" latinLnBrk="0" hangingPunct="1">
                        <a:defRPr sz="1800" kern="1200">
                          <a:solidFill>
                            <a:schemeClr val="dk1"/>
                          </a:solidFill>
                          <a:latin typeface="Arial"/>
                          <a:ea typeface="华文细黑"/>
                        </a:defRPr>
                      </a:lvl7pPr>
                      <a:lvl8pPr marL="3200400" algn="l" defTabSz="914400" rtl="0" eaLnBrk="1" latinLnBrk="0" hangingPunct="1">
                        <a:defRPr sz="1800" kern="1200">
                          <a:solidFill>
                            <a:schemeClr val="dk1"/>
                          </a:solidFill>
                          <a:latin typeface="Arial"/>
                          <a:ea typeface="华文细黑"/>
                        </a:defRPr>
                      </a:lvl8pPr>
                      <a:lvl9pPr marL="3657600" algn="l" defTabSz="914400" rtl="0" eaLnBrk="1" latinLnBrk="0" hangingPunct="1">
                        <a:defRPr sz="1800" kern="1200">
                          <a:solidFill>
                            <a:schemeClr val="dk1"/>
                          </a:solidFill>
                          <a:latin typeface="Arial"/>
                          <a:ea typeface="华文细黑"/>
                        </a:defRPr>
                      </a:lvl9pPr>
                    </a:lstStyle>
                    <a:p>
                      <a:pPr algn="just">
                        <a:spcAft>
                          <a:spcPts val="0"/>
                        </a:spcAft>
                      </a:pPr>
                      <a:r>
                        <a:rPr lang="en-US" sz="1400" kern="100" dirty="0" smtClean="0">
                          <a:latin typeface="Calibri" pitchFamily="34" charset="0"/>
                          <a:cs typeface="Calibri" pitchFamily="34" charset="0"/>
                        </a:rPr>
                        <a:t>Scenarios</a:t>
                      </a:r>
                      <a:endParaRPr lang="en-US" sz="1400" kern="100" dirty="0">
                        <a:solidFill>
                          <a:schemeClr val="bg1">
                            <a:lumMod val="95000"/>
                          </a:schemeClr>
                        </a:solidFill>
                        <a:latin typeface="Calibri" pitchFamily="34" charset="0"/>
                        <a:ea typeface="宋体"/>
                        <a:cs typeface="Calibri" pitchFamily="34" charset="0"/>
                      </a:endParaRPr>
                    </a:p>
                  </a:txBody>
                  <a:tcPr marL="68580" marR="68580" marT="0" marB="0">
                    <a:lnL w="9525" cap="flat" cmpd="sng" algn="ctr">
                      <a:solidFill>
                        <a:srgbClr val="BBE0E3">
                          <a:shade val="95000"/>
                          <a:satMod val="105000"/>
                        </a:srgbClr>
                      </a:solidFill>
                      <a:prstDash val="solid"/>
                    </a:lnL>
                    <a:lnR w="9525" cap="flat" cmpd="sng" algn="ctr">
                      <a:solidFill>
                        <a:srgbClr val="BBE0E3">
                          <a:shade val="95000"/>
                          <a:satMod val="105000"/>
                        </a:srgbClr>
                      </a:solidFill>
                      <a:prstDash val="solid"/>
                    </a:lnR>
                    <a:lnT w="9525" cap="flat" cmpd="sng" algn="ctr">
                      <a:solidFill>
                        <a:srgbClr val="BBE0E3">
                          <a:shade val="95000"/>
                          <a:satMod val="105000"/>
                        </a:srgbClr>
                      </a:solidFill>
                      <a:prstDash val="solid"/>
                    </a:lnT>
                    <a:lnB w="9525" cap="flat" cmpd="sng" algn="ctr">
                      <a:solidFill>
                        <a:srgbClr val="BBE0E3">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华文细黑"/>
                        </a:defRPr>
                      </a:lvl1pPr>
                      <a:lvl2pPr marL="457200" algn="l" defTabSz="914400" rtl="0" eaLnBrk="1" latinLnBrk="0" hangingPunct="1">
                        <a:defRPr sz="1800" kern="1200">
                          <a:solidFill>
                            <a:schemeClr val="dk1"/>
                          </a:solidFill>
                          <a:latin typeface="Arial"/>
                          <a:ea typeface="华文细黑"/>
                        </a:defRPr>
                      </a:lvl2pPr>
                      <a:lvl3pPr marL="914400" algn="l" defTabSz="914400" rtl="0" eaLnBrk="1" latinLnBrk="0" hangingPunct="1">
                        <a:defRPr sz="1800" kern="1200">
                          <a:solidFill>
                            <a:schemeClr val="dk1"/>
                          </a:solidFill>
                          <a:latin typeface="Arial"/>
                          <a:ea typeface="华文细黑"/>
                        </a:defRPr>
                      </a:lvl3pPr>
                      <a:lvl4pPr marL="1371600" algn="l" defTabSz="914400" rtl="0" eaLnBrk="1" latinLnBrk="0" hangingPunct="1">
                        <a:defRPr sz="1800" kern="1200">
                          <a:solidFill>
                            <a:schemeClr val="dk1"/>
                          </a:solidFill>
                          <a:latin typeface="Arial"/>
                          <a:ea typeface="华文细黑"/>
                        </a:defRPr>
                      </a:lvl4pPr>
                      <a:lvl5pPr marL="1828800" algn="l" defTabSz="914400" rtl="0" eaLnBrk="1" latinLnBrk="0" hangingPunct="1">
                        <a:defRPr sz="1800" kern="1200">
                          <a:solidFill>
                            <a:schemeClr val="dk1"/>
                          </a:solidFill>
                          <a:latin typeface="Arial"/>
                          <a:ea typeface="华文细黑"/>
                        </a:defRPr>
                      </a:lvl5pPr>
                      <a:lvl6pPr marL="2286000" algn="l" defTabSz="914400" rtl="0" eaLnBrk="1" latinLnBrk="0" hangingPunct="1">
                        <a:defRPr sz="1800" kern="1200">
                          <a:solidFill>
                            <a:schemeClr val="dk1"/>
                          </a:solidFill>
                          <a:latin typeface="Arial"/>
                          <a:ea typeface="华文细黑"/>
                        </a:defRPr>
                      </a:lvl6pPr>
                      <a:lvl7pPr marL="2743200" algn="l" defTabSz="914400" rtl="0" eaLnBrk="1" latinLnBrk="0" hangingPunct="1">
                        <a:defRPr sz="1800" kern="1200">
                          <a:solidFill>
                            <a:schemeClr val="dk1"/>
                          </a:solidFill>
                          <a:latin typeface="Arial"/>
                          <a:ea typeface="华文细黑"/>
                        </a:defRPr>
                      </a:lvl7pPr>
                      <a:lvl8pPr marL="3200400" algn="l" defTabSz="914400" rtl="0" eaLnBrk="1" latinLnBrk="0" hangingPunct="1">
                        <a:defRPr sz="1800" kern="1200">
                          <a:solidFill>
                            <a:schemeClr val="dk1"/>
                          </a:solidFill>
                          <a:latin typeface="Arial"/>
                          <a:ea typeface="华文细黑"/>
                        </a:defRPr>
                      </a:lvl8pPr>
                      <a:lvl9pPr marL="3657600" algn="l" defTabSz="914400" rtl="0" eaLnBrk="1" latinLnBrk="0" hangingPunct="1">
                        <a:defRPr sz="1800" kern="1200">
                          <a:solidFill>
                            <a:schemeClr val="dk1"/>
                          </a:solidFill>
                          <a:latin typeface="Arial"/>
                          <a:ea typeface="华文细黑"/>
                        </a:defRPr>
                      </a:lvl9pPr>
                    </a:lstStyle>
                    <a:p>
                      <a:pPr algn="just">
                        <a:spcAft>
                          <a:spcPts val="0"/>
                        </a:spcAft>
                      </a:pPr>
                      <a:r>
                        <a:rPr lang="en-US" sz="1400" kern="100" dirty="0" smtClean="0">
                          <a:latin typeface="Calibri" pitchFamily="34" charset="0"/>
                          <a:cs typeface="Calibri" pitchFamily="34" charset="0"/>
                        </a:rPr>
                        <a:t>Synchronized </a:t>
                      </a:r>
                      <a:r>
                        <a:rPr lang="en-US" altLang="zh-CN" sz="1400" kern="100" dirty="0" smtClean="0">
                          <a:latin typeface="Calibri" pitchFamily="34" charset="0"/>
                          <a:cs typeface="Calibri" pitchFamily="34" charset="0"/>
                        </a:rPr>
                        <a:t>Network </a:t>
                      </a:r>
                      <a:endParaRPr lang="zh-CN" sz="1400" kern="100" dirty="0">
                        <a:latin typeface="Calibri" pitchFamily="34" charset="0"/>
                        <a:cs typeface="Calibri" pitchFamily="34" charset="0"/>
                      </a:endParaRPr>
                    </a:p>
                    <a:p>
                      <a:pPr algn="just">
                        <a:spcAft>
                          <a:spcPts val="0"/>
                        </a:spcAft>
                      </a:pPr>
                      <a:r>
                        <a:rPr lang="en-US" sz="1400" kern="100" dirty="0">
                          <a:latin typeface="Calibri" pitchFamily="34" charset="0"/>
                          <a:cs typeface="Calibri" pitchFamily="34" charset="0"/>
                        </a:rPr>
                        <a:t>Ideal backhaul</a:t>
                      </a:r>
                      <a:endParaRPr lang="zh-CN" sz="1400" kern="100" dirty="0">
                        <a:solidFill>
                          <a:schemeClr val="bg1">
                            <a:lumMod val="95000"/>
                          </a:schemeClr>
                        </a:solidFill>
                        <a:latin typeface="Calibri" pitchFamily="34" charset="0"/>
                        <a:ea typeface="宋体"/>
                        <a:cs typeface="Calibri" pitchFamily="34" charset="0"/>
                      </a:endParaRPr>
                    </a:p>
                  </a:txBody>
                  <a:tcPr marL="68580" marR="68580" marT="0" marB="0">
                    <a:lnL w="9525" cap="flat" cmpd="sng" algn="ctr">
                      <a:solidFill>
                        <a:srgbClr val="BBE0E3">
                          <a:shade val="95000"/>
                          <a:satMod val="105000"/>
                        </a:srgbClr>
                      </a:solidFill>
                      <a:prstDash val="solid"/>
                    </a:lnL>
                    <a:lnR w="9525" cap="flat" cmpd="sng" algn="ctr">
                      <a:solidFill>
                        <a:srgbClr val="BBE0E3">
                          <a:shade val="95000"/>
                          <a:satMod val="105000"/>
                        </a:srgbClr>
                      </a:solidFill>
                      <a:prstDash val="solid"/>
                    </a:lnR>
                    <a:lnT w="9525" cap="flat" cmpd="sng" algn="ctr">
                      <a:solidFill>
                        <a:srgbClr val="BBE0E3">
                          <a:shade val="95000"/>
                          <a:satMod val="105000"/>
                        </a:srgbClr>
                      </a:solidFill>
                      <a:prstDash val="solid"/>
                    </a:lnT>
                    <a:lnB w="9525" cap="flat" cmpd="sng" algn="ctr">
                      <a:solidFill>
                        <a:srgbClr val="BBE0E3">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华文细黑"/>
                        </a:defRPr>
                      </a:lvl1pPr>
                      <a:lvl2pPr marL="457200" algn="l" defTabSz="914400" rtl="0" eaLnBrk="1" latinLnBrk="0" hangingPunct="1">
                        <a:defRPr sz="1800" kern="1200">
                          <a:solidFill>
                            <a:schemeClr val="dk1"/>
                          </a:solidFill>
                          <a:latin typeface="Arial"/>
                          <a:ea typeface="华文细黑"/>
                        </a:defRPr>
                      </a:lvl2pPr>
                      <a:lvl3pPr marL="914400" algn="l" defTabSz="914400" rtl="0" eaLnBrk="1" latinLnBrk="0" hangingPunct="1">
                        <a:defRPr sz="1800" kern="1200">
                          <a:solidFill>
                            <a:schemeClr val="dk1"/>
                          </a:solidFill>
                          <a:latin typeface="Arial"/>
                          <a:ea typeface="华文细黑"/>
                        </a:defRPr>
                      </a:lvl3pPr>
                      <a:lvl4pPr marL="1371600" algn="l" defTabSz="914400" rtl="0" eaLnBrk="1" latinLnBrk="0" hangingPunct="1">
                        <a:defRPr sz="1800" kern="1200">
                          <a:solidFill>
                            <a:schemeClr val="dk1"/>
                          </a:solidFill>
                          <a:latin typeface="Arial"/>
                          <a:ea typeface="华文细黑"/>
                        </a:defRPr>
                      </a:lvl4pPr>
                      <a:lvl5pPr marL="1828800" algn="l" defTabSz="914400" rtl="0" eaLnBrk="1" latinLnBrk="0" hangingPunct="1">
                        <a:defRPr sz="1800" kern="1200">
                          <a:solidFill>
                            <a:schemeClr val="dk1"/>
                          </a:solidFill>
                          <a:latin typeface="Arial"/>
                          <a:ea typeface="华文细黑"/>
                        </a:defRPr>
                      </a:lvl5pPr>
                      <a:lvl6pPr marL="2286000" algn="l" defTabSz="914400" rtl="0" eaLnBrk="1" latinLnBrk="0" hangingPunct="1">
                        <a:defRPr sz="1800" kern="1200">
                          <a:solidFill>
                            <a:schemeClr val="dk1"/>
                          </a:solidFill>
                          <a:latin typeface="Arial"/>
                          <a:ea typeface="华文细黑"/>
                        </a:defRPr>
                      </a:lvl6pPr>
                      <a:lvl7pPr marL="2743200" algn="l" defTabSz="914400" rtl="0" eaLnBrk="1" latinLnBrk="0" hangingPunct="1">
                        <a:defRPr sz="1800" kern="1200">
                          <a:solidFill>
                            <a:schemeClr val="dk1"/>
                          </a:solidFill>
                          <a:latin typeface="Arial"/>
                          <a:ea typeface="华文细黑"/>
                        </a:defRPr>
                      </a:lvl7pPr>
                      <a:lvl8pPr marL="3200400" algn="l" defTabSz="914400" rtl="0" eaLnBrk="1" latinLnBrk="0" hangingPunct="1">
                        <a:defRPr sz="1800" kern="1200">
                          <a:solidFill>
                            <a:schemeClr val="dk1"/>
                          </a:solidFill>
                          <a:latin typeface="Arial"/>
                          <a:ea typeface="华文细黑"/>
                        </a:defRPr>
                      </a:lvl8pPr>
                      <a:lvl9pPr marL="3657600" algn="l" defTabSz="914400" rtl="0" eaLnBrk="1" latinLnBrk="0" hangingPunct="1">
                        <a:defRPr sz="1800" kern="1200">
                          <a:solidFill>
                            <a:schemeClr val="dk1"/>
                          </a:solidFill>
                          <a:latin typeface="Arial"/>
                          <a:ea typeface="华文细黑"/>
                        </a:defRPr>
                      </a:lvl9pPr>
                    </a:lstStyle>
                    <a:p>
                      <a:pPr algn="just">
                        <a:spcAft>
                          <a:spcPts val="0"/>
                        </a:spcAft>
                      </a:pPr>
                      <a:r>
                        <a:rPr lang="en-US" sz="1400" kern="100" dirty="0">
                          <a:latin typeface="Calibri" pitchFamily="34" charset="0"/>
                          <a:cs typeface="Calibri" pitchFamily="34" charset="0"/>
                        </a:rPr>
                        <a:t>Unsynchronized </a:t>
                      </a:r>
                      <a:r>
                        <a:rPr lang="en-US" sz="1400" kern="100" dirty="0" smtClean="0">
                          <a:latin typeface="Calibri" pitchFamily="34" charset="0"/>
                          <a:cs typeface="Calibri" pitchFamily="34" charset="0"/>
                        </a:rPr>
                        <a:t>network</a:t>
                      </a:r>
                      <a:endParaRPr lang="en-US" sz="1400" kern="100" dirty="0">
                        <a:latin typeface="Calibri" pitchFamily="34" charset="0"/>
                        <a:cs typeface="Calibri" pitchFamily="34" charset="0"/>
                      </a:endParaRPr>
                    </a:p>
                    <a:p>
                      <a:pPr algn="just">
                        <a:spcAft>
                          <a:spcPts val="0"/>
                        </a:spcAft>
                      </a:pPr>
                      <a:r>
                        <a:rPr lang="en-US" altLang="zh-CN" sz="1400" kern="100" dirty="0" smtClean="0">
                          <a:latin typeface="Calibri" pitchFamily="34" charset="0"/>
                          <a:cs typeface="Calibri" pitchFamily="34" charset="0"/>
                        </a:rPr>
                        <a:t>Non Ideal or Ideal backhaul</a:t>
                      </a:r>
                      <a:endParaRPr lang="zh-CN" sz="1400" kern="100" dirty="0">
                        <a:solidFill>
                          <a:schemeClr val="tx1"/>
                        </a:solidFill>
                        <a:latin typeface="Calibri" pitchFamily="34" charset="0"/>
                        <a:cs typeface="Calibri" pitchFamily="34" charset="0"/>
                      </a:endParaRPr>
                    </a:p>
                  </a:txBody>
                  <a:tcPr marL="68580" marR="68580" marT="0" marB="0">
                    <a:lnL w="9525" cap="flat" cmpd="sng" algn="ctr">
                      <a:solidFill>
                        <a:srgbClr val="BBE0E3">
                          <a:shade val="95000"/>
                          <a:satMod val="105000"/>
                        </a:srgbClr>
                      </a:solidFill>
                      <a:prstDash val="solid"/>
                    </a:lnL>
                    <a:lnR w="9525" cap="flat" cmpd="sng" algn="ctr">
                      <a:solidFill>
                        <a:srgbClr val="BBE0E3">
                          <a:shade val="95000"/>
                          <a:satMod val="105000"/>
                        </a:srgbClr>
                      </a:solidFill>
                      <a:prstDash val="solid"/>
                    </a:lnR>
                    <a:lnT w="9525" cap="flat" cmpd="sng" algn="ctr">
                      <a:solidFill>
                        <a:srgbClr val="BBE0E3">
                          <a:shade val="95000"/>
                          <a:satMod val="105000"/>
                        </a:srgbClr>
                      </a:solidFill>
                      <a:prstDash val="solid"/>
                    </a:lnT>
                    <a:lnB w="9525" cap="flat" cmpd="sng" algn="ctr">
                      <a:solidFill>
                        <a:srgbClr val="BBE0E3">
                          <a:shade val="95000"/>
                          <a:satMod val="105000"/>
                        </a:srgbClr>
                      </a:solidFill>
                      <a:prstDash val="solid"/>
                    </a:lnB>
                    <a:lnTlToBr w="12700" cmpd="sng">
                      <a:noFill/>
                      <a:prstDash val="solid"/>
                    </a:lnTlToBr>
                    <a:lnBlToTr w="12700" cmpd="sng">
                      <a:noFill/>
                      <a:prstDash val="solid"/>
                    </a:lnBlToTr>
                    <a:noFill/>
                  </a:tcPr>
                </a:tc>
              </a:tr>
              <a:tr h="219352">
                <a:tc>
                  <a:txBody>
                    <a:bodyPr/>
                    <a:lstStyle>
                      <a:lvl1pPr marL="0" algn="l" defTabSz="914400" rtl="0" eaLnBrk="1" latinLnBrk="0" hangingPunct="1">
                        <a:defRPr sz="1800" kern="1200">
                          <a:solidFill>
                            <a:schemeClr val="dk1"/>
                          </a:solidFill>
                          <a:latin typeface="Arial"/>
                          <a:ea typeface="华文细黑"/>
                        </a:defRPr>
                      </a:lvl1pPr>
                      <a:lvl2pPr marL="457200" algn="l" defTabSz="914400" rtl="0" eaLnBrk="1" latinLnBrk="0" hangingPunct="1">
                        <a:defRPr sz="1800" kern="1200">
                          <a:solidFill>
                            <a:schemeClr val="dk1"/>
                          </a:solidFill>
                          <a:latin typeface="Arial"/>
                          <a:ea typeface="华文细黑"/>
                        </a:defRPr>
                      </a:lvl2pPr>
                      <a:lvl3pPr marL="914400" algn="l" defTabSz="914400" rtl="0" eaLnBrk="1" latinLnBrk="0" hangingPunct="1">
                        <a:defRPr sz="1800" kern="1200">
                          <a:solidFill>
                            <a:schemeClr val="dk1"/>
                          </a:solidFill>
                          <a:latin typeface="Arial"/>
                          <a:ea typeface="华文细黑"/>
                        </a:defRPr>
                      </a:lvl3pPr>
                      <a:lvl4pPr marL="1371600" algn="l" defTabSz="914400" rtl="0" eaLnBrk="1" latinLnBrk="0" hangingPunct="1">
                        <a:defRPr sz="1800" kern="1200">
                          <a:solidFill>
                            <a:schemeClr val="dk1"/>
                          </a:solidFill>
                          <a:latin typeface="Arial"/>
                          <a:ea typeface="华文细黑"/>
                        </a:defRPr>
                      </a:lvl4pPr>
                      <a:lvl5pPr marL="1828800" algn="l" defTabSz="914400" rtl="0" eaLnBrk="1" latinLnBrk="0" hangingPunct="1">
                        <a:defRPr sz="1800" kern="1200">
                          <a:solidFill>
                            <a:schemeClr val="dk1"/>
                          </a:solidFill>
                          <a:latin typeface="Arial"/>
                          <a:ea typeface="华文细黑"/>
                        </a:defRPr>
                      </a:lvl5pPr>
                      <a:lvl6pPr marL="2286000" algn="l" defTabSz="914400" rtl="0" eaLnBrk="1" latinLnBrk="0" hangingPunct="1">
                        <a:defRPr sz="1800" kern="1200">
                          <a:solidFill>
                            <a:schemeClr val="dk1"/>
                          </a:solidFill>
                          <a:latin typeface="Arial"/>
                          <a:ea typeface="华文细黑"/>
                        </a:defRPr>
                      </a:lvl6pPr>
                      <a:lvl7pPr marL="2743200" algn="l" defTabSz="914400" rtl="0" eaLnBrk="1" latinLnBrk="0" hangingPunct="1">
                        <a:defRPr sz="1800" kern="1200">
                          <a:solidFill>
                            <a:schemeClr val="dk1"/>
                          </a:solidFill>
                          <a:latin typeface="Arial"/>
                          <a:ea typeface="华文细黑"/>
                        </a:defRPr>
                      </a:lvl7pPr>
                      <a:lvl8pPr marL="3200400" algn="l" defTabSz="914400" rtl="0" eaLnBrk="1" latinLnBrk="0" hangingPunct="1">
                        <a:defRPr sz="1800" kern="1200">
                          <a:solidFill>
                            <a:schemeClr val="dk1"/>
                          </a:solidFill>
                          <a:latin typeface="Arial"/>
                          <a:ea typeface="华文细黑"/>
                        </a:defRPr>
                      </a:lvl8pPr>
                      <a:lvl9pPr marL="3657600" algn="l" defTabSz="914400" rtl="0" eaLnBrk="1" latinLnBrk="0" hangingPunct="1">
                        <a:defRPr sz="1800" kern="1200">
                          <a:solidFill>
                            <a:schemeClr val="dk1"/>
                          </a:solidFill>
                          <a:latin typeface="Arial"/>
                          <a:ea typeface="华文细黑"/>
                        </a:defRPr>
                      </a:lvl9pPr>
                    </a:lstStyle>
                    <a:p>
                      <a:pPr algn="just">
                        <a:spcAft>
                          <a:spcPts val="0"/>
                        </a:spcAft>
                      </a:pPr>
                      <a:r>
                        <a:rPr lang="en-US" sz="1400" kern="100" dirty="0">
                          <a:latin typeface="Calibri" pitchFamily="34" charset="0"/>
                          <a:cs typeface="Calibri" pitchFamily="34" charset="0"/>
                        </a:rPr>
                        <a:t>UE capable of two UL carriers</a:t>
                      </a:r>
                      <a:endParaRPr lang="zh-CN" sz="1400" kern="100" dirty="0">
                        <a:solidFill>
                          <a:schemeClr val="bg1">
                            <a:lumMod val="95000"/>
                          </a:schemeClr>
                        </a:solidFill>
                        <a:latin typeface="Calibri" pitchFamily="34" charset="0"/>
                        <a:ea typeface="宋体"/>
                        <a:cs typeface="Calibri" pitchFamily="34" charset="0"/>
                      </a:endParaRPr>
                    </a:p>
                  </a:txBody>
                  <a:tcPr marL="68580" marR="68580" marT="0" marB="0">
                    <a:lnL w="9525" cap="flat" cmpd="sng" algn="ctr">
                      <a:solidFill>
                        <a:srgbClr val="BBE0E3">
                          <a:shade val="95000"/>
                          <a:satMod val="105000"/>
                        </a:srgbClr>
                      </a:solidFill>
                      <a:prstDash val="solid"/>
                    </a:lnL>
                    <a:lnR w="9525" cap="flat" cmpd="sng" algn="ctr">
                      <a:solidFill>
                        <a:srgbClr val="BBE0E3">
                          <a:shade val="95000"/>
                          <a:satMod val="105000"/>
                        </a:srgbClr>
                      </a:solidFill>
                      <a:prstDash val="solid"/>
                    </a:lnR>
                    <a:lnT w="9525" cap="flat" cmpd="sng" algn="ctr">
                      <a:solidFill>
                        <a:srgbClr val="BBE0E3">
                          <a:shade val="95000"/>
                          <a:satMod val="105000"/>
                        </a:srgbClr>
                      </a:solidFill>
                      <a:prstDash val="solid"/>
                    </a:lnT>
                    <a:lnB w="9525" cap="flat" cmpd="sng" algn="ctr">
                      <a:solidFill>
                        <a:srgbClr val="BBE0E3">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华文细黑"/>
                        </a:defRPr>
                      </a:lvl1pPr>
                      <a:lvl2pPr marL="457200" algn="l" defTabSz="914400" rtl="0" eaLnBrk="1" latinLnBrk="0" hangingPunct="1">
                        <a:defRPr sz="1800" kern="1200">
                          <a:solidFill>
                            <a:schemeClr val="dk1"/>
                          </a:solidFill>
                          <a:latin typeface="Arial"/>
                          <a:ea typeface="华文细黑"/>
                        </a:defRPr>
                      </a:lvl2pPr>
                      <a:lvl3pPr marL="914400" algn="l" defTabSz="914400" rtl="0" eaLnBrk="1" latinLnBrk="0" hangingPunct="1">
                        <a:defRPr sz="1800" kern="1200">
                          <a:solidFill>
                            <a:schemeClr val="dk1"/>
                          </a:solidFill>
                          <a:latin typeface="Arial"/>
                          <a:ea typeface="华文细黑"/>
                        </a:defRPr>
                      </a:lvl3pPr>
                      <a:lvl4pPr marL="1371600" algn="l" defTabSz="914400" rtl="0" eaLnBrk="1" latinLnBrk="0" hangingPunct="1">
                        <a:defRPr sz="1800" kern="1200">
                          <a:solidFill>
                            <a:schemeClr val="dk1"/>
                          </a:solidFill>
                          <a:latin typeface="Arial"/>
                          <a:ea typeface="华文细黑"/>
                        </a:defRPr>
                      </a:lvl4pPr>
                      <a:lvl5pPr marL="1828800" algn="l" defTabSz="914400" rtl="0" eaLnBrk="1" latinLnBrk="0" hangingPunct="1">
                        <a:defRPr sz="1800" kern="1200">
                          <a:solidFill>
                            <a:schemeClr val="dk1"/>
                          </a:solidFill>
                          <a:latin typeface="Arial"/>
                          <a:ea typeface="华文细黑"/>
                        </a:defRPr>
                      </a:lvl5pPr>
                      <a:lvl6pPr marL="2286000" algn="l" defTabSz="914400" rtl="0" eaLnBrk="1" latinLnBrk="0" hangingPunct="1">
                        <a:defRPr sz="1800" kern="1200">
                          <a:solidFill>
                            <a:schemeClr val="dk1"/>
                          </a:solidFill>
                          <a:latin typeface="Arial"/>
                          <a:ea typeface="华文细黑"/>
                        </a:defRPr>
                      </a:lvl6pPr>
                      <a:lvl7pPr marL="2743200" algn="l" defTabSz="914400" rtl="0" eaLnBrk="1" latinLnBrk="0" hangingPunct="1">
                        <a:defRPr sz="1800" kern="1200">
                          <a:solidFill>
                            <a:schemeClr val="dk1"/>
                          </a:solidFill>
                          <a:latin typeface="Arial"/>
                          <a:ea typeface="华文细黑"/>
                        </a:defRPr>
                      </a:lvl7pPr>
                      <a:lvl8pPr marL="3200400" algn="l" defTabSz="914400" rtl="0" eaLnBrk="1" latinLnBrk="0" hangingPunct="1">
                        <a:defRPr sz="1800" kern="1200">
                          <a:solidFill>
                            <a:schemeClr val="dk1"/>
                          </a:solidFill>
                          <a:latin typeface="Arial"/>
                          <a:ea typeface="华文细黑"/>
                        </a:defRPr>
                      </a:lvl8pPr>
                      <a:lvl9pPr marL="3657600" algn="l" defTabSz="914400" rtl="0" eaLnBrk="1" latinLnBrk="0" hangingPunct="1">
                        <a:defRPr sz="1800" kern="1200">
                          <a:solidFill>
                            <a:schemeClr val="dk1"/>
                          </a:solidFill>
                          <a:latin typeface="Arial"/>
                          <a:ea typeface="华文细黑"/>
                        </a:defRPr>
                      </a:lvl9pPr>
                    </a:lstStyle>
                    <a:p>
                      <a:pPr algn="just">
                        <a:spcAft>
                          <a:spcPts val="0"/>
                        </a:spcAft>
                      </a:pPr>
                      <a:r>
                        <a:rPr lang="en-US" sz="1400" kern="100" dirty="0">
                          <a:latin typeface="Calibri" pitchFamily="34" charset="0"/>
                          <a:cs typeface="Calibri" pitchFamily="34" charset="0"/>
                        </a:rPr>
                        <a:t>Carrier aggregation</a:t>
                      </a:r>
                      <a:endParaRPr lang="zh-CN" sz="1400" kern="100" dirty="0">
                        <a:solidFill>
                          <a:schemeClr val="bg1">
                            <a:lumMod val="95000"/>
                          </a:schemeClr>
                        </a:solidFill>
                        <a:latin typeface="Calibri" pitchFamily="34" charset="0"/>
                        <a:ea typeface="宋体"/>
                        <a:cs typeface="Calibri" pitchFamily="34" charset="0"/>
                      </a:endParaRPr>
                    </a:p>
                  </a:txBody>
                  <a:tcPr marL="68580" marR="68580" marT="0" marB="0">
                    <a:lnL w="9525" cap="flat" cmpd="sng" algn="ctr">
                      <a:solidFill>
                        <a:srgbClr val="BBE0E3">
                          <a:shade val="95000"/>
                          <a:satMod val="105000"/>
                        </a:srgbClr>
                      </a:solidFill>
                      <a:prstDash val="solid"/>
                    </a:lnL>
                    <a:lnR w="9525" cap="flat" cmpd="sng" algn="ctr">
                      <a:solidFill>
                        <a:srgbClr val="BBE0E3">
                          <a:shade val="95000"/>
                          <a:satMod val="105000"/>
                        </a:srgbClr>
                      </a:solidFill>
                      <a:prstDash val="solid"/>
                    </a:lnR>
                    <a:lnT w="9525" cap="flat" cmpd="sng" algn="ctr">
                      <a:solidFill>
                        <a:srgbClr val="BBE0E3">
                          <a:shade val="95000"/>
                          <a:satMod val="105000"/>
                        </a:srgbClr>
                      </a:solidFill>
                      <a:prstDash val="solid"/>
                    </a:lnT>
                    <a:lnB w="9525" cap="flat" cmpd="sng" algn="ctr">
                      <a:solidFill>
                        <a:srgbClr val="BBE0E3">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华文细黑"/>
                        </a:defRPr>
                      </a:lvl1pPr>
                      <a:lvl2pPr marL="457200" algn="l" defTabSz="914400" rtl="0" eaLnBrk="1" latinLnBrk="0" hangingPunct="1">
                        <a:defRPr sz="1800" kern="1200">
                          <a:solidFill>
                            <a:schemeClr val="dk1"/>
                          </a:solidFill>
                          <a:latin typeface="Arial"/>
                          <a:ea typeface="华文细黑"/>
                        </a:defRPr>
                      </a:lvl2pPr>
                      <a:lvl3pPr marL="914400" algn="l" defTabSz="914400" rtl="0" eaLnBrk="1" latinLnBrk="0" hangingPunct="1">
                        <a:defRPr sz="1800" kern="1200">
                          <a:solidFill>
                            <a:schemeClr val="dk1"/>
                          </a:solidFill>
                          <a:latin typeface="Arial"/>
                          <a:ea typeface="华文细黑"/>
                        </a:defRPr>
                      </a:lvl3pPr>
                      <a:lvl4pPr marL="1371600" algn="l" defTabSz="914400" rtl="0" eaLnBrk="1" latinLnBrk="0" hangingPunct="1">
                        <a:defRPr sz="1800" kern="1200">
                          <a:solidFill>
                            <a:schemeClr val="dk1"/>
                          </a:solidFill>
                          <a:latin typeface="Arial"/>
                          <a:ea typeface="华文细黑"/>
                        </a:defRPr>
                      </a:lvl4pPr>
                      <a:lvl5pPr marL="1828800" algn="l" defTabSz="914400" rtl="0" eaLnBrk="1" latinLnBrk="0" hangingPunct="1">
                        <a:defRPr sz="1800" kern="1200">
                          <a:solidFill>
                            <a:schemeClr val="dk1"/>
                          </a:solidFill>
                          <a:latin typeface="Arial"/>
                          <a:ea typeface="华文细黑"/>
                        </a:defRPr>
                      </a:lvl5pPr>
                      <a:lvl6pPr marL="2286000" algn="l" defTabSz="914400" rtl="0" eaLnBrk="1" latinLnBrk="0" hangingPunct="1">
                        <a:defRPr sz="1800" kern="1200">
                          <a:solidFill>
                            <a:schemeClr val="dk1"/>
                          </a:solidFill>
                          <a:latin typeface="Arial"/>
                          <a:ea typeface="华文细黑"/>
                        </a:defRPr>
                      </a:lvl6pPr>
                      <a:lvl7pPr marL="2743200" algn="l" defTabSz="914400" rtl="0" eaLnBrk="1" latinLnBrk="0" hangingPunct="1">
                        <a:defRPr sz="1800" kern="1200">
                          <a:solidFill>
                            <a:schemeClr val="dk1"/>
                          </a:solidFill>
                          <a:latin typeface="Arial"/>
                          <a:ea typeface="华文细黑"/>
                        </a:defRPr>
                      </a:lvl7pPr>
                      <a:lvl8pPr marL="3200400" algn="l" defTabSz="914400" rtl="0" eaLnBrk="1" latinLnBrk="0" hangingPunct="1">
                        <a:defRPr sz="1800" kern="1200">
                          <a:solidFill>
                            <a:schemeClr val="dk1"/>
                          </a:solidFill>
                          <a:latin typeface="Arial"/>
                          <a:ea typeface="华文细黑"/>
                        </a:defRPr>
                      </a:lvl8pPr>
                      <a:lvl9pPr marL="3657600" algn="l" defTabSz="914400" rtl="0" eaLnBrk="1" latinLnBrk="0" hangingPunct="1">
                        <a:defRPr sz="1800" kern="1200">
                          <a:solidFill>
                            <a:schemeClr val="dk1"/>
                          </a:solidFill>
                          <a:latin typeface="Arial"/>
                          <a:ea typeface="华文细黑"/>
                        </a:defRPr>
                      </a:lvl9pPr>
                    </a:lstStyle>
                    <a:p>
                      <a:pPr algn="just">
                        <a:spcAft>
                          <a:spcPts val="0"/>
                        </a:spcAft>
                      </a:pPr>
                      <a:r>
                        <a:rPr lang="en-US" sz="1400" kern="100" dirty="0">
                          <a:latin typeface="Calibri" pitchFamily="34" charset="0"/>
                          <a:cs typeface="Calibri" pitchFamily="34" charset="0"/>
                        </a:rPr>
                        <a:t>Dual connectivity</a:t>
                      </a:r>
                      <a:endParaRPr lang="zh-CN" sz="1400" kern="100" dirty="0">
                        <a:solidFill>
                          <a:schemeClr val="bg1">
                            <a:lumMod val="95000"/>
                          </a:schemeClr>
                        </a:solidFill>
                        <a:latin typeface="Calibri" pitchFamily="34" charset="0"/>
                        <a:ea typeface="宋体"/>
                        <a:cs typeface="Calibri" pitchFamily="34" charset="0"/>
                      </a:endParaRPr>
                    </a:p>
                  </a:txBody>
                  <a:tcPr marL="68580" marR="68580" marT="0" marB="0">
                    <a:lnL w="9525" cap="flat" cmpd="sng" algn="ctr">
                      <a:solidFill>
                        <a:srgbClr val="BBE0E3">
                          <a:shade val="95000"/>
                          <a:satMod val="105000"/>
                        </a:srgbClr>
                      </a:solidFill>
                      <a:prstDash val="solid"/>
                    </a:lnL>
                    <a:lnR w="9525" cap="flat" cmpd="sng" algn="ctr">
                      <a:solidFill>
                        <a:srgbClr val="BBE0E3">
                          <a:shade val="95000"/>
                          <a:satMod val="105000"/>
                        </a:srgbClr>
                      </a:solidFill>
                      <a:prstDash val="solid"/>
                    </a:lnR>
                    <a:lnT w="9525" cap="flat" cmpd="sng" algn="ctr">
                      <a:solidFill>
                        <a:srgbClr val="BBE0E3">
                          <a:shade val="95000"/>
                          <a:satMod val="105000"/>
                        </a:srgbClr>
                      </a:solidFill>
                      <a:prstDash val="solid"/>
                    </a:lnT>
                    <a:lnB w="9525" cap="flat" cmpd="sng" algn="ctr">
                      <a:solidFill>
                        <a:srgbClr val="BBE0E3">
                          <a:shade val="95000"/>
                          <a:satMod val="105000"/>
                        </a:srgbClr>
                      </a:solidFill>
                      <a:prstDash val="solid"/>
                    </a:lnB>
                    <a:lnTlToBr w="12700" cmpd="sng">
                      <a:noFill/>
                      <a:prstDash val="solid"/>
                    </a:lnTlToBr>
                    <a:lnBlToTr w="12700" cmpd="sng">
                      <a:noFill/>
                      <a:prstDash val="solid"/>
                    </a:lnBlToTr>
                    <a:noFill/>
                  </a:tcPr>
                </a:tc>
              </a:tr>
              <a:tr h="402406">
                <a:tc>
                  <a:txBody>
                    <a:bodyPr/>
                    <a:lstStyle>
                      <a:lvl1pPr marL="0" algn="l" defTabSz="914400" rtl="0" eaLnBrk="1" latinLnBrk="0" hangingPunct="1">
                        <a:defRPr sz="1800" kern="1200">
                          <a:solidFill>
                            <a:schemeClr val="dk1"/>
                          </a:solidFill>
                          <a:latin typeface="Arial"/>
                          <a:ea typeface="华文细黑"/>
                        </a:defRPr>
                      </a:lvl1pPr>
                      <a:lvl2pPr marL="457200" algn="l" defTabSz="914400" rtl="0" eaLnBrk="1" latinLnBrk="0" hangingPunct="1">
                        <a:defRPr sz="1800" kern="1200">
                          <a:solidFill>
                            <a:schemeClr val="dk1"/>
                          </a:solidFill>
                          <a:latin typeface="Arial"/>
                          <a:ea typeface="华文细黑"/>
                        </a:defRPr>
                      </a:lvl2pPr>
                      <a:lvl3pPr marL="914400" algn="l" defTabSz="914400" rtl="0" eaLnBrk="1" latinLnBrk="0" hangingPunct="1">
                        <a:defRPr sz="1800" kern="1200">
                          <a:solidFill>
                            <a:schemeClr val="dk1"/>
                          </a:solidFill>
                          <a:latin typeface="Arial"/>
                          <a:ea typeface="华文细黑"/>
                        </a:defRPr>
                      </a:lvl3pPr>
                      <a:lvl4pPr marL="1371600" algn="l" defTabSz="914400" rtl="0" eaLnBrk="1" latinLnBrk="0" hangingPunct="1">
                        <a:defRPr sz="1800" kern="1200">
                          <a:solidFill>
                            <a:schemeClr val="dk1"/>
                          </a:solidFill>
                          <a:latin typeface="Arial"/>
                          <a:ea typeface="华文细黑"/>
                        </a:defRPr>
                      </a:lvl4pPr>
                      <a:lvl5pPr marL="1828800" algn="l" defTabSz="914400" rtl="0" eaLnBrk="1" latinLnBrk="0" hangingPunct="1">
                        <a:defRPr sz="1800" kern="1200">
                          <a:solidFill>
                            <a:schemeClr val="dk1"/>
                          </a:solidFill>
                          <a:latin typeface="Arial"/>
                          <a:ea typeface="华文细黑"/>
                        </a:defRPr>
                      </a:lvl5pPr>
                      <a:lvl6pPr marL="2286000" algn="l" defTabSz="914400" rtl="0" eaLnBrk="1" latinLnBrk="0" hangingPunct="1">
                        <a:defRPr sz="1800" kern="1200">
                          <a:solidFill>
                            <a:schemeClr val="dk1"/>
                          </a:solidFill>
                          <a:latin typeface="Arial"/>
                          <a:ea typeface="华文细黑"/>
                        </a:defRPr>
                      </a:lvl6pPr>
                      <a:lvl7pPr marL="2743200" algn="l" defTabSz="914400" rtl="0" eaLnBrk="1" latinLnBrk="0" hangingPunct="1">
                        <a:defRPr sz="1800" kern="1200">
                          <a:solidFill>
                            <a:schemeClr val="dk1"/>
                          </a:solidFill>
                          <a:latin typeface="Arial"/>
                          <a:ea typeface="华文细黑"/>
                        </a:defRPr>
                      </a:lvl7pPr>
                      <a:lvl8pPr marL="3200400" algn="l" defTabSz="914400" rtl="0" eaLnBrk="1" latinLnBrk="0" hangingPunct="1">
                        <a:defRPr sz="1800" kern="1200">
                          <a:solidFill>
                            <a:schemeClr val="dk1"/>
                          </a:solidFill>
                          <a:latin typeface="Arial"/>
                          <a:ea typeface="华文细黑"/>
                        </a:defRPr>
                      </a:lvl8pPr>
                      <a:lvl9pPr marL="3657600" algn="l" defTabSz="914400" rtl="0" eaLnBrk="1" latinLnBrk="0" hangingPunct="1">
                        <a:defRPr sz="1800" kern="1200">
                          <a:solidFill>
                            <a:schemeClr val="dk1"/>
                          </a:solidFill>
                          <a:latin typeface="Arial"/>
                          <a:ea typeface="华文细黑"/>
                        </a:defRPr>
                      </a:lvl9pPr>
                    </a:lstStyle>
                    <a:p>
                      <a:pPr algn="just">
                        <a:spcAft>
                          <a:spcPts val="0"/>
                        </a:spcAft>
                      </a:pPr>
                      <a:r>
                        <a:rPr lang="en-US" sz="1400" kern="100" dirty="0">
                          <a:latin typeface="Calibri" pitchFamily="34" charset="0"/>
                          <a:cs typeface="Calibri" pitchFamily="34" charset="0"/>
                        </a:rPr>
                        <a:t>UE capable of single UL carrier</a:t>
                      </a:r>
                      <a:endParaRPr lang="zh-CN" sz="1400" kern="100" dirty="0">
                        <a:solidFill>
                          <a:schemeClr val="bg1">
                            <a:lumMod val="95000"/>
                          </a:schemeClr>
                        </a:solidFill>
                        <a:latin typeface="Calibri" pitchFamily="34" charset="0"/>
                        <a:ea typeface="宋体"/>
                        <a:cs typeface="Calibri" pitchFamily="34" charset="0"/>
                      </a:endParaRPr>
                    </a:p>
                  </a:txBody>
                  <a:tcPr marL="68580" marR="68580" marT="0" marB="0">
                    <a:lnL w="9525" cap="flat" cmpd="sng" algn="ctr">
                      <a:solidFill>
                        <a:srgbClr val="BBE0E3">
                          <a:shade val="95000"/>
                          <a:satMod val="105000"/>
                        </a:srgbClr>
                      </a:solidFill>
                      <a:prstDash val="solid"/>
                    </a:lnL>
                    <a:lnR w="9525" cap="flat" cmpd="sng" algn="ctr">
                      <a:solidFill>
                        <a:srgbClr val="BBE0E3">
                          <a:shade val="95000"/>
                          <a:satMod val="105000"/>
                        </a:srgbClr>
                      </a:solidFill>
                      <a:prstDash val="solid"/>
                    </a:lnR>
                    <a:lnT w="9525" cap="flat" cmpd="sng" algn="ctr">
                      <a:solidFill>
                        <a:srgbClr val="BBE0E3">
                          <a:shade val="95000"/>
                          <a:satMod val="105000"/>
                        </a:srgbClr>
                      </a:solidFill>
                      <a:prstDash val="solid"/>
                    </a:lnT>
                    <a:lnB w="9525" cap="flat" cmpd="sng" algn="ctr">
                      <a:solidFill>
                        <a:srgbClr val="BBE0E3">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华文细黑"/>
                        </a:defRPr>
                      </a:lvl1pPr>
                      <a:lvl2pPr marL="457200" algn="l" defTabSz="914400" rtl="0" eaLnBrk="1" latinLnBrk="0" hangingPunct="1">
                        <a:defRPr sz="1800" kern="1200">
                          <a:solidFill>
                            <a:schemeClr val="dk1"/>
                          </a:solidFill>
                          <a:latin typeface="Arial"/>
                          <a:ea typeface="华文细黑"/>
                        </a:defRPr>
                      </a:lvl2pPr>
                      <a:lvl3pPr marL="914400" algn="l" defTabSz="914400" rtl="0" eaLnBrk="1" latinLnBrk="0" hangingPunct="1">
                        <a:defRPr sz="1800" kern="1200">
                          <a:solidFill>
                            <a:schemeClr val="dk1"/>
                          </a:solidFill>
                          <a:latin typeface="Arial"/>
                          <a:ea typeface="华文细黑"/>
                        </a:defRPr>
                      </a:lvl3pPr>
                      <a:lvl4pPr marL="1371600" algn="l" defTabSz="914400" rtl="0" eaLnBrk="1" latinLnBrk="0" hangingPunct="1">
                        <a:defRPr sz="1800" kern="1200">
                          <a:solidFill>
                            <a:schemeClr val="dk1"/>
                          </a:solidFill>
                          <a:latin typeface="Arial"/>
                          <a:ea typeface="华文细黑"/>
                        </a:defRPr>
                      </a:lvl4pPr>
                      <a:lvl5pPr marL="1828800" algn="l" defTabSz="914400" rtl="0" eaLnBrk="1" latinLnBrk="0" hangingPunct="1">
                        <a:defRPr sz="1800" kern="1200">
                          <a:solidFill>
                            <a:schemeClr val="dk1"/>
                          </a:solidFill>
                          <a:latin typeface="Arial"/>
                          <a:ea typeface="华文细黑"/>
                        </a:defRPr>
                      </a:lvl5pPr>
                      <a:lvl6pPr marL="2286000" algn="l" defTabSz="914400" rtl="0" eaLnBrk="1" latinLnBrk="0" hangingPunct="1">
                        <a:defRPr sz="1800" kern="1200">
                          <a:solidFill>
                            <a:schemeClr val="dk1"/>
                          </a:solidFill>
                          <a:latin typeface="Arial"/>
                          <a:ea typeface="华文细黑"/>
                        </a:defRPr>
                      </a:lvl6pPr>
                      <a:lvl7pPr marL="2743200" algn="l" defTabSz="914400" rtl="0" eaLnBrk="1" latinLnBrk="0" hangingPunct="1">
                        <a:defRPr sz="1800" kern="1200">
                          <a:solidFill>
                            <a:schemeClr val="dk1"/>
                          </a:solidFill>
                          <a:latin typeface="Arial"/>
                          <a:ea typeface="华文细黑"/>
                        </a:defRPr>
                      </a:lvl7pPr>
                      <a:lvl8pPr marL="3200400" algn="l" defTabSz="914400" rtl="0" eaLnBrk="1" latinLnBrk="0" hangingPunct="1">
                        <a:defRPr sz="1800" kern="1200">
                          <a:solidFill>
                            <a:schemeClr val="dk1"/>
                          </a:solidFill>
                          <a:latin typeface="Arial"/>
                          <a:ea typeface="华文细黑"/>
                        </a:defRPr>
                      </a:lvl8pPr>
                      <a:lvl9pPr marL="3657600" algn="l" defTabSz="914400" rtl="0" eaLnBrk="1" latinLnBrk="0" hangingPunct="1">
                        <a:defRPr sz="1800" kern="1200">
                          <a:solidFill>
                            <a:schemeClr val="dk1"/>
                          </a:solidFill>
                          <a:latin typeface="Arial"/>
                          <a:ea typeface="华文细黑"/>
                        </a:defRPr>
                      </a:lvl9pPr>
                    </a:lstStyle>
                    <a:p>
                      <a:pPr algn="just">
                        <a:spcAft>
                          <a:spcPts val="0"/>
                        </a:spcAft>
                      </a:pPr>
                      <a:r>
                        <a:rPr lang="en-US" sz="1400" kern="100" dirty="0">
                          <a:latin typeface="Calibri" pitchFamily="34" charset="0"/>
                          <a:cs typeface="Calibri" pitchFamily="34" charset="0"/>
                        </a:rPr>
                        <a:t>Carrier aggregation</a:t>
                      </a:r>
                      <a:endParaRPr lang="zh-CN" sz="1400" kern="100" dirty="0">
                        <a:solidFill>
                          <a:schemeClr val="bg1">
                            <a:lumMod val="95000"/>
                          </a:schemeClr>
                        </a:solidFill>
                        <a:latin typeface="Calibri" pitchFamily="34" charset="0"/>
                        <a:ea typeface="宋体"/>
                        <a:cs typeface="Calibri" pitchFamily="34" charset="0"/>
                      </a:endParaRPr>
                    </a:p>
                  </a:txBody>
                  <a:tcPr marL="68580" marR="68580" marT="0" marB="0">
                    <a:lnL w="9525" cap="flat" cmpd="sng" algn="ctr">
                      <a:solidFill>
                        <a:srgbClr val="BBE0E3">
                          <a:shade val="95000"/>
                          <a:satMod val="105000"/>
                        </a:srgbClr>
                      </a:solidFill>
                      <a:prstDash val="solid"/>
                    </a:lnL>
                    <a:lnR w="9525" cap="flat" cmpd="sng" algn="ctr">
                      <a:solidFill>
                        <a:srgbClr val="BBE0E3">
                          <a:shade val="95000"/>
                          <a:satMod val="105000"/>
                        </a:srgbClr>
                      </a:solidFill>
                      <a:prstDash val="solid"/>
                    </a:lnR>
                    <a:lnT w="9525" cap="flat" cmpd="sng" algn="ctr">
                      <a:solidFill>
                        <a:srgbClr val="BBE0E3">
                          <a:shade val="95000"/>
                          <a:satMod val="105000"/>
                        </a:srgbClr>
                      </a:solidFill>
                      <a:prstDash val="solid"/>
                    </a:lnT>
                    <a:lnB w="9525" cap="flat" cmpd="sng" algn="ctr">
                      <a:solidFill>
                        <a:srgbClr val="BBE0E3">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华文细黑"/>
                        </a:defRPr>
                      </a:lvl1pPr>
                      <a:lvl2pPr marL="457200" algn="l" defTabSz="914400" rtl="0" eaLnBrk="1" latinLnBrk="0" hangingPunct="1">
                        <a:defRPr sz="1800" kern="1200">
                          <a:solidFill>
                            <a:schemeClr val="dk1"/>
                          </a:solidFill>
                          <a:latin typeface="Arial"/>
                          <a:ea typeface="华文细黑"/>
                        </a:defRPr>
                      </a:lvl2pPr>
                      <a:lvl3pPr marL="914400" algn="l" defTabSz="914400" rtl="0" eaLnBrk="1" latinLnBrk="0" hangingPunct="1">
                        <a:defRPr sz="1800" kern="1200">
                          <a:solidFill>
                            <a:schemeClr val="dk1"/>
                          </a:solidFill>
                          <a:latin typeface="Arial"/>
                          <a:ea typeface="华文细黑"/>
                        </a:defRPr>
                      </a:lvl3pPr>
                      <a:lvl4pPr marL="1371600" algn="l" defTabSz="914400" rtl="0" eaLnBrk="1" latinLnBrk="0" hangingPunct="1">
                        <a:defRPr sz="1800" kern="1200">
                          <a:solidFill>
                            <a:schemeClr val="dk1"/>
                          </a:solidFill>
                          <a:latin typeface="Arial"/>
                          <a:ea typeface="华文细黑"/>
                        </a:defRPr>
                      </a:lvl4pPr>
                      <a:lvl5pPr marL="1828800" algn="l" defTabSz="914400" rtl="0" eaLnBrk="1" latinLnBrk="0" hangingPunct="1">
                        <a:defRPr sz="1800" kern="1200">
                          <a:solidFill>
                            <a:schemeClr val="dk1"/>
                          </a:solidFill>
                          <a:latin typeface="Arial"/>
                          <a:ea typeface="华文细黑"/>
                        </a:defRPr>
                      </a:lvl5pPr>
                      <a:lvl6pPr marL="2286000" algn="l" defTabSz="914400" rtl="0" eaLnBrk="1" latinLnBrk="0" hangingPunct="1">
                        <a:defRPr sz="1800" kern="1200">
                          <a:solidFill>
                            <a:schemeClr val="dk1"/>
                          </a:solidFill>
                          <a:latin typeface="Arial"/>
                          <a:ea typeface="华文细黑"/>
                        </a:defRPr>
                      </a:lvl6pPr>
                      <a:lvl7pPr marL="2743200" algn="l" defTabSz="914400" rtl="0" eaLnBrk="1" latinLnBrk="0" hangingPunct="1">
                        <a:defRPr sz="1800" kern="1200">
                          <a:solidFill>
                            <a:schemeClr val="dk1"/>
                          </a:solidFill>
                          <a:latin typeface="Arial"/>
                          <a:ea typeface="华文细黑"/>
                        </a:defRPr>
                      </a:lvl7pPr>
                      <a:lvl8pPr marL="3200400" algn="l" defTabSz="914400" rtl="0" eaLnBrk="1" latinLnBrk="0" hangingPunct="1">
                        <a:defRPr sz="1800" kern="1200">
                          <a:solidFill>
                            <a:schemeClr val="dk1"/>
                          </a:solidFill>
                          <a:latin typeface="Arial"/>
                          <a:ea typeface="华文细黑"/>
                        </a:defRPr>
                      </a:lvl8pPr>
                      <a:lvl9pPr marL="3657600" algn="l" defTabSz="914400" rtl="0" eaLnBrk="1" latinLnBrk="0" hangingPunct="1">
                        <a:defRPr sz="1800" kern="1200">
                          <a:solidFill>
                            <a:schemeClr val="dk1"/>
                          </a:solidFill>
                          <a:latin typeface="Arial"/>
                          <a:ea typeface="华文细黑"/>
                        </a:defRPr>
                      </a:lvl9pPr>
                    </a:lstStyle>
                    <a:p>
                      <a:pPr algn="just">
                        <a:spcAft>
                          <a:spcPts val="0"/>
                        </a:spcAft>
                      </a:pPr>
                      <a:r>
                        <a:rPr lang="en-US" sz="1400" b="1" kern="100" dirty="0" smtClean="0">
                          <a:solidFill>
                            <a:srgbClr val="C00000"/>
                          </a:solidFill>
                          <a:latin typeface="Calibri" pitchFamily="34" charset="0"/>
                          <a:cs typeface="Calibri" pitchFamily="34" charset="0"/>
                        </a:rPr>
                        <a:t>Not supported</a:t>
                      </a:r>
                      <a:endParaRPr lang="zh-CN" sz="1400" b="1" kern="100" dirty="0">
                        <a:solidFill>
                          <a:srgbClr val="C00000"/>
                        </a:solidFill>
                        <a:latin typeface="Calibri" pitchFamily="34" charset="0"/>
                        <a:ea typeface="宋体"/>
                        <a:cs typeface="Calibri" pitchFamily="34" charset="0"/>
                      </a:endParaRPr>
                    </a:p>
                  </a:txBody>
                  <a:tcPr marL="68580" marR="68580" marT="0" marB="0">
                    <a:lnL w="9525" cap="flat" cmpd="sng" algn="ctr">
                      <a:solidFill>
                        <a:srgbClr val="BBE0E3">
                          <a:shade val="95000"/>
                          <a:satMod val="105000"/>
                        </a:srgbClr>
                      </a:solidFill>
                      <a:prstDash val="solid"/>
                    </a:lnL>
                    <a:lnR w="9525" cap="flat" cmpd="sng" algn="ctr">
                      <a:solidFill>
                        <a:srgbClr val="BBE0E3">
                          <a:shade val="95000"/>
                          <a:satMod val="105000"/>
                        </a:srgbClr>
                      </a:solidFill>
                      <a:prstDash val="solid"/>
                    </a:lnR>
                    <a:lnT w="9525" cap="flat" cmpd="sng" algn="ctr">
                      <a:solidFill>
                        <a:srgbClr val="BBE0E3">
                          <a:shade val="95000"/>
                          <a:satMod val="105000"/>
                        </a:srgbClr>
                      </a:solidFill>
                      <a:prstDash val="solid"/>
                    </a:lnT>
                    <a:lnB w="9525" cap="flat" cmpd="sng" algn="ctr">
                      <a:solidFill>
                        <a:srgbClr val="BBE0E3">
                          <a:shade val="95000"/>
                          <a:satMod val="105000"/>
                        </a:srgbClr>
                      </a:solidFill>
                      <a:prstDash val="solid"/>
                    </a:lnB>
                    <a:lnTlToBr w="12700" cmpd="sng">
                      <a:noFill/>
                      <a:prstDash val="solid"/>
                    </a:lnTlToBr>
                    <a:lnBlToTr w="12700" cmpd="sng">
                      <a:noFill/>
                      <a:prstDash val="solid"/>
                    </a:lnBlToTr>
                    <a:noFill/>
                  </a:tcPr>
                </a:tc>
              </a:tr>
            </a:tbl>
          </a:graphicData>
        </a:graphic>
      </p:graphicFrame>
      <p:sp>
        <p:nvSpPr>
          <p:cNvPr id="6" name="TextBox 5"/>
          <p:cNvSpPr txBox="1"/>
          <p:nvPr/>
        </p:nvSpPr>
        <p:spPr>
          <a:xfrm>
            <a:off x="437240" y="4053726"/>
            <a:ext cx="8396083" cy="997196"/>
          </a:xfrm>
          <a:prstGeom prst="rect">
            <a:avLst/>
          </a:prstGeom>
          <a:noFill/>
        </p:spPr>
        <p:txBody>
          <a:bodyPr wrap="square" rtlCol="0">
            <a:spAutoFit/>
          </a:bodyPr>
          <a:lstStyle/>
          <a:p>
            <a:pPr marL="327091" marR="0" lvl="1" indent="-328613" defTabSz="1219200" eaLnBrk="1" latinLnBrk="0" hangingPunct="1">
              <a:lnSpc>
                <a:spcPct val="140000"/>
              </a:lnSpc>
              <a:spcBef>
                <a:spcPct val="20000"/>
              </a:spcBef>
              <a:buClr>
                <a:srgbClr val="CC9900"/>
              </a:buClr>
              <a:buSzTx/>
              <a:buFont typeface="Arial" pitchFamily="34" charset="0"/>
              <a:buChar char="•"/>
              <a:tabLst/>
              <a:defRPr/>
            </a:pPr>
            <a:r>
              <a:rPr lang="en-US" altLang="zh-CN" sz="1400" dirty="0" smtClean="0">
                <a:sym typeface="Arial" pitchFamily="34" charset="0"/>
              </a:rPr>
              <a:t>In order to improve user throughput and UL coverage, it is meaningful to support </a:t>
            </a:r>
            <a:r>
              <a:rPr lang="en-GB" altLang="zh-CN" sz="1400" dirty="0" smtClean="0">
                <a:sym typeface="Arial" pitchFamily="34" charset="0"/>
              </a:rPr>
              <a:t>data aggregation </a:t>
            </a:r>
            <a:r>
              <a:rPr lang="en-US" altLang="zh-CN" sz="1400" dirty="0" smtClean="0">
                <a:sym typeface="Arial" pitchFamily="34" charset="0"/>
              </a:rPr>
              <a:t>for the UE capable of only one UL CC in case of unsynchronized network (i.e. the frame timing and SFN are not aligned across cells).</a:t>
            </a:r>
            <a:endParaRPr lang="zh-CN" altLang="zh-CN" sz="1400" dirty="0" smtClean="0">
              <a:sym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8613" y="0"/>
            <a:ext cx="8953029" cy="541973"/>
          </a:xfrm>
          <a:prstGeom prst="rect">
            <a:avLst/>
          </a:prstGeom>
        </p:spPr>
        <p:txBody>
          <a:bodyPr/>
          <a:lstStyle/>
          <a:p>
            <a:pPr lvl="0">
              <a:defRPr/>
            </a:pPr>
            <a:r>
              <a:rPr lang="en-US" altLang="zh-CN" sz="2200" b="1" kern="0" dirty="0" smtClean="0">
                <a:solidFill>
                  <a:schemeClr val="accent2">
                    <a:lumMod val="75000"/>
                  </a:schemeClr>
                </a:solidFill>
                <a:latin typeface="Arial" pitchFamily="34" charset="0"/>
                <a:ea typeface="宋体" pitchFamily="2" charset="-122"/>
                <a:cs typeface="Arial" pitchFamily="34" charset="0"/>
              </a:rPr>
              <a:t>Enhancements to support Carrier aggregation in unsynchronized networks </a:t>
            </a:r>
          </a:p>
        </p:txBody>
      </p:sp>
      <p:sp>
        <p:nvSpPr>
          <p:cNvPr id="25" name="矩形 24"/>
          <p:cNvSpPr/>
          <p:nvPr/>
        </p:nvSpPr>
        <p:spPr>
          <a:xfrm>
            <a:off x="117049" y="791570"/>
            <a:ext cx="8765866" cy="1078757"/>
          </a:xfrm>
          <a:prstGeom prst="rect">
            <a:avLst/>
          </a:prstGeom>
        </p:spPr>
        <p:txBody>
          <a:bodyPr wrap="square">
            <a:spAutoFit/>
          </a:bodyPr>
          <a:lstStyle/>
          <a:p>
            <a:pPr marL="327091" lvl="1" indent="-328613" defTabSz="1219200">
              <a:lnSpc>
                <a:spcPct val="140000"/>
              </a:lnSpc>
              <a:spcBef>
                <a:spcPct val="20000"/>
              </a:spcBef>
              <a:buClr>
                <a:srgbClr val="CC9900"/>
              </a:buClr>
              <a:buFont typeface="Arial" pitchFamily="34" charset="0"/>
              <a:buChar char="•"/>
            </a:pPr>
            <a:r>
              <a:rPr lang="en-US" altLang="zh-CN" sz="1600" b="1" dirty="0" smtClean="0">
                <a:solidFill>
                  <a:srgbClr val="C00000"/>
                </a:solidFill>
                <a:sym typeface="Arial" pitchFamily="34" charset="0"/>
              </a:rPr>
              <a:t>Main Issue:  </a:t>
            </a:r>
            <a:r>
              <a:rPr lang="en-US" altLang="zh-CN" sz="1600" b="1" dirty="0" err="1" smtClean="0">
                <a:solidFill>
                  <a:srgbClr val="C00000"/>
                </a:solidFill>
                <a:sym typeface="Arial" pitchFamily="34" charset="0"/>
              </a:rPr>
              <a:t>Subframe</a:t>
            </a:r>
            <a:r>
              <a:rPr lang="en-US" altLang="zh-CN" sz="1600" b="1" dirty="0" smtClean="0">
                <a:solidFill>
                  <a:srgbClr val="C00000"/>
                </a:solidFill>
                <a:sym typeface="Arial" pitchFamily="34" charset="0"/>
              </a:rPr>
              <a:t> timing mapping</a:t>
            </a:r>
          </a:p>
          <a:p>
            <a:pPr marL="784225" lvl="2" indent="-328613" defTabSz="1219200">
              <a:lnSpc>
                <a:spcPct val="140000"/>
              </a:lnSpc>
              <a:spcBef>
                <a:spcPts val="300"/>
              </a:spcBef>
              <a:buClr>
                <a:srgbClr val="CC9900"/>
              </a:buClr>
              <a:buFont typeface="Arial" pitchFamily="34" charset="0"/>
              <a:buChar char="•"/>
            </a:pPr>
            <a:r>
              <a:rPr lang="en-GB" altLang="zh-CN" sz="1400" dirty="0" smtClean="0">
                <a:sym typeface="Arial" pitchFamily="34" charset="0"/>
              </a:rPr>
              <a:t>Since </a:t>
            </a:r>
            <a:r>
              <a:rPr lang="en-US" altLang="zh-CN" sz="1400" dirty="0" smtClean="0">
                <a:sym typeface="Arial" pitchFamily="34" charset="0"/>
              </a:rPr>
              <a:t>the frame timing and SFN are not aligned between serving cells, </a:t>
            </a:r>
            <a:r>
              <a:rPr lang="en-GB" altLang="zh-CN" sz="1400" dirty="0" smtClean="0">
                <a:sym typeface="Arial" pitchFamily="34" charset="0"/>
              </a:rPr>
              <a:t>the timing difference between </a:t>
            </a:r>
            <a:r>
              <a:rPr lang="en-GB" altLang="zh-CN" sz="1400" dirty="0" err="1" smtClean="0">
                <a:sym typeface="Arial" pitchFamily="34" charset="0"/>
              </a:rPr>
              <a:t>PCell</a:t>
            </a:r>
            <a:r>
              <a:rPr lang="en-GB" altLang="zh-CN" sz="1400" dirty="0" smtClean="0">
                <a:sym typeface="Arial" pitchFamily="34" charset="0"/>
              </a:rPr>
              <a:t> and </a:t>
            </a:r>
            <a:r>
              <a:rPr lang="en-GB" altLang="zh-CN" sz="1400" dirty="0" err="1" smtClean="0">
                <a:sym typeface="Arial" pitchFamily="34" charset="0"/>
              </a:rPr>
              <a:t>SCell</a:t>
            </a:r>
            <a:r>
              <a:rPr lang="en-GB" altLang="zh-CN" sz="1400" dirty="0" smtClean="0">
                <a:sym typeface="Arial" pitchFamily="34" charset="0"/>
              </a:rPr>
              <a:t> needs to be configured for HARQ  </a:t>
            </a:r>
            <a:r>
              <a:rPr lang="en-GB" altLang="zh-CN" sz="1400" dirty="0" smtClean="0">
                <a:sym typeface="Arial" pitchFamily="34" charset="0"/>
              </a:rPr>
              <a:t>timing / DRX </a:t>
            </a:r>
            <a:r>
              <a:rPr lang="en-GB" altLang="zh-CN" sz="1400" dirty="0" smtClean="0">
                <a:sym typeface="Arial" pitchFamily="34" charset="0"/>
              </a:rPr>
              <a:t>/Measurement GAP operations.</a:t>
            </a:r>
            <a:endParaRPr lang="zh-CN" altLang="en-US" sz="1400" dirty="0"/>
          </a:p>
        </p:txBody>
      </p:sp>
      <p:sp>
        <p:nvSpPr>
          <p:cNvPr id="17" name="矩形 16"/>
          <p:cNvSpPr/>
          <p:nvPr/>
        </p:nvSpPr>
        <p:spPr>
          <a:xfrm>
            <a:off x="117049" y="3655445"/>
            <a:ext cx="8409731" cy="695575"/>
          </a:xfrm>
          <a:prstGeom prst="rect">
            <a:avLst/>
          </a:prstGeom>
        </p:spPr>
        <p:txBody>
          <a:bodyPr wrap="square">
            <a:spAutoFit/>
          </a:bodyPr>
          <a:lstStyle/>
          <a:p>
            <a:pPr marL="784225" lvl="2" indent="-328613" defTabSz="1219200">
              <a:lnSpc>
                <a:spcPct val="140000"/>
              </a:lnSpc>
              <a:spcBef>
                <a:spcPts val="300"/>
              </a:spcBef>
              <a:buClr>
                <a:srgbClr val="CC9900"/>
              </a:buClr>
              <a:buFont typeface="Arial" pitchFamily="34" charset="0"/>
              <a:buChar char="•"/>
            </a:pPr>
            <a:r>
              <a:rPr lang="en-US" altLang="zh-CN" sz="1400" dirty="0" smtClean="0">
                <a:sym typeface="Arial" pitchFamily="34" charset="0"/>
              </a:rPr>
              <a:t>Adjustment of sub-frame mapping may be </a:t>
            </a:r>
            <a:r>
              <a:rPr lang="en-US" altLang="zh-CN" sz="1400" dirty="0" smtClean="0">
                <a:sym typeface="Arial" pitchFamily="34" charset="0"/>
              </a:rPr>
              <a:t>needed, </a:t>
            </a:r>
            <a:r>
              <a:rPr lang="en-US" altLang="zh-CN" sz="1400" dirty="0" smtClean="0">
                <a:sym typeface="Arial" pitchFamily="34" charset="0"/>
              </a:rPr>
              <a:t>e.g. </a:t>
            </a:r>
            <a:r>
              <a:rPr lang="en-US" altLang="zh-CN" sz="1400" dirty="0" smtClean="0">
                <a:sym typeface="Arial" pitchFamily="34" charset="0"/>
              </a:rPr>
              <a:t>due </a:t>
            </a:r>
            <a:r>
              <a:rPr lang="en-US" altLang="zh-CN" sz="1400" dirty="0" smtClean="0">
                <a:sym typeface="Arial" pitchFamily="34" charset="0"/>
              </a:rPr>
              <a:t>to clock drifting, TA value change,  UE processing time</a:t>
            </a:r>
            <a:endParaRPr lang="zh-CN" altLang="en-US" sz="1400" dirty="0">
              <a:sym typeface="Arial" pitchFamily="34" charset="0"/>
            </a:endParaRPr>
          </a:p>
        </p:txBody>
      </p:sp>
      <p:graphicFrame>
        <p:nvGraphicFramePr>
          <p:cNvPr id="5125" name="Object 5"/>
          <p:cNvGraphicFramePr>
            <a:graphicFrameLocks noChangeAspect="1"/>
          </p:cNvGraphicFramePr>
          <p:nvPr>
            <p:extLst>
              <p:ext uri="{D42A27DB-BD31-4B8C-83A1-F6EECF244321}">
                <p14:modId xmlns:p14="http://schemas.microsoft.com/office/powerpoint/2010/main" xmlns="" val="3021773499"/>
              </p:ext>
            </p:extLst>
          </p:nvPr>
        </p:nvGraphicFramePr>
        <p:xfrm>
          <a:off x="935534" y="1861305"/>
          <a:ext cx="7144589" cy="1794139"/>
        </p:xfrm>
        <a:graphic>
          <a:graphicData uri="http://schemas.openxmlformats.org/presentationml/2006/ole">
            <p:oleObj spid="_x0000_s5126" name="Visio" r:id="rId3" imgW="8161020" imgH="2049856" progId="">
              <p:embed/>
            </p:oleObj>
          </a:graphicData>
        </a:graphic>
      </p:graphicFrame>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98595" y="273367"/>
            <a:ext cx="7778605" cy="541973"/>
          </a:xfrm>
          <a:prstGeom prst="rect">
            <a:avLst/>
          </a:prstGeom>
        </p:spPr>
        <p:txBody>
          <a:bodyPr/>
          <a:lstStyle/>
          <a:p>
            <a:pPr lvl="0">
              <a:defRPr/>
            </a:pPr>
            <a:r>
              <a:rPr lang="en-US" altLang="zh-CN" sz="2200" b="1" kern="0" dirty="0" smtClean="0">
                <a:solidFill>
                  <a:schemeClr val="accent2">
                    <a:lumMod val="75000"/>
                  </a:schemeClr>
                </a:solidFill>
                <a:latin typeface="Arial" pitchFamily="34" charset="0"/>
                <a:ea typeface="宋体" pitchFamily="2" charset="-122"/>
                <a:cs typeface="Arial" pitchFamily="34" charset="0"/>
              </a:rPr>
              <a:t>Objective</a:t>
            </a:r>
          </a:p>
        </p:txBody>
      </p:sp>
      <p:sp>
        <p:nvSpPr>
          <p:cNvPr id="4" name="Rectangle 1"/>
          <p:cNvSpPr>
            <a:spLocks noChangeArrowheads="1"/>
          </p:cNvSpPr>
          <p:nvPr/>
        </p:nvSpPr>
        <p:spPr bwMode="auto">
          <a:xfrm>
            <a:off x="405275" y="922362"/>
            <a:ext cx="8212945" cy="31808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27091" lvl="1" indent="-328613" defTabSz="1219200" eaLnBrk="0" hangingPunct="0">
              <a:lnSpc>
                <a:spcPct val="140000"/>
              </a:lnSpc>
              <a:spcBef>
                <a:spcPct val="20000"/>
              </a:spcBef>
              <a:buClr>
                <a:srgbClr val="CC9900"/>
              </a:buClr>
              <a:buFont typeface="Arial" pitchFamily="34" charset="0"/>
              <a:buChar char="•"/>
            </a:pPr>
            <a:r>
              <a:rPr lang="en-GB" altLang="zh-CN" sz="1600" dirty="0" smtClean="0">
                <a:sym typeface="Arial" pitchFamily="34" charset="0"/>
              </a:rPr>
              <a:t>In order to improve per-user throughput and UL coverage, data aggregation for the UE capable of only one UL CC in case of unsynchronized network (i.e. the frame timing and SFN are not aligned across cells) needs to be supported, including:</a:t>
            </a:r>
            <a:endParaRPr lang="zh-CN" altLang="zh-CN" sz="1600" dirty="0" smtClean="0">
              <a:sym typeface="Arial" pitchFamily="34" charset="0"/>
            </a:endParaRPr>
          </a:p>
          <a:p>
            <a:pPr marL="784225" lvl="2" indent="-328613" defTabSz="1219200" eaLnBrk="0" hangingPunct="0">
              <a:lnSpc>
                <a:spcPct val="140000"/>
              </a:lnSpc>
              <a:spcBef>
                <a:spcPts val="300"/>
              </a:spcBef>
              <a:buClr>
                <a:srgbClr val="CC9900"/>
              </a:buClr>
              <a:buFont typeface="Arial" pitchFamily="34" charset="0"/>
              <a:buChar char="•"/>
            </a:pPr>
            <a:r>
              <a:rPr lang="en-GB" altLang="zh-CN" sz="1400" dirty="0" smtClean="0">
                <a:sym typeface="Arial" pitchFamily="34" charset="0"/>
              </a:rPr>
              <a:t>Removal of the SFN alignment requirement between serving cells for CA (i.e. 30.26 ms ) (RAN2, RAN4)</a:t>
            </a:r>
            <a:endParaRPr lang="zh-CN" altLang="zh-CN" sz="1400" dirty="0" smtClean="0">
              <a:sym typeface="Arial" pitchFamily="34" charset="0"/>
            </a:endParaRPr>
          </a:p>
          <a:p>
            <a:pPr marL="784225" lvl="2" indent="-328613" defTabSz="1219200" eaLnBrk="0" hangingPunct="0">
              <a:lnSpc>
                <a:spcPct val="140000"/>
              </a:lnSpc>
              <a:spcBef>
                <a:spcPts val="300"/>
              </a:spcBef>
              <a:buClr>
                <a:srgbClr val="CC9900"/>
              </a:buClr>
              <a:buFont typeface="Arial" pitchFamily="34" charset="0"/>
              <a:buChar char="•"/>
            </a:pPr>
            <a:r>
              <a:rPr lang="en-GB" altLang="zh-CN" sz="1400" dirty="0" smtClean="0">
                <a:sym typeface="Arial" pitchFamily="34" charset="0"/>
              </a:rPr>
              <a:t>SFN offset and sub-frame time difference acquisition (RAN2, RAN3)</a:t>
            </a:r>
            <a:endParaRPr lang="zh-CN" altLang="zh-CN" sz="1400" dirty="0" smtClean="0">
              <a:sym typeface="Arial" pitchFamily="34" charset="0"/>
            </a:endParaRPr>
          </a:p>
          <a:p>
            <a:pPr marL="784225" lvl="2" indent="-328613" defTabSz="1219200" eaLnBrk="0" hangingPunct="0">
              <a:lnSpc>
                <a:spcPct val="140000"/>
              </a:lnSpc>
              <a:spcBef>
                <a:spcPts val="300"/>
              </a:spcBef>
              <a:buClr>
                <a:srgbClr val="CC9900"/>
              </a:buClr>
              <a:buFont typeface="Arial" pitchFamily="34" charset="0"/>
              <a:buChar char="•"/>
            </a:pPr>
            <a:r>
              <a:rPr lang="en-GB" altLang="zh-CN" sz="1400" dirty="0" smtClean="0">
                <a:sym typeface="Arial" pitchFamily="34" charset="0"/>
              </a:rPr>
              <a:t>Sub frame mapping configuration and adjustment for HARQ </a:t>
            </a:r>
            <a:r>
              <a:rPr lang="en-GB" altLang="zh-CN" sz="1400" dirty="0" smtClean="0">
                <a:sym typeface="Arial" pitchFamily="34" charset="0"/>
              </a:rPr>
              <a:t>timing / DRX operation / measurement </a:t>
            </a:r>
            <a:r>
              <a:rPr lang="en-GB" altLang="zh-CN" sz="1400" dirty="0" smtClean="0">
                <a:sym typeface="Arial" pitchFamily="34" charset="0"/>
              </a:rPr>
              <a:t>GAP operation </a:t>
            </a:r>
            <a:r>
              <a:rPr lang="en-GB" altLang="zh-CN" sz="1400" dirty="0" smtClean="0">
                <a:sym typeface="Arial" pitchFamily="34" charset="0"/>
              </a:rPr>
              <a:t>etc. </a:t>
            </a:r>
            <a:r>
              <a:rPr lang="en-GB" altLang="zh-CN" sz="1400" dirty="0" smtClean="0">
                <a:sym typeface="Arial" pitchFamily="34" charset="0"/>
              </a:rPr>
              <a:t>(RAN2, RAN4, and RAN1)</a:t>
            </a:r>
            <a:endParaRPr lang="zh-CN" altLang="zh-CN" sz="1400" dirty="0" smtClean="0">
              <a:sym typeface="Arial" pitchFamily="34" charset="0"/>
            </a:endParaRPr>
          </a:p>
          <a:p>
            <a:pPr marL="228600" indent="-228600" eaLnBrk="0" hangingPunct="0">
              <a:buFont typeface="Wingdings" pitchFamily="2" charset="2"/>
              <a:buChar char="l"/>
            </a:pPr>
            <a:endParaRPr lang="en-GB" altLang="zh-CN" sz="1400" b="1" dirty="0" smtClean="0">
              <a:latin typeface="Arial" pitchFamily="34" charset="0"/>
              <a:ea typeface="Times"/>
              <a:cs typeface="Arial" pitchFamily="34" charset="0"/>
            </a:endParaRPr>
          </a:p>
          <a:p>
            <a:pPr marL="228600" indent="-228600" eaLnBrk="0" hangingPunct="0">
              <a:buFont typeface="Wingdings" pitchFamily="2" charset="2"/>
              <a:buChar char="l"/>
            </a:pPr>
            <a:endParaRPr lang="en-GB" altLang="zh-CN" sz="1400" b="1" dirty="0" smtClean="0">
              <a:latin typeface="Arial" pitchFamily="34" charset="0"/>
              <a:ea typeface="Times"/>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Copyright©2015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xmlns="" val="26854759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35961</TotalTime>
  <Words>558</Words>
  <Application>Microsoft Office PowerPoint</Application>
  <PresentationFormat>On-screen Show (16:9)</PresentationFormat>
  <Paragraphs>46</Paragraphs>
  <Slides>5</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2_主题1</vt:lpstr>
      <vt:lpstr>Visio</vt:lpstr>
      <vt:lpstr>Slide 1</vt:lpstr>
      <vt:lpstr>Slide 2</vt:lpstr>
      <vt:lpstr>Slide 3</vt:lpstr>
      <vt:lpstr>Slide 4</vt:lpstr>
      <vt:lpstr>Slide 5</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Huawei</cp:lastModifiedBy>
  <cp:revision>2379</cp:revision>
  <dcterms:created xsi:type="dcterms:W3CDTF">2012-12-20T06:01:13Z</dcterms:created>
  <dcterms:modified xsi:type="dcterms:W3CDTF">2016-11-29T15:38:26Z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(3)a3zTRo44iiUQ9y0+2zyAnas/x7bR5K0LGcGp45+p0qZFjTDNxWlosqLVXmUOD2wEQKNVm5OC
OlJZWHcfs7gfVrDpjK7M3aAfgFitf/hAlKhUZKKvYHtdGgX2IsTSLNQzXCk9s0yNVEwgUpo+
72wHOI/pGOwEvgPDNzSUQ6mLNimNsNOtBgxBu8GVHzHe/Q/rGiJAUW/dk9WbGGWAtQ58EBR8
60p/3QmM0cOZuR6Ozf</vt:lpwstr>
  </property>
  <property fmtid="{D5CDD505-2E9C-101B-9397-08002B2CF9AE}" pid="11" name="_2015_ms_pID_7253431">
    <vt:lpwstr>7jc3xCJfeXEuDaIqiQ4Qte4XTV7f4zYjZQmpfytvvQLb2HHGhgD6oj
eexHidX7Duo5JPX1ZgihjHGK3BRSR6BwmXYPCzoLZV4q7NE+edvGJ2BHbsPxbC0dxXXaCKGG
79c5PaMwhxeg7ry5pUe1Y3EGPSrrmo5Ik5nK7bcNLCFJkqD2Eb/s3LVGrLlpbUsKLeI+nOO+
mzaPKCUy0O9VQ2Db2/4F3c9RRvEWrEJsRaYk</vt:lpwstr>
  </property>
  <property fmtid="{D5CDD505-2E9C-101B-9397-08002B2CF9AE}" pid="12" name="_2015_ms_pID_7253432">
    <vt:lpwstr>IH5hO36erCzbKnO1ipKC7Ri4uGFjDO1TFP2T
rJosRvid</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1480433646</vt:lpwstr>
  </property>
</Properties>
</file>