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462" r:id="rId2"/>
    <p:sldId id="460" r:id="rId3"/>
    <p:sldId id="463" r:id="rId4"/>
    <p:sldId id="461" r:id="rId5"/>
    <p:sldId id="459" r:id="rId6"/>
  </p:sldIdLst>
  <p:sldSz cx="9144000" cy="5143500" type="screen16x9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36">
          <p15:clr>
            <a:srgbClr val="A4A3A4"/>
          </p15:clr>
        </p15:guide>
        <p15:guide id="2" orient="horz" pos="622">
          <p15:clr>
            <a:srgbClr val="A4A3A4"/>
          </p15:clr>
        </p15:guide>
        <p15:guide id="3" pos="289">
          <p15:clr>
            <a:srgbClr val="A4A3A4"/>
          </p15:clr>
        </p15:guide>
        <p15:guide id="4" pos="2653">
          <p15:clr>
            <a:srgbClr val="A4A3A4"/>
          </p15:clr>
        </p15:guide>
        <p15:guide id="5" pos="4922">
          <p15:clr>
            <a:srgbClr val="A4A3A4"/>
          </p15:clr>
        </p15:guide>
        <p15:guide id="6" pos="2562">
          <p15:clr>
            <a:srgbClr val="A4A3A4"/>
          </p15:clr>
        </p15:guide>
        <p15:guide id="7" orient="horz" pos="675">
          <p15:clr>
            <a:srgbClr val="A4A3A4"/>
          </p15:clr>
        </p15:guide>
        <p15:guide id="8" pos="2809">
          <p15:clr>
            <a:srgbClr val="A4A3A4"/>
          </p15:clr>
        </p15:guide>
        <p15:guide id="9" pos="5210">
          <p15:clr>
            <a:srgbClr val="A4A3A4"/>
          </p15:clr>
        </p15:guide>
        <p15:guide id="10" pos="269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CA"/>
    <a:srgbClr val="5E2750"/>
    <a:srgbClr val="EB9700"/>
    <a:srgbClr val="FECB00"/>
    <a:srgbClr val="A8B400"/>
    <a:srgbClr val="007C92"/>
    <a:srgbClr val="9C2AA0"/>
    <a:srgbClr val="54575A"/>
    <a:srgbClr val="EA231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9" autoAdjust="0"/>
    <p:restoredTop sz="94628" autoAdjust="0"/>
  </p:normalViewPr>
  <p:slideViewPr>
    <p:cSldViewPr snapToGrid="0" showGuides="1">
      <p:cViewPr varScale="1">
        <p:scale>
          <a:sx n="90" d="100"/>
          <a:sy n="90" d="100"/>
        </p:scale>
        <p:origin x="-108" y="-96"/>
      </p:cViewPr>
      <p:guideLst>
        <p:guide orient="horz" pos="2936"/>
        <p:guide orient="horz" pos="622"/>
        <p:guide orient="horz" pos="675"/>
        <p:guide pos="289"/>
        <p:guide pos="2653"/>
        <p:guide pos="4922"/>
        <p:guide pos="2562"/>
        <p:guide pos="2809"/>
        <p:guide pos="5210"/>
        <p:guide pos="26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3" d="100"/>
          <a:sy n="73" d="100"/>
        </p:scale>
        <p:origin x="-3426" y="-108"/>
      </p:cViewPr>
      <p:guideLst>
        <p:guide orient="horz" pos="3127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08/09/2015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08/09/2015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1515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884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0"/>
            <a:ext cx="862965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29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9" t="22479" r="9259" b="21482"/>
          <a:stretch/>
        </p:blipFill>
        <p:spPr>
          <a:xfrm>
            <a:off x="4327525" y="330501"/>
            <a:ext cx="4585054" cy="446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92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6"/>
          <a:stretch/>
        </p:blipFill>
        <p:spPr>
          <a:xfrm>
            <a:off x="3495674" y="0"/>
            <a:ext cx="5646971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0773"/>
            <a:ext cx="3581400" cy="327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984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730" y="1563158"/>
            <a:ext cx="7485270" cy="35780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3951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199" y="1081653"/>
            <a:ext cx="7810718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 marL="809625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1" y="205977"/>
            <a:ext cx="7810716" cy="87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83902F6-4CDA-4594-95B4-EACEEF08FF69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199" y="205199"/>
            <a:ext cx="7810717" cy="876453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081653"/>
            <a:ext cx="3817620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1600" dirty="0" smtClean="0"/>
            </a:lvl1pPr>
            <a:lvl2pPr>
              <a:defRPr lang="en-US" sz="1200" dirty="0" smtClean="0"/>
            </a:lvl2pPr>
            <a:lvl3pPr>
              <a:defRPr lang="en-US" sz="1200" dirty="0" smtClean="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458691" y="1081653"/>
            <a:ext cx="3809225" cy="3577660"/>
          </a:xfrm>
        </p:spPr>
        <p:txBody>
          <a:bodyPr/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C1 - Public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A286CD-D9E5-4F2A-97EF-20E105008E3B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816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C1 - Public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22EA353-1418-4259-8955-72B1358EEA76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9939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ts val="254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C1 - Public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A57A334-F489-41CA-BBC2-FF8043E588B0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00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987425"/>
            <a:ext cx="3598863" cy="36718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200"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279900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188075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C1 - Public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5C27847-DBD3-430C-BAC2-B95714BE0725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C1 - Public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6B94F7F-9F7E-400D-A849-7E1BBAC861A6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0"/>
            <a:ext cx="81153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8770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C1 - Public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10"/>
            <a:ext cx="2804365" cy="5140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600" y="2563950"/>
            <a:ext cx="1890000" cy="1854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en-GB" sz="2200" i="0" dirty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8C05A43-AE44-4720-BC2A-1CC5FA1A8960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1100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67FA7E-D52B-4DC7-95DE-05F43DF0EC72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0374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5F7ACC-B862-4AAD-961C-84FE69922F60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>
          <a:xfrm>
            <a:off x="6137275" y="4745241"/>
            <a:ext cx="2133600" cy="2746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88D5BEB-7488-40D8-A205-A30E8085F4C8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4980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44B9D-8866-4052-89A3-F925AA488E0E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1892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E69525D-EB01-4D64-8579-944337A2D571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4714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B0B97E-18EA-4453-BB85-EBBD13142467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546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6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E58E191-CFF8-4CAC-8AEC-BBC8EAF243F3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73874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998C3A9-6F93-468F-A608-7110A9B5A37E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923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81825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575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8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0BDD3FC-A147-4C59-99C8-3CBC57FE9A1F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1517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9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C062BA-82C9-40A6-B7BC-7B9839E7DCAC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40853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0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BA19DBA-D5F9-4AD9-A7E6-A8A6980FDC9E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3017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9" t="24727" r="20692" b="38924"/>
          <a:stretch/>
        </p:blipFill>
        <p:spPr>
          <a:xfrm>
            <a:off x="8627623" y="4286700"/>
            <a:ext cx="516377" cy="856800"/>
          </a:xfrm>
          <a:prstGeom prst="rect">
            <a:avLst/>
          </a:prstGeom>
        </p:spPr>
      </p:pic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916147" y="1081088"/>
            <a:ext cx="4892606" cy="3669454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4x3 video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8C48BF-26D2-4F33-9AA2-C36D80BC047C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183570" y="1081088"/>
            <a:ext cx="6364110" cy="3579812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16x9 video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9" t="24727" r="20692" b="38924"/>
          <a:stretch/>
        </p:blipFill>
        <p:spPr>
          <a:xfrm>
            <a:off x="8627623" y="4286700"/>
            <a:ext cx="516377" cy="8568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D84B9A-9318-46E2-A47D-5AAC4E9F6A70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153275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745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4155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6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5" y="2762250"/>
            <a:ext cx="6157647" cy="2174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6"/>
          <a:stretch/>
        </p:blipFill>
        <p:spPr>
          <a:xfrm>
            <a:off x="3495674" y="0"/>
            <a:ext cx="5646971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1462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754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" y="0"/>
            <a:ext cx="8353425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9756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9873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7"/>
            <a:ext cx="7810717" cy="8756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1653"/>
            <a:ext cx="7810717" cy="35776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46278"/>
            <a:ext cx="413410" cy="27463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en-I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smtClean="0"/>
              <a:t>C1 - Public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1" t="24845" r="21159" b="39189"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45241"/>
            <a:ext cx="21336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900" smtClean="0"/>
            </a:lvl1pPr>
          </a:lstStyle>
          <a:p>
            <a:fld id="{DED6A65B-83FA-4BF1-B228-1D82A01A078D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94" r:id="rId3"/>
    <p:sldLayoutId id="2147483690" r:id="rId4"/>
    <p:sldLayoutId id="2147483687" r:id="rId5"/>
    <p:sldLayoutId id="2147483691" r:id="rId6"/>
    <p:sldLayoutId id="2147483664" r:id="rId7"/>
    <p:sldLayoutId id="2147483699" r:id="rId8"/>
    <p:sldLayoutId id="2147483698" r:id="rId9"/>
    <p:sldLayoutId id="2147483697" r:id="rId10"/>
    <p:sldLayoutId id="2147483700" r:id="rId11"/>
    <p:sldLayoutId id="2147483701" r:id="rId12"/>
    <p:sldLayoutId id="2147483702" r:id="rId13"/>
    <p:sldLayoutId id="2147483650" r:id="rId14"/>
    <p:sldLayoutId id="2147483668" r:id="rId15"/>
    <p:sldLayoutId id="2147483662" r:id="rId16"/>
    <p:sldLayoutId id="2147483661" r:id="rId17"/>
    <p:sldLayoutId id="2147483659" r:id="rId18"/>
    <p:sldLayoutId id="2147483654" r:id="rId19"/>
    <p:sldLayoutId id="2147483660" r:id="rId20"/>
    <p:sldLayoutId id="2147483670" r:id="rId21"/>
    <p:sldLayoutId id="2147483649" r:id="rId22"/>
    <p:sldLayoutId id="2147483675" r:id="rId23"/>
    <p:sldLayoutId id="2147483676" r:id="rId24"/>
    <p:sldLayoutId id="2147483677" r:id="rId25"/>
    <p:sldLayoutId id="2147483678" r:id="rId26"/>
    <p:sldLayoutId id="2147483679" r:id="rId27"/>
    <p:sldLayoutId id="2147483680" r:id="rId28"/>
    <p:sldLayoutId id="2147483681" r:id="rId29"/>
    <p:sldLayoutId id="2147483682" r:id="rId30"/>
    <p:sldLayoutId id="2147483683" r:id="rId31"/>
    <p:sldLayoutId id="2147483684" r:id="rId32"/>
    <p:sldLayoutId id="2147483666" r:id="rId33"/>
    <p:sldLayoutId id="2147483667" r:id="rId34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447675" indent="-180975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714375" indent="-1714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942975" indent="-133350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14425" indent="-1238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 dirty="0" smtClean="0"/>
              <a:t>C1 - Public</a:t>
            </a:r>
            <a:endParaRPr lang="en-GB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5016822" y="1268636"/>
            <a:ext cx="3962422" cy="1480931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85000" lnSpcReduction="10000"/>
          </a:bodyPr>
          <a:lstStyle>
            <a:lvl1pPr algn="r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1" i="0" kern="1200">
                <a:solidFill>
                  <a:schemeClr val="accent1"/>
                </a:solidFill>
                <a:latin typeface="Vodafone Rg"/>
                <a:ea typeface="+mj-ea"/>
                <a:cs typeface="Vodafone Rg"/>
              </a:defRPr>
            </a:lvl1pPr>
          </a:lstStyle>
          <a:p>
            <a:r>
              <a:rPr lang="en-US" dirty="0" smtClean="0"/>
              <a:t>Cellular Internet of Things </a:t>
            </a:r>
            <a:br>
              <a:rPr lang="en-US" dirty="0" smtClean="0"/>
            </a:br>
            <a:r>
              <a:rPr lang="en-US" sz="3300" dirty="0" smtClean="0"/>
              <a:t>Meeting plan for WI </a:t>
            </a:r>
            <a:r>
              <a:rPr lang="en-US" sz="3300" dirty="0" smtClean="0"/>
              <a:t>phase</a:t>
            </a:r>
            <a:endParaRPr lang="en-US" sz="1800" dirty="0" smtClean="0"/>
          </a:p>
          <a:p>
            <a:r>
              <a:rPr lang="en-US" sz="1800" dirty="0" smtClean="0"/>
              <a:t>Source: Vodafone</a:t>
            </a:r>
            <a:endParaRPr lang="en-US" dirty="0"/>
          </a:p>
        </p:txBody>
      </p:sp>
      <p:sp>
        <p:nvSpPr>
          <p:cNvPr id="8" name="Subtitle 5"/>
          <p:cNvSpPr>
            <a:spLocks noGrp="1"/>
          </p:cNvSpPr>
          <p:nvPr>
            <p:ph type="subTitle" idx="1"/>
          </p:nvPr>
        </p:nvSpPr>
        <p:spPr>
          <a:xfrm>
            <a:off x="5222769" y="3236626"/>
            <a:ext cx="3819727" cy="1236538"/>
          </a:xfrm>
        </p:spPr>
        <p:txBody>
          <a:bodyPr/>
          <a:lstStyle/>
          <a:p>
            <a:r>
              <a:rPr lang="en-GB" dirty="0" smtClean="0"/>
              <a:t>3GPP TSG </a:t>
            </a:r>
            <a:r>
              <a:rPr lang="en-GB" smtClean="0"/>
              <a:t>RAN #</a:t>
            </a:r>
            <a:r>
              <a:rPr lang="en-GB" dirty="0" smtClean="0"/>
              <a:t>69</a:t>
            </a:r>
          </a:p>
          <a:p>
            <a:r>
              <a:rPr lang="en-GB" dirty="0" smtClean="0"/>
              <a:t>14 - 16 September 2015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71849" y="288324"/>
            <a:ext cx="1375719" cy="4118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2000" b="1" dirty="0" smtClean="0">
                <a:solidFill>
                  <a:schemeClr val="bg1"/>
                </a:solidFill>
                <a:latin typeface="Vodafone Rg" pitchFamily="34" charset="0"/>
              </a:rPr>
              <a:t>RP - 151375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5374" y="1095632"/>
            <a:ext cx="1556952" cy="3212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600" dirty="0" smtClean="0">
                <a:solidFill>
                  <a:schemeClr val="bg1"/>
                </a:solidFill>
                <a:latin typeface="Vodafone Rg" pitchFamily="34" charset="0"/>
              </a:rPr>
              <a:t>Agenda: 14.1.1</a:t>
            </a:r>
          </a:p>
        </p:txBody>
      </p:sp>
    </p:spTree>
    <p:extLst>
      <p:ext uri="{BB962C8B-B14F-4D97-AF65-F5344CB8AC3E}">
        <p14:creationId xmlns:p14="http://schemas.microsoft.com/office/powerpoint/2010/main" val="309608097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order to maintain original suggested GERAN WI schedule (see back up),  </a:t>
            </a:r>
            <a:r>
              <a:rPr lang="en-GB" dirty="0"/>
              <a:t>we propose following schedule for successful completion within Rel-13.</a:t>
            </a:r>
            <a:endParaRPr lang="en-GB" dirty="0" smtClean="0"/>
          </a:p>
          <a:p>
            <a:r>
              <a:rPr lang="en-GB" dirty="0" smtClean="0"/>
              <a:t>Planned </a:t>
            </a:r>
            <a:r>
              <a:rPr lang="en-GB" dirty="0"/>
              <a:t>Meeting Schedule</a:t>
            </a:r>
          </a:p>
          <a:p>
            <a:pPr lvl="1"/>
            <a:r>
              <a:rPr lang="en-GB" sz="2000" dirty="0"/>
              <a:t>RAN 1/2:  		5 – 9 October 2015, 	Malmo, </a:t>
            </a:r>
            <a:r>
              <a:rPr lang="en-GB" sz="2000" dirty="0" smtClean="0"/>
              <a:t>Sweden</a:t>
            </a:r>
          </a:p>
          <a:p>
            <a:pPr marL="457200" lvl="1" indent="0">
              <a:buNone/>
            </a:pPr>
            <a:r>
              <a:rPr lang="en-GB" sz="2000" dirty="0" smtClean="0"/>
              <a:t>RAN 3:  		5 – 9 October 2015, 	Sophia </a:t>
            </a:r>
            <a:r>
              <a:rPr lang="en-GB" sz="2000" dirty="0" err="1" smtClean="0"/>
              <a:t>Antipolis</a:t>
            </a:r>
            <a:r>
              <a:rPr lang="en-GB" sz="2000" dirty="0" smtClean="0"/>
              <a:t>, FR</a:t>
            </a:r>
          </a:p>
          <a:p>
            <a:pPr marL="457200" lvl="1" indent="0">
              <a:buNone/>
            </a:pPr>
            <a:r>
              <a:rPr lang="en-GB" sz="2000" dirty="0" smtClean="0"/>
              <a:t>RAN 4:  		12 – 16 October 2015, 	Sophia </a:t>
            </a:r>
            <a:r>
              <a:rPr lang="en-GB" sz="2000" dirty="0" err="1" smtClean="0"/>
              <a:t>Antipolis</a:t>
            </a:r>
            <a:r>
              <a:rPr lang="en-GB" sz="2000" dirty="0" smtClean="0"/>
              <a:t>, FR</a:t>
            </a:r>
          </a:p>
          <a:p>
            <a:pPr lvl="1"/>
            <a:r>
              <a:rPr lang="en-GB" sz="2000" dirty="0" smtClean="0"/>
              <a:t>RAN </a:t>
            </a:r>
            <a:r>
              <a:rPr lang="en-GB" sz="2000" dirty="0"/>
              <a:t>1/2/3/4: 	16 – 20 November 2015, 	Anaheim, USA</a:t>
            </a:r>
          </a:p>
          <a:p>
            <a:pPr lvl="1"/>
            <a:r>
              <a:rPr lang="en-GB" sz="2000" dirty="0">
                <a:solidFill>
                  <a:srgbClr val="C00000"/>
                </a:solidFill>
              </a:rPr>
              <a:t>RAN 1/2 ad hoc:  	14 – 18 December 2015, 	TBD</a:t>
            </a:r>
          </a:p>
          <a:p>
            <a:pPr lvl="1"/>
            <a:r>
              <a:rPr lang="en-GB" sz="2000" dirty="0">
                <a:solidFill>
                  <a:srgbClr val="C00000"/>
                </a:solidFill>
              </a:rPr>
              <a:t>RAN 1/2/4(ad hoc): </a:t>
            </a:r>
            <a:r>
              <a:rPr lang="en-GB" sz="2000" dirty="0" smtClean="0">
                <a:solidFill>
                  <a:srgbClr val="C00000"/>
                </a:solidFill>
              </a:rPr>
              <a:t>	11 </a:t>
            </a:r>
            <a:r>
              <a:rPr lang="en-GB" sz="2000" dirty="0">
                <a:solidFill>
                  <a:srgbClr val="C00000"/>
                </a:solidFill>
              </a:rPr>
              <a:t>– 15 January 2016	TBD</a:t>
            </a:r>
          </a:p>
          <a:p>
            <a:pPr lvl="1"/>
            <a:r>
              <a:rPr lang="en-GB" sz="2000" dirty="0"/>
              <a:t>RAN 1/2/3/4:  	15 – 19 February 2016, 	Malta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Vodafone’s </a:t>
            </a:r>
            <a:r>
              <a:rPr lang="en-GB" dirty="0"/>
              <a:t>suggestion for Work Item </a:t>
            </a:r>
            <a:r>
              <a:rPr lang="en-GB" dirty="0" smtClean="0"/>
              <a:t>calendar for RAN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29B9EA1-0223-4D58-A251-335AE3E1CC38}" type="datetime3">
              <a:rPr lang="en-US" smtClean="0"/>
              <a:t>8 September 2015</a:t>
            </a:fld>
            <a:endParaRPr lang="en-GB"/>
          </a:p>
        </p:txBody>
      </p:sp>
      <p:sp>
        <p:nvSpPr>
          <p:cNvPr id="7" name="Left Brace 6"/>
          <p:cNvSpPr/>
          <p:nvPr/>
        </p:nvSpPr>
        <p:spPr bwMode="auto">
          <a:xfrm rot="10800000">
            <a:off x="6551239" y="3444161"/>
            <a:ext cx="213360" cy="635479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0583" y="3545184"/>
            <a:ext cx="782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Additional meetings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3601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addition to online sessions, “offline” sessions are highly valuable to reach consensus, and allow delegates to work on way forward/CR drafting.</a:t>
            </a:r>
          </a:p>
          <a:p>
            <a:r>
              <a:rPr lang="en-GB" dirty="0" smtClean="0"/>
              <a:t>We </a:t>
            </a:r>
            <a:r>
              <a:rPr lang="en-GB" dirty="0"/>
              <a:t>anticipate 3</a:t>
            </a:r>
            <a:r>
              <a:rPr lang="en-GB" dirty="0" smtClean="0"/>
              <a:t> days of online sessions per meeting with gaps between sessions for “offline” sessions and document revisions.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Meeting Schedule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83902F6-4CDA-4594-95B4-EACEEF08FF69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490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/>
              <a:t>Back up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83902F6-4CDA-4594-95B4-EACEEF08FF69}" type="datetime3">
              <a:rPr lang="en-US" smtClean="0"/>
              <a:t>8 September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03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5588" y="922261"/>
            <a:ext cx="7982126" cy="3913349"/>
          </a:xfrm>
        </p:spPr>
        <p:txBody>
          <a:bodyPr/>
          <a:lstStyle/>
          <a:p>
            <a:r>
              <a:rPr lang="en-GB" dirty="0"/>
              <a:t>GERAN #67		10-14 August 2015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	4 </a:t>
            </a:r>
            <a:r>
              <a:rPr lang="en-GB" dirty="0"/>
              <a:t>week </a:t>
            </a:r>
            <a:r>
              <a:rPr lang="en-GB" dirty="0" smtClean="0"/>
              <a:t>gap</a:t>
            </a:r>
            <a:endParaRPr lang="en-GB" dirty="0"/>
          </a:p>
          <a:p>
            <a:r>
              <a:rPr lang="en-GB" dirty="0" err="1" smtClean="0"/>
              <a:t>CIoT</a:t>
            </a:r>
            <a:r>
              <a:rPr lang="en-GB" dirty="0" smtClean="0"/>
              <a:t> </a:t>
            </a:r>
            <a:r>
              <a:rPr lang="en-GB" dirty="0"/>
              <a:t>Ad hoc #5		14-18 September 2015 </a:t>
            </a:r>
            <a:r>
              <a:rPr lang="en-GB" dirty="0" smtClean="0"/>
              <a:t>(week of RAN/CT/SA </a:t>
            </a:r>
            <a:r>
              <a:rPr lang="en-GB" dirty="0"/>
              <a:t>plenaries)</a:t>
            </a:r>
          </a:p>
          <a:p>
            <a:pPr marL="0" indent="0">
              <a:buNone/>
            </a:pPr>
            <a:r>
              <a:rPr lang="en-GB" dirty="0" smtClean="0"/>
              <a:t>		3 </a:t>
            </a:r>
            <a:r>
              <a:rPr lang="en-GB" dirty="0"/>
              <a:t>week </a:t>
            </a:r>
            <a:r>
              <a:rPr lang="en-GB" dirty="0" smtClean="0"/>
              <a:t>gap  (includes </a:t>
            </a:r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October holiday </a:t>
            </a:r>
            <a:r>
              <a:rPr lang="en-GB" dirty="0" smtClean="0"/>
              <a:t>week)</a:t>
            </a:r>
            <a:endParaRPr lang="en-GB" dirty="0"/>
          </a:p>
          <a:p>
            <a:r>
              <a:rPr lang="en-GB" dirty="0" err="1" smtClean="0"/>
              <a:t>CIoT</a:t>
            </a:r>
            <a:r>
              <a:rPr lang="en-GB" dirty="0" smtClean="0"/>
              <a:t> </a:t>
            </a:r>
            <a:r>
              <a:rPr lang="en-GB" dirty="0"/>
              <a:t>Ad Hoc #6		12-16 October 2015</a:t>
            </a:r>
          </a:p>
          <a:p>
            <a:pPr marL="0" indent="0">
              <a:buNone/>
            </a:pPr>
            <a:r>
              <a:rPr lang="en-GB" dirty="0" smtClean="0"/>
              <a:t>		4 </a:t>
            </a:r>
            <a:r>
              <a:rPr lang="en-GB" dirty="0"/>
              <a:t>week </a:t>
            </a:r>
            <a:r>
              <a:rPr lang="en-GB" dirty="0" smtClean="0"/>
              <a:t>gap</a:t>
            </a:r>
            <a:endParaRPr lang="en-GB" dirty="0"/>
          </a:p>
          <a:p>
            <a:r>
              <a:rPr lang="en-GB" dirty="0" smtClean="0"/>
              <a:t>GERAN </a:t>
            </a:r>
            <a:r>
              <a:rPr lang="en-GB" dirty="0"/>
              <a:t>#68		16-20 November 2015 (mega meeting)</a:t>
            </a:r>
          </a:p>
          <a:p>
            <a:pPr marL="0" indent="0">
              <a:buNone/>
            </a:pPr>
            <a:r>
              <a:rPr lang="en-GB" dirty="0" smtClean="0"/>
              <a:t>		7 </a:t>
            </a:r>
            <a:r>
              <a:rPr lang="en-GB" dirty="0"/>
              <a:t>week </a:t>
            </a:r>
            <a:r>
              <a:rPr lang="en-GB" dirty="0" smtClean="0"/>
              <a:t>gap  (includes Christmas)</a:t>
            </a:r>
            <a:endParaRPr lang="en-GB" dirty="0"/>
          </a:p>
          <a:p>
            <a:r>
              <a:rPr lang="en-GB" dirty="0"/>
              <a:t>GERAN1/2 bis meeting	11-15 January </a:t>
            </a:r>
            <a:r>
              <a:rPr lang="en-GB" dirty="0" smtClean="0"/>
              <a:t>2016 </a:t>
            </a:r>
            <a:endParaRPr lang="en-GB" dirty="0"/>
          </a:p>
          <a:p>
            <a:pPr marL="0" indent="0">
              <a:buNone/>
            </a:pPr>
            <a:r>
              <a:rPr lang="en-GB" dirty="0" smtClean="0"/>
              <a:t>		4 </a:t>
            </a:r>
            <a:r>
              <a:rPr lang="en-GB" dirty="0"/>
              <a:t>week </a:t>
            </a:r>
            <a:r>
              <a:rPr lang="en-GB" dirty="0" smtClean="0"/>
              <a:t>gap  (includes </a:t>
            </a:r>
            <a:r>
              <a:rPr lang="en-GB" dirty="0"/>
              <a:t>Chinese New </a:t>
            </a:r>
            <a:r>
              <a:rPr lang="en-GB" dirty="0" smtClean="0"/>
              <a:t>Year)</a:t>
            </a:r>
            <a:endParaRPr lang="en-GB" dirty="0"/>
          </a:p>
          <a:p>
            <a:r>
              <a:rPr lang="en-GB" dirty="0" smtClean="0"/>
              <a:t>GERAN </a:t>
            </a:r>
            <a:r>
              <a:rPr lang="en-GB" dirty="0"/>
              <a:t>#69		15-19 Feb 2016 (close </a:t>
            </a:r>
            <a:r>
              <a:rPr lang="en-GB" dirty="0" smtClean="0"/>
              <a:t>formal </a:t>
            </a:r>
            <a:r>
              <a:rPr lang="en-GB" dirty="0"/>
              <a:t>message </a:t>
            </a:r>
            <a:r>
              <a:rPr lang="en-GB" dirty="0" smtClean="0"/>
              <a:t>coding </a:t>
            </a:r>
            <a:r>
              <a:rPr lang="en-GB" dirty="0"/>
              <a:t>for Rel 13)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pre-PCG: Vodafone’s suggestion for Work Item calendar</a:t>
            </a:r>
            <a:br>
              <a:rPr lang="en-GB" dirty="0" smtClean="0"/>
            </a:br>
            <a:r>
              <a:rPr lang="en-GB" dirty="0" smtClean="0"/>
              <a:t>						GPC150295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C1 - Public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CC35C61-A628-436B-BCD4-3C79079D8E93}" type="datetime3">
              <a:rPr lang="en-US" smtClean="0"/>
              <a:t>8 September 2015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254219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sz="1600"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16x9_VF_Template 180714_VFfont.pptx" id="{B1E154C7-692F-4046-8571-F3625F6D808F}" vid="{E866C06E-8EDC-47B6-A477-D624A25EB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147</Words>
  <Application>Microsoft Office PowerPoint</Application>
  <PresentationFormat>On-screen Show (16:9)</PresentationFormat>
  <Paragraphs>50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blank</vt:lpstr>
      <vt:lpstr>PowerPoint Presentation</vt:lpstr>
      <vt:lpstr>Vodafone’s suggestion for Work Item calendar for RAN</vt:lpstr>
      <vt:lpstr>Meeting Schedule</vt:lpstr>
      <vt:lpstr>PowerPoint Presentation</vt:lpstr>
      <vt:lpstr>pre-PCG: Vodafone’s suggestion for Work Item calendar       GPC150295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2011-08-30T12:20:26Z</cp:lastPrinted>
  <dcterms:created xsi:type="dcterms:W3CDTF">2015-06-04T10:33:15Z</dcterms:created>
  <dcterms:modified xsi:type="dcterms:W3CDTF">2015-09-08T14:50:26Z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1263518698</vt:i4>
  </property>
  <property fmtid="{D5CDD505-2E9C-101B-9397-08002B2CF9AE}" pid="4" name="_PreviousAdHocReviewCycleID">
    <vt:i4>1019371740</vt:i4>
  </property>
</Properties>
</file>