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4"/>
  </p:notesMasterIdLst>
  <p:handoutMasterIdLst>
    <p:handoutMasterId r:id="rId15"/>
  </p:handoutMasterIdLst>
  <p:sldIdLst>
    <p:sldId id="259" r:id="rId2"/>
    <p:sldId id="271" r:id="rId3"/>
    <p:sldId id="260" r:id="rId4"/>
    <p:sldId id="267" r:id="rId5"/>
    <p:sldId id="268" r:id="rId6"/>
    <p:sldId id="270" r:id="rId7"/>
    <p:sldId id="262" r:id="rId8"/>
    <p:sldId id="263" r:id="rId9"/>
    <p:sldId id="264" r:id="rId10"/>
    <p:sldId id="265" r:id="rId11"/>
    <p:sldId id="266" r:id="rId12"/>
    <p:sldId id="261" r:id="rId13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71"/>
            <p14:sldId id="260"/>
            <p14:sldId id="267"/>
            <p14:sldId id="268"/>
            <p14:sldId id="270"/>
            <p14:sldId id="262"/>
            <p14:sldId id="263"/>
            <p14:sldId id="264"/>
            <p14:sldId id="265"/>
            <p14:sldId id="266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-1140" y="-10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2015-06-12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2015-06-12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2015-06-12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F0397-DCC0-4641-BD94-E59A3DF30F1E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2015-06-12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2B965-83B1-4F41-8BB5-82A697B19E43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873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2015-06-12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7B176C-0389-4F39-976D-545D95EC8E28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404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Commercial in confidence  |  2015-06-12  |  Page </a:t>
            </a:r>
            <a:fld id="{C81F8F51-4B11-4399-A2C5-8EBD409DD0D2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Elevation Beamforming/Full-Dimension (FD) MIMO for LTE and AAS work in RAN4</a:t>
            </a:r>
            <a:endParaRPr lang="en-US" sz="4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8615" y="586854"/>
            <a:ext cx="1483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RP-151003</a:t>
            </a:r>
            <a:br>
              <a:rPr lang="en-US" dirty="0" smtClean="0"/>
            </a:br>
            <a:r>
              <a:rPr lang="en-US" dirty="0" smtClean="0"/>
              <a:t>AI 13.1.1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clear at all that the current framework for classifying BS with the associated assumptions for setting requirements (MCL) is appropriate for large arrays</a:t>
            </a:r>
          </a:p>
          <a:p>
            <a:r>
              <a:rPr lang="en-US" dirty="0" smtClean="0"/>
              <a:t>Consequence – susceptibility to blocking, interference etc. not properly captured or known</a:t>
            </a:r>
          </a:p>
          <a:p>
            <a:r>
              <a:rPr lang="en-US" dirty="0" smtClean="0"/>
              <a:t>Operators may face unexpected performance problems once deployed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Need for RAN4 requirements – BS classes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166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Testing is at an “antenna connector”</a:t>
            </a:r>
          </a:p>
          <a:p>
            <a:pPr lvl="1"/>
            <a:r>
              <a:rPr lang="en-US" dirty="0" smtClean="0"/>
              <a:t>Difficult to identify where this is for highly integrated systems</a:t>
            </a:r>
          </a:p>
          <a:p>
            <a:pPr lvl="1"/>
            <a:r>
              <a:rPr lang="en-US" dirty="0" smtClean="0"/>
              <a:t>Easy to measure signals at the wrong point and get misleading results</a:t>
            </a:r>
          </a:p>
          <a:p>
            <a:pPr lvl="1"/>
            <a:endParaRPr lang="en-US" dirty="0"/>
          </a:p>
          <a:p>
            <a:r>
              <a:rPr lang="en-US" dirty="0" smtClean="0"/>
              <a:t>Whole system performance is not captured</a:t>
            </a:r>
          </a:p>
          <a:p>
            <a:pPr lvl="1"/>
            <a:r>
              <a:rPr lang="en-US" dirty="0" smtClean="0"/>
              <a:t>Just capture single radio performance, not composite radio, array and antenna performance</a:t>
            </a:r>
          </a:p>
          <a:p>
            <a:pPr lvl="1"/>
            <a:endParaRPr lang="en-US" dirty="0"/>
          </a:p>
          <a:p>
            <a:r>
              <a:rPr lang="en-US" dirty="0" smtClean="0"/>
              <a:t>Cannot always build antenna connectors in large arrays</a:t>
            </a:r>
          </a:p>
          <a:p>
            <a:pPr lvl="1"/>
            <a:r>
              <a:rPr lang="en-US" dirty="0" smtClean="0"/>
              <a:t>Makes FD-MIMO difficult to implement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Need for RAN4 requirements - testing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099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r>
              <a:rPr lang="en-US" sz="1600" dirty="0" smtClean="0"/>
              <a:t>Long list of fundamental issues to sort out – emissions just one of them</a:t>
            </a:r>
          </a:p>
          <a:p>
            <a:r>
              <a:rPr lang="en-US" sz="1600" dirty="0" smtClean="0"/>
              <a:t>Current methodology assumes measurement ports which may not exist for AAS</a:t>
            </a:r>
          </a:p>
          <a:p>
            <a:r>
              <a:rPr lang="en-US" sz="1600" dirty="0" smtClean="0"/>
              <a:t>Currently total allowed unwanted emissions level for a BS increases linearly with the number of antennas</a:t>
            </a:r>
          </a:p>
          <a:p>
            <a:pPr lvl="1"/>
            <a:r>
              <a:rPr lang="en-US" sz="1200" dirty="0" smtClean="0"/>
              <a:t>More antennas for operator </a:t>
            </a:r>
            <a:r>
              <a:rPr lang="en-US" sz="1200" i="1" dirty="0" smtClean="0"/>
              <a:t>A</a:t>
            </a:r>
            <a:r>
              <a:rPr lang="en-US" sz="1200" dirty="0" smtClean="0"/>
              <a:t> may mean more interference for operator </a:t>
            </a:r>
            <a:r>
              <a:rPr lang="en-US" sz="1200" i="1" dirty="0" smtClean="0"/>
              <a:t>B</a:t>
            </a:r>
          </a:p>
          <a:p>
            <a:r>
              <a:rPr lang="en-US" sz="1600" dirty="0" smtClean="0"/>
              <a:t>Risk for large amounts of unwanted emissions despite fulfilling requirements!</a:t>
            </a:r>
          </a:p>
          <a:p>
            <a:pPr marL="355600" lvl="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New RAN4 Requirement methodology needed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2800" dirty="0" smtClean="0">
                <a:solidFill>
                  <a:srgbClr val="00B050"/>
                </a:solidFill>
              </a:rPr>
              <a:t>Example issue</a:t>
            </a:r>
            <a:endParaRPr lang="en-US" sz="2400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185" y="1337945"/>
            <a:ext cx="5543550" cy="221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1" name="Rounded Rectangle 140"/>
          <p:cNvSpPr/>
          <p:nvPr/>
        </p:nvSpPr>
        <p:spPr bwMode="auto">
          <a:xfrm>
            <a:off x="989431" y="5513612"/>
            <a:ext cx="6761402" cy="971381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053229" y="5634726"/>
            <a:ext cx="6697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Fundamental new RAN4 methodologies needed!</a:t>
            </a:r>
            <a:br>
              <a:rPr lang="en-US" i="1" dirty="0" smtClean="0">
                <a:solidFill>
                  <a:schemeClr val="bg1"/>
                </a:solidFill>
              </a:rPr>
            </a:br>
            <a:r>
              <a:rPr lang="en-US" i="1" dirty="0" smtClean="0">
                <a:solidFill>
                  <a:schemeClr val="bg1"/>
                </a:solidFill>
              </a:rPr>
              <a:t>-- can’t be squeezed into a tight Rel-13 timeline</a:t>
            </a:r>
            <a:endParaRPr lang="en-US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34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Without proper RAN4 requirements, FD-MIMO specifications will just be for </a:t>
            </a:r>
            <a:r>
              <a:rPr lang="en-US" dirty="0" err="1" smtClean="0"/>
              <a:t>testbeds</a:t>
            </a:r>
            <a:r>
              <a:rPr lang="en-US" dirty="0" smtClean="0"/>
              <a:t> and demonstrators and not commercially deployable</a:t>
            </a:r>
          </a:p>
          <a:p>
            <a:endParaRPr lang="en-US" dirty="0"/>
          </a:p>
          <a:p>
            <a:r>
              <a:rPr lang="en-US" dirty="0" smtClean="0"/>
              <a:t>FD-MIMO systems will be Active Antenna Systems</a:t>
            </a:r>
          </a:p>
          <a:p>
            <a:pPr lvl="1"/>
            <a:r>
              <a:rPr lang="en-US" dirty="0" smtClean="0"/>
              <a:t>Cannot connect &gt;8 antennas and radios using cables!</a:t>
            </a:r>
          </a:p>
          <a:p>
            <a:pPr lvl="1"/>
            <a:endParaRPr lang="en-US" dirty="0"/>
          </a:p>
          <a:p>
            <a:r>
              <a:rPr lang="en-US" dirty="0" smtClean="0"/>
              <a:t>RAN4 needs to build FD-MIMO requirements into the AAS specifications</a:t>
            </a:r>
          </a:p>
          <a:p>
            <a:pPr lvl="1"/>
            <a:r>
              <a:rPr lang="en-US" dirty="0" smtClean="0"/>
              <a:t>No AAS specification available to build upon until the end of release 13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release 13 AAS specification will not be suitable for array sizes &gt; around 8 TRX (see R4-152053)</a:t>
            </a:r>
          </a:p>
          <a:p>
            <a:r>
              <a:rPr lang="en-US" dirty="0" smtClean="0"/>
              <a:t>Main consequences of not doing RAN4 work for FD-MIMO properly:</a:t>
            </a:r>
          </a:p>
          <a:p>
            <a:pPr lvl="1"/>
            <a:r>
              <a:rPr lang="en-US" dirty="0" smtClean="0"/>
              <a:t>Interference to other networks from deployed AAS</a:t>
            </a:r>
          </a:p>
          <a:p>
            <a:pPr lvl="1"/>
            <a:r>
              <a:rPr lang="en-US" dirty="0" smtClean="0"/>
              <a:t>Reduced UL performance and resulting increased interference to other operators from UEs transmitting at higher power</a:t>
            </a:r>
          </a:p>
          <a:p>
            <a:pPr lvl="1"/>
            <a:r>
              <a:rPr lang="en-US" dirty="0" smtClean="0"/>
              <a:t>Not guaranteed TX signal quality for MIMO and high data rates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84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RAN4 work for FD-MIMO is extensive</a:t>
            </a:r>
          </a:p>
          <a:p>
            <a:r>
              <a:rPr lang="en-US" sz="2000" dirty="0" smtClean="0"/>
              <a:t>RAN4 should first complete the baseline AAS specification in release 13</a:t>
            </a:r>
          </a:p>
          <a:p>
            <a:pPr lvl="1"/>
            <a:r>
              <a:rPr lang="en-US" sz="1800" dirty="0"/>
              <a:t>AAS lays important pieces of a fundamental framework needed for further </a:t>
            </a:r>
            <a:r>
              <a:rPr lang="en-US" sz="1800" dirty="0" smtClean="0"/>
              <a:t>work</a:t>
            </a:r>
          </a:p>
          <a:p>
            <a:r>
              <a:rPr lang="en-US" sz="2000" b="1" dirty="0"/>
              <a:t>Explicitly note that RAN4 requirement coverage is for up to 8 </a:t>
            </a:r>
            <a:r>
              <a:rPr lang="en-US" sz="2000" b="1" dirty="0" smtClean="0"/>
              <a:t>ports in Rel-13</a:t>
            </a:r>
            <a:endParaRPr lang="en-US" sz="2000" b="1" dirty="0"/>
          </a:p>
          <a:p>
            <a:pPr lvl="1"/>
            <a:r>
              <a:rPr lang="en-US" sz="1800" b="1" dirty="0"/>
              <a:t>Do not then need significant RAN4 TUs for Rel-13</a:t>
            </a:r>
            <a:r>
              <a:rPr lang="en-US" sz="1800" b="1" dirty="0" smtClean="0"/>
              <a:t>.</a:t>
            </a:r>
          </a:p>
          <a:p>
            <a:r>
              <a:rPr lang="en-US" sz="2000" b="1" dirty="0" smtClean="0"/>
              <a:t>RAN4 develops FD-MIMO requirements for &gt;8 ports in release 14</a:t>
            </a:r>
          </a:p>
          <a:p>
            <a:pPr lvl="1"/>
            <a:r>
              <a:rPr lang="en-US" sz="1800" b="1" dirty="0" smtClean="0"/>
              <a:t>RAN1 may support &gt;8 ports in release 13, but not RAN4</a:t>
            </a:r>
          </a:p>
          <a:p>
            <a:pPr lvl="1"/>
            <a:r>
              <a:rPr lang="en-US" sz="1800" b="1" dirty="0" smtClean="0"/>
              <a:t>Similar approach to carrier aggregation; RAN1 supports 5 CC, RAN4 up to rel-12 max 3CC.</a:t>
            </a:r>
            <a:endParaRPr lang="en-US" sz="18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619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(See </a:t>
            </a:r>
            <a:r>
              <a:rPr lang="en-US" dirty="0"/>
              <a:t>also </a:t>
            </a:r>
            <a:r>
              <a:rPr lang="en-US" dirty="0" smtClean="0"/>
              <a:t>R4-152053)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technical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927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Currently total allowed unwanted emissions level (requirement) for a BS increases linearly with a number of antennas</a:t>
            </a:r>
          </a:p>
          <a:p>
            <a:pPr lvl="1"/>
            <a:r>
              <a:rPr lang="en-US" dirty="0" smtClean="0"/>
              <a:t>FD-MIMO systems could be built with cheap small components but cause large amounts of unwanted emissions</a:t>
            </a:r>
          </a:p>
          <a:p>
            <a:pPr lvl="1"/>
            <a:r>
              <a:rPr lang="en-US" dirty="0" smtClean="0"/>
              <a:t>Operators deploying such systems would cause interference problems to other operators</a:t>
            </a:r>
          </a:p>
          <a:p>
            <a:pPr lvl="1"/>
            <a:endParaRPr lang="en-US" dirty="0"/>
          </a:p>
          <a:p>
            <a:r>
              <a:rPr lang="en-US" dirty="0" smtClean="0"/>
              <a:t>Total emissions can increase when antennas are present even if current per radio requirements are passed</a:t>
            </a:r>
          </a:p>
          <a:p>
            <a:pPr lvl="1"/>
            <a:r>
              <a:rPr lang="en-US" dirty="0" smtClean="0"/>
              <a:t>Can lead to operators causing interference even though emissions pass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Need for RAN4 requirements - emissions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24538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receiver sensitivity requirement not designed for large arrays</a:t>
            </a:r>
          </a:p>
          <a:p>
            <a:r>
              <a:rPr lang="en-US" dirty="0" smtClean="0"/>
              <a:t>Need to capture self interference in highly integrated systems</a:t>
            </a:r>
          </a:p>
          <a:p>
            <a:r>
              <a:rPr lang="en-US" dirty="0" smtClean="0"/>
              <a:t>Current requirements do not capture this</a:t>
            </a:r>
          </a:p>
          <a:p>
            <a:pPr lvl="1"/>
            <a:r>
              <a:rPr lang="en-US" dirty="0" smtClean="0"/>
              <a:t>BS may pass requirements but have poor sensitivity</a:t>
            </a:r>
          </a:p>
          <a:p>
            <a:pPr lvl="1"/>
            <a:r>
              <a:rPr lang="en-US" dirty="0" smtClean="0"/>
              <a:t>Reduced coverage and UL performance for the owner operator</a:t>
            </a:r>
          </a:p>
          <a:p>
            <a:pPr lvl="1"/>
            <a:r>
              <a:rPr lang="en-US" dirty="0" smtClean="0"/>
              <a:t>UE power must be increased to compensate -&gt; Interference to other operators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Need for RAN4 requirements - Sensitivity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35786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EVM requirements are only tested with no antenna connected</a:t>
            </a:r>
          </a:p>
          <a:p>
            <a:r>
              <a:rPr lang="en-US" dirty="0" smtClean="0"/>
              <a:t>When antenna is connected, coupling effects cause EVM to increase</a:t>
            </a:r>
          </a:p>
          <a:p>
            <a:r>
              <a:rPr lang="en-US" dirty="0" smtClean="0"/>
              <a:t>Much worse than expected performance despite apparently passing requirements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Need for RAN4 requirements – TX signal quality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416664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952</TotalTime>
  <Words>631</Words>
  <Application>Microsoft Office PowerPoint</Application>
  <PresentationFormat>On-screen Show (4:3)</PresentationFormat>
  <Paragraphs>85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Ericsson Capital TT</vt:lpstr>
      <vt:lpstr>PresentationTemplate2011</vt:lpstr>
      <vt:lpstr>Elevation Beamforming/Full-Dimension (FD) MIMO for LTE and AAS work in RAN4</vt:lpstr>
      <vt:lpstr>New RAN4 Requirement methodology needed Example issue</vt:lpstr>
      <vt:lpstr>General</vt:lpstr>
      <vt:lpstr>General</vt:lpstr>
      <vt:lpstr>Proposal</vt:lpstr>
      <vt:lpstr>Annex – technical details</vt:lpstr>
      <vt:lpstr>Need for RAN4 requirements - emissions</vt:lpstr>
      <vt:lpstr>Need for RAN4 requirements - Sensitivity</vt:lpstr>
      <vt:lpstr>Need for RAN4 requirements – TX signal quality</vt:lpstr>
      <vt:lpstr>Need for RAN4 requirements – BS classes</vt:lpstr>
      <vt:lpstr>Need for RAN4 requirements - testing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FD-MIMO and RAN4</dc:title>
  <dc:creator>Thomas Chapman</dc:creator>
  <dc:description>Rev PA1</dc:description>
  <cp:lastModifiedBy>Daniel Larsson</cp:lastModifiedBy>
  <cp:revision>106</cp:revision>
  <dcterms:created xsi:type="dcterms:W3CDTF">2011-05-24T09:22:48Z</dcterms:created>
  <dcterms:modified xsi:type="dcterms:W3CDTF">2015-06-15T12:37:19Z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Commercial in confidence</vt:lpwstr>
  </property>
  <property fmtid="{D5CDD505-2E9C-101B-9397-08002B2CF9AE}" pid="30" name="RightFooterField">
    <vt:lpwstr/>
  </property>
  <property fmtid="{D5CDD505-2E9C-101B-9397-08002B2CF9AE}" pid="31" name="RightFooterField2">
    <vt:lpwstr>2015-06-12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2015-06-12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