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8757" autoAdjust="0"/>
  </p:normalViewPr>
  <p:slideViewPr>
    <p:cSldViewPr>
      <p:cViewPr>
        <p:scale>
          <a:sx n="70" d="100"/>
          <a:sy n="70" d="100"/>
        </p:scale>
        <p:origin x="-1386" y="-144"/>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811E357-840C-42C6-8F47-02D4FB0FA5BD}" type="datetimeFigureOut">
              <a:rPr lang="en-US" smtClean="0"/>
              <a:pPr/>
              <a:t>3/12/2015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EB9171-A4EF-4EE7-AEF0-463D5366B296}" type="slidenum">
              <a:rPr lang="en-US" smtClean="0"/>
              <a:pPr/>
              <a:t>‹#›</a:t>
            </a:fld>
            <a:endParaRPr lang="en-US"/>
          </a:p>
        </p:txBody>
      </p:sp>
    </p:spTree>
    <p:extLst>
      <p:ext uri="{BB962C8B-B14F-4D97-AF65-F5344CB8AC3E}">
        <p14:creationId xmlns="" xmlns:p14="http://schemas.microsoft.com/office/powerpoint/2010/main" val="12722252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811E357-840C-42C6-8F47-02D4FB0FA5BD}" type="datetimeFigureOut">
              <a:rPr lang="en-US" smtClean="0"/>
              <a:pPr/>
              <a:t>3/12/2015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EB9171-A4EF-4EE7-AEF0-463D5366B296}" type="slidenum">
              <a:rPr lang="en-US" smtClean="0"/>
              <a:pPr/>
              <a:t>‹#›</a:t>
            </a:fld>
            <a:endParaRPr lang="en-US"/>
          </a:p>
        </p:txBody>
      </p:sp>
    </p:spTree>
    <p:extLst>
      <p:ext uri="{BB962C8B-B14F-4D97-AF65-F5344CB8AC3E}">
        <p14:creationId xmlns="" xmlns:p14="http://schemas.microsoft.com/office/powerpoint/2010/main" val="29185194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811E357-840C-42C6-8F47-02D4FB0FA5BD}" type="datetimeFigureOut">
              <a:rPr lang="en-US" smtClean="0"/>
              <a:pPr/>
              <a:t>3/12/2015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EB9171-A4EF-4EE7-AEF0-463D5366B296}" type="slidenum">
              <a:rPr lang="en-US" smtClean="0"/>
              <a:pPr/>
              <a:t>‹#›</a:t>
            </a:fld>
            <a:endParaRPr lang="en-US"/>
          </a:p>
        </p:txBody>
      </p:sp>
    </p:spTree>
    <p:extLst>
      <p:ext uri="{BB962C8B-B14F-4D97-AF65-F5344CB8AC3E}">
        <p14:creationId xmlns="" xmlns:p14="http://schemas.microsoft.com/office/powerpoint/2010/main" val="9279080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Title and 1 column">
    <p:spTree>
      <p:nvGrpSpPr>
        <p:cNvPr id="1" name=""/>
        <p:cNvGrpSpPr/>
        <p:nvPr/>
      </p:nvGrpSpPr>
      <p:grpSpPr>
        <a:xfrm>
          <a:off x="0" y="0"/>
          <a:ext cx="0" cy="0"/>
          <a:chOff x="0" y="0"/>
          <a:chExt cx="0" cy="0"/>
        </a:xfrm>
      </p:grpSpPr>
      <p:sp>
        <p:nvSpPr>
          <p:cNvPr id="3" name="Content Placeholder 1"/>
          <p:cNvSpPr>
            <a:spLocks noGrp="1"/>
          </p:cNvSpPr>
          <p:nvPr>
            <p:ph idx="1"/>
          </p:nvPr>
        </p:nvSpPr>
        <p:spPr>
          <a:xfrm>
            <a:off x="396878" y="1800000"/>
            <a:ext cx="8351839" cy="385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itle 3"/>
          <p:cNvSpPr>
            <a:spLocks noGrp="1"/>
          </p:cNvSpPr>
          <p:nvPr>
            <p:ph type="title"/>
          </p:nvPr>
        </p:nvSpPr>
        <p:spPr>
          <a:xfrm>
            <a:off x="393701" y="239719"/>
            <a:ext cx="7494588" cy="1085371"/>
          </a:xfrm>
        </p:spPr>
        <p:txBody>
          <a:bodyPr/>
          <a:lstStyle/>
          <a:p>
            <a:r>
              <a:rPr lang="en-US" dirty="0" smtClean="0"/>
              <a:t>Click to edit Master title style</a:t>
            </a:r>
            <a:endParaRPr lang="en-US" dirty="0"/>
          </a:p>
        </p:txBody>
      </p:sp>
    </p:spTree>
    <p:extLst>
      <p:ext uri="{BB962C8B-B14F-4D97-AF65-F5344CB8AC3E}">
        <p14:creationId xmlns="" xmlns:p14="http://schemas.microsoft.com/office/powerpoint/2010/main" val="389136077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811E357-840C-42C6-8F47-02D4FB0FA5BD}" type="datetimeFigureOut">
              <a:rPr lang="en-US" smtClean="0"/>
              <a:pPr/>
              <a:t>3/12/2015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EB9171-A4EF-4EE7-AEF0-463D5366B296}" type="slidenum">
              <a:rPr lang="en-US" smtClean="0"/>
              <a:pPr/>
              <a:t>‹#›</a:t>
            </a:fld>
            <a:endParaRPr lang="en-US"/>
          </a:p>
        </p:txBody>
      </p:sp>
    </p:spTree>
    <p:extLst>
      <p:ext uri="{BB962C8B-B14F-4D97-AF65-F5344CB8AC3E}">
        <p14:creationId xmlns="" xmlns:p14="http://schemas.microsoft.com/office/powerpoint/2010/main" val="31637205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811E357-840C-42C6-8F47-02D4FB0FA5BD}" type="datetimeFigureOut">
              <a:rPr lang="en-US" smtClean="0"/>
              <a:pPr/>
              <a:t>3/12/2015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EB9171-A4EF-4EE7-AEF0-463D5366B296}" type="slidenum">
              <a:rPr lang="en-US" smtClean="0"/>
              <a:pPr/>
              <a:t>‹#›</a:t>
            </a:fld>
            <a:endParaRPr lang="en-US"/>
          </a:p>
        </p:txBody>
      </p:sp>
    </p:spTree>
    <p:extLst>
      <p:ext uri="{BB962C8B-B14F-4D97-AF65-F5344CB8AC3E}">
        <p14:creationId xmlns="" xmlns:p14="http://schemas.microsoft.com/office/powerpoint/2010/main" val="6096518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811E357-840C-42C6-8F47-02D4FB0FA5BD}" type="datetimeFigureOut">
              <a:rPr lang="en-US" smtClean="0"/>
              <a:pPr/>
              <a:t>3/12/2015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EB9171-A4EF-4EE7-AEF0-463D5366B296}" type="slidenum">
              <a:rPr lang="en-US" smtClean="0"/>
              <a:pPr/>
              <a:t>‹#›</a:t>
            </a:fld>
            <a:endParaRPr lang="en-US"/>
          </a:p>
        </p:txBody>
      </p:sp>
    </p:spTree>
    <p:extLst>
      <p:ext uri="{BB962C8B-B14F-4D97-AF65-F5344CB8AC3E}">
        <p14:creationId xmlns="" xmlns:p14="http://schemas.microsoft.com/office/powerpoint/2010/main" val="42079836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811E357-840C-42C6-8F47-02D4FB0FA5BD}" type="datetimeFigureOut">
              <a:rPr lang="en-US" smtClean="0"/>
              <a:pPr/>
              <a:t>3/12/2015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1EB9171-A4EF-4EE7-AEF0-463D5366B296}" type="slidenum">
              <a:rPr lang="en-US" smtClean="0"/>
              <a:pPr/>
              <a:t>‹#›</a:t>
            </a:fld>
            <a:endParaRPr lang="en-US"/>
          </a:p>
        </p:txBody>
      </p:sp>
    </p:spTree>
    <p:extLst>
      <p:ext uri="{BB962C8B-B14F-4D97-AF65-F5344CB8AC3E}">
        <p14:creationId xmlns="" xmlns:p14="http://schemas.microsoft.com/office/powerpoint/2010/main" val="25663086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811E357-840C-42C6-8F47-02D4FB0FA5BD}" type="datetimeFigureOut">
              <a:rPr lang="en-US" smtClean="0"/>
              <a:pPr/>
              <a:t>3/12/2015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1EB9171-A4EF-4EE7-AEF0-463D5366B296}" type="slidenum">
              <a:rPr lang="en-US" smtClean="0"/>
              <a:pPr/>
              <a:t>‹#›</a:t>
            </a:fld>
            <a:endParaRPr lang="en-US"/>
          </a:p>
        </p:txBody>
      </p:sp>
    </p:spTree>
    <p:extLst>
      <p:ext uri="{BB962C8B-B14F-4D97-AF65-F5344CB8AC3E}">
        <p14:creationId xmlns="" xmlns:p14="http://schemas.microsoft.com/office/powerpoint/2010/main" val="14462718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811E357-840C-42C6-8F47-02D4FB0FA5BD}" type="datetimeFigureOut">
              <a:rPr lang="en-US" smtClean="0"/>
              <a:pPr/>
              <a:t>3/12/2015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1EB9171-A4EF-4EE7-AEF0-463D5366B296}" type="slidenum">
              <a:rPr lang="en-US" smtClean="0"/>
              <a:pPr/>
              <a:t>‹#›</a:t>
            </a:fld>
            <a:endParaRPr lang="en-US"/>
          </a:p>
        </p:txBody>
      </p:sp>
    </p:spTree>
    <p:extLst>
      <p:ext uri="{BB962C8B-B14F-4D97-AF65-F5344CB8AC3E}">
        <p14:creationId xmlns="" xmlns:p14="http://schemas.microsoft.com/office/powerpoint/2010/main" val="40380929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811E357-840C-42C6-8F47-02D4FB0FA5BD}" type="datetimeFigureOut">
              <a:rPr lang="en-US" smtClean="0"/>
              <a:pPr/>
              <a:t>3/12/2015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EB9171-A4EF-4EE7-AEF0-463D5366B296}" type="slidenum">
              <a:rPr lang="en-US" smtClean="0"/>
              <a:pPr/>
              <a:t>‹#›</a:t>
            </a:fld>
            <a:endParaRPr lang="en-US"/>
          </a:p>
        </p:txBody>
      </p:sp>
    </p:spTree>
    <p:extLst>
      <p:ext uri="{BB962C8B-B14F-4D97-AF65-F5344CB8AC3E}">
        <p14:creationId xmlns="" xmlns:p14="http://schemas.microsoft.com/office/powerpoint/2010/main" val="10994505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811E357-840C-42C6-8F47-02D4FB0FA5BD}" type="datetimeFigureOut">
              <a:rPr lang="en-US" smtClean="0"/>
              <a:pPr/>
              <a:t>3/12/2015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EB9171-A4EF-4EE7-AEF0-463D5366B296}" type="slidenum">
              <a:rPr lang="en-US" smtClean="0"/>
              <a:pPr/>
              <a:t>‹#›</a:t>
            </a:fld>
            <a:endParaRPr lang="en-US"/>
          </a:p>
        </p:txBody>
      </p:sp>
    </p:spTree>
    <p:extLst>
      <p:ext uri="{BB962C8B-B14F-4D97-AF65-F5344CB8AC3E}">
        <p14:creationId xmlns="" xmlns:p14="http://schemas.microsoft.com/office/powerpoint/2010/main" val="37822704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811E357-840C-42C6-8F47-02D4FB0FA5BD}" type="datetimeFigureOut">
              <a:rPr lang="en-US" smtClean="0"/>
              <a:pPr/>
              <a:t>3/12/2015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EB9171-A4EF-4EE7-AEF0-463D5366B296}" type="slidenum">
              <a:rPr lang="en-US" smtClean="0"/>
              <a:pPr/>
              <a:t>‹#›</a:t>
            </a:fld>
            <a:endParaRPr lang="en-US"/>
          </a:p>
        </p:txBody>
      </p:sp>
    </p:spTree>
    <p:extLst>
      <p:ext uri="{BB962C8B-B14F-4D97-AF65-F5344CB8AC3E}">
        <p14:creationId xmlns="" xmlns:p14="http://schemas.microsoft.com/office/powerpoint/2010/main" val="18840126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Way forward on new RAN1-led WI proposal on LTE bandwidth flexibility enhancements</a:t>
            </a:r>
            <a:endParaRPr lang="en-US" dirty="0"/>
          </a:p>
        </p:txBody>
      </p:sp>
      <p:sp>
        <p:nvSpPr>
          <p:cNvPr id="3" name="Subtitle 2"/>
          <p:cNvSpPr>
            <a:spLocks noGrp="1"/>
          </p:cNvSpPr>
          <p:nvPr>
            <p:ph type="subTitle" idx="1"/>
          </p:nvPr>
        </p:nvSpPr>
        <p:spPr>
          <a:xfrm>
            <a:off x="1371600" y="4191000"/>
            <a:ext cx="6400800" cy="1447800"/>
          </a:xfrm>
        </p:spPr>
        <p:txBody>
          <a:bodyPr>
            <a:normAutofit fontScale="77500" lnSpcReduction="20000"/>
          </a:bodyPr>
          <a:lstStyle/>
          <a:p>
            <a:r>
              <a:rPr lang="en-US" dirty="0" smtClean="0">
                <a:solidFill>
                  <a:schemeClr val="tx1"/>
                </a:solidFill>
              </a:rPr>
              <a:t>Huawei, China Unicom, AT&amp;T, </a:t>
            </a:r>
            <a:r>
              <a:rPr lang="en-CA" dirty="0" smtClean="0">
                <a:solidFill>
                  <a:schemeClr val="tx1"/>
                </a:solidFill>
              </a:rPr>
              <a:t>CHTTL, DISH NETWORKS, </a:t>
            </a:r>
            <a:r>
              <a:rPr lang="en-CA" dirty="0" err="1" smtClean="0">
                <a:solidFill>
                  <a:schemeClr val="tx1"/>
                </a:solidFill>
              </a:rPr>
              <a:t>LightSquared</a:t>
            </a:r>
            <a:r>
              <a:rPr lang="en-CA" dirty="0" smtClean="0">
                <a:solidFill>
                  <a:schemeClr val="tx1"/>
                </a:solidFill>
              </a:rPr>
              <a:t>, </a:t>
            </a:r>
            <a:r>
              <a:rPr lang="en-US" dirty="0" smtClean="0">
                <a:solidFill>
                  <a:schemeClr val="tx1"/>
                </a:solidFill>
              </a:rPr>
              <a:t>Rogers, </a:t>
            </a:r>
            <a:r>
              <a:rPr lang="en-US" dirty="0" err="1" smtClean="0">
                <a:solidFill>
                  <a:schemeClr val="tx1"/>
                </a:solidFill>
              </a:rPr>
              <a:t>Telefonica</a:t>
            </a:r>
            <a:r>
              <a:rPr lang="en-US" dirty="0" smtClean="0">
                <a:solidFill>
                  <a:schemeClr val="tx1"/>
                </a:solidFill>
              </a:rPr>
              <a:t>, </a:t>
            </a:r>
            <a:r>
              <a:rPr lang="en-US" dirty="0" err="1" smtClean="0">
                <a:solidFill>
                  <a:schemeClr val="tx1"/>
                </a:solidFill>
              </a:rPr>
              <a:t>Telus</a:t>
            </a:r>
            <a:r>
              <a:rPr lang="en-US" dirty="0" smtClean="0">
                <a:solidFill>
                  <a:schemeClr val="tx1"/>
                </a:solidFill>
              </a:rPr>
              <a:t>, </a:t>
            </a:r>
            <a:r>
              <a:rPr lang="en-US" smtClean="0">
                <a:solidFill>
                  <a:schemeClr val="tx1"/>
                </a:solidFill>
              </a:rPr>
              <a:t>T-Mobile USA, Vodafone</a:t>
            </a:r>
            <a:r>
              <a:rPr lang="en-US" dirty="0" smtClean="0">
                <a:solidFill>
                  <a:schemeClr val="tx1"/>
                </a:solidFill>
              </a:rPr>
              <a:t>, CATR, HiSilicon, </a:t>
            </a:r>
            <a:r>
              <a:rPr lang="en-US" dirty="0" err="1" smtClean="0">
                <a:solidFill>
                  <a:schemeClr val="tx1"/>
                </a:solidFill>
              </a:rPr>
              <a:t>Potevio</a:t>
            </a:r>
            <a:r>
              <a:rPr lang="en-US" dirty="0" smtClean="0">
                <a:solidFill>
                  <a:schemeClr val="tx1"/>
                </a:solidFill>
              </a:rPr>
              <a:t>, </a:t>
            </a:r>
            <a:r>
              <a:rPr lang="en-CA" dirty="0" err="1" smtClean="0">
                <a:solidFill>
                  <a:schemeClr val="tx1"/>
                </a:solidFill>
              </a:rPr>
              <a:t>ASUSTeK</a:t>
            </a:r>
            <a:r>
              <a:rPr lang="en-CA" dirty="0" smtClean="0">
                <a:solidFill>
                  <a:schemeClr val="tx1"/>
                </a:solidFill>
              </a:rPr>
              <a:t>, Lenovo, III, </a:t>
            </a:r>
            <a:r>
              <a:rPr lang="en-CA" dirty="0" err="1" smtClean="0">
                <a:solidFill>
                  <a:schemeClr val="tx1"/>
                </a:solidFill>
              </a:rPr>
              <a:t>CoolPad</a:t>
            </a:r>
            <a:r>
              <a:rPr lang="en-CA" dirty="0" smtClean="0">
                <a:solidFill>
                  <a:schemeClr val="tx1"/>
                </a:solidFill>
              </a:rPr>
              <a:t>, TD-Tech</a:t>
            </a:r>
            <a:endParaRPr lang="en-US" dirty="0">
              <a:solidFill>
                <a:schemeClr val="tx1"/>
              </a:solidFill>
            </a:endParaRPr>
          </a:p>
        </p:txBody>
      </p:sp>
      <p:sp>
        <p:nvSpPr>
          <p:cNvPr id="5" name="矩形 2"/>
          <p:cNvSpPr/>
          <p:nvPr/>
        </p:nvSpPr>
        <p:spPr>
          <a:xfrm>
            <a:off x="0" y="0"/>
            <a:ext cx="6096000" cy="1323439"/>
          </a:xfrm>
          <a:prstGeom prst="rect">
            <a:avLst/>
          </a:prstGeom>
        </p:spPr>
        <p:txBody>
          <a:bodyPr>
            <a:spAutoFit/>
          </a:bodyPr>
          <a:lstStyle/>
          <a:p>
            <a:pPr>
              <a:buNone/>
            </a:pPr>
            <a:r>
              <a:rPr lang="en-US" altLang="zh-CN" sz="1600" b="0" dirty="0" smtClean="0"/>
              <a:t>3GPP TSG RAN Meeting #67</a:t>
            </a:r>
          </a:p>
          <a:p>
            <a:pPr>
              <a:buNone/>
            </a:pPr>
            <a:r>
              <a:rPr lang="es-ES" altLang="zh-CN" sz="1600" b="0" dirty="0" smtClean="0"/>
              <a:t>Shanghai, China, 9 – 12 March, 2015</a:t>
            </a:r>
            <a:endParaRPr lang="zh-CN" altLang="en-US" sz="1600" b="0" dirty="0" smtClean="0"/>
          </a:p>
          <a:p>
            <a:pPr>
              <a:buNone/>
            </a:pPr>
            <a:endParaRPr lang="fr-FR" altLang="zh-CN" sz="1600" b="0" dirty="0" smtClean="0"/>
          </a:p>
          <a:p>
            <a:pPr>
              <a:buNone/>
            </a:pPr>
            <a:r>
              <a:rPr lang="fr-FR" altLang="zh-CN" sz="1600" b="0" dirty="0" smtClean="0"/>
              <a:t>Document for: </a:t>
            </a:r>
            <a:r>
              <a:rPr lang="fr-FR" altLang="zh-CN" sz="1600" b="0" dirty="0" err="1" smtClean="0"/>
              <a:t>approval</a:t>
            </a:r>
            <a:r>
              <a:rPr lang="fr-FR" altLang="zh-CN" sz="1600" b="0" dirty="0" smtClean="0"/>
              <a:t> </a:t>
            </a:r>
          </a:p>
          <a:p>
            <a:pPr>
              <a:buNone/>
            </a:pPr>
            <a:r>
              <a:rPr lang="fr-FR" altLang="zh-CN" sz="1600" b="0" dirty="0" smtClean="0"/>
              <a:t>Agenda Item:  13.1.1 </a:t>
            </a:r>
            <a:endParaRPr lang="zh-CN" altLang="en-US" sz="1600" b="0" dirty="0"/>
          </a:p>
        </p:txBody>
      </p:sp>
      <p:sp>
        <p:nvSpPr>
          <p:cNvPr id="6" name="矩形 3"/>
          <p:cNvSpPr/>
          <p:nvPr/>
        </p:nvSpPr>
        <p:spPr>
          <a:xfrm>
            <a:off x="7696200" y="152400"/>
            <a:ext cx="1090363" cy="338554"/>
          </a:xfrm>
          <a:prstGeom prst="rect">
            <a:avLst/>
          </a:prstGeom>
        </p:spPr>
        <p:txBody>
          <a:bodyPr wrap="none">
            <a:spAutoFit/>
          </a:bodyPr>
          <a:lstStyle/>
          <a:p>
            <a:pPr>
              <a:buNone/>
            </a:pPr>
            <a:r>
              <a:rPr lang="en-US" altLang="zh-CN" sz="1600" b="0" i="1" dirty="0" smtClean="0"/>
              <a:t>RP-150502</a:t>
            </a:r>
            <a:endParaRPr lang="zh-CN" altLang="en-US" sz="1600" b="0" i="1" dirty="0"/>
          </a:p>
        </p:txBody>
      </p:sp>
    </p:spTree>
    <p:extLst>
      <p:ext uri="{BB962C8B-B14F-4D97-AF65-F5344CB8AC3E}">
        <p14:creationId xmlns="" xmlns:p14="http://schemas.microsoft.com/office/powerpoint/2010/main" val="1351956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447800"/>
            <a:ext cx="8351839" cy="4343400"/>
          </a:xfrm>
        </p:spPr>
        <p:txBody>
          <a:bodyPr>
            <a:noAutofit/>
          </a:bodyPr>
          <a:lstStyle/>
          <a:p>
            <a:r>
              <a:rPr lang="en-US" sz="2400" dirty="0" smtClean="0"/>
              <a:t>There is 1TU deficit in RAN1#80bis, 0TU in RAN1#81. It was indicated that the RAN1 chairman can manage 1TU deficit.</a:t>
            </a:r>
          </a:p>
          <a:p>
            <a:r>
              <a:rPr lang="en-US" sz="2400" dirty="0" smtClean="0"/>
              <a:t>The WI proposal of LTE bandwidth flexibility enhancement was discussed offline and it was pointed out that even though the WI proposes to specify solutions that have no impact on UE RF requirements, it would still be necessary for RAN4 to check this feasibility.</a:t>
            </a:r>
          </a:p>
          <a:p>
            <a:r>
              <a:rPr lang="en-US" sz="2400" dirty="0" smtClean="0"/>
              <a:t>This new WI proposal is supported by the following companies:</a:t>
            </a:r>
          </a:p>
          <a:p>
            <a:pPr lvl="1"/>
            <a:r>
              <a:rPr lang="en-US" sz="2000" dirty="0" smtClean="0"/>
              <a:t>Huawei, China Unicom, </a:t>
            </a:r>
            <a:r>
              <a:rPr lang="en-US" sz="2000" dirty="0" err="1" smtClean="0"/>
              <a:t>AsusTek</a:t>
            </a:r>
            <a:r>
              <a:rPr lang="en-US" sz="2000" dirty="0" smtClean="0"/>
              <a:t>, AT&amp;T, CATR, CHTTL, China Telecom, CMCC, </a:t>
            </a:r>
            <a:r>
              <a:rPr lang="en-US" sz="2000" dirty="0" err="1" smtClean="0"/>
              <a:t>Coolpad</a:t>
            </a:r>
            <a:r>
              <a:rPr lang="en-US" sz="2000" dirty="0" smtClean="0"/>
              <a:t>, HiSilicon, IAESI, III, Lenovo, LG </a:t>
            </a:r>
            <a:r>
              <a:rPr lang="en-US" sz="2000" dirty="0" err="1" smtClean="0"/>
              <a:t>Uplus</a:t>
            </a:r>
            <a:r>
              <a:rPr lang="en-US" sz="2000" dirty="0" smtClean="0"/>
              <a:t>, </a:t>
            </a:r>
            <a:r>
              <a:rPr lang="en-US" sz="2000" dirty="0" err="1" smtClean="0"/>
              <a:t>LightSquared</a:t>
            </a:r>
            <a:r>
              <a:rPr lang="en-US" sz="2000" dirty="0" smtClean="0"/>
              <a:t>, </a:t>
            </a:r>
            <a:r>
              <a:rPr lang="en-US" sz="2000" dirty="0" err="1" smtClean="0"/>
              <a:t>Potevio</a:t>
            </a:r>
            <a:r>
              <a:rPr lang="en-US" sz="2000" dirty="0" smtClean="0"/>
              <a:t>, Rogers, TD-Tech, </a:t>
            </a:r>
            <a:r>
              <a:rPr lang="en-US" sz="2000" dirty="0" err="1" smtClean="0"/>
              <a:t>Telefonica</a:t>
            </a:r>
            <a:r>
              <a:rPr lang="en-US" sz="2000" dirty="0" smtClean="0"/>
              <a:t>, </a:t>
            </a:r>
            <a:r>
              <a:rPr lang="en-US" sz="2000" dirty="0" err="1" smtClean="0"/>
              <a:t>Telus</a:t>
            </a:r>
            <a:r>
              <a:rPr lang="en-US" sz="2000" dirty="0" smtClean="0"/>
              <a:t>, T-Mobile USA, US Cellular</a:t>
            </a:r>
          </a:p>
          <a:p>
            <a:pPr lvl="1"/>
            <a:endParaRPr lang="en-US" sz="2000" dirty="0" smtClean="0"/>
          </a:p>
        </p:txBody>
      </p:sp>
      <p:sp>
        <p:nvSpPr>
          <p:cNvPr id="3" name="Title 2"/>
          <p:cNvSpPr>
            <a:spLocks noGrp="1"/>
          </p:cNvSpPr>
          <p:nvPr>
            <p:ph type="title"/>
          </p:nvPr>
        </p:nvSpPr>
        <p:spPr/>
        <p:txBody>
          <a:bodyPr>
            <a:normAutofit/>
          </a:bodyPr>
          <a:lstStyle/>
          <a:p>
            <a:r>
              <a:rPr lang="en-US" sz="3200" dirty="0" smtClean="0"/>
              <a:t>Background</a:t>
            </a:r>
            <a:endParaRPr lang="en-US" sz="3200" dirty="0"/>
          </a:p>
        </p:txBody>
      </p:sp>
    </p:spTree>
    <p:extLst>
      <p:ext uri="{BB962C8B-B14F-4D97-AF65-F5344CB8AC3E}">
        <p14:creationId xmlns="" xmlns:p14="http://schemas.microsoft.com/office/powerpoint/2010/main" val="38692591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447800"/>
            <a:ext cx="8458200" cy="4343400"/>
          </a:xfrm>
        </p:spPr>
        <p:txBody>
          <a:bodyPr>
            <a:noAutofit/>
          </a:bodyPr>
          <a:lstStyle/>
          <a:p>
            <a:r>
              <a:rPr lang="en-US" sz="2800" dirty="0" smtClean="0"/>
              <a:t>Approve the revised WI proposal (revision of RP-150236) attached with the WF RP-150502:</a:t>
            </a:r>
          </a:p>
          <a:p>
            <a:pPr lvl="1"/>
            <a:r>
              <a:rPr lang="en-US" sz="2400" dirty="0" smtClean="0"/>
              <a:t>Short study phase until RAN69 where RAN4 verifies that candidate solutions require no new UE RF requirements, with sufficient description of candidate solutions from RAN1:</a:t>
            </a:r>
          </a:p>
          <a:p>
            <a:pPr lvl="2"/>
            <a:r>
              <a:rPr lang="en-US" sz="2000" dirty="0" smtClean="0"/>
              <a:t>1TU at RAN1#81 (May 2015)</a:t>
            </a:r>
          </a:p>
          <a:p>
            <a:pPr lvl="2"/>
            <a:r>
              <a:rPr lang="en-US" sz="2000" dirty="0" smtClean="0"/>
              <a:t>1TU in RF session at RAN4#76 (Aug 2015)</a:t>
            </a:r>
          </a:p>
          <a:p>
            <a:pPr lvl="1"/>
            <a:r>
              <a:rPr lang="en-US" sz="2400" dirty="0" smtClean="0"/>
              <a:t>Then the work continues after RAN69 to specify a solution that has been assessed by RAN4 to require no new UE RF requirements.</a:t>
            </a:r>
          </a:p>
        </p:txBody>
      </p:sp>
      <p:sp>
        <p:nvSpPr>
          <p:cNvPr id="3" name="Title 2"/>
          <p:cNvSpPr>
            <a:spLocks noGrp="1"/>
          </p:cNvSpPr>
          <p:nvPr>
            <p:ph type="title"/>
          </p:nvPr>
        </p:nvSpPr>
        <p:spPr/>
        <p:txBody>
          <a:bodyPr>
            <a:normAutofit/>
          </a:bodyPr>
          <a:lstStyle/>
          <a:p>
            <a:r>
              <a:rPr lang="en-US" sz="3200" dirty="0" smtClean="0"/>
              <a:t>Proposal</a:t>
            </a:r>
            <a:endParaRPr lang="en-US" sz="3200" dirty="0"/>
          </a:p>
        </p:txBody>
      </p:sp>
    </p:spTree>
    <p:extLst>
      <p:ext uri="{BB962C8B-B14F-4D97-AF65-F5344CB8AC3E}">
        <p14:creationId xmlns="" xmlns:p14="http://schemas.microsoft.com/office/powerpoint/2010/main" val="386925912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1446</TotalTime>
  <Words>291</Words>
  <Application>Microsoft Office PowerPoint</Application>
  <PresentationFormat>On-screen Show (4:3)</PresentationFormat>
  <Paragraphs>19</Paragraphs>
  <Slides>3</Slides>
  <Notes>0</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Office Theme</vt:lpstr>
      <vt:lpstr>Way forward on new RAN1-led WI proposal on LTE bandwidth flexibility enhancements</vt:lpstr>
      <vt:lpstr>Background</vt:lpstr>
      <vt:lpstr>Proposal</vt:lpstr>
    </vt:vector>
  </TitlesOfParts>
  <Company>Ericsson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new RAN2-led Rel-13 Work and Study Items</dc:title>
  <dc:creator>Christian Hoymann</dc:creator>
  <cp:lastModifiedBy>Huawei</cp:lastModifiedBy>
  <cp:revision>62</cp:revision>
  <dcterms:created xsi:type="dcterms:W3CDTF">2015-03-05T15:15:10Z</dcterms:created>
  <dcterms:modified xsi:type="dcterms:W3CDTF">2015-03-12T02:38:28Z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flag">
    <vt:lpwstr>1426127884</vt:lpwstr>
  </property>
</Properties>
</file>