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0" r:id="rId3"/>
    <p:sldId id="270" r:id="rId4"/>
    <p:sldId id="265" r:id="rId5"/>
    <p:sldId id="269" r:id="rId6"/>
    <p:sldId id="267" r:id="rId7"/>
    <p:sldId id="268" r:id="rId8"/>
    <p:sldId id="261" r:id="rId9"/>
  </p:sldIdLst>
  <p:sldSz cx="12192000" cy="6858000"/>
  <p:notesSz cx="6884988" cy="10018713"/>
  <p:embeddedFontLst>
    <p:embeddedFont>
      <p:font typeface="MS PGothic" panose="020B0600070205080204" pitchFamily="34" charset="-128"/>
      <p:regular r:id="rId12"/>
    </p:embeddedFont>
    <p:embeddedFont>
      <p:font typeface="Helvetica" panose="020B0604020202020204" pitchFamily="34" charset="0"/>
      <p:regular r:id="rId13"/>
      <p:bold r:id="rId14"/>
      <p:italic r:id="rId15"/>
      <p:boldItalic r:id="rId16"/>
    </p:embeddedFont>
    <p:embeddedFont>
      <p:font typeface="Ericsson Capital TT" panose="02000503000000020004" pitchFamily="2" charset="0"/>
      <p:regular r:id="rId17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70"/>
            <p14:sldId id="265"/>
            <p14:sldId id="269"/>
            <p14:sldId id="267"/>
            <p14:sldId id="26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119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117" d="100"/>
          <a:sy n="117" d="100"/>
        </p:scale>
        <p:origin x="-108" y="-3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55796150481186"/>
          <c:y val="0.19480351414406533"/>
          <c:w val="0.77644203849518811"/>
          <c:h val="0.68921660834062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Interference Estimation Impact </c:v>
                </c:pt>
              </c:strCache>
            </c:strRef>
          </c:tx>
          <c:invertIfNegative val="0"/>
          <c:dLbls>
            <c:dLbl>
              <c:idx val="2"/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Sheet1!$A$3:$A$4</c:f>
              <c:strCache>
                <c:ptCount val="2"/>
                <c:pt idx="0">
                  <c:v>Current interference
measurement</c:v>
                </c:pt>
                <c:pt idx="1">
                  <c:v>Enhanced interference measurement</c:v>
                </c:pt>
              </c:strCache>
            </c:strRef>
          </c:cat>
          <c:val>
            <c:numRef>
              <c:f>Sheet1!$B$3:$B$4</c:f>
              <c:numCache>
                <c:formatCode>0%</c:formatCode>
                <c:ptCount val="2"/>
                <c:pt idx="0">
                  <c:v>0.19</c:v>
                </c:pt>
                <c:pt idx="1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714752"/>
        <c:axId val="56713984"/>
      </c:barChart>
      <c:catAx>
        <c:axId val="56714752"/>
        <c:scaling>
          <c:orientation val="minMax"/>
        </c:scaling>
        <c:delete val="0"/>
        <c:axPos val="b"/>
        <c:majorTickMark val="none"/>
        <c:minorTickMark val="none"/>
        <c:tickLblPos val="nextTo"/>
        <c:crossAx val="56713984"/>
        <c:crosses val="autoZero"/>
        <c:auto val="1"/>
        <c:lblAlgn val="ctr"/>
        <c:lblOffset val="100"/>
        <c:noMultiLvlLbl val="0"/>
      </c:catAx>
      <c:valAx>
        <c:axId val="567139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CoMP Gain</a:t>
                </a:r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crossAx val="567147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2014-05-28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E27A-EDA8-468C-AC7B-28D4E9D0B0A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75C89-E846-4F83-8989-50699258250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1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75C89-E846-4F83-8989-506992582505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1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22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FB2977-69AC-462E-9DDC-3E56FEEE84CF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43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2014  |  2014-05-28  |  Page </a:t>
            </a:r>
            <a:fld id="{A52CA6E2-9B80-48AB-A128-141D31F8D4D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emf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"/>
            <a:ext cx="12192000" cy="684953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Motivation for</a:t>
            </a:r>
            <a:br>
              <a:rPr lang="en-GB" sz="48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/>
            </a:r>
            <a:br>
              <a:rPr lang="en-GB" sz="36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>Study </a:t>
            </a:r>
            <a:r>
              <a:rPr lang="en-GB" sz="3600" dirty="0">
                <a:solidFill>
                  <a:schemeClr val="bg1"/>
                </a:solidFill>
              </a:rPr>
              <a:t>on Physical Layer Enhancements of Coordinated Scheduling for </a:t>
            </a:r>
            <a:r>
              <a:rPr lang="en-GB" sz="3600" dirty="0" smtClean="0">
                <a:solidFill>
                  <a:schemeClr val="bg1"/>
                </a:solidFill>
              </a:rPr>
              <a:t>large comp cluster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Ericsson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7018" y="77320"/>
            <a:ext cx="1480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RP-150279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920" y="77320"/>
            <a:ext cx="574534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3GPP TSG RAN </a:t>
            </a:r>
            <a:r>
              <a:rPr lang="en-GB" b="1" dirty="0" smtClean="0">
                <a:solidFill>
                  <a:schemeClr val="bg1"/>
                </a:solidFill>
              </a:rPr>
              <a:t>Meeting #67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GB" b="1" dirty="0" smtClean="0">
                <a:solidFill>
                  <a:schemeClr val="bg1"/>
                </a:solidFill>
              </a:rPr>
              <a:t>Shanghai, China, March 9 </a:t>
            </a:r>
            <a:r>
              <a:rPr lang="en-GB" b="1" dirty="0">
                <a:solidFill>
                  <a:schemeClr val="bg1"/>
                </a:solidFill>
              </a:rPr>
              <a:t>- </a:t>
            </a:r>
            <a:r>
              <a:rPr lang="en-GB" b="1" dirty="0" smtClean="0">
                <a:solidFill>
                  <a:schemeClr val="bg1"/>
                </a:solidFill>
              </a:rPr>
              <a:t>12, 2015</a:t>
            </a:r>
            <a:endParaRPr lang="en-US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Document for:	</a:t>
            </a:r>
            <a:r>
              <a:rPr lang="en-GB" sz="1400" b="1" dirty="0" smtClean="0">
                <a:solidFill>
                  <a:schemeClr val="bg1"/>
                </a:solidFill>
              </a:rPr>
              <a:t>Discussion</a:t>
            </a:r>
            <a:endParaRPr lang="en-US" sz="1400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Agenda Item:	</a:t>
            </a:r>
            <a:r>
              <a:rPr lang="sv-SE" sz="1400" b="1" dirty="0" smtClean="0">
                <a:solidFill>
                  <a:schemeClr val="bg1"/>
                </a:solidFill>
              </a:rPr>
              <a:t>13.1.1</a:t>
            </a:r>
            <a:endParaRPr lang="en-US" sz="1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jongeo\Documents\workspace\3gpp\Rel-13 WIDs\offic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 r="37881"/>
          <a:stretch/>
        </p:blipFill>
        <p:spPr bwMode="auto">
          <a:xfrm>
            <a:off x="5998634" y="0"/>
            <a:ext cx="6193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Dense user populations in indoor office environments</a:t>
            </a:r>
          </a:p>
          <a:p>
            <a:r>
              <a:rPr lang="en-US" sz="2000" dirty="0" smtClean="0"/>
              <a:t>Large areas of open office </a:t>
            </a:r>
          </a:p>
          <a:p>
            <a:r>
              <a:rPr lang="en-US" sz="2000" dirty="0" smtClean="0"/>
              <a:t>Wide applicability – a common scenario</a:t>
            </a:r>
          </a:p>
          <a:p>
            <a:endParaRPr lang="en-US" sz="2000" dirty="0"/>
          </a:p>
          <a:p>
            <a:r>
              <a:rPr lang="en-US" sz="2000" dirty="0" smtClean="0"/>
              <a:t>Zero latency </a:t>
            </a:r>
            <a:r>
              <a:rPr lang="en-US" sz="2000" dirty="0"/>
              <a:t>backhaul </a:t>
            </a:r>
            <a:r>
              <a:rPr lang="en-US" sz="2000" dirty="0" smtClean="0"/>
              <a:t>with </a:t>
            </a:r>
            <a:r>
              <a:rPr lang="en-US" sz="2000" dirty="0"/>
              <a:t>relative </a:t>
            </a:r>
            <a:r>
              <a:rPr lang="en-US" sz="2000" dirty="0" smtClean="0"/>
              <a:t>ease</a:t>
            </a:r>
          </a:p>
          <a:p>
            <a:pPr lvl="1"/>
            <a:r>
              <a:rPr lang="en-US" sz="1600" dirty="0" smtClean="0"/>
              <a:t>Within floor of building</a:t>
            </a:r>
            <a:endParaRPr lang="en-US" sz="1600" dirty="0"/>
          </a:p>
          <a:p>
            <a:endParaRPr lang="en-US" sz="2000" dirty="0" smtClean="0"/>
          </a:p>
          <a:p>
            <a:r>
              <a:rPr lang="en-US" sz="2000" dirty="0" smtClean="0"/>
              <a:t>High capacity demand → Dense deployment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1</a:t>
            </a:r>
            <a:br>
              <a:rPr lang="en-US" dirty="0" smtClean="0"/>
            </a:br>
            <a:r>
              <a:rPr lang="en-US" sz="2400" dirty="0" smtClean="0"/>
              <a:t>Indoor office</a:t>
            </a:r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 bwMode="auto">
          <a:xfrm>
            <a:off x="404785" y="5250281"/>
            <a:ext cx="5210366" cy="565920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093" y="5318745"/>
            <a:ext cx="518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Lots of interference from </a:t>
            </a:r>
            <a:r>
              <a:rPr lang="en-US" b="1" i="1" dirty="0" smtClean="0">
                <a:solidFill>
                  <a:srgbClr val="FFFFFF"/>
                </a:solidFill>
              </a:rPr>
              <a:t>many</a:t>
            </a:r>
            <a:r>
              <a:rPr lang="en-US" i="1" dirty="0" smtClean="0">
                <a:solidFill>
                  <a:srgbClr val="FFFFFF"/>
                </a:solidFill>
              </a:rPr>
              <a:t> nodes!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Campus, stadium, race </a:t>
            </a:r>
            <a:r>
              <a:rPr lang="en-US" sz="2000" smtClean="0"/>
              <a:t>tracks etc.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Dense user populations in outdoor environments</a:t>
            </a:r>
          </a:p>
          <a:p>
            <a:endParaRPr lang="en-US" sz="2000" dirty="0"/>
          </a:p>
          <a:p>
            <a:r>
              <a:rPr lang="en-US" sz="2000" dirty="0" smtClean="0"/>
              <a:t>Zero latency </a:t>
            </a:r>
            <a:r>
              <a:rPr lang="en-US" sz="2000" dirty="0"/>
              <a:t>backhaul </a:t>
            </a:r>
            <a:r>
              <a:rPr lang="en-US" sz="2000" dirty="0" smtClean="0"/>
              <a:t>with </a:t>
            </a:r>
            <a:r>
              <a:rPr lang="en-US" sz="2000" dirty="0"/>
              <a:t>relative </a:t>
            </a:r>
            <a:r>
              <a:rPr lang="en-US" sz="2000" dirty="0" smtClean="0"/>
              <a:t>ease</a:t>
            </a:r>
          </a:p>
          <a:p>
            <a:endParaRPr lang="en-US" sz="2000" dirty="0" smtClean="0"/>
          </a:p>
          <a:p>
            <a:r>
              <a:rPr lang="en-US" sz="2000" dirty="0" smtClean="0"/>
              <a:t>High capacity demand → Dense deployment</a:t>
            </a:r>
          </a:p>
          <a:p>
            <a:endParaRPr lang="en-US" sz="2000" dirty="0"/>
          </a:p>
          <a:p>
            <a:r>
              <a:rPr lang="en-US" sz="2000" dirty="0" smtClean="0"/>
              <a:t>Potential for MU-MIMO scheduling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2</a:t>
            </a:r>
            <a:br>
              <a:rPr lang="en-US" dirty="0" smtClean="0"/>
            </a:br>
            <a:r>
              <a:rPr lang="en-US" sz="2400" dirty="0" smtClean="0"/>
              <a:t>Large outdoor</a:t>
            </a:r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 bwMode="auto">
          <a:xfrm>
            <a:off x="415439" y="5533241"/>
            <a:ext cx="5210366" cy="56592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5439" y="5616146"/>
            <a:ext cx="518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Lots of interference from </a:t>
            </a:r>
            <a:r>
              <a:rPr lang="en-US" b="1" i="1" dirty="0" smtClean="0">
                <a:solidFill>
                  <a:srgbClr val="FFFFFF"/>
                </a:solidFill>
              </a:rPr>
              <a:t>many</a:t>
            </a:r>
            <a:r>
              <a:rPr lang="en-US" i="1" dirty="0" smtClean="0">
                <a:solidFill>
                  <a:srgbClr val="FFFFFF"/>
                </a:solidFill>
              </a:rPr>
              <a:t> nodes!</a:t>
            </a:r>
            <a:endParaRPr lang="en-US" dirty="0"/>
          </a:p>
        </p:txBody>
      </p:sp>
      <p:pic>
        <p:nvPicPr>
          <p:cNvPr id="2" name="Picture 3" descr="C:\Users\ematwen\Downloads\603_frontend_pp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5"/>
          <a:stretch/>
        </p:blipFill>
        <p:spPr bwMode="auto">
          <a:xfrm>
            <a:off x="5998635" y="0"/>
            <a:ext cx="6193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75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671622" cy="4724400"/>
          </a:xfrm>
        </p:spPr>
        <p:txBody>
          <a:bodyPr/>
          <a:lstStyle/>
          <a:p>
            <a:r>
              <a:rPr lang="en-US" sz="2000" dirty="0" smtClean="0"/>
              <a:t>Coordination to mitigate high interference levels</a:t>
            </a:r>
          </a:p>
          <a:p>
            <a:r>
              <a:rPr lang="en-US" sz="2000" dirty="0" smtClean="0"/>
              <a:t>Indoor offers isolation from outdoor</a:t>
            </a:r>
          </a:p>
          <a:p>
            <a:pPr lvl="1"/>
            <a:r>
              <a:rPr lang="en-US" sz="1800" dirty="0" smtClean="0"/>
              <a:t>More well-defined CoMP cluster borders</a:t>
            </a:r>
          </a:p>
          <a:p>
            <a:endParaRPr lang="en-US" sz="2000" dirty="0" smtClean="0"/>
          </a:p>
          <a:p>
            <a:r>
              <a:rPr lang="en-US" sz="2000" dirty="0" smtClean="0"/>
              <a:t>Coordinated scheduling </a:t>
            </a:r>
            <a:r>
              <a:rPr lang="en-US" sz="2000" i="1" dirty="0" smtClean="0">
                <a:solidFill>
                  <a:srgbClr val="E32119"/>
                </a:solidFill>
              </a:rPr>
              <a:t>mainstream</a:t>
            </a:r>
            <a:r>
              <a:rPr lang="en-US" sz="2000" dirty="0" smtClean="0"/>
              <a:t> CoMP technology</a:t>
            </a:r>
          </a:p>
          <a:p>
            <a:r>
              <a:rPr lang="en-US" sz="2000" dirty="0" smtClean="0"/>
              <a:t>Coordinated scheduling offering great performance </a:t>
            </a:r>
            <a:r>
              <a:rPr lang="en-US" sz="2000" i="1" dirty="0" smtClean="0"/>
              <a:t>potential</a:t>
            </a:r>
          </a:p>
          <a:p>
            <a:pPr lvl="1"/>
            <a:r>
              <a:rPr lang="en-US" sz="1800" dirty="0" smtClean="0"/>
              <a:t>With zero latency backhaul and with proper CSI feedback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Comp for indoor office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495" y="1185776"/>
            <a:ext cx="42037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0" name="Group 187"/>
          <p:cNvGrpSpPr>
            <a:grpSpLocks/>
          </p:cNvGrpSpPr>
          <p:nvPr/>
        </p:nvGrpSpPr>
        <p:grpSpPr bwMode="auto">
          <a:xfrm>
            <a:off x="7196555" y="2726483"/>
            <a:ext cx="5380037" cy="4000500"/>
            <a:chOff x="3763963" y="2163763"/>
            <a:chExt cx="5380037" cy="4000500"/>
          </a:xfrm>
        </p:grpSpPr>
        <p:sp>
          <p:nvSpPr>
            <p:cNvPr id="385" name="AutoShape 95"/>
            <p:cNvSpPr>
              <a:spLocks noChangeAspect="1" noChangeArrowheads="1" noTextEdit="1"/>
            </p:cNvSpPr>
            <p:nvPr/>
          </p:nvSpPr>
          <p:spPr bwMode="auto">
            <a:xfrm>
              <a:off x="4519613" y="2428875"/>
              <a:ext cx="4624387" cy="346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6" name="Line 24"/>
            <p:cNvSpPr>
              <a:spLocks noChangeShapeType="1"/>
            </p:cNvSpPr>
            <p:nvPr/>
          </p:nvSpPr>
          <p:spPr bwMode="auto">
            <a:xfrm>
              <a:off x="6681788" y="5259388"/>
              <a:ext cx="1165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7" name="Line 24"/>
            <p:cNvSpPr>
              <a:spLocks noChangeShapeType="1"/>
            </p:cNvSpPr>
            <p:nvPr/>
          </p:nvSpPr>
          <p:spPr bwMode="auto">
            <a:xfrm flipV="1">
              <a:off x="6526213" y="4102100"/>
              <a:ext cx="0" cy="11160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8" name="Text Box 67"/>
            <p:cNvSpPr txBox="1">
              <a:spLocks noChangeArrowheads="1"/>
            </p:cNvSpPr>
            <p:nvPr/>
          </p:nvSpPr>
          <p:spPr bwMode="auto">
            <a:xfrm>
              <a:off x="6858000" y="4943475"/>
              <a:ext cx="71913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~75%</a:t>
              </a:r>
            </a:p>
          </p:txBody>
        </p:sp>
        <p:sp>
          <p:nvSpPr>
            <p:cNvPr id="389" name="Text Box 67"/>
            <p:cNvSpPr txBox="1">
              <a:spLocks noChangeArrowheads="1"/>
            </p:cNvSpPr>
            <p:nvPr/>
          </p:nvSpPr>
          <p:spPr bwMode="auto">
            <a:xfrm>
              <a:off x="5781675" y="4356100"/>
              <a:ext cx="8032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~250%</a:t>
              </a:r>
            </a:p>
          </p:txBody>
        </p:sp>
        <p:grpSp>
          <p:nvGrpSpPr>
            <p:cNvPr id="390" name="Group 42"/>
            <p:cNvGrpSpPr>
              <a:grpSpLocks noChangeAspect="1"/>
            </p:cNvGrpSpPr>
            <p:nvPr/>
          </p:nvGrpSpPr>
          <p:grpSpPr bwMode="auto">
            <a:xfrm>
              <a:off x="3763963" y="2163763"/>
              <a:ext cx="5334000" cy="4000500"/>
              <a:chOff x="2371" y="1363"/>
              <a:chExt cx="3360" cy="2520"/>
            </a:xfrm>
          </p:grpSpPr>
          <p:sp>
            <p:nvSpPr>
              <p:cNvPr id="391" name="AutoShape 41"/>
              <p:cNvSpPr>
                <a:spLocks noChangeAspect="1" noChangeArrowheads="1" noTextEdit="1"/>
              </p:cNvSpPr>
              <p:nvPr/>
            </p:nvSpPr>
            <p:spPr bwMode="auto">
              <a:xfrm>
                <a:off x="2371" y="1363"/>
                <a:ext cx="3360" cy="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2" name="Rectangle 43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3" name="Rectangle 44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4" name="Line 4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5" name="Line 46"/>
              <p:cNvSpPr>
                <a:spLocks noChangeShapeType="1"/>
              </p:cNvSpPr>
              <p:nvPr/>
            </p:nvSpPr>
            <p:spPr bwMode="auto">
              <a:xfrm flipV="1">
                <a:off x="313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6" name="Line 47"/>
              <p:cNvSpPr>
                <a:spLocks noChangeShapeType="1"/>
              </p:cNvSpPr>
              <p:nvPr/>
            </p:nvSpPr>
            <p:spPr bwMode="auto">
              <a:xfrm flipV="1">
                <a:off x="3457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7" name="Line 48"/>
              <p:cNvSpPr>
                <a:spLocks noChangeShapeType="1"/>
              </p:cNvSpPr>
              <p:nvPr/>
            </p:nvSpPr>
            <p:spPr bwMode="auto">
              <a:xfrm flipV="1">
                <a:off x="378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8" name="Line 49"/>
              <p:cNvSpPr>
                <a:spLocks noChangeShapeType="1"/>
              </p:cNvSpPr>
              <p:nvPr/>
            </p:nvSpPr>
            <p:spPr bwMode="auto">
              <a:xfrm flipV="1">
                <a:off x="411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9" name="Line 50"/>
              <p:cNvSpPr>
                <a:spLocks noChangeShapeType="1"/>
              </p:cNvSpPr>
              <p:nvPr/>
            </p:nvSpPr>
            <p:spPr bwMode="auto">
              <a:xfrm flipV="1">
                <a:off x="4435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0" name="Line 51"/>
              <p:cNvSpPr>
                <a:spLocks noChangeShapeType="1"/>
              </p:cNvSpPr>
              <p:nvPr/>
            </p:nvSpPr>
            <p:spPr bwMode="auto">
              <a:xfrm flipV="1">
                <a:off x="475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1" name="Line 52"/>
              <p:cNvSpPr>
                <a:spLocks noChangeShapeType="1"/>
              </p:cNvSpPr>
              <p:nvPr/>
            </p:nvSpPr>
            <p:spPr bwMode="auto">
              <a:xfrm flipV="1">
                <a:off x="508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2" name="Line 53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3" name="Line 54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4" name="Line 55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" name="Line 56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6" name="Line 57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7" name="Line 58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8" name="Line 59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9" name="Line 60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0" name="Line 61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1" name="Line 62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" name="Line 63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" name="Line 64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4" name="Line 6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5" name="Line 66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6" name="Line 67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7" name="Line 68"/>
              <p:cNvSpPr>
                <a:spLocks noChangeShapeType="1"/>
              </p:cNvSpPr>
              <p:nvPr/>
            </p:nvSpPr>
            <p:spPr bwMode="auto">
              <a:xfrm flipV="1">
                <a:off x="280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8" name="Line 6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9" name="Rectangle 70"/>
              <p:cNvSpPr>
                <a:spLocks noChangeArrowheads="1"/>
              </p:cNvSpPr>
              <p:nvPr/>
            </p:nvSpPr>
            <p:spPr bwMode="auto">
              <a:xfrm>
                <a:off x="2785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20" name="Line 71"/>
              <p:cNvSpPr>
                <a:spLocks noChangeShapeType="1"/>
              </p:cNvSpPr>
              <p:nvPr/>
            </p:nvSpPr>
            <p:spPr bwMode="auto">
              <a:xfrm flipV="1">
                <a:off x="313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1" name="Line 72"/>
              <p:cNvSpPr>
                <a:spLocks noChangeShapeType="1"/>
              </p:cNvSpPr>
              <p:nvPr/>
            </p:nvSpPr>
            <p:spPr bwMode="auto">
              <a:xfrm>
                <a:off x="313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" name="Rectangle 73"/>
              <p:cNvSpPr>
                <a:spLocks noChangeArrowheads="1"/>
              </p:cNvSpPr>
              <p:nvPr/>
            </p:nvSpPr>
            <p:spPr bwMode="auto">
              <a:xfrm>
                <a:off x="3109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</a:t>
                </a:r>
                <a:endParaRPr lang="en-US" dirty="0"/>
              </a:p>
            </p:txBody>
          </p:sp>
          <p:sp>
            <p:nvSpPr>
              <p:cNvPr id="423" name="Line 74"/>
              <p:cNvSpPr>
                <a:spLocks noChangeShapeType="1"/>
              </p:cNvSpPr>
              <p:nvPr/>
            </p:nvSpPr>
            <p:spPr bwMode="auto">
              <a:xfrm flipV="1">
                <a:off x="3457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4" name="Line 75"/>
              <p:cNvSpPr>
                <a:spLocks noChangeShapeType="1"/>
              </p:cNvSpPr>
              <p:nvPr/>
            </p:nvSpPr>
            <p:spPr bwMode="auto">
              <a:xfrm>
                <a:off x="3457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5" name="Rectangle 76"/>
              <p:cNvSpPr>
                <a:spLocks noChangeArrowheads="1"/>
              </p:cNvSpPr>
              <p:nvPr/>
            </p:nvSpPr>
            <p:spPr bwMode="auto">
              <a:xfrm>
                <a:off x="3433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4</a:t>
                </a:r>
                <a:endParaRPr lang="en-US" dirty="0"/>
              </a:p>
            </p:txBody>
          </p:sp>
          <p:sp>
            <p:nvSpPr>
              <p:cNvPr id="426" name="Line 77"/>
              <p:cNvSpPr>
                <a:spLocks noChangeShapeType="1"/>
              </p:cNvSpPr>
              <p:nvPr/>
            </p:nvSpPr>
            <p:spPr bwMode="auto">
              <a:xfrm flipV="1">
                <a:off x="378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7" name="Line 78"/>
              <p:cNvSpPr>
                <a:spLocks noChangeShapeType="1"/>
              </p:cNvSpPr>
              <p:nvPr/>
            </p:nvSpPr>
            <p:spPr bwMode="auto">
              <a:xfrm>
                <a:off x="378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8" name="Rectangle 79"/>
              <p:cNvSpPr>
                <a:spLocks noChangeArrowheads="1"/>
              </p:cNvSpPr>
              <p:nvPr/>
            </p:nvSpPr>
            <p:spPr bwMode="auto">
              <a:xfrm>
                <a:off x="375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6</a:t>
                </a:r>
                <a:endParaRPr lang="en-US" dirty="0"/>
              </a:p>
            </p:txBody>
          </p:sp>
          <p:sp>
            <p:nvSpPr>
              <p:cNvPr id="429" name="Line 80"/>
              <p:cNvSpPr>
                <a:spLocks noChangeShapeType="1"/>
              </p:cNvSpPr>
              <p:nvPr/>
            </p:nvSpPr>
            <p:spPr bwMode="auto">
              <a:xfrm flipV="1">
                <a:off x="411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0" name="Line 81"/>
              <p:cNvSpPr>
                <a:spLocks noChangeShapeType="1"/>
              </p:cNvSpPr>
              <p:nvPr/>
            </p:nvSpPr>
            <p:spPr bwMode="auto">
              <a:xfrm>
                <a:off x="411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1" name="Rectangle 82"/>
              <p:cNvSpPr>
                <a:spLocks noChangeArrowheads="1"/>
              </p:cNvSpPr>
              <p:nvPr/>
            </p:nvSpPr>
            <p:spPr bwMode="auto">
              <a:xfrm>
                <a:off x="408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8</a:t>
                </a:r>
                <a:endParaRPr lang="en-US" dirty="0"/>
              </a:p>
            </p:txBody>
          </p:sp>
          <p:sp>
            <p:nvSpPr>
              <p:cNvPr id="432" name="Line 83"/>
              <p:cNvSpPr>
                <a:spLocks noChangeShapeType="1"/>
              </p:cNvSpPr>
              <p:nvPr/>
            </p:nvSpPr>
            <p:spPr bwMode="auto">
              <a:xfrm flipV="1">
                <a:off x="4435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3" name="Line 84"/>
              <p:cNvSpPr>
                <a:spLocks noChangeShapeType="1"/>
              </p:cNvSpPr>
              <p:nvPr/>
            </p:nvSpPr>
            <p:spPr bwMode="auto">
              <a:xfrm>
                <a:off x="4435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4" name="Rectangle 85"/>
              <p:cNvSpPr>
                <a:spLocks noChangeArrowheads="1"/>
              </p:cNvSpPr>
              <p:nvPr/>
            </p:nvSpPr>
            <p:spPr bwMode="auto">
              <a:xfrm>
                <a:off x="4387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35" name="Line 86"/>
              <p:cNvSpPr>
                <a:spLocks noChangeShapeType="1"/>
              </p:cNvSpPr>
              <p:nvPr/>
            </p:nvSpPr>
            <p:spPr bwMode="auto">
              <a:xfrm flipV="1">
                <a:off x="475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6" name="Line 87"/>
              <p:cNvSpPr>
                <a:spLocks noChangeShapeType="1"/>
              </p:cNvSpPr>
              <p:nvPr/>
            </p:nvSpPr>
            <p:spPr bwMode="auto">
              <a:xfrm>
                <a:off x="475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7" name="Rectangle 88"/>
              <p:cNvSpPr>
                <a:spLocks noChangeArrowheads="1"/>
              </p:cNvSpPr>
              <p:nvPr/>
            </p:nvSpPr>
            <p:spPr bwMode="auto">
              <a:xfrm>
                <a:off x="4711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12</a:t>
                </a:r>
                <a:endParaRPr lang="en-US" dirty="0"/>
              </a:p>
            </p:txBody>
          </p:sp>
          <p:sp>
            <p:nvSpPr>
              <p:cNvPr id="438" name="Line 89"/>
              <p:cNvSpPr>
                <a:spLocks noChangeShapeType="1"/>
              </p:cNvSpPr>
              <p:nvPr/>
            </p:nvSpPr>
            <p:spPr bwMode="auto">
              <a:xfrm flipV="1">
                <a:off x="508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9" name="Line 90"/>
              <p:cNvSpPr>
                <a:spLocks noChangeShapeType="1"/>
              </p:cNvSpPr>
              <p:nvPr/>
            </p:nvSpPr>
            <p:spPr bwMode="auto">
              <a:xfrm>
                <a:off x="508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0" name="Rectangle 91"/>
              <p:cNvSpPr>
                <a:spLocks noChangeArrowheads="1"/>
              </p:cNvSpPr>
              <p:nvPr/>
            </p:nvSpPr>
            <p:spPr bwMode="auto">
              <a:xfrm>
                <a:off x="503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14</a:t>
                </a:r>
                <a:endParaRPr lang="en-US" dirty="0"/>
              </a:p>
            </p:txBody>
          </p:sp>
          <p:sp>
            <p:nvSpPr>
              <p:cNvPr id="441" name="Line 92"/>
              <p:cNvSpPr>
                <a:spLocks noChangeShapeType="1"/>
              </p:cNvSpPr>
              <p:nvPr/>
            </p:nvSpPr>
            <p:spPr bwMode="auto">
              <a:xfrm flipV="1">
                <a:off x="541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" name="Line 93"/>
              <p:cNvSpPr>
                <a:spLocks noChangeShapeType="1"/>
              </p:cNvSpPr>
              <p:nvPr/>
            </p:nvSpPr>
            <p:spPr bwMode="auto">
              <a:xfrm>
                <a:off x="541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" name="Rectangle 94"/>
              <p:cNvSpPr>
                <a:spLocks noChangeArrowheads="1"/>
              </p:cNvSpPr>
              <p:nvPr/>
            </p:nvSpPr>
            <p:spPr bwMode="auto">
              <a:xfrm>
                <a:off x="536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16</a:t>
                </a:r>
                <a:endParaRPr lang="en-US" dirty="0"/>
              </a:p>
            </p:txBody>
          </p:sp>
          <p:sp>
            <p:nvSpPr>
              <p:cNvPr id="444" name="Line 95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" name="Line 96"/>
              <p:cNvSpPr>
                <a:spLocks noChangeShapeType="1"/>
              </p:cNvSpPr>
              <p:nvPr/>
            </p:nvSpPr>
            <p:spPr bwMode="auto">
              <a:xfrm flipH="1">
                <a:off x="5383" y="360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6" name="Rectangle 97"/>
              <p:cNvSpPr>
                <a:spLocks noChangeArrowheads="1"/>
              </p:cNvSpPr>
              <p:nvPr/>
            </p:nvSpPr>
            <p:spPr bwMode="auto">
              <a:xfrm>
                <a:off x="2737" y="3553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47" name="Line 98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8" name="Line 99"/>
              <p:cNvSpPr>
                <a:spLocks noChangeShapeType="1"/>
              </p:cNvSpPr>
              <p:nvPr/>
            </p:nvSpPr>
            <p:spPr bwMode="auto">
              <a:xfrm flipH="1">
                <a:off x="5383" y="331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9" name="Rectangle 100"/>
              <p:cNvSpPr>
                <a:spLocks noChangeArrowheads="1"/>
              </p:cNvSpPr>
              <p:nvPr/>
            </p:nvSpPr>
            <p:spPr bwMode="auto">
              <a:xfrm>
                <a:off x="2737" y="3259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5</a:t>
                </a:r>
                <a:endParaRPr lang="en-US" dirty="0"/>
              </a:p>
            </p:txBody>
          </p:sp>
          <p:sp>
            <p:nvSpPr>
              <p:cNvPr id="450" name="Line 101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1" name="Line 102"/>
              <p:cNvSpPr>
                <a:spLocks noChangeShapeType="1"/>
              </p:cNvSpPr>
              <p:nvPr/>
            </p:nvSpPr>
            <p:spPr bwMode="auto">
              <a:xfrm flipH="1">
                <a:off x="5383" y="3019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2" name="Rectangle 103"/>
              <p:cNvSpPr>
                <a:spLocks noChangeArrowheads="1"/>
              </p:cNvSpPr>
              <p:nvPr/>
            </p:nvSpPr>
            <p:spPr bwMode="auto">
              <a:xfrm>
                <a:off x="2689" y="296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53" name="Line 104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4" name="Line 105"/>
              <p:cNvSpPr>
                <a:spLocks noChangeShapeType="1"/>
              </p:cNvSpPr>
              <p:nvPr/>
            </p:nvSpPr>
            <p:spPr bwMode="auto">
              <a:xfrm flipH="1">
                <a:off x="5383" y="272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5" name="Rectangle 106"/>
              <p:cNvSpPr>
                <a:spLocks noChangeArrowheads="1"/>
              </p:cNvSpPr>
              <p:nvPr/>
            </p:nvSpPr>
            <p:spPr bwMode="auto">
              <a:xfrm>
                <a:off x="2689" y="267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15</a:t>
                </a:r>
                <a:endParaRPr lang="en-US" dirty="0"/>
              </a:p>
            </p:txBody>
          </p:sp>
          <p:sp>
            <p:nvSpPr>
              <p:cNvPr id="456" name="Line 107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7" name="Line 108"/>
              <p:cNvSpPr>
                <a:spLocks noChangeShapeType="1"/>
              </p:cNvSpPr>
              <p:nvPr/>
            </p:nvSpPr>
            <p:spPr bwMode="auto">
              <a:xfrm flipH="1">
                <a:off x="5383" y="2431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8" name="Rectangle 109"/>
              <p:cNvSpPr>
                <a:spLocks noChangeArrowheads="1"/>
              </p:cNvSpPr>
              <p:nvPr/>
            </p:nvSpPr>
            <p:spPr bwMode="auto">
              <a:xfrm>
                <a:off x="2689" y="2377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20</a:t>
                </a:r>
                <a:endParaRPr lang="en-US" dirty="0"/>
              </a:p>
            </p:txBody>
          </p:sp>
          <p:sp>
            <p:nvSpPr>
              <p:cNvPr id="459" name="Line 110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0" name="Line 111"/>
              <p:cNvSpPr>
                <a:spLocks noChangeShapeType="1"/>
              </p:cNvSpPr>
              <p:nvPr/>
            </p:nvSpPr>
            <p:spPr bwMode="auto">
              <a:xfrm flipH="1">
                <a:off x="5383" y="213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1" name="Rectangle 112"/>
              <p:cNvSpPr>
                <a:spLocks noChangeArrowheads="1"/>
              </p:cNvSpPr>
              <p:nvPr/>
            </p:nvSpPr>
            <p:spPr bwMode="auto">
              <a:xfrm>
                <a:off x="2689" y="2083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25</a:t>
                </a:r>
                <a:endParaRPr lang="en-US" dirty="0"/>
              </a:p>
            </p:txBody>
          </p:sp>
          <p:sp>
            <p:nvSpPr>
              <p:cNvPr id="462" name="Line 113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3" name="Line 114"/>
              <p:cNvSpPr>
                <a:spLocks noChangeShapeType="1"/>
              </p:cNvSpPr>
              <p:nvPr/>
            </p:nvSpPr>
            <p:spPr bwMode="auto">
              <a:xfrm flipH="1">
                <a:off x="5383" y="184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4" name="Rectangle 115"/>
              <p:cNvSpPr>
                <a:spLocks noChangeArrowheads="1"/>
              </p:cNvSpPr>
              <p:nvPr/>
            </p:nvSpPr>
            <p:spPr bwMode="auto">
              <a:xfrm>
                <a:off x="2689" y="1789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30</a:t>
                </a:r>
                <a:endParaRPr lang="en-US" dirty="0"/>
              </a:p>
            </p:txBody>
          </p:sp>
          <p:sp>
            <p:nvSpPr>
              <p:cNvPr id="465" name="Line 116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6" name="Line 117"/>
              <p:cNvSpPr>
                <a:spLocks noChangeShapeType="1"/>
              </p:cNvSpPr>
              <p:nvPr/>
            </p:nvSpPr>
            <p:spPr bwMode="auto">
              <a:xfrm flipH="1">
                <a:off x="5383" y="155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7" name="Rectangle 118"/>
              <p:cNvSpPr>
                <a:spLocks noChangeArrowheads="1"/>
              </p:cNvSpPr>
              <p:nvPr/>
            </p:nvSpPr>
            <p:spPr bwMode="auto">
              <a:xfrm>
                <a:off x="2689" y="150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35</a:t>
                </a:r>
                <a:endParaRPr lang="en-US" dirty="0"/>
              </a:p>
            </p:txBody>
          </p:sp>
          <p:sp>
            <p:nvSpPr>
              <p:cNvPr id="468" name="Line 11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9" name="Line 120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0" name="Line 121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1" name="Line 122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2" name="Freeform 123"/>
              <p:cNvSpPr>
                <a:spLocks/>
              </p:cNvSpPr>
              <p:nvPr/>
            </p:nvSpPr>
            <p:spPr bwMode="auto">
              <a:xfrm>
                <a:off x="3391" y="2665"/>
                <a:ext cx="1302" cy="846"/>
              </a:xfrm>
              <a:custGeom>
                <a:avLst/>
                <a:gdLst>
                  <a:gd name="T0" fmla="*/ 0 w 10000"/>
                  <a:gd name="T1" fmla="*/ 0 h 9276"/>
                  <a:gd name="T2" fmla="*/ 612 w 10000"/>
                  <a:gd name="T3" fmla="*/ 612 h 9276"/>
                  <a:gd name="T4" fmla="*/ 1302 w 10000"/>
                  <a:gd name="T5" fmla="*/ 846 h 92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000" h="9276">
                    <a:moveTo>
                      <a:pt x="0" y="0"/>
                    </a:moveTo>
                    <a:lnTo>
                      <a:pt x="4700" y="6711"/>
                    </a:lnTo>
                    <a:lnTo>
                      <a:pt x="10000" y="9276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3" name="Oval 124"/>
              <p:cNvSpPr>
                <a:spLocks noChangeArrowheads="1"/>
              </p:cNvSpPr>
              <p:nvPr/>
            </p:nvSpPr>
            <p:spPr bwMode="auto">
              <a:xfrm>
                <a:off x="3367" y="264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4" name="Oval 125"/>
              <p:cNvSpPr>
                <a:spLocks noChangeArrowheads="1"/>
              </p:cNvSpPr>
              <p:nvPr/>
            </p:nvSpPr>
            <p:spPr bwMode="auto">
              <a:xfrm>
                <a:off x="3979" y="3253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5" name="Oval 126"/>
              <p:cNvSpPr>
                <a:spLocks noChangeArrowheads="1"/>
              </p:cNvSpPr>
              <p:nvPr/>
            </p:nvSpPr>
            <p:spPr bwMode="auto">
              <a:xfrm>
                <a:off x="4669" y="348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6" name="Rectangle 128"/>
              <p:cNvSpPr>
                <a:spLocks noChangeArrowheads="1"/>
              </p:cNvSpPr>
              <p:nvPr/>
            </p:nvSpPr>
            <p:spPr bwMode="auto">
              <a:xfrm>
                <a:off x="3379" y="3733"/>
                <a:ext cx="16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Traffic per Subscriber [GB/month]</a:t>
                </a:r>
                <a:endParaRPr lang="en-US" dirty="0"/>
              </a:p>
            </p:txBody>
          </p:sp>
          <p:sp>
            <p:nvSpPr>
              <p:cNvPr id="477" name="Rectangle 131"/>
              <p:cNvSpPr>
                <a:spLocks noChangeArrowheads="1"/>
              </p:cNvSpPr>
              <p:nvPr/>
            </p:nvSpPr>
            <p:spPr bwMode="auto">
              <a:xfrm rot="-5400000">
                <a:off x="1870" y="2623"/>
                <a:ext cx="147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 Cell-edge  user throughput [Mbps]</a:t>
                </a:r>
                <a:endParaRPr lang="en-US" dirty="0"/>
              </a:p>
            </p:txBody>
          </p:sp>
          <p:sp>
            <p:nvSpPr>
              <p:cNvPr id="478" name="Rectangle 132"/>
              <p:cNvSpPr>
                <a:spLocks noChangeArrowheads="1"/>
              </p:cNvSpPr>
              <p:nvPr/>
            </p:nvSpPr>
            <p:spPr bwMode="auto">
              <a:xfrm>
                <a:off x="2797" y="3565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79" name="Rectangle 133"/>
              <p:cNvSpPr>
                <a:spLocks noChangeArrowheads="1"/>
              </p:cNvSpPr>
              <p:nvPr/>
            </p:nvSpPr>
            <p:spPr bwMode="auto">
              <a:xfrm>
                <a:off x="5407" y="1507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80" name="Freeform 134"/>
              <p:cNvSpPr>
                <a:spLocks/>
              </p:cNvSpPr>
              <p:nvPr/>
            </p:nvSpPr>
            <p:spPr bwMode="auto">
              <a:xfrm>
                <a:off x="3391" y="1801"/>
                <a:ext cx="1854" cy="1680"/>
              </a:xfrm>
              <a:custGeom>
                <a:avLst/>
                <a:gdLst>
                  <a:gd name="T0" fmla="*/ 0 w 1854"/>
                  <a:gd name="T1" fmla="*/ 0 h 1680"/>
                  <a:gd name="T2" fmla="*/ 648 w 1854"/>
                  <a:gd name="T3" fmla="*/ 660 h 1680"/>
                  <a:gd name="T4" fmla="*/ 1254 w 1854"/>
                  <a:gd name="T5" fmla="*/ 1194 h 1680"/>
                  <a:gd name="T6" fmla="*/ 1854 w 1854"/>
                  <a:gd name="T7" fmla="*/ 1680 h 16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54" h="1680">
                    <a:moveTo>
                      <a:pt x="0" y="0"/>
                    </a:moveTo>
                    <a:lnTo>
                      <a:pt x="648" y="660"/>
                    </a:lnTo>
                    <a:lnTo>
                      <a:pt x="1254" y="1194"/>
                    </a:lnTo>
                    <a:lnTo>
                      <a:pt x="1854" y="1680"/>
                    </a:lnTo>
                  </a:path>
                </a:pathLst>
              </a:custGeom>
              <a:noFill/>
              <a:ln w="12" cap="flat">
                <a:solidFill>
                  <a:srgbClr val="00F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1" name="Oval 135"/>
              <p:cNvSpPr>
                <a:spLocks noChangeArrowheads="1"/>
              </p:cNvSpPr>
              <p:nvPr/>
            </p:nvSpPr>
            <p:spPr bwMode="auto">
              <a:xfrm>
                <a:off x="3367" y="177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2" name="Oval 136"/>
              <p:cNvSpPr>
                <a:spLocks noChangeArrowheads="1"/>
              </p:cNvSpPr>
              <p:nvPr/>
            </p:nvSpPr>
            <p:spPr bwMode="auto">
              <a:xfrm>
                <a:off x="4015" y="243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3" name="Oval 137"/>
              <p:cNvSpPr>
                <a:spLocks noChangeArrowheads="1"/>
              </p:cNvSpPr>
              <p:nvPr/>
            </p:nvSpPr>
            <p:spPr bwMode="auto">
              <a:xfrm>
                <a:off x="4621" y="29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4" name="Oval 138"/>
              <p:cNvSpPr>
                <a:spLocks noChangeArrowheads="1"/>
              </p:cNvSpPr>
              <p:nvPr/>
            </p:nvSpPr>
            <p:spPr bwMode="auto">
              <a:xfrm>
                <a:off x="5221" y="345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5" name="Rectangle 139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6" name="Rectangle 140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7" name="Line 141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8" name="Line 142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9" name="Line 143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0" name="Line 144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1" name="Line 145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" name="Line 146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" name="Line 147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4" name="Line 148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5" name="Line 149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6" name="Line 150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7" name="Rectangle 151"/>
              <p:cNvSpPr>
                <a:spLocks noChangeArrowheads="1"/>
              </p:cNvSpPr>
              <p:nvPr/>
            </p:nvSpPr>
            <p:spPr bwMode="auto">
              <a:xfrm>
                <a:off x="4135" y="1621"/>
                <a:ext cx="135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Non-coordinated scheduling</a:t>
                </a:r>
                <a:endParaRPr lang="en-US" dirty="0"/>
              </a:p>
            </p:txBody>
          </p:sp>
          <p:sp>
            <p:nvSpPr>
              <p:cNvPr id="498" name="Line 152"/>
              <p:cNvSpPr>
                <a:spLocks noChangeShapeType="1"/>
              </p:cNvSpPr>
              <p:nvPr/>
            </p:nvSpPr>
            <p:spPr bwMode="auto">
              <a:xfrm>
                <a:off x="3871" y="1669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9" name="Oval 153"/>
              <p:cNvSpPr>
                <a:spLocks noChangeArrowheads="1"/>
              </p:cNvSpPr>
              <p:nvPr/>
            </p:nvSpPr>
            <p:spPr bwMode="auto">
              <a:xfrm>
                <a:off x="3967" y="1645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0" name="Rectangle 154"/>
              <p:cNvSpPr>
                <a:spLocks noChangeArrowheads="1"/>
              </p:cNvSpPr>
              <p:nvPr/>
            </p:nvSpPr>
            <p:spPr bwMode="auto">
              <a:xfrm>
                <a:off x="4135" y="1747"/>
                <a:ext cx="115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Coordinated scheduling</a:t>
                </a:r>
                <a:endParaRPr lang="en-US" dirty="0"/>
              </a:p>
            </p:txBody>
          </p:sp>
          <p:sp>
            <p:nvSpPr>
              <p:cNvPr id="501" name="Line 155"/>
              <p:cNvSpPr>
                <a:spLocks noChangeShapeType="1"/>
              </p:cNvSpPr>
              <p:nvPr/>
            </p:nvSpPr>
            <p:spPr bwMode="auto">
              <a:xfrm>
                <a:off x="3871" y="1795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" name="Oval 156"/>
              <p:cNvSpPr>
                <a:spLocks noChangeArrowheads="1"/>
              </p:cNvSpPr>
              <p:nvPr/>
            </p:nvSpPr>
            <p:spPr bwMode="auto">
              <a:xfrm>
                <a:off x="3967" y="17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cxnSp>
        <p:nvCxnSpPr>
          <p:cNvPr id="381" name="Straight Connector 107"/>
          <p:cNvCxnSpPr>
            <a:cxnSpLocks noChangeShapeType="1"/>
          </p:cNvCxnSpPr>
          <p:nvPr/>
        </p:nvCxnSpPr>
        <p:spPr bwMode="auto">
          <a:xfrm flipV="1">
            <a:off x="9970418" y="4545758"/>
            <a:ext cx="0" cy="1297442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2" name="Text Box 18"/>
          <p:cNvSpPr txBox="1">
            <a:spLocks noChangeArrowheads="1"/>
          </p:cNvSpPr>
          <p:nvPr/>
        </p:nvSpPr>
        <p:spPr bwMode="auto">
          <a:xfrm>
            <a:off x="9299493" y="494739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+250%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cxnSp>
        <p:nvCxnSpPr>
          <p:cNvPr id="383" name="Straight Connector 107"/>
          <p:cNvCxnSpPr>
            <a:cxnSpLocks noChangeShapeType="1"/>
          </p:cNvCxnSpPr>
          <p:nvPr/>
        </p:nvCxnSpPr>
        <p:spPr bwMode="auto">
          <a:xfrm>
            <a:off x="9982846" y="5817574"/>
            <a:ext cx="1442809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4" name="Text Box 18"/>
          <p:cNvSpPr txBox="1">
            <a:spLocks noChangeArrowheads="1"/>
          </p:cNvSpPr>
          <p:nvPr/>
        </p:nvSpPr>
        <p:spPr bwMode="auto">
          <a:xfrm>
            <a:off x="10290592" y="552524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+75%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sp>
        <p:nvSpPr>
          <p:cNvPr id="503" name="Rounded Rectangle 502"/>
          <p:cNvSpPr/>
          <p:nvPr/>
        </p:nvSpPr>
        <p:spPr bwMode="auto">
          <a:xfrm>
            <a:off x="728350" y="532424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728350" y="538908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Focus on improving mainstream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coordinated scheduling for greatest impact!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3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821" y="1396229"/>
            <a:ext cx="3031828" cy="230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 smtClean="0"/>
              <a:t>Current CSI feedback does not scale with CoMP cluster size</a:t>
            </a:r>
          </a:p>
          <a:p>
            <a:pPr lvl="1"/>
            <a:r>
              <a:rPr lang="en-US" sz="1600" dirty="0" smtClean="0"/>
              <a:t>CSI-IM overhead explodes</a:t>
            </a:r>
          </a:p>
          <a:p>
            <a:pPr lvl="1"/>
            <a:r>
              <a:rPr lang="en-US" sz="1600" dirty="0" smtClean="0"/>
              <a:t>CSI-IM </a:t>
            </a:r>
            <a:r>
              <a:rPr lang="en-US" sz="1600" b="1" dirty="0" smtClean="0">
                <a:solidFill>
                  <a:srgbClr val="E32119"/>
                </a:solidFill>
              </a:rPr>
              <a:t>planning a nightmare</a:t>
            </a:r>
          </a:p>
          <a:p>
            <a:r>
              <a:rPr lang="en-US" sz="1800" dirty="0"/>
              <a:t>Great potential in CSI that captures </a:t>
            </a:r>
            <a:r>
              <a:rPr lang="en-US" sz="1800" dirty="0" smtClean="0"/>
              <a:t>blanking of </a:t>
            </a:r>
            <a:r>
              <a:rPr lang="en-US" sz="1800" dirty="0"/>
              <a:t>multiple </a:t>
            </a:r>
            <a:r>
              <a:rPr lang="en-US" sz="1800" dirty="0" smtClean="0"/>
              <a:t>nodes</a:t>
            </a:r>
          </a:p>
          <a:p>
            <a:pPr lvl="1"/>
            <a:r>
              <a:rPr lang="en-US" sz="1400" dirty="0" smtClean="0"/>
              <a:t>Not sufficient to only blank strongest interferer</a:t>
            </a:r>
            <a:br>
              <a:rPr lang="en-US" sz="1400" dirty="0" smtClean="0"/>
            </a:br>
            <a:r>
              <a:rPr lang="en-US" sz="1400" dirty="0" smtClean="0"/>
              <a:t>(no saturation of gains)</a:t>
            </a:r>
          </a:p>
          <a:p>
            <a:endParaRPr lang="en-US" sz="1800" dirty="0" smtClean="0"/>
          </a:p>
          <a:p>
            <a:r>
              <a:rPr lang="en-US" sz="1800" dirty="0" smtClean="0"/>
              <a:t>UE interference measurement precludes dynamic update of interference hypothesis</a:t>
            </a:r>
          </a:p>
          <a:p>
            <a:pPr lvl="1"/>
            <a:r>
              <a:rPr lang="en-US" sz="1400" dirty="0" smtClean="0"/>
              <a:t>Making it difficult for rank to track network load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Issues with current standard for indoor comp and other large comp cluster scenarios</a:t>
            </a:r>
            <a:endParaRPr lang="en-US" sz="40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434937" y="546912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937" y="553396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Scalable CSI feedback without planning issue and proper interference measurement!</a:t>
            </a:r>
            <a:endParaRPr lang="en-US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566849"/>
              </p:ext>
            </p:extLst>
          </p:nvPr>
        </p:nvGraphicFramePr>
        <p:xfrm>
          <a:off x="6629407" y="375645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16" y="1402768"/>
            <a:ext cx="3101489" cy="235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Explosion 1 17"/>
          <p:cNvSpPr/>
          <p:nvPr/>
        </p:nvSpPr>
        <p:spPr>
          <a:xfrm>
            <a:off x="8021856" y="1689675"/>
            <a:ext cx="817344" cy="476877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22569" y="2381819"/>
            <a:ext cx="130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FF0000"/>
                </a:solidFill>
              </a:rPr>
              <a:t>o</a:t>
            </a:r>
            <a:r>
              <a:rPr lang="en-US" sz="1000" dirty="0" smtClean="0">
                <a:solidFill>
                  <a:srgbClr val="FF0000"/>
                </a:solidFill>
              </a:rPr>
              <a:t>nly strongest</a:t>
            </a:r>
            <a:br>
              <a:rPr lang="en-US" sz="1000" dirty="0" smtClean="0">
                <a:solidFill>
                  <a:srgbClr val="FF0000"/>
                </a:solidFill>
              </a:rPr>
            </a:br>
            <a:r>
              <a:rPr lang="en-US" sz="1000" dirty="0" smtClean="0">
                <a:solidFill>
                  <a:srgbClr val="FF0000"/>
                </a:solidFill>
              </a:rPr>
              <a:t>interferer blanked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0412083" y="2728516"/>
            <a:ext cx="517585" cy="2648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10688135" y="2981705"/>
            <a:ext cx="102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no saturation of SINR gains</a:t>
            </a:r>
            <a:endParaRPr lang="en-US" sz="1000" dirty="0"/>
          </a:p>
        </p:txBody>
      </p:sp>
      <p:sp>
        <p:nvSpPr>
          <p:cNvPr id="13" name="Oval 12"/>
          <p:cNvSpPr/>
          <p:nvPr/>
        </p:nvSpPr>
        <p:spPr bwMode="auto">
          <a:xfrm>
            <a:off x="10187801" y="3095500"/>
            <a:ext cx="595220" cy="2000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574474" cy="1085371"/>
          </a:xfrm>
        </p:spPr>
        <p:txBody>
          <a:bodyPr/>
          <a:lstStyle/>
          <a:p>
            <a:r>
              <a:rPr lang="en-US" dirty="0" smtClean="0"/>
              <a:t>Possible timeline for study item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1798918" y="2944297"/>
            <a:ext cx="8342528" cy="1533213"/>
            <a:chOff x="1798918" y="3183453"/>
            <a:chExt cx="8342528" cy="1533213"/>
          </a:xfrm>
        </p:grpSpPr>
        <p:sp>
          <p:nvSpPr>
            <p:cNvPr id="4" name="Freeform 3"/>
            <p:cNvSpPr>
              <a:spLocks noChangeAspect="1"/>
            </p:cNvSpPr>
            <p:nvPr/>
          </p:nvSpPr>
          <p:spPr bwMode="auto">
            <a:xfrm>
              <a:off x="1824533" y="3377112"/>
              <a:ext cx="8316913" cy="409575"/>
            </a:xfrm>
            <a:custGeom>
              <a:avLst/>
              <a:gdLst>
                <a:gd name="T0" fmla="*/ 2161 w 2218"/>
                <a:gd name="T1" fmla="*/ 5 h 109"/>
                <a:gd name="T2" fmla="*/ 2149 w 2218"/>
                <a:gd name="T3" fmla="*/ 11 h 109"/>
                <a:gd name="T4" fmla="*/ 2149 w 2218"/>
                <a:gd name="T5" fmla="*/ 19 h 109"/>
                <a:gd name="T6" fmla="*/ 7 w 2218"/>
                <a:gd name="T7" fmla="*/ 19 h 109"/>
                <a:gd name="T8" fmla="*/ 0 w 2218"/>
                <a:gd name="T9" fmla="*/ 26 h 109"/>
                <a:gd name="T10" fmla="*/ 0 w 2218"/>
                <a:gd name="T11" fmla="*/ 82 h 109"/>
                <a:gd name="T12" fmla="*/ 7 w 2218"/>
                <a:gd name="T13" fmla="*/ 89 h 109"/>
                <a:gd name="T14" fmla="*/ 2149 w 2218"/>
                <a:gd name="T15" fmla="*/ 89 h 109"/>
                <a:gd name="T16" fmla="*/ 2149 w 2218"/>
                <a:gd name="T17" fmla="*/ 97 h 109"/>
                <a:gd name="T18" fmla="*/ 2161 w 2218"/>
                <a:gd name="T19" fmla="*/ 104 h 109"/>
                <a:gd name="T20" fmla="*/ 2213 w 2218"/>
                <a:gd name="T21" fmla="*/ 62 h 109"/>
                <a:gd name="T22" fmla="*/ 2218 w 2218"/>
                <a:gd name="T23" fmla="*/ 54 h 109"/>
                <a:gd name="T24" fmla="*/ 2213 w 2218"/>
                <a:gd name="T25" fmla="*/ 46 h 109"/>
                <a:gd name="T26" fmla="*/ 2161 w 2218"/>
                <a:gd name="T27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8" h="109">
                  <a:moveTo>
                    <a:pt x="2161" y="5"/>
                  </a:moveTo>
                  <a:cubicBezTo>
                    <a:pt x="2155" y="0"/>
                    <a:pt x="2149" y="1"/>
                    <a:pt x="2149" y="11"/>
                  </a:cubicBezTo>
                  <a:cubicBezTo>
                    <a:pt x="2149" y="13"/>
                    <a:pt x="2149" y="16"/>
                    <a:pt x="214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22"/>
                    <a:pt x="0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3" y="89"/>
                    <a:pt x="7" y="89"/>
                  </a:cubicBezTo>
                  <a:cubicBezTo>
                    <a:pt x="2149" y="89"/>
                    <a:pt x="2149" y="89"/>
                    <a:pt x="2149" y="89"/>
                  </a:cubicBezTo>
                  <a:cubicBezTo>
                    <a:pt x="2149" y="92"/>
                    <a:pt x="2149" y="95"/>
                    <a:pt x="2149" y="97"/>
                  </a:cubicBezTo>
                  <a:cubicBezTo>
                    <a:pt x="2149" y="107"/>
                    <a:pt x="2155" y="109"/>
                    <a:pt x="2161" y="104"/>
                  </a:cubicBezTo>
                  <a:cubicBezTo>
                    <a:pt x="2167" y="99"/>
                    <a:pt x="2208" y="67"/>
                    <a:pt x="2213" y="62"/>
                  </a:cubicBezTo>
                  <a:cubicBezTo>
                    <a:pt x="2216" y="60"/>
                    <a:pt x="2218" y="57"/>
                    <a:pt x="2218" y="54"/>
                  </a:cubicBezTo>
                  <a:cubicBezTo>
                    <a:pt x="2218" y="51"/>
                    <a:pt x="2216" y="48"/>
                    <a:pt x="2213" y="46"/>
                  </a:cubicBezTo>
                  <a:cubicBezTo>
                    <a:pt x="2208" y="41"/>
                    <a:pt x="2165" y="7"/>
                    <a:pt x="2161" y="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98918" y="3878126"/>
              <a:ext cx="11404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#67</a:t>
              </a:r>
            </a:p>
            <a:p>
              <a:pPr algn="ctr"/>
              <a:r>
                <a:rPr lang="en-US" sz="1400" dirty="0" smtClean="0"/>
                <a:t>Start of SI</a:t>
              </a:r>
              <a:endParaRPr lang="en-US" sz="1400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29107" y="353545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89989" y="3878558"/>
              <a:ext cx="10134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#80b</a:t>
              </a:r>
              <a:endParaRPr lang="en-US" sz="1400" dirty="0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49671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69607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16086" y="3183454"/>
              <a:ext cx="657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Mar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94789" y="3183454"/>
              <a:ext cx="4953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Apr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50507" y="3183453"/>
              <a:ext cx="929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May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59388" y="3870280"/>
              <a:ext cx="1400939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#68</a:t>
              </a:r>
            </a:p>
            <a:p>
              <a:pPr algn="ctr"/>
              <a:r>
                <a:rPr lang="en-US" sz="1400" dirty="0"/>
                <a:t>TR for information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86107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12761" y="318345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Jun</a:t>
              </a:r>
              <a:endParaRPr lang="en-US" sz="1400" dirty="0"/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054511" y="354072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06193" y="319517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July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32184" y="3879652"/>
              <a:ext cx="14009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#82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233875" y="355244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85557" y="3192826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Aug</a:t>
              </a:r>
              <a:endParaRPr lang="en-US" sz="1400" dirty="0"/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9427307" y="3550095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978989" y="3190478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Sep</a:t>
              </a:r>
              <a:endParaRPr lang="en-US" sz="1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966297" y="3877304"/>
              <a:ext cx="1085175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#69</a:t>
              </a:r>
            </a:p>
            <a:p>
              <a:pPr algn="ctr"/>
              <a:r>
                <a:rPr lang="en-US" sz="1400" dirty="0"/>
                <a:t>SI </a:t>
              </a:r>
              <a:r>
                <a:rPr lang="en-US" sz="1400" dirty="0" smtClean="0"/>
                <a:t>finalized</a:t>
              </a:r>
              <a:endParaRPr lang="en-US" sz="1400" dirty="0"/>
            </a:p>
          </p:txBody>
        </p:sp>
      </p:grpSp>
      <p:sp>
        <p:nvSpPr>
          <p:cNvPr id="30" name="Rounded Rectangle 29"/>
          <p:cNvSpPr/>
          <p:nvPr/>
        </p:nvSpPr>
        <p:spPr bwMode="auto">
          <a:xfrm>
            <a:off x="1910062" y="5450852"/>
            <a:ext cx="8141410" cy="640462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10062" y="5543833"/>
            <a:ext cx="814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Targeting complete solution for enhanced CoMP operation in Rel13!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245928" y="3648342"/>
            <a:ext cx="1013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RAN1 #81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784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8633134" cy="4724400"/>
          </a:xfrm>
        </p:spPr>
        <p:txBody>
          <a:bodyPr/>
          <a:lstStyle/>
          <a:p>
            <a:r>
              <a:rPr lang="en-US" sz="2000" dirty="0" smtClean="0"/>
              <a:t>Indoor office offers great </a:t>
            </a:r>
            <a:r>
              <a:rPr lang="en-US" sz="2000" i="1" dirty="0" smtClean="0"/>
              <a:t>potential</a:t>
            </a:r>
            <a:r>
              <a:rPr lang="en-US" sz="2000" dirty="0" smtClean="0"/>
              <a:t> for gains with coordinated scheduling</a:t>
            </a:r>
          </a:p>
          <a:p>
            <a:pPr lvl="1"/>
            <a:r>
              <a:rPr lang="en-US" sz="1600" dirty="0" smtClean="0"/>
              <a:t>Outdoor scenarios with high line of sight probability and high load are similar and offer great potential gain as well</a:t>
            </a:r>
          </a:p>
          <a:p>
            <a:pPr lvl="1"/>
            <a:r>
              <a:rPr lang="en-US" sz="1600" dirty="0" smtClean="0"/>
              <a:t>These new scenarios may benefit from MU-MIMO and this should be evaluated as well</a:t>
            </a:r>
          </a:p>
          <a:p>
            <a:endParaRPr lang="en-US" sz="2000" dirty="0" smtClean="0"/>
          </a:p>
          <a:p>
            <a:r>
              <a:rPr lang="en-US" sz="2000" dirty="0" smtClean="0"/>
              <a:t>CSI-IM planning for large* CoMP clusters is a nightmare and interference measurements limit performance in practice</a:t>
            </a:r>
          </a:p>
          <a:p>
            <a:endParaRPr lang="en-US" sz="2000" dirty="0" smtClean="0"/>
          </a:p>
          <a:p>
            <a:pPr lvl="0"/>
            <a:r>
              <a:rPr lang="en-US" sz="2000" dirty="0"/>
              <a:t>CSI-IM overhead explodes for large </a:t>
            </a:r>
            <a:r>
              <a:rPr lang="en-US" sz="2000" dirty="0" err="1"/>
              <a:t>CoMP</a:t>
            </a:r>
            <a:r>
              <a:rPr lang="en-US" sz="2000" dirty="0"/>
              <a:t> </a:t>
            </a:r>
            <a:r>
              <a:rPr lang="en-US" sz="2000" dirty="0" smtClean="0"/>
              <a:t>clusters</a:t>
            </a:r>
          </a:p>
          <a:p>
            <a:endParaRPr lang="en-US" sz="2000" dirty="0" smtClean="0"/>
          </a:p>
          <a:p>
            <a:r>
              <a:rPr lang="en-US" sz="2000" dirty="0" smtClean="0"/>
              <a:t>Study CSI enhancements for large CoMP clusters that resolve the identified problems</a:t>
            </a:r>
          </a:p>
          <a:p>
            <a:pPr lvl="1"/>
            <a:r>
              <a:rPr lang="en-US" sz="1600" dirty="0" smtClean="0"/>
              <a:t>Solutions should be scalable in increasing cluster size to reduce operator planning efforts while minimizing overhead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070" y="1815667"/>
            <a:ext cx="2827296" cy="2118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93253" y="6355348"/>
            <a:ext cx="22381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*larger than three cells</a:t>
            </a: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309" y="4165374"/>
            <a:ext cx="3020817" cy="5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144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7326</TotalTime>
  <Words>434</Words>
  <Application>Microsoft Office PowerPoint</Application>
  <PresentationFormat>Custom</PresentationFormat>
  <Paragraphs>128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MS PGothic</vt:lpstr>
      <vt:lpstr>Helvetica</vt:lpstr>
      <vt:lpstr>Ericsson Capital TT</vt:lpstr>
      <vt:lpstr>PresentationTemplate2011</vt:lpstr>
      <vt:lpstr>Motivation for  Study on Physical Layer Enhancements of Coordinated Scheduling for large comp cluster</vt:lpstr>
      <vt:lpstr>Background 1 Indoor office</vt:lpstr>
      <vt:lpstr>Background 2 Large outdoor</vt:lpstr>
      <vt:lpstr>Benefits Comp for indoor office</vt:lpstr>
      <vt:lpstr>Benefits Issues with current standard for indoor comp and other large comp cluster scenarios</vt:lpstr>
      <vt:lpstr>Possible timeline for study item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 Study on Physical Layer Enhancements of Coordinated Scheduling for LTE Indoor Deployments</dc:title>
  <dc:creator>George Jöngren</dc:creator>
  <dc:description>Rev PA1</dc:description>
  <cp:lastModifiedBy>Daniel Larsson</cp:lastModifiedBy>
  <cp:revision>162</cp:revision>
  <dcterms:created xsi:type="dcterms:W3CDTF">2011-05-24T09:22:48Z</dcterms:created>
  <dcterms:modified xsi:type="dcterms:W3CDTF">2015-03-03T08:29:44Z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2014-05-28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2014-05-28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