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64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4" autoAdjust="0"/>
    <p:restoredTop sz="94660"/>
  </p:normalViewPr>
  <p:slideViewPr>
    <p:cSldViewPr>
      <p:cViewPr varScale="1">
        <p:scale>
          <a:sx n="77" d="100"/>
          <a:sy n="77" d="100"/>
        </p:scale>
        <p:origin x="-1272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20531-0E6D-43E9-96AE-92FE5A0662A6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51EDA-72CA-48DD-A474-7A255016D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94CA4-D937-4EE5-8677-E2C8B9453992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892033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Motivation for New SI: Interference coordination for semi-static refarming between UMTS and LTE</a:t>
            </a:r>
            <a:endParaRPr lang="zh-CN" altLang="en-US" sz="2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759882"/>
            <a:ext cx="6400800" cy="521196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Unicom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195486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RP-150266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49492"/>
            <a:ext cx="4036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 RAN#67</a:t>
            </a:r>
          </a:p>
          <a:p>
            <a:r>
              <a:rPr lang="en-GB" altLang="zh-CN" b="1" dirty="0" smtClean="0"/>
              <a:t>Shanghai, P. R. China, 9 – 12 March 2015</a:t>
            </a:r>
          </a:p>
          <a:p>
            <a:r>
              <a:rPr lang="en-GB" altLang="zh-CN" b="1" dirty="0" smtClean="0"/>
              <a:t>Document for : approval</a:t>
            </a:r>
          </a:p>
          <a:p>
            <a:r>
              <a:rPr lang="en-GB" altLang="zh-CN" b="1" dirty="0" smtClean="0"/>
              <a:t>Agenda Item: 13.1.1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7632700" cy="738081"/>
          </a:xfrm>
        </p:spPr>
        <p:txBody>
          <a:bodyPr lIns="121935" tIns="60968" rIns="121935" bIns="60968">
            <a:noAutofit/>
          </a:bodyPr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</a:rPr>
              <a:t>Motivation for UMTS and LTE semi-static spectrum refarming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5540753" y="984257"/>
            <a:ext cx="3152642" cy="1790184"/>
            <a:chOff x="2289175" y="1372394"/>
            <a:chExt cx="4343400" cy="2942155"/>
          </a:xfrm>
        </p:grpSpPr>
        <p:grpSp>
          <p:nvGrpSpPr>
            <p:cNvPr id="4" name="组合 47"/>
            <p:cNvGrpSpPr/>
            <p:nvPr/>
          </p:nvGrpSpPr>
          <p:grpSpPr>
            <a:xfrm>
              <a:off x="3355975" y="1372394"/>
              <a:ext cx="3276600" cy="2942155"/>
              <a:chOff x="4117975" y="1905794"/>
              <a:chExt cx="2438400" cy="2400179"/>
            </a:xfrm>
          </p:grpSpPr>
          <p:grpSp>
            <p:nvGrpSpPr>
              <p:cNvPr id="5" name="组合 8"/>
              <p:cNvGrpSpPr/>
              <p:nvPr/>
            </p:nvGrpSpPr>
            <p:grpSpPr>
              <a:xfrm>
                <a:off x="4575175" y="1905794"/>
                <a:ext cx="1981200" cy="533400"/>
                <a:chOff x="4194175" y="3429794"/>
                <a:chExt cx="2895600" cy="1371600"/>
              </a:xfrm>
            </p:grpSpPr>
            <p:sp>
              <p:nvSpPr>
                <p:cNvPr id="37" name="六边形 83"/>
                <p:cNvSpPr/>
                <p:nvPr/>
              </p:nvSpPr>
              <p:spPr bwMode="auto">
                <a:xfrm>
                  <a:off x="4194175" y="36583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8" name="六边形 84"/>
                <p:cNvSpPr/>
                <p:nvPr/>
              </p:nvSpPr>
              <p:spPr bwMode="auto">
                <a:xfrm>
                  <a:off x="5032375" y="34297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9" name="六边形 85"/>
                <p:cNvSpPr/>
                <p:nvPr/>
              </p:nvSpPr>
              <p:spPr bwMode="auto">
                <a:xfrm>
                  <a:off x="5032375" y="38869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40" name="六边形 86"/>
                <p:cNvSpPr/>
                <p:nvPr/>
              </p:nvSpPr>
              <p:spPr bwMode="auto">
                <a:xfrm>
                  <a:off x="6017331" y="36583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41" name="六边形 87"/>
                <p:cNvSpPr/>
                <p:nvPr/>
              </p:nvSpPr>
              <p:spPr bwMode="auto">
                <a:xfrm>
                  <a:off x="6017331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42" name="六边形 88"/>
                <p:cNvSpPr/>
                <p:nvPr/>
              </p:nvSpPr>
              <p:spPr bwMode="auto">
                <a:xfrm>
                  <a:off x="5032375" y="4344194"/>
                  <a:ext cx="1199445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43" name="六边形 89"/>
                <p:cNvSpPr/>
                <p:nvPr/>
              </p:nvSpPr>
              <p:spPr bwMode="auto">
                <a:xfrm>
                  <a:off x="4194175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</p:grpSp>
          <p:grpSp>
            <p:nvGrpSpPr>
              <p:cNvPr id="8" name="组合 19"/>
              <p:cNvGrpSpPr/>
              <p:nvPr/>
            </p:nvGrpSpPr>
            <p:grpSpPr>
              <a:xfrm>
                <a:off x="4575175" y="2515394"/>
                <a:ext cx="1981200" cy="533400"/>
                <a:chOff x="4194175" y="3429794"/>
                <a:chExt cx="2895600" cy="1371600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30" name="六边形 76"/>
                <p:cNvSpPr/>
                <p:nvPr/>
              </p:nvSpPr>
              <p:spPr bwMode="auto">
                <a:xfrm>
                  <a:off x="4194175" y="36583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1" name="六边形 77"/>
                <p:cNvSpPr/>
                <p:nvPr/>
              </p:nvSpPr>
              <p:spPr bwMode="auto">
                <a:xfrm>
                  <a:off x="5032375" y="34297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2" name="六边形 78"/>
                <p:cNvSpPr/>
                <p:nvPr/>
              </p:nvSpPr>
              <p:spPr bwMode="auto">
                <a:xfrm>
                  <a:off x="5032375" y="38869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3" name="六边形 79"/>
                <p:cNvSpPr/>
                <p:nvPr/>
              </p:nvSpPr>
              <p:spPr bwMode="auto">
                <a:xfrm>
                  <a:off x="6017331" y="36583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4" name="六边形 80"/>
                <p:cNvSpPr/>
                <p:nvPr/>
              </p:nvSpPr>
              <p:spPr bwMode="auto">
                <a:xfrm>
                  <a:off x="6017331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5" name="六边形 81"/>
                <p:cNvSpPr/>
                <p:nvPr/>
              </p:nvSpPr>
              <p:spPr bwMode="auto">
                <a:xfrm>
                  <a:off x="5032375" y="4344194"/>
                  <a:ext cx="1199445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36" name="六边形 82"/>
                <p:cNvSpPr/>
                <p:nvPr/>
              </p:nvSpPr>
              <p:spPr bwMode="auto">
                <a:xfrm>
                  <a:off x="4194175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</p:grpSp>
          <p:grpSp>
            <p:nvGrpSpPr>
              <p:cNvPr id="9" name="组合 27"/>
              <p:cNvGrpSpPr/>
              <p:nvPr/>
            </p:nvGrpSpPr>
            <p:grpSpPr>
              <a:xfrm>
                <a:off x="4575175" y="3124994"/>
                <a:ext cx="1981200" cy="533400"/>
                <a:chOff x="4194175" y="3429794"/>
                <a:chExt cx="2895600" cy="1371600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23" name="六边形 69"/>
                <p:cNvSpPr/>
                <p:nvPr/>
              </p:nvSpPr>
              <p:spPr bwMode="auto">
                <a:xfrm>
                  <a:off x="4194175" y="36583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4" name="六边形 70"/>
                <p:cNvSpPr/>
                <p:nvPr/>
              </p:nvSpPr>
              <p:spPr bwMode="auto">
                <a:xfrm>
                  <a:off x="5032375" y="34297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5" name="六边形 71"/>
                <p:cNvSpPr/>
                <p:nvPr/>
              </p:nvSpPr>
              <p:spPr bwMode="auto">
                <a:xfrm>
                  <a:off x="5032375" y="38869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6" name="六边形 72"/>
                <p:cNvSpPr/>
                <p:nvPr/>
              </p:nvSpPr>
              <p:spPr bwMode="auto">
                <a:xfrm>
                  <a:off x="6017331" y="36583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7" name="六边形 73"/>
                <p:cNvSpPr/>
                <p:nvPr/>
              </p:nvSpPr>
              <p:spPr bwMode="auto">
                <a:xfrm>
                  <a:off x="6017331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8" name="六边形 74"/>
                <p:cNvSpPr/>
                <p:nvPr/>
              </p:nvSpPr>
              <p:spPr bwMode="auto">
                <a:xfrm>
                  <a:off x="5032375" y="4344194"/>
                  <a:ext cx="1199445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9" name="六边形 75"/>
                <p:cNvSpPr/>
                <p:nvPr/>
              </p:nvSpPr>
              <p:spPr bwMode="auto">
                <a:xfrm>
                  <a:off x="4194175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dirty="0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</p:grpSp>
          <p:grpSp>
            <p:nvGrpSpPr>
              <p:cNvPr id="10" name="组合 35"/>
              <p:cNvGrpSpPr/>
              <p:nvPr/>
            </p:nvGrpSpPr>
            <p:grpSpPr>
              <a:xfrm>
                <a:off x="4575175" y="3734594"/>
                <a:ext cx="1981200" cy="533400"/>
                <a:chOff x="4194175" y="3429794"/>
                <a:chExt cx="2895600" cy="1371600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16" name="六边形 62"/>
                <p:cNvSpPr/>
                <p:nvPr/>
              </p:nvSpPr>
              <p:spPr bwMode="auto">
                <a:xfrm>
                  <a:off x="4194175" y="36583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17" name="六边形 63"/>
                <p:cNvSpPr/>
                <p:nvPr/>
              </p:nvSpPr>
              <p:spPr bwMode="auto">
                <a:xfrm>
                  <a:off x="5032375" y="34297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18" name="六边形 64"/>
                <p:cNvSpPr/>
                <p:nvPr/>
              </p:nvSpPr>
              <p:spPr bwMode="auto">
                <a:xfrm>
                  <a:off x="5032375" y="3886994"/>
                  <a:ext cx="1219200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19" name="六边形 65"/>
                <p:cNvSpPr/>
                <p:nvPr/>
              </p:nvSpPr>
              <p:spPr bwMode="auto">
                <a:xfrm>
                  <a:off x="6017331" y="36583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0" name="六边形 66"/>
                <p:cNvSpPr/>
                <p:nvPr/>
              </p:nvSpPr>
              <p:spPr bwMode="auto">
                <a:xfrm>
                  <a:off x="6017331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1" name="六边形 67"/>
                <p:cNvSpPr/>
                <p:nvPr/>
              </p:nvSpPr>
              <p:spPr bwMode="auto">
                <a:xfrm>
                  <a:off x="5032375" y="4344194"/>
                  <a:ext cx="1199445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22" name="六边形 68"/>
                <p:cNvSpPr/>
                <p:nvPr/>
              </p:nvSpPr>
              <p:spPr bwMode="auto">
                <a:xfrm>
                  <a:off x="4194175" y="4115594"/>
                  <a:ext cx="1072444" cy="457200"/>
                </a:xfrm>
                <a:prstGeom prst="hexagon">
                  <a:avLst>
                    <a:gd name="adj" fmla="val 80000"/>
                    <a:gd name="vf" fmla="val 11547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4117975" y="3810793"/>
                <a:ext cx="533400" cy="495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F1</a:t>
                </a:r>
                <a:endParaRPr lang="zh-CN" altLang="en-US" b="1" dirty="0" err="1" smtClean="0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117975" y="3201194"/>
                <a:ext cx="533400" cy="495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F2</a:t>
                </a:r>
                <a:endParaRPr lang="zh-CN" altLang="en-US" b="1" dirty="0" err="1" smtClean="0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117975" y="2591594"/>
                <a:ext cx="533400" cy="495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F3</a:t>
                </a:r>
                <a:endParaRPr lang="zh-CN" altLang="en-US" b="1" dirty="0" err="1" smtClean="0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117975" y="1981994"/>
                <a:ext cx="533400" cy="495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  <a:cs typeface="Arial" pitchFamily="34" charset="0"/>
                  </a:rPr>
                  <a:t>F4</a:t>
                </a:r>
                <a:endParaRPr lang="zh-CN" altLang="en-US" b="1" dirty="0" err="1" smtClean="0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6" name="矩形 43"/>
            <p:cNvSpPr/>
            <p:nvPr/>
          </p:nvSpPr>
          <p:spPr bwMode="auto">
            <a:xfrm>
              <a:off x="2289175" y="2058194"/>
              <a:ext cx="1066800" cy="4973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altLang="zh-CN" sz="1900" b="1" dirty="0" smtClean="0">
                  <a:solidFill>
                    <a:prstClr val="white"/>
                  </a:solidFill>
                  <a:ea typeface="SimSun" pitchFamily="2" charset="-122"/>
                </a:rPr>
                <a:t>UMTS</a:t>
              </a:r>
              <a:endParaRPr lang="zh-CN" altLang="en-US" sz="1900" b="1" dirty="0" smtClean="0">
                <a:solidFill>
                  <a:prstClr val="white"/>
                </a:solidFill>
                <a:ea typeface="SimSun" pitchFamily="2" charset="-122"/>
              </a:endParaRPr>
            </a:p>
          </p:txBody>
        </p:sp>
        <p:sp>
          <p:nvSpPr>
            <p:cNvPr id="7" name="矩形 53"/>
            <p:cNvSpPr/>
            <p:nvPr/>
          </p:nvSpPr>
          <p:spPr bwMode="auto">
            <a:xfrm>
              <a:off x="2289175" y="2820195"/>
              <a:ext cx="1066800" cy="4973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altLang="zh-CN" sz="1900" b="1" dirty="0" smtClean="0">
                  <a:solidFill>
                    <a:prstClr val="white"/>
                  </a:solidFill>
                  <a:ea typeface="SimSun" pitchFamily="2" charset="-122"/>
                </a:rPr>
                <a:t>LTE</a:t>
              </a:r>
              <a:endParaRPr lang="zh-CN" altLang="en-US" sz="1900" b="1" dirty="0" smtClean="0">
                <a:solidFill>
                  <a:prstClr val="white"/>
                </a:solidFill>
                <a:ea typeface="SimSun" pitchFamily="2" charset="-122"/>
              </a:endParaRPr>
            </a:p>
          </p:txBody>
        </p:sp>
      </p:grpSp>
      <p:grpSp>
        <p:nvGrpSpPr>
          <p:cNvPr id="11" name="组合 57"/>
          <p:cNvGrpSpPr/>
          <p:nvPr/>
        </p:nvGrpSpPr>
        <p:grpSpPr>
          <a:xfrm>
            <a:off x="5028231" y="2946048"/>
            <a:ext cx="3896299" cy="1933183"/>
            <a:chOff x="1433779" y="1600994"/>
            <a:chExt cx="4897171" cy="2162696"/>
          </a:xfrm>
        </p:grpSpPr>
        <p:grpSp>
          <p:nvGrpSpPr>
            <p:cNvPr id="44" name="组合 172"/>
            <p:cNvGrpSpPr/>
            <p:nvPr/>
          </p:nvGrpSpPr>
          <p:grpSpPr>
            <a:xfrm>
              <a:off x="3663950" y="2820194"/>
              <a:ext cx="152400" cy="304800"/>
              <a:chOff x="11052175" y="915194"/>
              <a:chExt cx="152400" cy="304800"/>
            </a:xfrm>
          </p:grpSpPr>
          <p:sp>
            <p:nvSpPr>
              <p:cNvPr id="85" name="矩形 55"/>
              <p:cNvSpPr/>
              <p:nvPr/>
            </p:nvSpPr>
            <p:spPr bwMode="auto">
              <a:xfrm>
                <a:off x="11052175" y="991394"/>
                <a:ext cx="152400" cy="2286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b="1" smtClean="0">
                  <a:solidFill>
                    <a:prstClr val="black"/>
                  </a:solidFill>
                  <a:ea typeface="SimSun" pitchFamily="2" charset="-122"/>
                </a:endParaRPr>
              </a:p>
            </p:txBody>
          </p:sp>
          <p:sp>
            <p:nvSpPr>
              <p:cNvPr id="86" name="矩形 56"/>
              <p:cNvSpPr/>
              <p:nvPr/>
            </p:nvSpPr>
            <p:spPr bwMode="auto">
              <a:xfrm>
                <a:off x="11052175" y="915194"/>
                <a:ext cx="45719" cy="1524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b="1" smtClean="0">
                  <a:solidFill>
                    <a:prstClr val="black"/>
                  </a:solidFill>
                  <a:ea typeface="SimSun" pitchFamily="2" charset="-122"/>
                </a:endParaRPr>
              </a:p>
            </p:txBody>
          </p:sp>
        </p:grpSp>
        <p:grpSp>
          <p:nvGrpSpPr>
            <p:cNvPr id="45" name="组合 177"/>
            <p:cNvGrpSpPr/>
            <p:nvPr/>
          </p:nvGrpSpPr>
          <p:grpSpPr>
            <a:xfrm>
              <a:off x="1758950" y="1600994"/>
              <a:ext cx="4572000" cy="2162696"/>
              <a:chOff x="612775" y="3700840"/>
              <a:chExt cx="4572000" cy="2162696"/>
            </a:xfrm>
          </p:grpSpPr>
          <p:sp>
            <p:nvSpPr>
              <p:cNvPr id="51" name="矩形 21"/>
              <p:cNvSpPr/>
              <p:nvPr/>
            </p:nvSpPr>
            <p:spPr bwMode="auto">
              <a:xfrm>
                <a:off x="2365375" y="4397581"/>
                <a:ext cx="1447800" cy="914400"/>
              </a:xfrm>
              <a:prstGeom prst="rect">
                <a:avLst/>
              </a:prstGeom>
              <a:solidFill>
                <a:schemeClr val="bg2">
                  <a:lumMod val="90000"/>
                  <a:alpha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b="1" smtClean="0">
                  <a:solidFill>
                    <a:prstClr val="black"/>
                  </a:solidFill>
                  <a:latin typeface="Arial" charset="0"/>
                  <a:ea typeface="SimSun" pitchFamily="2" charset="-122"/>
                </a:endParaRPr>
              </a:p>
            </p:txBody>
          </p:sp>
          <p:grpSp>
            <p:nvGrpSpPr>
              <p:cNvPr id="46" name="组合 142"/>
              <p:cNvGrpSpPr/>
              <p:nvPr/>
            </p:nvGrpSpPr>
            <p:grpSpPr>
              <a:xfrm>
                <a:off x="765175" y="4920040"/>
                <a:ext cx="152400" cy="304800"/>
                <a:chOff x="765175" y="2591594"/>
                <a:chExt cx="152400" cy="304800"/>
              </a:xfrm>
            </p:grpSpPr>
            <p:sp>
              <p:nvSpPr>
                <p:cNvPr id="83" name="矩形 53"/>
                <p:cNvSpPr/>
                <p:nvPr/>
              </p:nvSpPr>
              <p:spPr bwMode="auto">
                <a:xfrm>
                  <a:off x="765175" y="2667794"/>
                  <a:ext cx="152400" cy="2286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dirty="0" smtClean="0">
                    <a:solidFill>
                      <a:prstClr val="black"/>
                    </a:solidFill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84" name="矩形 54"/>
                <p:cNvSpPr/>
                <p:nvPr/>
              </p:nvSpPr>
              <p:spPr bwMode="auto">
                <a:xfrm>
                  <a:off x="765175" y="2591594"/>
                  <a:ext cx="45719" cy="1524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latin typeface="Arial" charset="0"/>
                    <a:ea typeface="SimSun" pitchFamily="2" charset="-122"/>
                  </a:endParaRPr>
                </a:p>
              </p:txBody>
            </p:sp>
          </p:grpSp>
          <p:cxnSp>
            <p:nvCxnSpPr>
              <p:cNvPr id="53" name="直接箭头连接符 23"/>
              <p:cNvCxnSpPr/>
              <p:nvPr/>
            </p:nvCxnSpPr>
            <p:spPr bwMode="auto">
              <a:xfrm flipV="1">
                <a:off x="2441575" y="3700840"/>
                <a:ext cx="762000" cy="457200"/>
              </a:xfrm>
              <a:prstGeom prst="straightConnector1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arrow"/>
              </a:ln>
              <a:effectLst/>
            </p:spPr>
          </p:cxnSp>
          <p:grpSp>
            <p:nvGrpSpPr>
              <p:cNvPr id="47" name="组合 146"/>
              <p:cNvGrpSpPr/>
              <p:nvPr/>
            </p:nvGrpSpPr>
            <p:grpSpPr>
              <a:xfrm>
                <a:off x="1146175" y="3777040"/>
                <a:ext cx="304800" cy="1447800"/>
                <a:chOff x="4651375" y="2134394"/>
                <a:chExt cx="304800" cy="1447800"/>
              </a:xfrm>
            </p:grpSpPr>
            <p:cxnSp>
              <p:nvCxnSpPr>
                <p:cNvPr id="80" name="直接连接符 50"/>
                <p:cNvCxnSpPr/>
                <p:nvPr/>
              </p:nvCxnSpPr>
              <p:spPr bwMode="auto">
                <a:xfrm>
                  <a:off x="4803775" y="2362994"/>
                  <a:ext cx="0" cy="12192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1" name="直接连接符 51"/>
                <p:cNvCxnSpPr/>
                <p:nvPr/>
              </p:nvCxnSpPr>
              <p:spPr bwMode="auto">
                <a:xfrm>
                  <a:off x="4651375" y="2134394"/>
                  <a:ext cx="152400" cy="2286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2" name="直接连接符 52"/>
                <p:cNvCxnSpPr/>
                <p:nvPr/>
              </p:nvCxnSpPr>
              <p:spPr bwMode="auto">
                <a:xfrm flipH="1">
                  <a:off x="4803775" y="2134394"/>
                  <a:ext cx="152400" cy="2286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52" name="组合 150"/>
              <p:cNvGrpSpPr/>
              <p:nvPr/>
            </p:nvGrpSpPr>
            <p:grpSpPr>
              <a:xfrm>
                <a:off x="4727575" y="3777040"/>
                <a:ext cx="304800" cy="1447800"/>
                <a:chOff x="4651375" y="2134394"/>
                <a:chExt cx="304800" cy="1447800"/>
              </a:xfrm>
            </p:grpSpPr>
            <p:cxnSp>
              <p:nvCxnSpPr>
                <p:cNvPr id="77" name="直接连接符 47"/>
                <p:cNvCxnSpPr/>
                <p:nvPr/>
              </p:nvCxnSpPr>
              <p:spPr bwMode="auto">
                <a:xfrm>
                  <a:off x="4803775" y="2362994"/>
                  <a:ext cx="0" cy="12192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8" name="直接连接符 48"/>
                <p:cNvCxnSpPr/>
                <p:nvPr/>
              </p:nvCxnSpPr>
              <p:spPr bwMode="auto">
                <a:xfrm>
                  <a:off x="4651375" y="2134394"/>
                  <a:ext cx="152400" cy="2286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9" name="直接连接符 49"/>
                <p:cNvCxnSpPr/>
                <p:nvPr/>
              </p:nvCxnSpPr>
              <p:spPr bwMode="auto">
                <a:xfrm flipH="1">
                  <a:off x="4803775" y="2134394"/>
                  <a:ext cx="152400" cy="2286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6" name="TextBox 55"/>
              <p:cNvSpPr txBox="1"/>
              <p:nvPr/>
            </p:nvSpPr>
            <p:spPr>
              <a:xfrm>
                <a:off x="917577" y="5224839"/>
                <a:ext cx="685800" cy="309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prstClr val="black"/>
                    </a:solidFill>
                    <a:latin typeface="Arial"/>
                  </a:rPr>
                  <a:t>U1</a:t>
                </a:r>
                <a:endParaRPr lang="zh-CN" altLang="en-US" sz="1200" dirty="0" err="1" smtClea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4651375" y="5224839"/>
                <a:ext cx="533400" cy="309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prstClr val="black"/>
                    </a:solidFill>
                    <a:latin typeface="Arial"/>
                  </a:rPr>
                  <a:t>L2</a:t>
                </a:r>
                <a:endParaRPr lang="zh-CN" altLang="en-US" sz="1200" dirty="0" err="1" smtClean="0">
                  <a:solidFill>
                    <a:prstClr val="black"/>
                  </a:solidFill>
                  <a:latin typeface="Arial"/>
                </a:endParaRPr>
              </a:p>
            </p:txBody>
          </p:sp>
          <p:cxnSp>
            <p:nvCxnSpPr>
              <p:cNvPr id="58" name="直接连接符 28"/>
              <p:cNvCxnSpPr>
                <a:endCxn id="57" idx="0"/>
              </p:cNvCxnSpPr>
              <p:nvPr/>
            </p:nvCxnSpPr>
            <p:spPr bwMode="auto">
              <a:xfrm>
                <a:off x="612775" y="5224839"/>
                <a:ext cx="4305301" cy="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直接箭头连接符 29"/>
              <p:cNvCxnSpPr>
                <a:stCxn id="76" idx="0"/>
              </p:cNvCxnSpPr>
              <p:nvPr/>
            </p:nvCxnSpPr>
            <p:spPr bwMode="auto">
              <a:xfrm flipH="1" flipV="1">
                <a:off x="1374775" y="3929440"/>
                <a:ext cx="861060" cy="99060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grpSp>
            <p:nvGrpSpPr>
              <p:cNvPr id="54" name="组合 158"/>
              <p:cNvGrpSpPr/>
              <p:nvPr/>
            </p:nvGrpSpPr>
            <p:grpSpPr>
              <a:xfrm>
                <a:off x="2212975" y="4920040"/>
                <a:ext cx="152400" cy="304800"/>
                <a:chOff x="765175" y="2591594"/>
                <a:chExt cx="152400" cy="304800"/>
              </a:xfrm>
            </p:grpSpPr>
            <p:sp>
              <p:nvSpPr>
                <p:cNvPr id="75" name="矩形 45"/>
                <p:cNvSpPr/>
                <p:nvPr/>
              </p:nvSpPr>
              <p:spPr bwMode="auto">
                <a:xfrm>
                  <a:off x="765175" y="2667794"/>
                  <a:ext cx="152400" cy="2286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76" name="矩形 46"/>
                <p:cNvSpPr/>
                <p:nvPr/>
              </p:nvSpPr>
              <p:spPr bwMode="auto">
                <a:xfrm>
                  <a:off x="765175" y="2591594"/>
                  <a:ext cx="45719" cy="15240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latin typeface="Arial" charset="0"/>
                    <a:ea typeface="SimSun" pitchFamily="2" charset="-122"/>
                  </a:endParaRPr>
                </a:p>
              </p:txBody>
            </p:sp>
          </p:grpSp>
          <p:cxnSp>
            <p:nvCxnSpPr>
              <p:cNvPr id="61" name="直接箭头连接符 31"/>
              <p:cNvCxnSpPr/>
              <p:nvPr/>
            </p:nvCxnSpPr>
            <p:spPr bwMode="auto">
              <a:xfrm flipV="1">
                <a:off x="765175" y="3929440"/>
                <a:ext cx="457200" cy="99060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2" name="直接箭头连接符 32"/>
              <p:cNvCxnSpPr>
                <a:stCxn id="74" idx="0"/>
              </p:cNvCxnSpPr>
              <p:nvPr/>
            </p:nvCxnSpPr>
            <p:spPr bwMode="auto">
              <a:xfrm flipV="1">
                <a:off x="3836035" y="3853240"/>
                <a:ext cx="967740" cy="1066800"/>
              </a:xfrm>
              <a:prstGeom prst="straightConnector1">
                <a:avLst/>
              </a:prstGeom>
              <a:ln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163"/>
              <p:cNvGrpSpPr/>
              <p:nvPr/>
            </p:nvGrpSpPr>
            <p:grpSpPr>
              <a:xfrm>
                <a:off x="3813175" y="4920040"/>
                <a:ext cx="152400" cy="304800"/>
                <a:chOff x="765175" y="2591594"/>
                <a:chExt cx="152400" cy="304800"/>
              </a:xfrm>
            </p:grpSpPr>
            <p:sp>
              <p:nvSpPr>
                <p:cNvPr id="73" name="矩形 43"/>
                <p:cNvSpPr/>
                <p:nvPr/>
              </p:nvSpPr>
              <p:spPr bwMode="auto">
                <a:xfrm>
                  <a:off x="765175" y="2667794"/>
                  <a:ext cx="152400" cy="228600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  <p:sp>
              <p:nvSpPr>
                <p:cNvPr id="74" name="矩形 44"/>
                <p:cNvSpPr/>
                <p:nvPr/>
              </p:nvSpPr>
              <p:spPr bwMode="auto">
                <a:xfrm>
                  <a:off x="765175" y="2591594"/>
                  <a:ext cx="45719" cy="152400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buClr>
                      <a:srgbClr val="CC9900"/>
                    </a:buClr>
                    <a:buFont typeface="Wingdings" pitchFamily="2" charset="2"/>
                    <a:buChar char="n"/>
                  </a:pPr>
                  <a:endParaRPr lang="zh-CN" altLang="en-US" b="1" smtClean="0">
                    <a:solidFill>
                      <a:prstClr val="black"/>
                    </a:solidFill>
                    <a:ea typeface="SimSun" pitchFamily="2" charset="-122"/>
                  </a:endParaRPr>
                </a:p>
              </p:txBody>
            </p:sp>
          </p:grpSp>
          <p:cxnSp>
            <p:nvCxnSpPr>
              <p:cNvPr id="64" name="直接箭头连接符 34"/>
              <p:cNvCxnSpPr/>
              <p:nvPr/>
            </p:nvCxnSpPr>
            <p:spPr bwMode="auto">
              <a:xfrm flipH="1" flipV="1">
                <a:off x="1450975" y="3810794"/>
                <a:ext cx="2156460" cy="1143000"/>
              </a:xfrm>
              <a:prstGeom prst="straightConnector1">
                <a:avLst/>
              </a:prstGeom>
              <a:ln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2338830" y="4007117"/>
                <a:ext cx="1447800" cy="447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 smtClean="0">
                    <a:solidFill>
                      <a:prstClr val="black"/>
                    </a:solidFill>
                    <a:latin typeface="Arial"/>
                  </a:rPr>
                  <a:t>Area of </a:t>
                </a:r>
                <a:r>
                  <a:rPr lang="en-US" altLang="zh-CN" sz="1000" dirty="0" err="1" smtClean="0">
                    <a:solidFill>
                      <a:prstClr val="black"/>
                    </a:solidFill>
                    <a:latin typeface="Arial"/>
                  </a:rPr>
                  <a:t>iRAT</a:t>
                </a:r>
                <a:r>
                  <a:rPr lang="en-US" altLang="zh-CN" sz="1000" dirty="0" smtClean="0">
                    <a:solidFill>
                      <a:prstClr val="black"/>
                    </a:solidFill>
                    <a:latin typeface="Arial"/>
                  </a:rPr>
                  <a:t> handover</a:t>
                </a:r>
                <a:endParaRPr lang="zh-CN" altLang="en-US" sz="1000" dirty="0" err="1" smtClean="0">
                  <a:solidFill>
                    <a:prstClr val="black"/>
                  </a:solidFill>
                  <a:latin typeface="Arial"/>
                </a:endParaRPr>
              </a:p>
            </p:txBody>
          </p:sp>
          <p:cxnSp>
            <p:nvCxnSpPr>
              <p:cNvPr id="66" name="直接箭头连接符 36"/>
              <p:cNvCxnSpPr/>
              <p:nvPr/>
            </p:nvCxnSpPr>
            <p:spPr bwMode="auto">
              <a:xfrm flipV="1">
                <a:off x="2517775" y="3777040"/>
                <a:ext cx="2209800" cy="1143000"/>
              </a:xfrm>
              <a:prstGeom prst="straightConnector1">
                <a:avLst/>
              </a:prstGeom>
              <a:ln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箭头连接符 37"/>
              <p:cNvCxnSpPr>
                <a:stCxn id="50" idx="0"/>
              </p:cNvCxnSpPr>
              <p:nvPr/>
            </p:nvCxnSpPr>
            <p:spPr bwMode="auto">
              <a:xfrm flipV="1">
                <a:off x="3607435" y="3853240"/>
                <a:ext cx="1120140" cy="106680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accent6">
                    <a:lumMod val="75000"/>
                  </a:schemeClr>
                </a:solidFill>
                <a:prstDash val="sysDash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8" name="直接箭头连接符 38"/>
              <p:cNvCxnSpPr/>
              <p:nvPr/>
            </p:nvCxnSpPr>
            <p:spPr bwMode="auto">
              <a:xfrm flipH="1" flipV="1">
                <a:off x="1374775" y="3853240"/>
                <a:ext cx="1143000" cy="1066800"/>
              </a:xfrm>
              <a:prstGeom prst="straightConnector1">
                <a:avLst/>
              </a:prstGeom>
              <a:ln>
                <a:prstDash val="dash"/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箭头连接符 39"/>
              <p:cNvCxnSpPr/>
              <p:nvPr/>
            </p:nvCxnSpPr>
            <p:spPr bwMode="auto">
              <a:xfrm>
                <a:off x="765175" y="5706052"/>
                <a:ext cx="685800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70" name="直接箭头连接符 40"/>
              <p:cNvCxnSpPr/>
              <p:nvPr/>
            </p:nvCxnSpPr>
            <p:spPr bwMode="auto">
              <a:xfrm>
                <a:off x="2898775" y="5706052"/>
                <a:ext cx="685800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ysDash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71" name="TextBox 70"/>
              <p:cNvSpPr txBox="1"/>
              <p:nvPr/>
            </p:nvSpPr>
            <p:spPr>
              <a:xfrm>
                <a:off x="1450975" y="5553651"/>
                <a:ext cx="1089659" cy="309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prstClr val="black"/>
                    </a:solidFill>
                    <a:latin typeface="Arial"/>
                  </a:rPr>
                  <a:t>Signal</a:t>
                </a:r>
                <a:endParaRPr lang="zh-CN" altLang="en-US" sz="1200" dirty="0" err="1" smtClea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3584574" y="5553651"/>
                <a:ext cx="1600200" cy="309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prstClr val="black"/>
                    </a:solidFill>
                    <a:latin typeface="Arial"/>
                  </a:rPr>
                  <a:t>Interference</a:t>
                </a:r>
                <a:endParaRPr lang="zh-CN" altLang="en-US" sz="1200" dirty="0" err="1" smtClean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60" name="组合 174"/>
            <p:cNvGrpSpPr/>
            <p:nvPr/>
          </p:nvGrpSpPr>
          <p:grpSpPr>
            <a:xfrm>
              <a:off x="4730750" y="2820194"/>
              <a:ext cx="152400" cy="304800"/>
              <a:chOff x="765175" y="2591594"/>
              <a:chExt cx="152400" cy="304800"/>
            </a:xfrm>
          </p:grpSpPr>
          <p:sp>
            <p:nvSpPr>
              <p:cNvPr id="49" name="矩形 19"/>
              <p:cNvSpPr/>
              <p:nvPr/>
            </p:nvSpPr>
            <p:spPr bwMode="auto">
              <a:xfrm>
                <a:off x="765175" y="2667794"/>
                <a:ext cx="152400" cy="2286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b="1" smtClean="0">
                  <a:solidFill>
                    <a:prstClr val="black"/>
                  </a:solidFill>
                  <a:ea typeface="SimSun" pitchFamily="2" charset="-122"/>
                </a:endParaRPr>
              </a:p>
            </p:txBody>
          </p:sp>
          <p:sp>
            <p:nvSpPr>
              <p:cNvPr id="50" name="矩形 20"/>
              <p:cNvSpPr/>
              <p:nvPr/>
            </p:nvSpPr>
            <p:spPr bwMode="auto">
              <a:xfrm>
                <a:off x="765175" y="2591594"/>
                <a:ext cx="45719" cy="1524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b="1" smtClean="0">
                  <a:solidFill>
                    <a:prstClr val="black"/>
                  </a:solidFill>
                  <a:latin typeface="Arial" charset="0"/>
                  <a:ea typeface="SimSun" pitchFamily="2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433779" y="1677194"/>
              <a:ext cx="1146174" cy="344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Arial"/>
                </a:rPr>
                <a:t>Uplink</a:t>
              </a:r>
              <a:endParaRPr lang="zh-CN" altLang="en-US" sz="1400" dirty="0" err="1" smtClean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90" name="Content Placeholder 2"/>
          <p:cNvSpPr txBox="1">
            <a:spLocks/>
          </p:cNvSpPr>
          <p:nvPr/>
        </p:nvSpPr>
        <p:spPr>
          <a:xfrm>
            <a:off x="403880" y="1059582"/>
            <a:ext cx="5081092" cy="3064993"/>
          </a:xfrm>
          <a:prstGeom prst="rect">
            <a:avLst/>
          </a:prstGeom>
        </p:spPr>
        <p:txBody>
          <a:bodyPr/>
          <a:lstStyle/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latin typeface="+mn-lt"/>
              </a:rPr>
              <a:t>Some UMTS bands are </a:t>
            </a:r>
            <a:r>
              <a:rPr lang="en-US" altLang="zh-CN" sz="1600" dirty="0" err="1" smtClean="0">
                <a:latin typeface="+mn-lt"/>
              </a:rPr>
              <a:t>refarmed</a:t>
            </a:r>
            <a:r>
              <a:rPr lang="en-US" altLang="zh-CN" sz="1600" dirty="0" smtClean="0">
                <a:latin typeface="+mn-lt"/>
              </a:rPr>
              <a:t> per cell according UE penetration.</a:t>
            </a:r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noProof="0" dirty="0" smtClean="0">
                <a:latin typeface="+mn-lt"/>
                <a:ea typeface="+mn-ea"/>
              </a:rPr>
              <a:t>The inter-RAT </a:t>
            </a:r>
            <a:r>
              <a:rPr lang="en-US" altLang="zh-CN" sz="1600" kern="0" dirty="0" smtClean="0">
                <a:latin typeface="+mn-lt"/>
                <a:ea typeface="+mn-ea"/>
              </a:rPr>
              <a:t>inter-band </a:t>
            </a:r>
            <a:r>
              <a:rPr lang="en-US" altLang="zh-CN" sz="1600" kern="0" noProof="0" dirty="0" smtClean="0">
                <a:latin typeface="+mn-lt"/>
                <a:ea typeface="+mn-ea"/>
              </a:rPr>
              <a:t>interference between cells that are </a:t>
            </a:r>
            <a:r>
              <a:rPr lang="en-US" altLang="zh-CN" sz="1600" kern="0" noProof="0" dirty="0" err="1" smtClean="0">
                <a:latin typeface="+mn-lt"/>
                <a:ea typeface="+mn-ea"/>
              </a:rPr>
              <a:t>refarmed</a:t>
            </a:r>
            <a:r>
              <a:rPr lang="en-US" altLang="zh-CN" sz="1600" kern="0" noProof="0" dirty="0" smtClean="0">
                <a:latin typeface="+mn-lt"/>
                <a:ea typeface="+mn-ea"/>
              </a:rPr>
              <a:t> from UMTS to LTE and neighbor UMTS cells on the same band, should be evaluated. </a:t>
            </a:r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/>
              <a:t>I</a:t>
            </a:r>
            <a:r>
              <a:rPr kumimoji="0" lang="en-US" altLang="zh-CN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nterferenc</a:t>
            </a:r>
            <a:r>
              <a:rPr lang="en-US" altLang="zh-CN" sz="1600" kern="0" noProof="0" dirty="0" err="1" smtClean="0">
                <a:latin typeface="+mn-lt"/>
                <a:ea typeface="+mn-ea"/>
              </a:rPr>
              <a:t>e</a:t>
            </a:r>
            <a:r>
              <a:rPr lang="en-US" altLang="zh-CN" sz="1600" kern="0" noProof="0" dirty="0" smtClean="0">
                <a:latin typeface="+mn-lt"/>
                <a:ea typeface="+mn-ea"/>
              </a:rPr>
              <a:t> c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oordination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between two RATs may be needed.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>
                <a:latin typeface="+mn-lt"/>
                <a:ea typeface="+mn-ea"/>
              </a:rPr>
              <a:t>Benefits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1400" dirty="0" smtClean="0">
                <a:latin typeface="+mn-lt"/>
                <a:ea typeface="+mn-ea"/>
              </a:rPr>
              <a:t>Earlier</a:t>
            </a:r>
            <a:r>
              <a:rPr lang="en-US" altLang="zh-CN" sz="1400" dirty="0" smtClean="0">
                <a:latin typeface="+mn-lt"/>
              </a:rPr>
              <a:t> U-&gt;L refarming means better spectral efficiency and better UE </a:t>
            </a:r>
            <a:r>
              <a:rPr lang="en-US" altLang="zh-CN" sz="1400" dirty="0" err="1" smtClean="0">
                <a:latin typeface="+mn-lt"/>
              </a:rPr>
              <a:t>QoE</a:t>
            </a:r>
            <a:endParaRPr lang="en-US" altLang="zh-CN" sz="1400" dirty="0" smtClean="0">
              <a:latin typeface="+mn-lt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zh-CN" sz="1400" dirty="0" smtClean="0">
                <a:latin typeface="+mn-lt"/>
              </a:rPr>
              <a:t>Zero buffer zone between neighbor U and L intra-freq cells to maximize spectrum utilization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1400" dirty="0" smtClean="0">
                <a:latin typeface="+mn-lt"/>
              </a:rPr>
              <a:t>Avoid UL throughput loss due to neighbor sites’ UE transmission power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1400" dirty="0" smtClean="0">
                <a:latin typeface="+mn-lt"/>
              </a:rPr>
              <a:t>Exempted from manual planning of static refarming schema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118583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122400"/>
            <a:ext cx="7992814" cy="779451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Conclusion from the </a:t>
            </a:r>
            <a:r>
              <a:rPr lang="en-US" sz="2800" dirty="0" smtClean="0">
                <a:ea typeface="SimHei" pitchFamily="2" charset="-122"/>
              </a:rPr>
              <a:t>RAN3 Study on semi-static spectrum refarming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200" y="1059581"/>
            <a:ext cx="8489280" cy="3833016"/>
          </a:xfrm>
        </p:spPr>
        <p:txBody>
          <a:bodyPr>
            <a:normAutofit fontScale="92500"/>
          </a:bodyPr>
          <a:lstStyle/>
          <a:p>
            <a:r>
              <a:rPr lang="en-US" altLang="zh-CN" sz="1900" dirty="0" smtClean="0"/>
              <a:t>There was a study item named MRJC (Multi-RAT Joint Coordination, SID is </a:t>
            </a:r>
            <a:r>
              <a:rPr lang="en-GB" altLang="zh-CN" sz="1900" dirty="0" smtClean="0"/>
              <a:t>RP-132086</a:t>
            </a:r>
            <a:r>
              <a:rPr lang="en-US" altLang="zh-CN" sz="1900" dirty="0" smtClean="0"/>
              <a:t>)  in RAN3.</a:t>
            </a:r>
          </a:p>
          <a:p>
            <a:r>
              <a:rPr lang="en-US" altLang="zh-CN" sz="1900" dirty="0" smtClean="0"/>
              <a:t>RAN3 has achieved the following agreements for spectrum refarming. Details are captured in TR 37.870.</a:t>
            </a:r>
            <a:endParaRPr lang="en-US" altLang="zh-CN" sz="1500" dirty="0" smtClean="0"/>
          </a:p>
          <a:p>
            <a:pPr lvl="1"/>
            <a:r>
              <a:rPr lang="en-US" altLang="zh-CN" sz="1300" dirty="0" smtClean="0"/>
              <a:t>For the scenario and use cases, RAN3 agreed that spectrum holes may exist in long term, short term, and in space.</a:t>
            </a:r>
          </a:p>
          <a:p>
            <a:pPr lvl="1"/>
            <a:r>
              <a:rPr lang="en-US" altLang="zh-CN" sz="1300" dirty="0" smtClean="0"/>
              <a:t>For the possible solutions, RAN3 identified two alternatives:</a:t>
            </a:r>
          </a:p>
          <a:p>
            <a:pPr lvl="2"/>
            <a:r>
              <a:rPr lang="en-US" altLang="zh-CN" sz="1300" dirty="0" smtClean="0"/>
              <a:t>Static spectrum refarming</a:t>
            </a:r>
          </a:p>
          <a:p>
            <a:pPr lvl="2"/>
            <a:r>
              <a:rPr lang="en-US" altLang="zh-CN" sz="1300" dirty="0" smtClean="0"/>
              <a:t>Semi-static spectrum refarming</a:t>
            </a:r>
          </a:p>
          <a:p>
            <a:pPr lvl="1"/>
            <a:r>
              <a:rPr lang="en-US" altLang="zh-CN" sz="1300" dirty="0" smtClean="0"/>
              <a:t>And RAN3 concluded that </a:t>
            </a:r>
          </a:p>
          <a:p>
            <a:pPr lvl="2"/>
            <a:r>
              <a:rPr lang="en-GB" altLang="zh-CN" sz="1300" dirty="0" smtClean="0"/>
              <a:t>RAN3 has discussed the scenario and possible solutions for spectrum holes. </a:t>
            </a:r>
          </a:p>
          <a:p>
            <a:pPr lvl="2"/>
            <a:r>
              <a:rPr lang="en-GB" altLang="zh-CN" sz="1300" dirty="0" smtClean="0"/>
              <a:t>It was concluded that the planned schemes for static or semi-static spectrum reallocation can be configured via OAM, as described in section 6.1.2 in TR37.870. </a:t>
            </a:r>
          </a:p>
          <a:p>
            <a:pPr lvl="2"/>
            <a:r>
              <a:rPr lang="en-GB" altLang="zh-CN" sz="1300" dirty="0" smtClean="0"/>
              <a:t>The inter-RAT interference should be taken into account when spectrum reallocation is applied especially if no (or a small) buffer zone is planned. </a:t>
            </a:r>
          </a:p>
          <a:p>
            <a:pPr lvl="2"/>
            <a:r>
              <a:rPr lang="en-GB" altLang="zh-CN" sz="1300" dirty="0" smtClean="0"/>
              <a:t>However, RAN3 could not assess the impacts of the inter-RAT interference as they are out of its scope, nor conclude on possible solutions. Interference aspects could be evaluated in more appropriate RAN WGs.</a:t>
            </a:r>
            <a:endParaRPr lang="en-US" altLang="zh-CN" sz="1300" dirty="0" smtClean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122400"/>
            <a:ext cx="8358052" cy="779451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Proposal of a New SI</a:t>
            </a:r>
            <a:endParaRPr lang="en-US" sz="2400" dirty="0">
              <a:ea typeface="SimHei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200" y="1058400"/>
            <a:ext cx="8712968" cy="1923586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A</a:t>
            </a:r>
            <a:r>
              <a:rPr lang="en-GB" altLang="zh-CN" sz="2000" dirty="0" smtClean="0"/>
              <a:t> short study item led by RAN1 is proposed, with the following objectives</a:t>
            </a:r>
          </a:p>
          <a:p>
            <a:pPr lvl="1" hangingPunct="0"/>
            <a:r>
              <a:rPr lang="en-US" altLang="zh-CN" sz="1600" dirty="0" smtClean="0"/>
              <a:t>Analyze the inter-RAT and intra-band interference between the two RATs for spectrum refarming.</a:t>
            </a:r>
            <a:endParaRPr lang="zh-CN" altLang="zh-CN" sz="1600" dirty="0" smtClean="0"/>
          </a:p>
          <a:p>
            <a:pPr lvl="1" hangingPunct="0"/>
            <a:r>
              <a:rPr lang="en-US" altLang="zh-CN" sz="1600" dirty="0" smtClean="0"/>
              <a:t>Identify radio measurements to evaluate the inter-RAT and intra-band interference.</a:t>
            </a:r>
            <a:endParaRPr lang="zh-CN" altLang="zh-CN" sz="1600" dirty="0" smtClean="0"/>
          </a:p>
          <a:p>
            <a:pPr lvl="1" hangingPunct="0"/>
            <a:r>
              <a:rPr lang="en-US" altLang="zh-CN" sz="1600" dirty="0" smtClean="0"/>
              <a:t>Identify solutions to coordinate the inter-RAT and intra-band interference.</a:t>
            </a:r>
            <a:endParaRPr lang="en-US" altLang="zh-CN" sz="1600" dirty="0" smtClean="0">
              <a:sym typeface="Wingdings" pitchFamily="2" charset="2"/>
            </a:endParaRPr>
          </a:p>
          <a:p>
            <a:pPr lvl="1">
              <a:buNone/>
            </a:pPr>
            <a:endParaRPr lang="en-US" altLang="zh-CN" sz="1000" dirty="0" smtClean="0"/>
          </a:p>
          <a:p>
            <a:pPr lvl="1"/>
            <a:endParaRPr lang="en-US" altLang="zh-CN" sz="800" dirty="0" smtClean="0"/>
          </a:p>
          <a:p>
            <a:pPr lvl="1"/>
            <a:endParaRPr lang="en-US" altLang="zh-CN" sz="1000" dirty="0" smtClean="0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055" descr="色条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vivianting\Desktop\12341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195486"/>
            <a:ext cx="1152128" cy="6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2915816" y="2139702"/>
            <a:ext cx="331174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Thank you!</a:t>
            </a:r>
            <a:endParaRPr lang="zh-CN" altLang="en-US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410</Words>
  <Application>Microsoft Office PowerPoint</Application>
  <PresentationFormat>全屏显示(16:9)</PresentationFormat>
  <Paragraphs>50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Motivation for New SI: Interference coordination for semi-static refarming between UMTS and LTE</vt:lpstr>
      <vt:lpstr>Motivation for UMTS and LTE semi-static spectrum refarming</vt:lpstr>
      <vt:lpstr>Conclusion from the RAN3 Study on semi-static spectrum refarming</vt:lpstr>
      <vt:lpstr>Proposal of a New SI</vt:lpstr>
      <vt:lpstr>幻灯片 5</vt:lpstr>
    </vt:vector>
  </TitlesOfParts>
  <Company>China Unicom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Study Item Proposal: Study on Interference cancelation for spectrum refarming between UMTS and LTE</dc:title>
  <dc:creator>Hanxiao</dc:creator>
  <cp:lastModifiedBy>Hanxiao</cp:lastModifiedBy>
  <cp:revision>11</cp:revision>
  <dcterms:created xsi:type="dcterms:W3CDTF">2014-11-13T03:15:41Z</dcterms:created>
  <dcterms:modified xsi:type="dcterms:W3CDTF">2015-03-03T06:48:25Z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1423642045</vt:lpwstr>
  </property>
</Properties>
</file>