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diagrams/layout1.xml" ContentType="application/vnd.openxmlformats-officedocument.drawingml.diagramLayout+xml"/>
  <Override PartName="/ppt/diagrams/data2.xml" ContentType="application/vnd.openxmlformats-officedocument.drawingml.diagramData+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Lst>
  <p:notesMasterIdLst>
    <p:notesMasterId r:id="rId22"/>
  </p:notesMasterIdLst>
  <p:handoutMasterIdLst>
    <p:handoutMasterId r:id="rId23"/>
  </p:handoutMasterIdLst>
  <p:sldIdLst>
    <p:sldId id="977" r:id="rId13"/>
    <p:sldId id="1046" r:id="rId14"/>
    <p:sldId id="1048" r:id="rId15"/>
    <p:sldId id="1043" r:id="rId16"/>
    <p:sldId id="1040" r:id="rId17"/>
    <p:sldId id="1047" r:id="rId18"/>
    <p:sldId id="1045" r:id="rId19"/>
    <p:sldId id="1041" r:id="rId20"/>
    <p:sldId id="773" r:id="rId21"/>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CCFF99"/>
    <a:srgbClr val="00698E"/>
    <a:srgbClr val="3333FF"/>
    <a:srgbClr val="043FFC"/>
    <a:srgbClr val="005DE6"/>
    <a:srgbClr val="0066FF"/>
    <a:srgbClr val="A50021"/>
    <a:srgbClr val="66FF99"/>
    <a:srgbClr val="FFFFFF"/>
  </p:clrMru>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91" autoAdjust="0"/>
    <p:restoredTop sz="78571" autoAdjust="0"/>
  </p:normalViewPr>
  <p:slideViewPr>
    <p:cSldViewPr snapToGrid="0">
      <p:cViewPr varScale="1">
        <p:scale>
          <a:sx n="67" d="100"/>
          <a:sy n="67" d="100"/>
        </p:scale>
        <p:origin x="-102" y="-168"/>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9.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07EAF-F6FD-4731-9DA7-C474043FFBCF}"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F15943EB-7D02-453E-9E00-B6C7C02A8C1B}">
      <dgm:prSet phldrT="[Text]" custT="1"/>
      <dgm:spPr/>
      <dgm:t>
        <a:bodyPr/>
        <a:lstStyle/>
        <a:p>
          <a:r>
            <a:rPr lang="en-US" sz="2100" dirty="0" smtClean="0">
              <a:solidFill>
                <a:schemeClr val="tx1"/>
              </a:solidFill>
            </a:rPr>
            <a:t>Some bands not yet allocated to MFCN are only partially occupied by incumbent users that cannot easily be moved to other bands (radars, satellites, telemetry, PMSE)</a:t>
          </a:r>
          <a:endParaRPr lang="en-US" sz="2100" dirty="0">
            <a:solidFill>
              <a:schemeClr val="tx1"/>
            </a:solidFill>
          </a:endParaRPr>
        </a:p>
      </dgm:t>
    </dgm:pt>
    <dgm:pt modelId="{F1A9E779-4DE5-47F2-8BFA-8EEEDD3345DF}" type="parTrans" cxnId="{57475461-D257-490C-85B6-FB364B391C62}">
      <dgm:prSet/>
      <dgm:spPr/>
      <dgm:t>
        <a:bodyPr/>
        <a:lstStyle/>
        <a:p>
          <a:endParaRPr lang="en-US" sz="2100"/>
        </a:p>
      </dgm:t>
    </dgm:pt>
    <dgm:pt modelId="{C986DD76-3310-4573-8C22-7D20AE50068F}" type="sibTrans" cxnId="{57475461-D257-490C-85B6-FB364B391C62}">
      <dgm:prSet/>
      <dgm:spPr/>
      <dgm:t>
        <a:bodyPr/>
        <a:lstStyle/>
        <a:p>
          <a:endParaRPr lang="en-US" sz="2100"/>
        </a:p>
      </dgm:t>
    </dgm:pt>
    <dgm:pt modelId="{DC724DF6-EF7A-44B4-B2CC-D81BB5FA5B6B}">
      <dgm:prSet phldrT="[Text]" custT="1"/>
      <dgm:spPr/>
      <dgm:t>
        <a:bodyPr/>
        <a:lstStyle/>
        <a:p>
          <a:r>
            <a:rPr lang="en-GB" sz="2100" dirty="0" smtClean="0"/>
            <a:t>e.g. 2300-2400 MHz band in Europe, which could be made available by Licensed Shared Access (LSA)</a:t>
          </a:r>
          <a:endParaRPr lang="en-US" sz="2100" dirty="0"/>
        </a:p>
      </dgm:t>
    </dgm:pt>
    <dgm:pt modelId="{DA1E7ED9-7723-4B04-8338-34DC42541656}" type="parTrans" cxnId="{749C2E6A-31A2-4230-A5F8-81C9AF4D1AA2}">
      <dgm:prSet/>
      <dgm:spPr/>
      <dgm:t>
        <a:bodyPr/>
        <a:lstStyle/>
        <a:p>
          <a:endParaRPr lang="en-US" sz="2100"/>
        </a:p>
      </dgm:t>
    </dgm:pt>
    <dgm:pt modelId="{FB83CCA8-D5ED-4EFC-A707-6C3B6F9A1094}" type="sibTrans" cxnId="{749C2E6A-31A2-4230-A5F8-81C9AF4D1AA2}">
      <dgm:prSet/>
      <dgm:spPr/>
      <dgm:t>
        <a:bodyPr/>
        <a:lstStyle/>
        <a:p>
          <a:endParaRPr lang="en-US" sz="2100"/>
        </a:p>
      </dgm:t>
    </dgm:pt>
    <dgm:pt modelId="{084F8994-FD09-4CE2-8A06-B6873981EF00}">
      <dgm:prSet phldrT="[Text]" custT="1"/>
      <dgm:spPr/>
      <dgm:t>
        <a:bodyPr/>
        <a:lstStyle/>
        <a:p>
          <a:r>
            <a:rPr lang="en-GB" sz="2100" dirty="0" smtClean="0">
              <a:solidFill>
                <a:schemeClr val="tx1"/>
              </a:solidFill>
            </a:rPr>
            <a:t>Parts of bands are becoming available from displaced/re-farmed licensed RATs</a:t>
          </a:r>
          <a:endParaRPr lang="en-US" sz="2100" dirty="0">
            <a:solidFill>
              <a:schemeClr val="tx1"/>
            </a:solidFill>
          </a:endParaRPr>
        </a:p>
      </dgm:t>
    </dgm:pt>
    <dgm:pt modelId="{6C5A18DB-DBF5-4579-9108-DC6C95E09784}" type="parTrans" cxnId="{215C1F38-179F-4938-B1A1-B7329D08EB6F}">
      <dgm:prSet/>
      <dgm:spPr/>
      <dgm:t>
        <a:bodyPr/>
        <a:lstStyle/>
        <a:p>
          <a:endParaRPr lang="en-US" sz="2100"/>
        </a:p>
      </dgm:t>
    </dgm:pt>
    <dgm:pt modelId="{FB85537F-7094-4012-8A01-9369BA3E4940}" type="sibTrans" cxnId="{215C1F38-179F-4938-B1A1-B7329D08EB6F}">
      <dgm:prSet/>
      <dgm:spPr/>
      <dgm:t>
        <a:bodyPr/>
        <a:lstStyle/>
        <a:p>
          <a:endParaRPr lang="en-US" sz="2100"/>
        </a:p>
      </dgm:t>
    </dgm:pt>
    <dgm:pt modelId="{3C95A7E6-CF69-4788-AB86-B68C67924C15}">
      <dgm:prSet phldrT="[Text]" custT="1"/>
      <dgm:spPr/>
      <dgm:t>
        <a:bodyPr/>
        <a:lstStyle/>
        <a:p>
          <a:r>
            <a:rPr lang="en-GB" sz="2100" dirty="0" smtClean="0">
              <a:solidFill>
                <a:schemeClr val="tx1"/>
              </a:solidFill>
            </a:rPr>
            <a:t>e.g. GSM channels are gradually released and made available for LTE in the granularity of 200 kHz</a:t>
          </a:r>
          <a:endParaRPr lang="en-US" sz="2100" dirty="0"/>
        </a:p>
      </dgm:t>
    </dgm:pt>
    <dgm:pt modelId="{FBCCCD2C-83D7-4D9B-ABA3-DEDC13CF7A54}" type="parTrans" cxnId="{226C5F2A-D535-4570-81F3-CAEECCCD2D62}">
      <dgm:prSet/>
      <dgm:spPr/>
      <dgm:t>
        <a:bodyPr/>
        <a:lstStyle/>
        <a:p>
          <a:endParaRPr lang="en-US" sz="2100"/>
        </a:p>
      </dgm:t>
    </dgm:pt>
    <dgm:pt modelId="{61DDBAFA-1F55-41BB-A6D9-2D7A91798E7A}" type="sibTrans" cxnId="{226C5F2A-D535-4570-81F3-CAEECCCD2D62}">
      <dgm:prSet/>
      <dgm:spPr/>
      <dgm:t>
        <a:bodyPr/>
        <a:lstStyle/>
        <a:p>
          <a:endParaRPr lang="en-US" sz="2100"/>
        </a:p>
      </dgm:t>
    </dgm:pt>
    <dgm:pt modelId="{F5B33D06-2A41-45A1-880A-0852D090F12C}">
      <dgm:prSet phldrT="[Text]" custT="1"/>
      <dgm:spPr/>
      <dgm:t>
        <a:bodyPr/>
        <a:lstStyle/>
        <a:p>
          <a:r>
            <a:rPr lang="en-GB" sz="2100" dirty="0" smtClean="0">
              <a:solidFill>
                <a:schemeClr val="tx1"/>
              </a:solidFill>
            </a:rPr>
            <a:t>Some licensed bands do not exactly fit the LTE bandwidth sizes and cannot be efficiently utilised even with CA</a:t>
          </a:r>
          <a:endParaRPr lang="en-US" sz="2100" dirty="0">
            <a:solidFill>
              <a:schemeClr val="tx1"/>
            </a:solidFill>
          </a:endParaRPr>
        </a:p>
      </dgm:t>
    </dgm:pt>
    <dgm:pt modelId="{5CE55666-51D7-4356-9EA6-8F54D22BCE32}" type="parTrans" cxnId="{57694623-BC6F-413C-B1FB-FEE1D7D85A7A}">
      <dgm:prSet/>
      <dgm:spPr/>
      <dgm:t>
        <a:bodyPr/>
        <a:lstStyle/>
        <a:p>
          <a:endParaRPr lang="en-US"/>
        </a:p>
      </dgm:t>
    </dgm:pt>
    <dgm:pt modelId="{394704AE-10C3-4DAC-82F2-FD5820546984}" type="sibTrans" cxnId="{57694623-BC6F-413C-B1FB-FEE1D7D85A7A}">
      <dgm:prSet/>
      <dgm:spPr/>
      <dgm:t>
        <a:bodyPr/>
        <a:lstStyle/>
        <a:p>
          <a:endParaRPr lang="en-US"/>
        </a:p>
      </dgm:t>
    </dgm:pt>
    <dgm:pt modelId="{9B5F56A5-C762-4482-8A12-CA843170840D}">
      <dgm:prSet custT="1"/>
      <dgm:spPr/>
      <dgm:t>
        <a:bodyPr/>
        <a:lstStyle/>
        <a:p>
          <a:r>
            <a:rPr lang="en-US" sz="2100" dirty="0" smtClean="0"/>
            <a:t>e.g. a 6 MHz or 7 MHz block</a:t>
          </a:r>
          <a:endParaRPr lang="en-US" sz="2100" dirty="0"/>
        </a:p>
      </dgm:t>
    </dgm:pt>
    <dgm:pt modelId="{903AD7A1-6040-4786-88C6-D8B30EC247B7}" type="parTrans" cxnId="{C0B28C1E-CC96-43CF-99EB-7F12E276C636}">
      <dgm:prSet/>
      <dgm:spPr/>
    </dgm:pt>
    <dgm:pt modelId="{53A5BD71-611D-4D72-B91E-DD50914970B6}" type="sibTrans" cxnId="{C0B28C1E-CC96-43CF-99EB-7F12E276C636}">
      <dgm:prSet/>
      <dgm:spPr/>
    </dgm:pt>
    <dgm:pt modelId="{20375297-286E-42C2-8ACB-D656596D77C8}" type="pres">
      <dgm:prSet presAssocID="{26307EAF-F6FD-4731-9DA7-C474043FFBCF}" presName="Name0" presStyleCnt="0">
        <dgm:presLayoutVars>
          <dgm:dir/>
          <dgm:animLvl val="lvl"/>
          <dgm:resizeHandles/>
        </dgm:presLayoutVars>
      </dgm:prSet>
      <dgm:spPr/>
      <dgm:t>
        <a:bodyPr/>
        <a:lstStyle/>
        <a:p>
          <a:endParaRPr lang="en-US"/>
        </a:p>
      </dgm:t>
    </dgm:pt>
    <dgm:pt modelId="{B768F786-D09D-4779-AF95-729BC7A14EA9}" type="pres">
      <dgm:prSet presAssocID="{F15943EB-7D02-453E-9E00-B6C7C02A8C1B}" presName="linNode" presStyleCnt="0"/>
      <dgm:spPr/>
    </dgm:pt>
    <dgm:pt modelId="{D9BE3D5A-7682-46EC-9AA8-69B634F3FD5C}" type="pres">
      <dgm:prSet presAssocID="{F15943EB-7D02-453E-9E00-B6C7C02A8C1B}" presName="parentShp" presStyleLbl="node1" presStyleIdx="0" presStyleCnt="3" custScaleX="157957">
        <dgm:presLayoutVars>
          <dgm:bulletEnabled val="1"/>
        </dgm:presLayoutVars>
      </dgm:prSet>
      <dgm:spPr/>
      <dgm:t>
        <a:bodyPr/>
        <a:lstStyle/>
        <a:p>
          <a:endParaRPr lang="en-US"/>
        </a:p>
      </dgm:t>
    </dgm:pt>
    <dgm:pt modelId="{325D6175-22C9-4143-B0BF-4FCFA65575C7}" type="pres">
      <dgm:prSet presAssocID="{F15943EB-7D02-453E-9E00-B6C7C02A8C1B}" presName="childShp" presStyleLbl="bgAccFollowNode1" presStyleIdx="0" presStyleCnt="3">
        <dgm:presLayoutVars>
          <dgm:bulletEnabled val="1"/>
        </dgm:presLayoutVars>
      </dgm:prSet>
      <dgm:spPr/>
      <dgm:t>
        <a:bodyPr/>
        <a:lstStyle/>
        <a:p>
          <a:endParaRPr lang="en-US"/>
        </a:p>
      </dgm:t>
    </dgm:pt>
    <dgm:pt modelId="{4E13DC1E-CEE9-49DD-AE1E-40BC78C3A1AE}" type="pres">
      <dgm:prSet presAssocID="{C986DD76-3310-4573-8C22-7D20AE50068F}" presName="spacing" presStyleCnt="0"/>
      <dgm:spPr/>
    </dgm:pt>
    <dgm:pt modelId="{3FE53838-CE0A-4AB0-8963-0953F056EF81}" type="pres">
      <dgm:prSet presAssocID="{084F8994-FD09-4CE2-8A06-B6873981EF00}" presName="linNode" presStyleCnt="0"/>
      <dgm:spPr/>
    </dgm:pt>
    <dgm:pt modelId="{679FD6A0-D37C-49A0-AF95-1ACF1BFF0D26}" type="pres">
      <dgm:prSet presAssocID="{084F8994-FD09-4CE2-8A06-B6873981EF00}" presName="parentShp" presStyleLbl="node1" presStyleIdx="1" presStyleCnt="3" custScaleX="157371">
        <dgm:presLayoutVars>
          <dgm:bulletEnabled val="1"/>
        </dgm:presLayoutVars>
      </dgm:prSet>
      <dgm:spPr/>
      <dgm:t>
        <a:bodyPr/>
        <a:lstStyle/>
        <a:p>
          <a:endParaRPr lang="en-US"/>
        </a:p>
      </dgm:t>
    </dgm:pt>
    <dgm:pt modelId="{D35B4E92-45FF-4CC2-B311-E04B51C4FFDF}" type="pres">
      <dgm:prSet presAssocID="{084F8994-FD09-4CE2-8A06-B6873981EF00}" presName="childShp" presStyleLbl="bgAccFollowNode1" presStyleIdx="1" presStyleCnt="3">
        <dgm:presLayoutVars>
          <dgm:bulletEnabled val="1"/>
        </dgm:presLayoutVars>
      </dgm:prSet>
      <dgm:spPr/>
      <dgm:t>
        <a:bodyPr/>
        <a:lstStyle/>
        <a:p>
          <a:endParaRPr lang="en-US"/>
        </a:p>
      </dgm:t>
    </dgm:pt>
    <dgm:pt modelId="{A4C1F168-2545-420C-B3CA-C673D16AFC29}" type="pres">
      <dgm:prSet presAssocID="{FB85537F-7094-4012-8A01-9369BA3E4940}" presName="spacing" presStyleCnt="0"/>
      <dgm:spPr/>
    </dgm:pt>
    <dgm:pt modelId="{4E1888B3-1FE0-40E3-8089-C23A3ED43F88}" type="pres">
      <dgm:prSet presAssocID="{F5B33D06-2A41-45A1-880A-0852D090F12C}" presName="linNode" presStyleCnt="0"/>
      <dgm:spPr/>
    </dgm:pt>
    <dgm:pt modelId="{2591B9D4-F0BA-4FD2-ADD3-E283A41DF3A3}" type="pres">
      <dgm:prSet presAssocID="{F5B33D06-2A41-45A1-880A-0852D090F12C}" presName="parentShp" presStyleLbl="node1" presStyleIdx="2" presStyleCnt="3" custScaleX="157371">
        <dgm:presLayoutVars>
          <dgm:bulletEnabled val="1"/>
        </dgm:presLayoutVars>
      </dgm:prSet>
      <dgm:spPr/>
      <dgm:t>
        <a:bodyPr/>
        <a:lstStyle/>
        <a:p>
          <a:endParaRPr lang="en-US"/>
        </a:p>
      </dgm:t>
    </dgm:pt>
    <dgm:pt modelId="{02FF0D4E-184E-4EBC-AEDF-989F96656165}" type="pres">
      <dgm:prSet presAssocID="{F5B33D06-2A41-45A1-880A-0852D090F12C}" presName="childShp" presStyleLbl="bgAccFollowNode1" presStyleIdx="2" presStyleCnt="3">
        <dgm:presLayoutVars>
          <dgm:bulletEnabled val="1"/>
        </dgm:presLayoutVars>
      </dgm:prSet>
      <dgm:spPr/>
      <dgm:t>
        <a:bodyPr/>
        <a:lstStyle/>
        <a:p>
          <a:endParaRPr lang="en-US"/>
        </a:p>
      </dgm:t>
    </dgm:pt>
  </dgm:ptLst>
  <dgm:cxnLst>
    <dgm:cxn modelId="{89E5E163-1017-451B-8F49-105C8C87A8D4}" type="presOf" srcId="{084F8994-FD09-4CE2-8A06-B6873981EF00}" destId="{679FD6A0-D37C-49A0-AF95-1ACF1BFF0D26}" srcOrd="0" destOrd="0" presId="urn:microsoft.com/office/officeart/2005/8/layout/vList6"/>
    <dgm:cxn modelId="{57475461-D257-490C-85B6-FB364B391C62}" srcId="{26307EAF-F6FD-4731-9DA7-C474043FFBCF}" destId="{F15943EB-7D02-453E-9E00-B6C7C02A8C1B}" srcOrd="0" destOrd="0" parTransId="{F1A9E779-4DE5-47F2-8BFA-8EEEDD3345DF}" sibTransId="{C986DD76-3310-4573-8C22-7D20AE50068F}"/>
    <dgm:cxn modelId="{215C1F38-179F-4938-B1A1-B7329D08EB6F}" srcId="{26307EAF-F6FD-4731-9DA7-C474043FFBCF}" destId="{084F8994-FD09-4CE2-8A06-B6873981EF00}" srcOrd="1" destOrd="0" parTransId="{6C5A18DB-DBF5-4579-9108-DC6C95E09784}" sibTransId="{FB85537F-7094-4012-8A01-9369BA3E4940}"/>
    <dgm:cxn modelId="{4337C1CF-24A2-4178-818B-35FE7938D8B4}" type="presOf" srcId="{3C95A7E6-CF69-4788-AB86-B68C67924C15}" destId="{D35B4E92-45FF-4CC2-B311-E04B51C4FFDF}" srcOrd="0" destOrd="0" presId="urn:microsoft.com/office/officeart/2005/8/layout/vList6"/>
    <dgm:cxn modelId="{93C7B5A8-F68B-4B5E-A0BB-E97443231EEE}" type="presOf" srcId="{F15943EB-7D02-453E-9E00-B6C7C02A8C1B}" destId="{D9BE3D5A-7682-46EC-9AA8-69B634F3FD5C}" srcOrd="0" destOrd="0" presId="urn:microsoft.com/office/officeart/2005/8/layout/vList6"/>
    <dgm:cxn modelId="{226C5F2A-D535-4570-81F3-CAEECCCD2D62}" srcId="{084F8994-FD09-4CE2-8A06-B6873981EF00}" destId="{3C95A7E6-CF69-4788-AB86-B68C67924C15}" srcOrd="0" destOrd="0" parTransId="{FBCCCD2C-83D7-4D9B-ABA3-DEDC13CF7A54}" sibTransId="{61DDBAFA-1F55-41BB-A6D9-2D7A91798E7A}"/>
    <dgm:cxn modelId="{9BAA65B4-6B49-471B-9B55-90047ED2366A}" type="presOf" srcId="{26307EAF-F6FD-4731-9DA7-C474043FFBCF}" destId="{20375297-286E-42C2-8ACB-D656596D77C8}" srcOrd="0" destOrd="0" presId="urn:microsoft.com/office/officeart/2005/8/layout/vList6"/>
    <dgm:cxn modelId="{C0B28C1E-CC96-43CF-99EB-7F12E276C636}" srcId="{F5B33D06-2A41-45A1-880A-0852D090F12C}" destId="{9B5F56A5-C762-4482-8A12-CA843170840D}" srcOrd="0" destOrd="0" parTransId="{903AD7A1-6040-4786-88C6-D8B30EC247B7}" sibTransId="{53A5BD71-611D-4D72-B91E-DD50914970B6}"/>
    <dgm:cxn modelId="{EE9695D3-3C37-4312-8AF4-D98D61F7F21D}" type="presOf" srcId="{9B5F56A5-C762-4482-8A12-CA843170840D}" destId="{02FF0D4E-184E-4EBC-AEDF-989F96656165}" srcOrd="0" destOrd="0" presId="urn:microsoft.com/office/officeart/2005/8/layout/vList6"/>
    <dgm:cxn modelId="{749C2E6A-31A2-4230-A5F8-81C9AF4D1AA2}" srcId="{F15943EB-7D02-453E-9E00-B6C7C02A8C1B}" destId="{DC724DF6-EF7A-44B4-B2CC-D81BB5FA5B6B}" srcOrd="0" destOrd="0" parTransId="{DA1E7ED9-7723-4B04-8338-34DC42541656}" sibTransId="{FB83CCA8-D5ED-4EFC-A707-6C3B6F9A1094}"/>
    <dgm:cxn modelId="{411C0A4B-4993-46B5-807C-34A0316044E7}" type="presOf" srcId="{F5B33D06-2A41-45A1-880A-0852D090F12C}" destId="{2591B9D4-F0BA-4FD2-ADD3-E283A41DF3A3}" srcOrd="0" destOrd="0" presId="urn:microsoft.com/office/officeart/2005/8/layout/vList6"/>
    <dgm:cxn modelId="{57694623-BC6F-413C-B1FB-FEE1D7D85A7A}" srcId="{26307EAF-F6FD-4731-9DA7-C474043FFBCF}" destId="{F5B33D06-2A41-45A1-880A-0852D090F12C}" srcOrd="2" destOrd="0" parTransId="{5CE55666-51D7-4356-9EA6-8F54D22BCE32}" sibTransId="{394704AE-10C3-4DAC-82F2-FD5820546984}"/>
    <dgm:cxn modelId="{5589CFF2-B03B-4E07-B22C-797F13D46341}" type="presOf" srcId="{DC724DF6-EF7A-44B4-B2CC-D81BB5FA5B6B}" destId="{325D6175-22C9-4143-B0BF-4FCFA65575C7}" srcOrd="0" destOrd="0" presId="urn:microsoft.com/office/officeart/2005/8/layout/vList6"/>
    <dgm:cxn modelId="{A5E1D9F3-5EFE-4296-8AFB-6190031984CE}" type="presParOf" srcId="{20375297-286E-42C2-8ACB-D656596D77C8}" destId="{B768F786-D09D-4779-AF95-729BC7A14EA9}" srcOrd="0" destOrd="0" presId="urn:microsoft.com/office/officeart/2005/8/layout/vList6"/>
    <dgm:cxn modelId="{AD2B1508-9FB8-4FE9-A974-15AFFE59B38B}" type="presParOf" srcId="{B768F786-D09D-4779-AF95-729BC7A14EA9}" destId="{D9BE3D5A-7682-46EC-9AA8-69B634F3FD5C}" srcOrd="0" destOrd="0" presId="urn:microsoft.com/office/officeart/2005/8/layout/vList6"/>
    <dgm:cxn modelId="{08C80F52-5E6B-47A0-A980-ACE5B77B4C02}" type="presParOf" srcId="{B768F786-D09D-4779-AF95-729BC7A14EA9}" destId="{325D6175-22C9-4143-B0BF-4FCFA65575C7}" srcOrd="1" destOrd="0" presId="urn:microsoft.com/office/officeart/2005/8/layout/vList6"/>
    <dgm:cxn modelId="{756C02A1-0DE9-424B-8174-3A8CCEA2C38F}" type="presParOf" srcId="{20375297-286E-42C2-8ACB-D656596D77C8}" destId="{4E13DC1E-CEE9-49DD-AE1E-40BC78C3A1AE}" srcOrd="1" destOrd="0" presId="urn:microsoft.com/office/officeart/2005/8/layout/vList6"/>
    <dgm:cxn modelId="{CB78BD9B-A084-4783-A6C8-380B6739CD4D}" type="presParOf" srcId="{20375297-286E-42C2-8ACB-D656596D77C8}" destId="{3FE53838-CE0A-4AB0-8963-0953F056EF81}" srcOrd="2" destOrd="0" presId="urn:microsoft.com/office/officeart/2005/8/layout/vList6"/>
    <dgm:cxn modelId="{397BA32D-1BD7-4884-B2B2-0BA49DFA9AEA}" type="presParOf" srcId="{3FE53838-CE0A-4AB0-8963-0953F056EF81}" destId="{679FD6A0-D37C-49A0-AF95-1ACF1BFF0D26}" srcOrd="0" destOrd="0" presId="urn:microsoft.com/office/officeart/2005/8/layout/vList6"/>
    <dgm:cxn modelId="{77156248-8B79-4A35-8E60-92E5159D479D}" type="presParOf" srcId="{3FE53838-CE0A-4AB0-8963-0953F056EF81}" destId="{D35B4E92-45FF-4CC2-B311-E04B51C4FFDF}" srcOrd="1" destOrd="0" presId="urn:microsoft.com/office/officeart/2005/8/layout/vList6"/>
    <dgm:cxn modelId="{FA404710-4BC5-439B-9853-BCE102F37D4A}" type="presParOf" srcId="{20375297-286E-42C2-8ACB-D656596D77C8}" destId="{A4C1F168-2545-420C-B3CA-C673D16AFC29}" srcOrd="3" destOrd="0" presId="urn:microsoft.com/office/officeart/2005/8/layout/vList6"/>
    <dgm:cxn modelId="{A6215C53-9EE7-4210-9E94-D05014BFBE32}" type="presParOf" srcId="{20375297-286E-42C2-8ACB-D656596D77C8}" destId="{4E1888B3-1FE0-40E3-8089-C23A3ED43F88}" srcOrd="4" destOrd="0" presId="urn:microsoft.com/office/officeart/2005/8/layout/vList6"/>
    <dgm:cxn modelId="{B2074244-530B-4AF8-95CD-B415B3791453}" type="presParOf" srcId="{4E1888B3-1FE0-40E3-8089-C23A3ED43F88}" destId="{2591B9D4-F0BA-4FD2-ADD3-E283A41DF3A3}" srcOrd="0" destOrd="0" presId="urn:microsoft.com/office/officeart/2005/8/layout/vList6"/>
    <dgm:cxn modelId="{8632661C-4812-43A0-98F0-D6519516AEBC}" type="presParOf" srcId="{4E1888B3-1FE0-40E3-8089-C23A3ED43F88}" destId="{02FF0D4E-184E-4EBC-AEDF-989F96656165}"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E2BF36-66DA-4276-885D-3429B667CB6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2D5B9C9-5083-45DB-BC41-659AEDCE68EB}">
      <dgm:prSet phldrT="[Text]" custT="1"/>
      <dgm:spPr/>
      <dgm:t>
        <a:bodyPr/>
        <a:lstStyle/>
        <a:p>
          <a:r>
            <a:rPr lang="en-US" sz="2100" dirty="0" smtClean="0">
              <a:solidFill>
                <a:schemeClr val="accent6">
                  <a:lumMod val="75000"/>
                </a:schemeClr>
              </a:solidFill>
            </a:rPr>
            <a:t>Licensed LTE shares the spectrum with other systems on a mutually non-interfering basis. </a:t>
          </a:r>
          <a:r>
            <a:rPr lang="en-US" sz="2100" dirty="0" err="1" smtClean="0">
              <a:solidFill>
                <a:schemeClr val="accent6">
                  <a:lumMod val="75000"/>
                </a:schemeClr>
              </a:solidFill>
            </a:rPr>
            <a:t>QoS</a:t>
          </a:r>
          <a:r>
            <a:rPr lang="en-US" sz="2100" dirty="0" smtClean="0">
              <a:solidFill>
                <a:schemeClr val="accent6">
                  <a:lumMod val="75000"/>
                </a:schemeClr>
              </a:solidFill>
            </a:rPr>
            <a:t> is guaranteed in LTE and in other systems, where any system operating in the band must be authorized by individual licensing.</a:t>
          </a:r>
          <a:endParaRPr lang="en-US" sz="2100" dirty="0">
            <a:solidFill>
              <a:schemeClr val="accent6">
                <a:lumMod val="75000"/>
              </a:schemeClr>
            </a:solidFill>
          </a:endParaRPr>
        </a:p>
      </dgm:t>
    </dgm:pt>
    <dgm:pt modelId="{BA4A9E4C-5CBD-461F-AF7F-D6D5A8B52510}" type="parTrans" cxnId="{B85EC19E-1B26-4F77-A47A-5975B1AF0BBE}">
      <dgm:prSet/>
      <dgm:spPr/>
      <dgm:t>
        <a:bodyPr/>
        <a:lstStyle/>
        <a:p>
          <a:endParaRPr lang="en-US" sz="2100">
            <a:solidFill>
              <a:schemeClr val="accent6">
                <a:lumMod val="75000"/>
              </a:schemeClr>
            </a:solidFill>
          </a:endParaRPr>
        </a:p>
      </dgm:t>
    </dgm:pt>
    <dgm:pt modelId="{B168F03A-5593-4AA4-8431-694D2417B756}" type="sibTrans" cxnId="{B85EC19E-1B26-4F77-A47A-5975B1AF0BBE}">
      <dgm:prSet/>
      <dgm:spPr/>
      <dgm:t>
        <a:bodyPr/>
        <a:lstStyle/>
        <a:p>
          <a:endParaRPr lang="en-US" sz="2100">
            <a:solidFill>
              <a:schemeClr val="accent6">
                <a:lumMod val="75000"/>
              </a:schemeClr>
            </a:solidFill>
          </a:endParaRPr>
        </a:p>
      </dgm:t>
    </dgm:pt>
    <dgm:pt modelId="{6B14AD2F-3862-4933-8B7F-4375EBC62A69}">
      <dgm:prSet phldrT="[Text]" custT="1"/>
      <dgm:spPr/>
      <dgm:t>
        <a:bodyPr/>
        <a:lstStyle/>
        <a:p>
          <a:r>
            <a:rPr lang="en-US" sz="2100" dirty="0" smtClean="0">
              <a:solidFill>
                <a:schemeClr val="accent6">
                  <a:lumMod val="75000"/>
                </a:schemeClr>
              </a:solidFill>
            </a:rPr>
            <a:t>LTE should occupy the maximum usable spectrum, and be capable of adapting its operating frequency and useful bandwidth, given a minimum guard band (OAM).</a:t>
          </a:r>
          <a:endParaRPr lang="en-US" sz="2100" dirty="0">
            <a:solidFill>
              <a:schemeClr val="accent6">
                <a:lumMod val="75000"/>
              </a:schemeClr>
            </a:solidFill>
          </a:endParaRPr>
        </a:p>
      </dgm:t>
    </dgm:pt>
    <dgm:pt modelId="{6F24D91E-FAE0-4116-9F6A-FF5D8D4621A1}" type="parTrans" cxnId="{3D27D55D-74FD-4B8B-9133-4E79A0961AC7}">
      <dgm:prSet/>
      <dgm:spPr/>
      <dgm:t>
        <a:bodyPr/>
        <a:lstStyle/>
        <a:p>
          <a:endParaRPr lang="en-US" sz="2100">
            <a:solidFill>
              <a:schemeClr val="accent6">
                <a:lumMod val="75000"/>
              </a:schemeClr>
            </a:solidFill>
          </a:endParaRPr>
        </a:p>
      </dgm:t>
    </dgm:pt>
    <dgm:pt modelId="{5CF68735-94DA-4941-81C5-DF03A2EF713D}" type="sibTrans" cxnId="{3D27D55D-74FD-4B8B-9133-4E79A0961AC7}">
      <dgm:prSet/>
      <dgm:spPr/>
      <dgm:t>
        <a:bodyPr/>
        <a:lstStyle/>
        <a:p>
          <a:endParaRPr lang="en-US" sz="2100">
            <a:solidFill>
              <a:schemeClr val="accent6">
                <a:lumMod val="75000"/>
              </a:schemeClr>
            </a:solidFill>
          </a:endParaRPr>
        </a:p>
      </dgm:t>
    </dgm:pt>
    <dgm:pt modelId="{8713C8EE-314A-4CC5-BB1A-81DB179B3E9D}">
      <dgm:prSet phldrT="[Text]" custT="1"/>
      <dgm:spPr/>
      <dgm:t>
        <a:bodyPr/>
        <a:lstStyle/>
        <a:p>
          <a:r>
            <a:rPr lang="en-US" sz="2100" dirty="0" smtClean="0">
              <a:solidFill>
                <a:schemeClr val="accent6">
                  <a:lumMod val="75000"/>
                </a:schemeClr>
              </a:solidFill>
            </a:rPr>
            <a:t>A generic radio framework should allow this type of deployment irrespective of the type of incumbent services. This will help identify more spectrum for MFCN globally.</a:t>
          </a:r>
          <a:endParaRPr lang="en-US" sz="2100" dirty="0">
            <a:solidFill>
              <a:schemeClr val="accent6">
                <a:lumMod val="75000"/>
              </a:schemeClr>
            </a:solidFill>
          </a:endParaRPr>
        </a:p>
      </dgm:t>
    </dgm:pt>
    <dgm:pt modelId="{D309FBDA-2BCE-49B2-A06B-944A14C19BBE}" type="parTrans" cxnId="{59BD007F-6203-43E9-87E0-17167E1972C7}">
      <dgm:prSet/>
      <dgm:spPr/>
      <dgm:t>
        <a:bodyPr/>
        <a:lstStyle/>
        <a:p>
          <a:endParaRPr lang="en-US" sz="2100">
            <a:solidFill>
              <a:schemeClr val="accent6">
                <a:lumMod val="75000"/>
              </a:schemeClr>
            </a:solidFill>
          </a:endParaRPr>
        </a:p>
      </dgm:t>
    </dgm:pt>
    <dgm:pt modelId="{E52A2BC8-CBF1-43F2-B18C-D8D1F8D1F43F}" type="sibTrans" cxnId="{59BD007F-6203-43E9-87E0-17167E1972C7}">
      <dgm:prSet/>
      <dgm:spPr/>
      <dgm:t>
        <a:bodyPr/>
        <a:lstStyle/>
        <a:p>
          <a:endParaRPr lang="en-US" sz="2100">
            <a:solidFill>
              <a:schemeClr val="accent6">
                <a:lumMod val="75000"/>
              </a:schemeClr>
            </a:solidFill>
          </a:endParaRPr>
        </a:p>
      </dgm:t>
    </dgm:pt>
    <dgm:pt modelId="{E60DB43E-E4F4-4B84-A4F7-24375082DDDB}">
      <dgm:prSet phldrT="[Text]" custT="1"/>
      <dgm:spPr/>
      <dgm:t>
        <a:bodyPr/>
        <a:lstStyle/>
        <a:p>
          <a:r>
            <a:rPr lang="en-US" sz="2100" dirty="0" smtClean="0">
              <a:solidFill>
                <a:schemeClr val="accent6">
                  <a:lumMod val="75000"/>
                </a:schemeClr>
              </a:solidFill>
            </a:rPr>
            <a:t>Enhancements should be applicable to TDD and FDD, support  downlink and uplink with and without carrier aggregation, and all services supported by LTE.</a:t>
          </a:r>
          <a:endParaRPr lang="en-US" sz="2100" dirty="0">
            <a:solidFill>
              <a:schemeClr val="accent6">
                <a:lumMod val="75000"/>
              </a:schemeClr>
            </a:solidFill>
          </a:endParaRPr>
        </a:p>
      </dgm:t>
    </dgm:pt>
    <dgm:pt modelId="{6F741AD8-ED19-4643-9AC6-C8C731518759}" type="parTrans" cxnId="{4DF43645-8D28-483A-9509-D576A9887D47}">
      <dgm:prSet/>
      <dgm:spPr/>
      <dgm:t>
        <a:bodyPr/>
        <a:lstStyle/>
        <a:p>
          <a:endParaRPr lang="en-US" sz="2100">
            <a:solidFill>
              <a:schemeClr val="accent6">
                <a:lumMod val="75000"/>
              </a:schemeClr>
            </a:solidFill>
          </a:endParaRPr>
        </a:p>
      </dgm:t>
    </dgm:pt>
    <dgm:pt modelId="{F0DDFCE2-DC1C-492B-8C6E-A4F7A512AD37}" type="sibTrans" cxnId="{4DF43645-8D28-483A-9509-D576A9887D47}">
      <dgm:prSet/>
      <dgm:spPr/>
      <dgm:t>
        <a:bodyPr/>
        <a:lstStyle/>
        <a:p>
          <a:endParaRPr lang="en-US" sz="2100">
            <a:solidFill>
              <a:schemeClr val="accent6">
                <a:lumMod val="75000"/>
              </a:schemeClr>
            </a:solidFill>
          </a:endParaRPr>
        </a:p>
      </dgm:t>
    </dgm:pt>
    <dgm:pt modelId="{84C2945D-2F15-458F-92B0-8F5D9AAF2FC0}" type="pres">
      <dgm:prSet presAssocID="{5BE2BF36-66DA-4276-885D-3429B667CB63}" presName="Name0" presStyleCnt="0">
        <dgm:presLayoutVars>
          <dgm:dir/>
          <dgm:animLvl val="lvl"/>
          <dgm:resizeHandles val="exact"/>
        </dgm:presLayoutVars>
      </dgm:prSet>
      <dgm:spPr/>
      <dgm:t>
        <a:bodyPr/>
        <a:lstStyle/>
        <a:p>
          <a:endParaRPr lang="en-US"/>
        </a:p>
      </dgm:t>
    </dgm:pt>
    <dgm:pt modelId="{FAA3C0BA-7998-4F9E-A29C-08E3F3D26438}" type="pres">
      <dgm:prSet presAssocID="{12D5B9C9-5083-45DB-BC41-659AEDCE68EB}" presName="linNode" presStyleCnt="0"/>
      <dgm:spPr/>
    </dgm:pt>
    <dgm:pt modelId="{308F6588-D5A1-4348-8D7E-9D6609306F9D}" type="pres">
      <dgm:prSet presAssocID="{12D5B9C9-5083-45DB-BC41-659AEDCE68EB}" presName="parentText" presStyleLbl="node1" presStyleIdx="0" presStyleCnt="4" custScaleX="193328">
        <dgm:presLayoutVars>
          <dgm:chMax val="1"/>
          <dgm:bulletEnabled val="1"/>
        </dgm:presLayoutVars>
      </dgm:prSet>
      <dgm:spPr/>
      <dgm:t>
        <a:bodyPr/>
        <a:lstStyle/>
        <a:p>
          <a:endParaRPr lang="en-US"/>
        </a:p>
      </dgm:t>
    </dgm:pt>
    <dgm:pt modelId="{B8B5626C-76D3-4A67-8A16-B60828B1B60B}" type="pres">
      <dgm:prSet presAssocID="{B168F03A-5593-4AA4-8431-694D2417B756}" presName="sp" presStyleCnt="0"/>
      <dgm:spPr/>
    </dgm:pt>
    <dgm:pt modelId="{13333FBE-414A-4369-8C46-BFE13805CCC7}" type="pres">
      <dgm:prSet presAssocID="{6B14AD2F-3862-4933-8B7F-4375EBC62A69}" presName="linNode" presStyleCnt="0"/>
      <dgm:spPr/>
    </dgm:pt>
    <dgm:pt modelId="{02A2E1D2-75C3-45DB-B551-51FE787C8DA6}" type="pres">
      <dgm:prSet presAssocID="{6B14AD2F-3862-4933-8B7F-4375EBC62A69}" presName="parentText" presStyleLbl="node1" presStyleIdx="1" presStyleCnt="4" custScaleX="193328">
        <dgm:presLayoutVars>
          <dgm:chMax val="1"/>
          <dgm:bulletEnabled val="1"/>
        </dgm:presLayoutVars>
      </dgm:prSet>
      <dgm:spPr/>
      <dgm:t>
        <a:bodyPr/>
        <a:lstStyle/>
        <a:p>
          <a:endParaRPr lang="en-US"/>
        </a:p>
      </dgm:t>
    </dgm:pt>
    <dgm:pt modelId="{160887E5-EF51-4A12-9A5C-841F77AC9EE0}" type="pres">
      <dgm:prSet presAssocID="{5CF68735-94DA-4941-81C5-DF03A2EF713D}" presName="sp" presStyleCnt="0"/>
      <dgm:spPr/>
    </dgm:pt>
    <dgm:pt modelId="{F7C8A268-D8A5-453A-BD45-61EFD8C52F74}" type="pres">
      <dgm:prSet presAssocID="{8713C8EE-314A-4CC5-BB1A-81DB179B3E9D}" presName="linNode" presStyleCnt="0"/>
      <dgm:spPr/>
    </dgm:pt>
    <dgm:pt modelId="{887210F7-94ED-46CA-AA98-1A14FAE81459}" type="pres">
      <dgm:prSet presAssocID="{8713C8EE-314A-4CC5-BB1A-81DB179B3E9D}" presName="parentText" presStyleLbl="node1" presStyleIdx="2" presStyleCnt="4" custScaleX="193328">
        <dgm:presLayoutVars>
          <dgm:chMax val="1"/>
          <dgm:bulletEnabled val="1"/>
        </dgm:presLayoutVars>
      </dgm:prSet>
      <dgm:spPr/>
      <dgm:t>
        <a:bodyPr/>
        <a:lstStyle/>
        <a:p>
          <a:endParaRPr lang="en-US"/>
        </a:p>
      </dgm:t>
    </dgm:pt>
    <dgm:pt modelId="{5A92E49D-6985-42EB-99F0-B9C69282FBAB}" type="pres">
      <dgm:prSet presAssocID="{E52A2BC8-CBF1-43F2-B18C-D8D1F8D1F43F}" presName="sp" presStyleCnt="0"/>
      <dgm:spPr/>
    </dgm:pt>
    <dgm:pt modelId="{2F34F00D-CEDC-4F81-91AE-09399AA1A0E5}" type="pres">
      <dgm:prSet presAssocID="{E60DB43E-E4F4-4B84-A4F7-24375082DDDB}" presName="linNode" presStyleCnt="0"/>
      <dgm:spPr/>
    </dgm:pt>
    <dgm:pt modelId="{D4272447-148A-4363-926C-6C36170FF4B4}" type="pres">
      <dgm:prSet presAssocID="{E60DB43E-E4F4-4B84-A4F7-24375082DDDB}" presName="parentText" presStyleLbl="node1" presStyleIdx="3" presStyleCnt="4" custScaleX="193328">
        <dgm:presLayoutVars>
          <dgm:chMax val="1"/>
          <dgm:bulletEnabled val="1"/>
        </dgm:presLayoutVars>
      </dgm:prSet>
      <dgm:spPr/>
      <dgm:t>
        <a:bodyPr/>
        <a:lstStyle/>
        <a:p>
          <a:endParaRPr lang="en-US"/>
        </a:p>
      </dgm:t>
    </dgm:pt>
  </dgm:ptLst>
  <dgm:cxnLst>
    <dgm:cxn modelId="{76C8EBB2-602B-435E-9320-2681E0CC992B}" type="presOf" srcId="{8713C8EE-314A-4CC5-BB1A-81DB179B3E9D}" destId="{887210F7-94ED-46CA-AA98-1A14FAE81459}" srcOrd="0" destOrd="0" presId="urn:microsoft.com/office/officeart/2005/8/layout/vList5"/>
    <dgm:cxn modelId="{2313F2D6-90F0-468B-B971-8319F2C4FC4B}" type="presOf" srcId="{E60DB43E-E4F4-4B84-A4F7-24375082DDDB}" destId="{D4272447-148A-4363-926C-6C36170FF4B4}" srcOrd="0" destOrd="0" presId="urn:microsoft.com/office/officeart/2005/8/layout/vList5"/>
    <dgm:cxn modelId="{265001AB-FD5D-4D12-B416-9AFE0AF0F3EA}" type="presOf" srcId="{6B14AD2F-3862-4933-8B7F-4375EBC62A69}" destId="{02A2E1D2-75C3-45DB-B551-51FE787C8DA6}" srcOrd="0" destOrd="0" presId="urn:microsoft.com/office/officeart/2005/8/layout/vList5"/>
    <dgm:cxn modelId="{3D27D55D-74FD-4B8B-9133-4E79A0961AC7}" srcId="{5BE2BF36-66DA-4276-885D-3429B667CB63}" destId="{6B14AD2F-3862-4933-8B7F-4375EBC62A69}" srcOrd="1" destOrd="0" parTransId="{6F24D91E-FAE0-4116-9F6A-FF5D8D4621A1}" sibTransId="{5CF68735-94DA-4941-81C5-DF03A2EF713D}"/>
    <dgm:cxn modelId="{53F4EE6F-8D0B-4308-BDE4-F62D4FDD35F2}" type="presOf" srcId="{5BE2BF36-66DA-4276-885D-3429B667CB63}" destId="{84C2945D-2F15-458F-92B0-8F5D9AAF2FC0}" srcOrd="0" destOrd="0" presId="urn:microsoft.com/office/officeart/2005/8/layout/vList5"/>
    <dgm:cxn modelId="{B85EC19E-1B26-4F77-A47A-5975B1AF0BBE}" srcId="{5BE2BF36-66DA-4276-885D-3429B667CB63}" destId="{12D5B9C9-5083-45DB-BC41-659AEDCE68EB}" srcOrd="0" destOrd="0" parTransId="{BA4A9E4C-5CBD-461F-AF7F-D6D5A8B52510}" sibTransId="{B168F03A-5593-4AA4-8431-694D2417B756}"/>
    <dgm:cxn modelId="{AF90AA2B-E36B-49B1-A89F-16B28A5D2765}" type="presOf" srcId="{12D5B9C9-5083-45DB-BC41-659AEDCE68EB}" destId="{308F6588-D5A1-4348-8D7E-9D6609306F9D}" srcOrd="0" destOrd="0" presId="urn:microsoft.com/office/officeart/2005/8/layout/vList5"/>
    <dgm:cxn modelId="{4DF43645-8D28-483A-9509-D576A9887D47}" srcId="{5BE2BF36-66DA-4276-885D-3429B667CB63}" destId="{E60DB43E-E4F4-4B84-A4F7-24375082DDDB}" srcOrd="3" destOrd="0" parTransId="{6F741AD8-ED19-4643-9AC6-C8C731518759}" sibTransId="{F0DDFCE2-DC1C-492B-8C6E-A4F7A512AD37}"/>
    <dgm:cxn modelId="{59BD007F-6203-43E9-87E0-17167E1972C7}" srcId="{5BE2BF36-66DA-4276-885D-3429B667CB63}" destId="{8713C8EE-314A-4CC5-BB1A-81DB179B3E9D}" srcOrd="2" destOrd="0" parTransId="{D309FBDA-2BCE-49B2-A06B-944A14C19BBE}" sibTransId="{E52A2BC8-CBF1-43F2-B18C-D8D1F8D1F43F}"/>
    <dgm:cxn modelId="{0A869AC7-D8AA-4E2F-A177-74AB1B11F4BE}" type="presParOf" srcId="{84C2945D-2F15-458F-92B0-8F5D9AAF2FC0}" destId="{FAA3C0BA-7998-4F9E-A29C-08E3F3D26438}" srcOrd="0" destOrd="0" presId="urn:microsoft.com/office/officeart/2005/8/layout/vList5"/>
    <dgm:cxn modelId="{413E874F-ED22-4C03-B3F2-734D0DBEF707}" type="presParOf" srcId="{FAA3C0BA-7998-4F9E-A29C-08E3F3D26438}" destId="{308F6588-D5A1-4348-8D7E-9D6609306F9D}" srcOrd="0" destOrd="0" presId="urn:microsoft.com/office/officeart/2005/8/layout/vList5"/>
    <dgm:cxn modelId="{23D2E462-1309-46FB-9DE2-0D9321214471}" type="presParOf" srcId="{84C2945D-2F15-458F-92B0-8F5D9AAF2FC0}" destId="{B8B5626C-76D3-4A67-8A16-B60828B1B60B}" srcOrd="1" destOrd="0" presId="urn:microsoft.com/office/officeart/2005/8/layout/vList5"/>
    <dgm:cxn modelId="{A94D11C6-8A1B-4024-B40D-1C998843897D}" type="presParOf" srcId="{84C2945D-2F15-458F-92B0-8F5D9AAF2FC0}" destId="{13333FBE-414A-4369-8C46-BFE13805CCC7}" srcOrd="2" destOrd="0" presId="urn:microsoft.com/office/officeart/2005/8/layout/vList5"/>
    <dgm:cxn modelId="{5F3B7A98-9DF6-4235-A40F-2C902D7671F0}" type="presParOf" srcId="{13333FBE-414A-4369-8C46-BFE13805CCC7}" destId="{02A2E1D2-75C3-45DB-B551-51FE787C8DA6}" srcOrd="0" destOrd="0" presId="urn:microsoft.com/office/officeart/2005/8/layout/vList5"/>
    <dgm:cxn modelId="{0C07F1F7-E8B5-4642-8249-51416526700A}" type="presParOf" srcId="{84C2945D-2F15-458F-92B0-8F5D9AAF2FC0}" destId="{160887E5-EF51-4A12-9A5C-841F77AC9EE0}" srcOrd="3" destOrd="0" presId="urn:microsoft.com/office/officeart/2005/8/layout/vList5"/>
    <dgm:cxn modelId="{98DEA5DF-4787-42AE-A7CD-8262784260AB}" type="presParOf" srcId="{84C2945D-2F15-458F-92B0-8F5D9AAF2FC0}" destId="{F7C8A268-D8A5-453A-BD45-61EFD8C52F74}" srcOrd="4" destOrd="0" presId="urn:microsoft.com/office/officeart/2005/8/layout/vList5"/>
    <dgm:cxn modelId="{9B29FCCF-6F48-446D-AC6E-5605AC4B161A}" type="presParOf" srcId="{F7C8A268-D8A5-453A-BD45-61EFD8C52F74}" destId="{887210F7-94ED-46CA-AA98-1A14FAE81459}" srcOrd="0" destOrd="0" presId="urn:microsoft.com/office/officeart/2005/8/layout/vList5"/>
    <dgm:cxn modelId="{14B97F38-428B-4850-A76B-A6FB4897A4A3}" type="presParOf" srcId="{84C2945D-2F15-458F-92B0-8F5D9AAF2FC0}" destId="{5A92E49D-6985-42EB-99F0-B9C69282FBAB}" srcOrd="5" destOrd="0" presId="urn:microsoft.com/office/officeart/2005/8/layout/vList5"/>
    <dgm:cxn modelId="{95C30613-7961-4A16-9EBB-AD7838818BE2}" type="presParOf" srcId="{84C2945D-2F15-458F-92B0-8F5D9AAF2FC0}" destId="{2F34F00D-CEDC-4F81-91AE-09399AA1A0E5}" srcOrd="6" destOrd="0" presId="urn:microsoft.com/office/officeart/2005/8/layout/vList5"/>
    <dgm:cxn modelId="{68A62750-36B7-472C-8D13-F619B00FBDB1}" type="presParOf" srcId="{2F34F00D-CEDC-4F81-91AE-09399AA1A0E5}" destId="{D4272447-148A-4363-926C-6C36170FF4B4}" srcOrd="0"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25D6175-22C9-4143-B0BF-4FCFA65575C7}">
      <dsp:nvSpPr>
        <dsp:cNvPr id="0" name=""/>
        <dsp:cNvSpPr/>
      </dsp:nvSpPr>
      <dsp:spPr>
        <a:xfrm>
          <a:off x="5629737" y="0"/>
          <a:ext cx="5344356" cy="1179738"/>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228600" lvl="1" indent="-228600" algn="l" defTabSz="933450">
            <a:lnSpc>
              <a:spcPct val="90000"/>
            </a:lnSpc>
            <a:spcBef>
              <a:spcPct val="0"/>
            </a:spcBef>
            <a:spcAft>
              <a:spcPct val="15000"/>
            </a:spcAft>
            <a:buChar char="••"/>
          </a:pPr>
          <a:r>
            <a:rPr lang="en-GB" sz="2100" kern="1200" dirty="0" smtClean="0"/>
            <a:t>e.g. 2300-2400 MHz band in Europe, which could be made available by Licensed Shared Access (LSA)</a:t>
          </a:r>
          <a:endParaRPr lang="en-US" sz="2100" kern="1200" dirty="0"/>
        </a:p>
      </dsp:txBody>
      <dsp:txXfrm>
        <a:off x="5629737" y="0"/>
        <a:ext cx="5344356" cy="1179738"/>
      </dsp:txXfrm>
    </dsp:sp>
    <dsp:sp modelId="{D9BE3D5A-7682-46EC-9AA8-69B634F3FD5C}">
      <dsp:nvSpPr>
        <dsp:cNvPr id="0" name=""/>
        <dsp:cNvSpPr/>
      </dsp:nvSpPr>
      <dsp:spPr>
        <a:xfrm>
          <a:off x="1880" y="0"/>
          <a:ext cx="5627856" cy="11797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en-US" sz="2100" kern="1200" dirty="0" smtClean="0">
              <a:solidFill>
                <a:schemeClr val="tx1"/>
              </a:solidFill>
            </a:rPr>
            <a:t>Some bands not yet allocated to MFCN are only partially occupied by incumbent users that cannot easily be moved to other bands (radars, satellites, telemetry, PMSE)</a:t>
          </a:r>
          <a:endParaRPr lang="en-US" sz="2100" kern="1200" dirty="0">
            <a:solidFill>
              <a:schemeClr val="tx1"/>
            </a:solidFill>
          </a:endParaRPr>
        </a:p>
      </dsp:txBody>
      <dsp:txXfrm>
        <a:off x="1880" y="0"/>
        <a:ext cx="5627856" cy="1179738"/>
      </dsp:txXfrm>
    </dsp:sp>
    <dsp:sp modelId="{D35B4E92-45FF-4CC2-B311-E04B51C4FFDF}">
      <dsp:nvSpPr>
        <dsp:cNvPr id="0" name=""/>
        <dsp:cNvSpPr/>
      </dsp:nvSpPr>
      <dsp:spPr>
        <a:xfrm>
          <a:off x="5619456" y="1297712"/>
          <a:ext cx="5350787" cy="1179738"/>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228600" lvl="1" indent="-228600" algn="l" defTabSz="933450">
            <a:lnSpc>
              <a:spcPct val="90000"/>
            </a:lnSpc>
            <a:spcBef>
              <a:spcPct val="0"/>
            </a:spcBef>
            <a:spcAft>
              <a:spcPct val="15000"/>
            </a:spcAft>
            <a:buChar char="••"/>
          </a:pPr>
          <a:r>
            <a:rPr lang="en-GB" sz="2100" kern="1200" dirty="0" smtClean="0">
              <a:solidFill>
                <a:schemeClr val="tx1"/>
              </a:solidFill>
            </a:rPr>
            <a:t>e.g. GSM channels are gradually released and made available for LTE in the granularity of 200 kHz</a:t>
          </a:r>
          <a:endParaRPr lang="en-US" sz="2100" kern="1200" dirty="0"/>
        </a:p>
      </dsp:txBody>
      <dsp:txXfrm>
        <a:off x="5619456" y="1297712"/>
        <a:ext cx="5350787" cy="1179738"/>
      </dsp:txXfrm>
    </dsp:sp>
    <dsp:sp modelId="{679FD6A0-D37C-49A0-AF95-1ACF1BFF0D26}">
      <dsp:nvSpPr>
        <dsp:cNvPr id="0" name=""/>
        <dsp:cNvSpPr/>
      </dsp:nvSpPr>
      <dsp:spPr>
        <a:xfrm>
          <a:off x="5730" y="1297712"/>
          <a:ext cx="5613725" cy="11797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en-GB" sz="2100" kern="1200" dirty="0" smtClean="0">
              <a:solidFill>
                <a:schemeClr val="tx1"/>
              </a:solidFill>
            </a:rPr>
            <a:t>Parts of bands are becoming available from displaced/re-farmed licensed RATs</a:t>
          </a:r>
          <a:endParaRPr lang="en-US" sz="2100" kern="1200" dirty="0">
            <a:solidFill>
              <a:schemeClr val="tx1"/>
            </a:solidFill>
          </a:endParaRPr>
        </a:p>
      </dsp:txBody>
      <dsp:txXfrm>
        <a:off x="5730" y="1297712"/>
        <a:ext cx="5613725" cy="1179738"/>
      </dsp:txXfrm>
    </dsp:sp>
    <dsp:sp modelId="{02FF0D4E-184E-4EBC-AEDF-989F96656165}">
      <dsp:nvSpPr>
        <dsp:cNvPr id="0" name=""/>
        <dsp:cNvSpPr/>
      </dsp:nvSpPr>
      <dsp:spPr>
        <a:xfrm>
          <a:off x="5619456" y="2595424"/>
          <a:ext cx="5350787" cy="1179738"/>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228600" lvl="1" indent="-228600" algn="l" defTabSz="933450">
            <a:lnSpc>
              <a:spcPct val="90000"/>
            </a:lnSpc>
            <a:spcBef>
              <a:spcPct val="0"/>
            </a:spcBef>
            <a:spcAft>
              <a:spcPct val="15000"/>
            </a:spcAft>
            <a:buChar char="••"/>
          </a:pPr>
          <a:r>
            <a:rPr lang="en-US" sz="2100" kern="1200" dirty="0" smtClean="0"/>
            <a:t>e.g. a 6 MHz or 7 MHz block</a:t>
          </a:r>
          <a:endParaRPr lang="en-US" sz="2100" kern="1200" dirty="0"/>
        </a:p>
      </dsp:txBody>
      <dsp:txXfrm>
        <a:off x="5619456" y="2595424"/>
        <a:ext cx="5350787" cy="1179738"/>
      </dsp:txXfrm>
    </dsp:sp>
    <dsp:sp modelId="{2591B9D4-F0BA-4FD2-ADD3-E283A41DF3A3}">
      <dsp:nvSpPr>
        <dsp:cNvPr id="0" name=""/>
        <dsp:cNvSpPr/>
      </dsp:nvSpPr>
      <dsp:spPr>
        <a:xfrm>
          <a:off x="5730" y="2595424"/>
          <a:ext cx="5613725" cy="11797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en-GB" sz="2100" kern="1200" dirty="0" smtClean="0">
              <a:solidFill>
                <a:schemeClr val="tx1"/>
              </a:solidFill>
            </a:rPr>
            <a:t>Some licensed bands do not exactly fit the LTE bandwidth sizes and cannot be efficiently utilised even with CA</a:t>
          </a:r>
          <a:endParaRPr lang="en-US" sz="2100" kern="1200" dirty="0">
            <a:solidFill>
              <a:schemeClr val="tx1"/>
            </a:solidFill>
          </a:endParaRPr>
        </a:p>
      </dsp:txBody>
      <dsp:txXfrm>
        <a:off x="5730" y="2595424"/>
        <a:ext cx="5613725" cy="117973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08F6588-D5A1-4348-8D7E-9D6609306F9D}">
      <dsp:nvSpPr>
        <dsp:cNvPr id="0" name=""/>
        <dsp:cNvSpPr/>
      </dsp:nvSpPr>
      <dsp:spPr>
        <a:xfrm>
          <a:off x="1668453" y="2332"/>
          <a:ext cx="7639067" cy="112171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en-US" sz="2100" kern="1200" dirty="0" smtClean="0">
              <a:solidFill>
                <a:schemeClr val="accent6">
                  <a:lumMod val="75000"/>
                </a:schemeClr>
              </a:solidFill>
            </a:rPr>
            <a:t>Licensed LTE shares the spectrum with other systems on a mutually non-interfering basis. </a:t>
          </a:r>
          <a:r>
            <a:rPr lang="en-US" sz="2100" kern="1200" dirty="0" err="1" smtClean="0">
              <a:solidFill>
                <a:schemeClr val="accent6">
                  <a:lumMod val="75000"/>
                </a:schemeClr>
              </a:solidFill>
            </a:rPr>
            <a:t>QoS</a:t>
          </a:r>
          <a:r>
            <a:rPr lang="en-US" sz="2100" kern="1200" dirty="0" smtClean="0">
              <a:solidFill>
                <a:schemeClr val="accent6">
                  <a:lumMod val="75000"/>
                </a:schemeClr>
              </a:solidFill>
            </a:rPr>
            <a:t> is guaranteed in LTE and in other systems, where any system operating in the band must be authorized by individual licensing.</a:t>
          </a:r>
          <a:endParaRPr lang="en-US" sz="2100" kern="1200" dirty="0">
            <a:solidFill>
              <a:schemeClr val="accent6">
                <a:lumMod val="75000"/>
              </a:schemeClr>
            </a:solidFill>
          </a:endParaRPr>
        </a:p>
      </dsp:txBody>
      <dsp:txXfrm>
        <a:off x="1668453" y="2332"/>
        <a:ext cx="7639067" cy="1121711"/>
      </dsp:txXfrm>
    </dsp:sp>
    <dsp:sp modelId="{02A2E1D2-75C3-45DB-B551-51FE787C8DA6}">
      <dsp:nvSpPr>
        <dsp:cNvPr id="0" name=""/>
        <dsp:cNvSpPr/>
      </dsp:nvSpPr>
      <dsp:spPr>
        <a:xfrm>
          <a:off x="1668453" y="1180129"/>
          <a:ext cx="7639067" cy="112171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en-US" sz="2100" kern="1200" dirty="0" smtClean="0">
              <a:solidFill>
                <a:schemeClr val="accent6">
                  <a:lumMod val="75000"/>
                </a:schemeClr>
              </a:solidFill>
            </a:rPr>
            <a:t>LTE should occupy the maximum usable spectrum, and be capable of adapting its operating frequency and useful bandwidth, given a minimum guard band (OAM).</a:t>
          </a:r>
          <a:endParaRPr lang="en-US" sz="2100" kern="1200" dirty="0">
            <a:solidFill>
              <a:schemeClr val="accent6">
                <a:lumMod val="75000"/>
              </a:schemeClr>
            </a:solidFill>
          </a:endParaRPr>
        </a:p>
      </dsp:txBody>
      <dsp:txXfrm>
        <a:off x="1668453" y="1180129"/>
        <a:ext cx="7639067" cy="1121711"/>
      </dsp:txXfrm>
    </dsp:sp>
    <dsp:sp modelId="{887210F7-94ED-46CA-AA98-1A14FAE81459}">
      <dsp:nvSpPr>
        <dsp:cNvPr id="0" name=""/>
        <dsp:cNvSpPr/>
      </dsp:nvSpPr>
      <dsp:spPr>
        <a:xfrm>
          <a:off x="1668453" y="2357926"/>
          <a:ext cx="7639067" cy="112171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en-US" sz="2100" kern="1200" dirty="0" smtClean="0">
              <a:solidFill>
                <a:schemeClr val="accent6">
                  <a:lumMod val="75000"/>
                </a:schemeClr>
              </a:solidFill>
            </a:rPr>
            <a:t>A generic radio framework should allow this type of deployment irrespective of the type of incumbent services. This will help identify more spectrum for MFCN globally.</a:t>
          </a:r>
          <a:endParaRPr lang="en-US" sz="2100" kern="1200" dirty="0">
            <a:solidFill>
              <a:schemeClr val="accent6">
                <a:lumMod val="75000"/>
              </a:schemeClr>
            </a:solidFill>
          </a:endParaRPr>
        </a:p>
      </dsp:txBody>
      <dsp:txXfrm>
        <a:off x="1668453" y="2357926"/>
        <a:ext cx="7639067" cy="1121711"/>
      </dsp:txXfrm>
    </dsp:sp>
    <dsp:sp modelId="{D4272447-148A-4363-926C-6C36170FF4B4}">
      <dsp:nvSpPr>
        <dsp:cNvPr id="0" name=""/>
        <dsp:cNvSpPr/>
      </dsp:nvSpPr>
      <dsp:spPr>
        <a:xfrm>
          <a:off x="1668453" y="3535724"/>
          <a:ext cx="7639067" cy="112171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en-US" sz="2100" kern="1200" dirty="0" smtClean="0">
              <a:solidFill>
                <a:schemeClr val="accent6">
                  <a:lumMod val="75000"/>
                </a:schemeClr>
              </a:solidFill>
            </a:rPr>
            <a:t>Enhancements should be applicable to TDD and FDD, support  downlink and uplink with and without carrier aggregation, and all services supported by LTE.</a:t>
          </a:r>
          <a:endParaRPr lang="en-US" sz="2100" kern="1200" dirty="0">
            <a:solidFill>
              <a:schemeClr val="accent6">
                <a:lumMod val="75000"/>
              </a:schemeClr>
            </a:solidFill>
          </a:endParaRPr>
        </a:p>
      </dsp:txBody>
      <dsp:txXfrm>
        <a:off x="1668453" y="3535724"/>
        <a:ext cx="7639067" cy="1121711"/>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2014/6/3</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2014/6/3</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latin typeface="Arial" charset="0"/>
                <a:ea typeface="宋体" pitchFamily="2" charset="-122"/>
              </a:rPr>
              <a:t>Notes: On performance gain for example of LSA </a:t>
            </a:r>
          </a:p>
          <a:p>
            <a:pPr marL="247620" indent="-247620">
              <a:buAutoNum type="arabicPeriod"/>
            </a:pPr>
            <a:r>
              <a:rPr lang="en-US" altLang="zh-CN" dirty="0" smtClean="0">
                <a:latin typeface="Arial" charset="0"/>
                <a:ea typeface="宋体" pitchFamily="2" charset="-122"/>
              </a:rPr>
              <a:t>Guard band for open carrier should not be smaller than 10% (5% on each side of the block) of the total usable BW.</a:t>
            </a:r>
          </a:p>
          <a:p>
            <a:pPr marL="247620" indent="-247620">
              <a:buAutoNum type="arabicPeriod"/>
            </a:pPr>
            <a:r>
              <a:rPr lang="en-US" altLang="zh-CN" dirty="0" smtClean="0">
                <a:latin typeface="Arial" charset="0"/>
                <a:ea typeface="宋体" pitchFamily="2" charset="-122"/>
              </a:rPr>
              <a:t>The gain is compared to CA case, not considering the complexity of CA here.</a:t>
            </a:r>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pPr/>
              <a:t>6</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2014/6/3</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 xmlns:p14="http://schemas.microsoft.com/office/powerpoint/2010/main"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1570596"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4580" y="1628775"/>
            <a:ext cx="10975658" cy="21859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580" y="3967163"/>
            <a:ext cx="10975658" cy="21875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2014/6/3</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8.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50.xml"/><Relationship Id="rId1"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 id="2147486818" r:id="rId3"/>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2.xml"/><Relationship Id="rId1" Type="http://schemas.openxmlformats.org/officeDocument/2006/relationships/vmlDrawing" Target="../drawings/vmlDrawing1.vml"/><Relationship Id="rId4" Type="http://schemas.openxmlformats.org/officeDocument/2006/relationships/oleObject" Target="file:///C:\Users\x50436\Documents\Drawing3.vsd\Drawing\~&#39029;-1\&#30452;&#32447;-&#26354;&#32447;&#36830;&#25509;&#32447;.354" TargetMode="Externa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GB" altLang="zh-CN" dirty="0" smtClean="0">
                <a:solidFill>
                  <a:schemeClr val="tx1"/>
                </a:solidFill>
              </a:rPr>
              <a:t>Motivation of the New SI Proposal:</a:t>
            </a:r>
            <a:br>
              <a:rPr lang="en-GB" altLang="zh-CN" dirty="0" smtClean="0">
                <a:solidFill>
                  <a:schemeClr val="tx1"/>
                </a:solidFill>
              </a:rPr>
            </a:br>
            <a:r>
              <a:rPr lang="en-US" altLang="zh-CN" dirty="0" smtClean="0">
                <a:solidFill>
                  <a:schemeClr val="tx1"/>
                </a:solidFill>
              </a:rPr>
              <a:t>Spectrum Sharing in Licensed Bands for LTE</a:t>
            </a:r>
            <a:endParaRPr lang="zh-CN" altLang="zh-CN" dirty="0">
              <a:solidFill>
                <a:schemeClr val="tx1"/>
              </a:solidFill>
            </a:endParaRPr>
          </a:p>
        </p:txBody>
      </p:sp>
      <p:sp>
        <p:nvSpPr>
          <p:cNvPr id="3" name="矩形 30"/>
          <p:cNvSpPr txBox="1">
            <a:spLocks noChangeArrowheads="1"/>
          </p:cNvSpPr>
          <p:nvPr/>
        </p:nvSpPr>
        <p:spPr>
          <a:xfrm>
            <a:off x="1826886" y="5058715"/>
            <a:ext cx="8769750" cy="1021060"/>
          </a:xfrm>
          <a:prstGeom prst="rect">
            <a:avLst/>
          </a:prstGeom>
        </p:spPr>
        <p:txBody>
          <a:bodyPr/>
          <a:lstStyle/>
          <a:p>
            <a:pPr marL="0" marR="0" lvl="0" indent="0" algn="ctr" defTabSz="914400" rtl="0" eaLnBrk="1" fontAlgn="base" latinLnBrk="0" hangingPunct="1">
              <a:lnSpc>
                <a:spcPct val="140000"/>
              </a:lnSpc>
              <a:spcBef>
                <a:spcPts val="4200"/>
              </a:spcBef>
              <a:spcAft>
                <a:spcPct val="0"/>
              </a:spcAft>
              <a:buClrTx/>
              <a:buSzTx/>
              <a:buFontTx/>
              <a:buNone/>
              <a:tabLst/>
              <a:defRPr/>
            </a:pPr>
            <a:r>
              <a:rPr kumimoji="0" lang="en-US" altLang="zh-CN" sz="3200" b="1" i="0" u="none" strike="noStrike" kern="0" cap="none" spc="0" normalizeH="0" baseline="0" noProof="0" dirty="0" smtClean="0">
                <a:ln>
                  <a:noFill/>
                </a:ln>
                <a:effectLst/>
                <a:uLnTx/>
                <a:uFillTx/>
                <a:latin typeface="FrutigerNext LT Regular" pitchFamily="34" charset="0"/>
                <a:ea typeface="+mj-ea"/>
                <a:cs typeface="Arial" pitchFamily="34" charset="0"/>
              </a:rPr>
              <a:t>Huawei</a:t>
            </a:r>
            <a:r>
              <a:rPr kumimoji="0" lang="en-US" altLang="zh-CN" sz="3200" b="1" i="0" u="none" strike="noStrike" kern="0" cap="none" spc="0" normalizeH="0" baseline="0" noProof="0" smtClean="0">
                <a:ln>
                  <a:noFill/>
                </a:ln>
                <a:effectLst/>
                <a:uLnTx/>
                <a:uFillTx/>
                <a:latin typeface="FrutigerNext LT Regular" pitchFamily="34" charset="0"/>
                <a:ea typeface="+mj-ea"/>
                <a:cs typeface="Arial" pitchFamily="34" charset="0"/>
              </a:rPr>
              <a:t>, HiSilicon</a:t>
            </a:r>
            <a:endParaRPr kumimoji="0" lang="zh-CN" altLang="zh-CN" sz="1200" b="1" i="1" u="none" strike="noStrike" kern="0" cap="none" spc="0" normalizeH="0" baseline="0" noProof="0" dirty="0">
              <a:ln>
                <a:noFill/>
              </a:ln>
              <a:effectLst/>
              <a:uLnTx/>
              <a:uFillTx/>
              <a:latin typeface="+mj-lt"/>
              <a:ea typeface="隶书" pitchFamily="49" charset="-122"/>
              <a:cs typeface="+mj-cs"/>
            </a:endParaRPr>
          </a:p>
        </p:txBody>
      </p:sp>
      <p:sp>
        <p:nvSpPr>
          <p:cNvPr id="14337" name="Rectangle 1"/>
          <p:cNvSpPr>
            <a:spLocks noChangeArrowheads="1"/>
          </p:cNvSpPr>
          <p:nvPr/>
        </p:nvSpPr>
        <p:spPr bwMode="auto">
          <a:xfrm>
            <a:off x="899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smtClean="0"/>
              <a:t>3GPP TSG RAN Meeting #64							</a:t>
            </a:r>
            <a:r>
              <a:rPr lang="en-GB" altLang="zh-CN" b="1" i="1" dirty="0" smtClean="0"/>
              <a:t>		</a:t>
            </a:r>
            <a:r>
              <a:rPr lang="en-GB" altLang="zh-CN" b="1" dirty="0" smtClean="0"/>
              <a:t>RP-140776</a:t>
            </a:r>
            <a:endParaRPr lang="zh-CN" altLang="zh-CN" dirty="0" smtClean="0"/>
          </a:p>
          <a:p>
            <a:r>
              <a:rPr lang="en-GB" altLang="zh-CN" b="1" dirty="0" smtClean="0"/>
              <a:t>Sofia-</a:t>
            </a:r>
            <a:r>
              <a:rPr lang="en-GB" altLang="zh-CN" b="1" dirty="0" err="1" smtClean="0"/>
              <a:t>Antipolis</a:t>
            </a:r>
            <a:r>
              <a:rPr lang="en-GB" altLang="zh-CN" b="1" dirty="0" smtClean="0"/>
              <a:t>, France, June 9-12, 2014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Information</a:t>
            </a:r>
          </a:p>
          <a:p>
            <a:r>
              <a:rPr lang="en-US" altLang="zh-CN" sz="1600" b="1" dirty="0" smtClean="0">
                <a:latin typeface="Arial" pitchFamily="34" charset="0"/>
                <a:ea typeface="宋体" pitchFamily="2" charset="-122"/>
                <a:cs typeface="Arial" pitchFamily="34" charset="0"/>
              </a:rPr>
              <a:t>Agenda Item:  14.1.1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advClick="0" advTm="6000"/>
    </mc:Choice>
    <mc:Fallback>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rgbClr val="990000"/>
                </a:solidFill>
                <a:ea typeface="SimHei" pitchFamily="2" charset="-122"/>
              </a:rPr>
              <a:t>RAN#63 SID Proposal (RP-140158)</a:t>
            </a:r>
            <a:br>
              <a:rPr lang="en-US" b="0" dirty="0" smtClean="0">
                <a:solidFill>
                  <a:srgbClr val="990000"/>
                </a:solidFill>
                <a:ea typeface="SimHei" pitchFamily="2" charset="-122"/>
              </a:rPr>
            </a:br>
            <a:r>
              <a:rPr lang="en-US" sz="2000" b="0" dirty="0" smtClean="0">
                <a:solidFill>
                  <a:schemeClr val="tx1"/>
                </a:solidFill>
              </a:rPr>
              <a:t>Spectrum Sharing in Licensed Bands (</a:t>
            </a:r>
            <a:r>
              <a:rPr lang="en-GB" sz="2000" b="0" dirty="0" err="1" smtClean="0">
                <a:solidFill>
                  <a:schemeClr val="tx1"/>
                </a:solidFill>
              </a:rPr>
              <a:t>FS_LTE_SpecSharing</a:t>
            </a:r>
            <a:r>
              <a:rPr lang="en-GB" sz="2000" b="0" dirty="0" smtClean="0">
                <a:solidFill>
                  <a:schemeClr val="tx1"/>
                </a:solidFill>
              </a:rPr>
              <a:t>)</a:t>
            </a:r>
            <a:endParaRPr lang="en-US" sz="2400" b="0" dirty="0">
              <a:solidFill>
                <a:schemeClr val="tx1"/>
              </a:solidFill>
            </a:endParaRPr>
          </a:p>
        </p:txBody>
      </p:sp>
      <p:sp>
        <p:nvSpPr>
          <p:cNvPr id="3" name="Content Placeholder 2"/>
          <p:cNvSpPr>
            <a:spLocks noGrp="1"/>
          </p:cNvSpPr>
          <p:nvPr>
            <p:ph idx="1"/>
          </p:nvPr>
        </p:nvSpPr>
        <p:spPr>
          <a:xfrm>
            <a:off x="335447" y="1412775"/>
            <a:ext cx="11620316" cy="4543887"/>
          </a:xfrm>
        </p:spPr>
        <p:txBody>
          <a:bodyPr/>
          <a:lstStyle/>
          <a:p>
            <a:r>
              <a:rPr lang="en-US" sz="1800" b="0" dirty="0" smtClean="0"/>
              <a:t>Justification</a:t>
            </a:r>
          </a:p>
          <a:p>
            <a:pPr lvl="1"/>
            <a:r>
              <a:rPr lang="en-US" sz="1600" dirty="0" smtClean="0"/>
              <a:t>Portions of the spectrum identified for IMT-advanced are under-utilized by certain types of systems and services. These include </a:t>
            </a:r>
            <a:r>
              <a:rPr lang="en-US" sz="1600" dirty="0" smtClean="0">
                <a:solidFill>
                  <a:srgbClr val="0070C0"/>
                </a:solidFill>
              </a:rPr>
              <a:t>bands only partially occupied by incumbent users </a:t>
            </a:r>
            <a:r>
              <a:rPr lang="en-US" sz="1600" dirty="0" smtClean="0"/>
              <a:t>(radars, telemetry, PMSE, etc), as well as parts of </a:t>
            </a:r>
            <a:r>
              <a:rPr lang="en-US" sz="1600" dirty="0" smtClean="0">
                <a:solidFill>
                  <a:srgbClr val="0070C0"/>
                </a:solidFill>
              </a:rPr>
              <a:t>bands becoming gradually available from e.g. displaced/re-farmed GSM</a:t>
            </a:r>
          </a:p>
          <a:p>
            <a:endParaRPr lang="en-US" sz="1800" b="0" dirty="0" smtClean="0"/>
          </a:p>
          <a:p>
            <a:r>
              <a:rPr lang="en-US" sz="1800" b="0" dirty="0" smtClean="0"/>
              <a:t>Objectives</a:t>
            </a:r>
          </a:p>
          <a:p>
            <a:pPr lvl="1"/>
            <a:r>
              <a:rPr lang="en-US" sz="1600" dirty="0" smtClean="0"/>
              <a:t>This study item is to investigate scenarios and requirements for maximizing usable spectrum in portions of bands where licensed LTE coexists with other systems on a non-interfering basis, focusing on identifying aspects of a </a:t>
            </a:r>
            <a:r>
              <a:rPr lang="en-US" sz="1600" u="sng" dirty="0" smtClean="0">
                <a:solidFill>
                  <a:srgbClr val="0070C0"/>
                </a:solidFill>
              </a:rPr>
              <a:t>generic radio framework</a:t>
            </a:r>
            <a:r>
              <a:rPr lang="en-US" sz="1600" dirty="0" smtClean="0">
                <a:solidFill>
                  <a:srgbClr val="0070C0"/>
                </a:solidFill>
              </a:rPr>
              <a:t> </a:t>
            </a:r>
            <a:r>
              <a:rPr lang="en-US" sz="1600" dirty="0" smtClean="0"/>
              <a:t>that would </a:t>
            </a:r>
            <a:r>
              <a:rPr lang="en-US" sz="1600" u="sng" dirty="0" smtClean="0">
                <a:solidFill>
                  <a:srgbClr val="0070C0"/>
                </a:solidFill>
              </a:rPr>
              <a:t>maximize the spectrum utilization</a:t>
            </a:r>
            <a:r>
              <a:rPr lang="en-US" sz="1600" dirty="0" smtClean="0">
                <a:solidFill>
                  <a:srgbClr val="0070C0"/>
                </a:solidFill>
              </a:rPr>
              <a:t> </a:t>
            </a:r>
            <a:r>
              <a:rPr lang="en-US" sz="1600" dirty="0" smtClean="0"/>
              <a:t>under a </a:t>
            </a:r>
            <a:r>
              <a:rPr lang="en-US" sz="1600" u="sng" dirty="0" smtClean="0">
                <a:solidFill>
                  <a:srgbClr val="0070C0"/>
                </a:solidFill>
              </a:rPr>
              <a:t>predictable coexistence scenario</a:t>
            </a:r>
            <a:r>
              <a:rPr lang="en-US" sz="1600" dirty="0" smtClean="0"/>
              <a:t>. </a:t>
            </a:r>
          </a:p>
          <a:p>
            <a:pPr lvl="1"/>
            <a:r>
              <a:rPr lang="en-US" sz="1600" dirty="0" smtClean="0"/>
              <a:t>The objectives of the study are to:</a:t>
            </a:r>
          </a:p>
          <a:p>
            <a:pPr lvl="2"/>
            <a:r>
              <a:rPr lang="en-US" sz="1600" dirty="0" smtClean="0"/>
              <a:t>(1) Identify spectrum sharing scenarios between licensed LTE and other systems in licensed bands;</a:t>
            </a:r>
          </a:p>
          <a:p>
            <a:pPr lvl="2"/>
            <a:r>
              <a:rPr lang="en-US" sz="1600" dirty="0" smtClean="0"/>
              <a:t>(2) Identify requirements for maximizing spectrum utilization in the identified scenarios;</a:t>
            </a:r>
          </a:p>
          <a:p>
            <a:pPr lvl="2"/>
            <a:r>
              <a:rPr lang="en-US" sz="1600" dirty="0" smtClean="0"/>
              <a:t>(3) Investigate potential air interface changes to meet the identified requirements;</a:t>
            </a:r>
          </a:p>
          <a:p>
            <a:pPr lvl="2"/>
            <a:r>
              <a:rPr lang="en-US" sz="1600" dirty="0" smtClean="0"/>
              <a:t>(4) Evaluate the benefits and complexity of the candidate solutions on network and UE sides;</a:t>
            </a:r>
          </a:p>
          <a:p>
            <a:pPr lvl="1"/>
            <a:r>
              <a:rPr lang="en-US" sz="1600" dirty="0" smtClean="0"/>
              <a:t>The study will consider enhancements applicable to LTE TDD/FDD. LTE operation in the identified scenarios should be possible for downlink and uplink with and without carrier aggregation, and for all services supported by LTE.</a:t>
            </a:r>
          </a:p>
          <a:p>
            <a:pPr lvl="1"/>
            <a:endParaRPr lang="en-US" sz="1600" b="0" dirty="0" smtClean="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197" y="104504"/>
            <a:ext cx="11570596" cy="1143000"/>
          </a:xfrm>
        </p:spPr>
        <p:txBody>
          <a:bodyPr/>
          <a:lstStyle/>
          <a:p>
            <a:pPr lvl="0"/>
            <a:r>
              <a:rPr lang="en-US" b="0" dirty="0" smtClean="0">
                <a:solidFill>
                  <a:srgbClr val="990000"/>
                </a:solidFill>
                <a:ea typeface="SimHei" pitchFamily="2" charset="-122"/>
              </a:rPr>
              <a:t>Spectrum Availability</a:t>
            </a:r>
            <a:endParaRPr lang="en-US" dirty="0"/>
          </a:p>
        </p:txBody>
      </p:sp>
      <p:sp>
        <p:nvSpPr>
          <p:cNvPr id="3" name="Text Placeholder 2"/>
          <p:cNvSpPr>
            <a:spLocks noGrp="1"/>
          </p:cNvSpPr>
          <p:nvPr>
            <p:ph type="body" sz="half" idx="1"/>
          </p:nvPr>
        </p:nvSpPr>
        <p:spPr>
          <a:xfrm>
            <a:off x="653609" y="1040947"/>
            <a:ext cx="6966392" cy="1303111"/>
          </a:xfrm>
        </p:spPr>
        <p:txBody>
          <a:bodyPr/>
          <a:lstStyle/>
          <a:p>
            <a:r>
              <a:rPr lang="en-GB" sz="2400" dirty="0" smtClean="0"/>
              <a:t>Portions of the licensed spectrum identified for IMT-advanced services are under-utilized:</a:t>
            </a:r>
          </a:p>
        </p:txBody>
      </p:sp>
      <p:graphicFrame>
        <p:nvGraphicFramePr>
          <p:cNvPr id="6" name="Content Placeholder 5"/>
          <p:cNvGraphicFramePr>
            <a:graphicFrameLocks noGrp="1"/>
          </p:cNvGraphicFramePr>
          <p:nvPr>
            <p:ph sz="half" idx="2"/>
          </p:nvPr>
        </p:nvGraphicFramePr>
        <p:xfrm>
          <a:off x="623888" y="2142310"/>
          <a:ext cx="10975975" cy="3775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7172706" y="6182641"/>
            <a:ext cx="4978927" cy="646331"/>
          </a:xfrm>
          <a:prstGeom prst="rect">
            <a:avLst/>
          </a:prstGeom>
          <a:noFill/>
        </p:spPr>
        <p:txBody>
          <a:bodyPr wrap="none" rtlCol="0">
            <a:spAutoFit/>
          </a:bodyPr>
          <a:lstStyle/>
          <a:p>
            <a:r>
              <a:rPr lang="en-US" dirty="0" smtClean="0"/>
              <a:t>MFCN = mobile and fixed communication networks</a:t>
            </a:r>
          </a:p>
          <a:p>
            <a:pPr lvl="0"/>
            <a:r>
              <a:rPr lang="en-US" dirty="0" smtClean="0"/>
              <a:t>PMSE = program making and special events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rgbClr val="990000"/>
                </a:solidFill>
                <a:ea typeface="SimHei" pitchFamily="2" charset="-122"/>
              </a:rPr>
              <a:t>Spectrum Sharing Scenarios</a:t>
            </a:r>
            <a:endParaRPr lang="en-US" dirty="0"/>
          </a:p>
        </p:txBody>
      </p:sp>
      <p:graphicFrame>
        <p:nvGraphicFramePr>
          <p:cNvPr id="5" name="Table 4"/>
          <p:cNvGraphicFramePr>
            <a:graphicFrameLocks noGrp="1"/>
          </p:cNvGraphicFramePr>
          <p:nvPr/>
        </p:nvGraphicFramePr>
        <p:xfrm>
          <a:off x="930608" y="1484459"/>
          <a:ext cx="10522504" cy="3724974"/>
        </p:xfrm>
        <a:graphic>
          <a:graphicData uri="http://schemas.openxmlformats.org/drawingml/2006/table">
            <a:tbl>
              <a:tblPr firstRow="1" bandRow="1">
                <a:tableStyleId>{5C22544A-7EE6-4342-B048-85BDC9FD1C3A}</a:tableStyleId>
              </a:tblPr>
              <a:tblGrid>
                <a:gridCol w="5350933"/>
                <a:gridCol w="5171571"/>
              </a:tblGrid>
              <a:tr h="594241">
                <a:tc>
                  <a:txBody>
                    <a:bodyPr/>
                    <a:lstStyle/>
                    <a:p>
                      <a:pPr algn="ctr"/>
                      <a:r>
                        <a:rPr lang="en-US" sz="2200" dirty="0" smtClean="0"/>
                        <a:t>Spectrum Sharing Scenario</a:t>
                      </a:r>
                      <a:endParaRPr lang="en-US" sz="2200" dirty="0"/>
                    </a:p>
                  </a:txBody>
                  <a:tcPr/>
                </a:tc>
                <a:tc>
                  <a:txBody>
                    <a:bodyPr/>
                    <a:lstStyle/>
                    <a:p>
                      <a:pPr algn="ctr"/>
                      <a:r>
                        <a:rPr lang="en-US" sz="2200" dirty="0" smtClean="0"/>
                        <a:t>Sharing/compatibility needs</a:t>
                      </a:r>
                      <a:endParaRPr lang="en-US" sz="2200" dirty="0"/>
                    </a:p>
                  </a:txBody>
                  <a:tcPr/>
                </a:tc>
              </a:tr>
              <a:tr h="953333">
                <a:tc>
                  <a:txBody>
                    <a:bodyPr/>
                    <a:lstStyle/>
                    <a:p>
                      <a:pPr algn="l"/>
                      <a:r>
                        <a:rPr lang="en-US" sz="2200" b="0" dirty="0" smtClean="0"/>
                        <a:t>Same spectrum in the same location shared on a time basis</a:t>
                      </a:r>
                      <a:endParaRPr lang="en-US" sz="2200" b="0" dirty="0"/>
                    </a:p>
                  </a:txBody>
                  <a:tcPr anchor="ctr"/>
                </a:tc>
                <a:tc>
                  <a:txBody>
                    <a:bodyPr/>
                    <a:lstStyle/>
                    <a:p>
                      <a:pPr algn="l"/>
                      <a:r>
                        <a:rPr lang="en-US" sz="2200" dirty="0" smtClean="0"/>
                        <a:t>No issue</a:t>
                      </a:r>
                      <a:endParaRPr lang="en-US" sz="2200" dirty="0"/>
                    </a:p>
                  </a:txBody>
                  <a:tcPr anchor="ctr"/>
                </a:tc>
              </a:tr>
              <a:tr h="1080120">
                <a:tc>
                  <a:txBody>
                    <a:bodyPr/>
                    <a:lstStyle/>
                    <a:p>
                      <a:pPr algn="l"/>
                      <a:r>
                        <a:rPr lang="en-US" sz="2200" b="0" dirty="0" smtClean="0"/>
                        <a:t>Same spectrum at the same time in different locations</a:t>
                      </a:r>
                      <a:endParaRPr lang="en-US" sz="2200" b="0" dirty="0"/>
                    </a:p>
                  </a:txBody>
                  <a:tcPr anchor="ctr"/>
                </a:tc>
                <a:tc>
                  <a:txBody>
                    <a:bodyPr/>
                    <a:lstStyle/>
                    <a:p>
                      <a:pPr algn="l"/>
                      <a:r>
                        <a:rPr lang="en-US" sz="2200" dirty="0" smtClean="0"/>
                        <a:t>Exclusion zone/separation distance</a:t>
                      </a:r>
                    </a:p>
                    <a:p>
                      <a:pPr algn="l"/>
                      <a:r>
                        <a:rPr lang="en-US" sz="2200" dirty="0" smtClean="0"/>
                        <a:t>Limits on UE and BS transmit power</a:t>
                      </a:r>
                    </a:p>
                  </a:txBody>
                  <a:tcPr anchor="ctr"/>
                </a:tc>
              </a:tr>
              <a:tr h="1048642">
                <a:tc>
                  <a:txBody>
                    <a:bodyPr/>
                    <a:lstStyle/>
                    <a:p>
                      <a:pPr algn="l"/>
                      <a:r>
                        <a:rPr lang="en-US" sz="2200" b="0" dirty="0" smtClean="0">
                          <a:solidFill>
                            <a:schemeClr val="accent6">
                              <a:lumMod val="75000"/>
                            </a:schemeClr>
                          </a:solidFill>
                        </a:rPr>
                        <a:t>Portion of a band not being utilized by the incumbent at the same time </a:t>
                      </a:r>
                    </a:p>
                  </a:txBody>
                  <a:tcPr anchor="ctr"/>
                </a:tc>
                <a:tc>
                  <a:txBody>
                    <a:bodyPr/>
                    <a:lstStyle/>
                    <a:p>
                      <a:pPr algn="l"/>
                      <a:r>
                        <a:rPr lang="en-US" sz="2200" baseline="0" dirty="0" smtClean="0">
                          <a:solidFill>
                            <a:schemeClr val="accent6">
                              <a:lumMod val="75000"/>
                            </a:schemeClr>
                          </a:solidFill>
                        </a:rPr>
                        <a:t>Exclusion zone/separation distance and transmission power are a function of occupied frequency/bandwidth</a:t>
                      </a:r>
                    </a:p>
                  </a:txBody>
                  <a:tcPr anchor="ct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solidFill>
                  <a:srgbClr val="990000"/>
                </a:solidFill>
                <a:ea typeface="SimHei" pitchFamily="2" charset="-122"/>
              </a:rPr>
              <a:t>Efficient Spectrum Utilization</a:t>
            </a:r>
          </a:p>
        </p:txBody>
      </p:sp>
      <p:sp>
        <p:nvSpPr>
          <p:cNvPr id="3" name="Text Placeholder 2"/>
          <p:cNvSpPr>
            <a:spLocks noGrp="1"/>
          </p:cNvSpPr>
          <p:nvPr>
            <p:ph type="body" sz="half" idx="1"/>
          </p:nvPr>
        </p:nvSpPr>
        <p:spPr>
          <a:xfrm>
            <a:off x="708763" y="962296"/>
            <a:ext cx="10975658" cy="2773681"/>
          </a:xfrm>
        </p:spPr>
        <p:txBody>
          <a:bodyPr/>
          <a:lstStyle/>
          <a:p>
            <a:r>
              <a:rPr lang="en-GB" sz="2400" dirty="0" smtClean="0"/>
              <a:t>Usable spectrum blocks can have any bandwidth size once the minimum guard band ensures coexistence with incumbent services</a:t>
            </a:r>
          </a:p>
          <a:p>
            <a:pPr lvl="1"/>
            <a:r>
              <a:rPr lang="en-US" sz="2000" dirty="0" smtClean="0"/>
              <a:t>Full utilization of these blocks under the current specifications is not feasible due to wideband common channels and signals</a:t>
            </a:r>
            <a:endParaRPr lang="en-GB" sz="2000" dirty="0" smtClean="0"/>
          </a:p>
          <a:p>
            <a:pPr lvl="1"/>
            <a:r>
              <a:rPr lang="en-GB" sz="2000" dirty="0" smtClean="0"/>
              <a:t>Carrier aggregation allows only limited scalability and becomes too complex with many band combinations and a large number of carriers</a:t>
            </a:r>
          </a:p>
          <a:p>
            <a:pPr lvl="1"/>
            <a:r>
              <a:rPr lang="en-US" sz="2000" dirty="0" smtClean="0"/>
              <a:t>LTE specifications should enable spectrally efficient operation of LTE with LSA and in displaced/re-farmed spectrum</a:t>
            </a:r>
          </a:p>
          <a:p>
            <a:pPr lvl="1"/>
            <a:endParaRPr lang="en-GB" sz="2000" dirty="0" smtClean="0"/>
          </a:p>
        </p:txBody>
      </p:sp>
      <p:grpSp>
        <p:nvGrpSpPr>
          <p:cNvPr id="5" name="Group 29"/>
          <p:cNvGrpSpPr/>
          <p:nvPr/>
        </p:nvGrpSpPr>
        <p:grpSpPr>
          <a:xfrm>
            <a:off x="1591669" y="4093861"/>
            <a:ext cx="9507531" cy="576064"/>
            <a:chOff x="1043608" y="2780928"/>
            <a:chExt cx="7128792" cy="576064"/>
          </a:xfrm>
        </p:grpSpPr>
        <p:sp>
          <p:nvSpPr>
            <p:cNvPr id="6" name="Rectangle 5"/>
            <p:cNvSpPr/>
            <p:nvPr/>
          </p:nvSpPr>
          <p:spPr bwMode="auto">
            <a:xfrm>
              <a:off x="3419872" y="2780928"/>
              <a:ext cx="2376264" cy="576064"/>
            </a:xfrm>
            <a:prstGeom prst="rect">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914270">
                <a:buClr>
                  <a:srgbClr val="CC9900"/>
                </a:buClr>
              </a:pPr>
              <a:r>
                <a:rPr lang="en-US" sz="1300" dirty="0" smtClean="0">
                  <a:solidFill>
                    <a:schemeClr val="tx1"/>
                  </a:solidFill>
                  <a:latin typeface="Arial" charset="0"/>
                  <a:ea typeface="宋体" charset="-122"/>
                </a:rPr>
                <a:t>Fixed guard band (5 MHz)</a:t>
              </a:r>
            </a:p>
          </p:txBody>
        </p:sp>
        <p:sp>
          <p:nvSpPr>
            <p:cNvPr id="7" name="Rectangle 6"/>
            <p:cNvSpPr/>
            <p:nvPr/>
          </p:nvSpPr>
          <p:spPr bwMode="auto">
            <a:xfrm>
              <a:off x="1043608" y="2780928"/>
              <a:ext cx="2376264" cy="576064"/>
            </a:xfrm>
            <a:prstGeom prst="rect">
              <a:avLst/>
            </a:prstGeom>
            <a:solidFill>
              <a:schemeClr val="bg1">
                <a:lumMod val="95000"/>
              </a:schemeClr>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914270">
                <a:buClr>
                  <a:srgbClr val="CC9900"/>
                </a:buClr>
                <a:buFont typeface="Wingdings" pitchFamily="2" charset="2"/>
                <a:buChar char="n"/>
              </a:pPr>
              <a:endParaRPr lang="en-US" sz="1300" dirty="0" smtClean="0">
                <a:solidFill>
                  <a:schemeClr val="tx1"/>
                </a:solidFill>
                <a:latin typeface="Arial" charset="0"/>
                <a:ea typeface="宋体" charset="-122"/>
              </a:endParaRPr>
            </a:p>
          </p:txBody>
        </p:sp>
        <p:sp>
          <p:nvSpPr>
            <p:cNvPr id="8" name="Rectangle 7"/>
            <p:cNvSpPr/>
            <p:nvPr/>
          </p:nvSpPr>
          <p:spPr bwMode="auto">
            <a:xfrm>
              <a:off x="1331640" y="2780928"/>
              <a:ext cx="1512168" cy="576064"/>
            </a:xfrm>
            <a:prstGeom prst="rect">
              <a:avLst/>
            </a:prstGeom>
            <a:solidFill>
              <a:schemeClr val="accent1">
                <a:lumMod val="60000"/>
                <a:lumOff val="40000"/>
              </a:schemeClr>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914270">
                <a:buClr>
                  <a:srgbClr val="CC9900"/>
                </a:buClr>
              </a:pPr>
              <a:r>
                <a:rPr lang="en-US" sz="1300" dirty="0" smtClean="0">
                  <a:solidFill>
                    <a:schemeClr val="tx1"/>
                  </a:solidFill>
                  <a:latin typeface="Arial" charset="0"/>
                  <a:ea typeface="宋体" charset="-122"/>
                </a:rPr>
                <a:t>Incumbent service</a:t>
              </a:r>
            </a:p>
          </p:txBody>
        </p:sp>
        <p:sp>
          <p:nvSpPr>
            <p:cNvPr id="9" name="Rectangle 8"/>
            <p:cNvSpPr/>
            <p:nvPr/>
          </p:nvSpPr>
          <p:spPr bwMode="auto">
            <a:xfrm>
              <a:off x="5796136" y="2780928"/>
              <a:ext cx="2376264" cy="576064"/>
            </a:xfrm>
            <a:prstGeom prst="rect">
              <a:avLst/>
            </a:prstGeom>
            <a:solidFill>
              <a:srgbClr val="00B0F0"/>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914270">
                <a:buClr>
                  <a:srgbClr val="CC9900"/>
                </a:buClr>
              </a:pPr>
              <a:r>
                <a:rPr lang="en-US" sz="1300" dirty="0" smtClean="0">
                  <a:solidFill>
                    <a:schemeClr val="tx1"/>
                  </a:solidFill>
                  <a:latin typeface="Arial" charset="0"/>
                  <a:ea typeface="宋体" charset="-122"/>
                </a:rPr>
                <a:t>LTE carrier (5 MHz)</a:t>
              </a:r>
            </a:p>
          </p:txBody>
        </p:sp>
      </p:grpSp>
      <p:grpSp>
        <p:nvGrpSpPr>
          <p:cNvPr id="10" name="Group 59"/>
          <p:cNvGrpSpPr/>
          <p:nvPr/>
        </p:nvGrpSpPr>
        <p:grpSpPr>
          <a:xfrm>
            <a:off x="1591669" y="4957957"/>
            <a:ext cx="9507531" cy="576064"/>
            <a:chOff x="1187624" y="5085184"/>
            <a:chExt cx="7128792" cy="576064"/>
          </a:xfrm>
        </p:grpSpPr>
        <p:sp>
          <p:nvSpPr>
            <p:cNvPr id="11" name="Rectangle 10"/>
            <p:cNvSpPr/>
            <p:nvPr/>
          </p:nvSpPr>
          <p:spPr bwMode="auto">
            <a:xfrm>
              <a:off x="3563888" y="5085184"/>
              <a:ext cx="1512168" cy="576064"/>
            </a:xfrm>
            <a:prstGeom prst="rect">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a:buClr>
                  <a:srgbClr val="CC9900"/>
                </a:buClr>
              </a:pPr>
              <a:r>
                <a:rPr lang="en-US" sz="1300" dirty="0" smtClean="0">
                  <a:solidFill>
                    <a:schemeClr val="tx1"/>
                  </a:solidFill>
                  <a:latin typeface="Arial" charset="0"/>
                  <a:ea typeface="宋体" charset="-122"/>
                </a:rPr>
                <a:t>Minimum guard band</a:t>
              </a:r>
            </a:p>
          </p:txBody>
        </p:sp>
        <p:sp>
          <p:nvSpPr>
            <p:cNvPr id="12" name="Rectangle 11"/>
            <p:cNvSpPr/>
            <p:nvPr/>
          </p:nvSpPr>
          <p:spPr bwMode="auto">
            <a:xfrm>
              <a:off x="1187624" y="5085184"/>
              <a:ext cx="2376264" cy="576064"/>
            </a:xfrm>
            <a:prstGeom prst="rect">
              <a:avLst/>
            </a:prstGeom>
            <a:solidFill>
              <a:schemeClr val="bg2">
                <a:lumMod val="20000"/>
                <a:lumOff val="80000"/>
              </a:schemeClr>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914270">
                <a:buClr>
                  <a:srgbClr val="CC9900"/>
                </a:buClr>
                <a:buFont typeface="Wingdings" pitchFamily="2" charset="2"/>
                <a:buChar char="n"/>
              </a:pPr>
              <a:endParaRPr lang="en-US" sz="1300" dirty="0" smtClean="0">
                <a:solidFill>
                  <a:schemeClr val="tx1"/>
                </a:solidFill>
                <a:latin typeface="Arial" charset="0"/>
                <a:ea typeface="宋体" charset="-122"/>
              </a:endParaRPr>
            </a:p>
          </p:txBody>
        </p:sp>
        <p:sp>
          <p:nvSpPr>
            <p:cNvPr id="13" name="Rectangle 12"/>
            <p:cNvSpPr/>
            <p:nvPr/>
          </p:nvSpPr>
          <p:spPr bwMode="auto">
            <a:xfrm>
              <a:off x="1475656" y="5085184"/>
              <a:ext cx="1512168" cy="576064"/>
            </a:xfrm>
            <a:prstGeom prst="rect">
              <a:avLst/>
            </a:prstGeom>
            <a:solidFill>
              <a:schemeClr val="accent1">
                <a:lumMod val="60000"/>
                <a:lumOff val="40000"/>
              </a:schemeClr>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914270">
                <a:buClr>
                  <a:srgbClr val="CC9900"/>
                </a:buClr>
              </a:pPr>
              <a:r>
                <a:rPr lang="en-US" sz="1300" dirty="0" smtClean="0">
                  <a:solidFill>
                    <a:schemeClr val="tx1"/>
                  </a:solidFill>
                  <a:latin typeface="Arial" charset="0"/>
                  <a:ea typeface="宋体" charset="-122"/>
                </a:rPr>
                <a:t>Incumbent service</a:t>
              </a:r>
            </a:p>
          </p:txBody>
        </p:sp>
        <p:sp>
          <p:nvSpPr>
            <p:cNvPr id="14" name="Rectangle 13"/>
            <p:cNvSpPr/>
            <p:nvPr/>
          </p:nvSpPr>
          <p:spPr bwMode="auto">
            <a:xfrm>
              <a:off x="5076056" y="5085184"/>
              <a:ext cx="3240360" cy="576064"/>
            </a:xfrm>
            <a:prstGeom prst="rect">
              <a:avLst/>
            </a:prstGeom>
            <a:solidFill>
              <a:srgbClr val="00B0F0"/>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defTabSz="914270">
                <a:buClr>
                  <a:srgbClr val="CC9900"/>
                </a:buClr>
              </a:pPr>
              <a:r>
                <a:rPr lang="en-US" sz="1300" dirty="0" smtClean="0">
                  <a:solidFill>
                    <a:schemeClr val="tx1"/>
                  </a:solidFill>
                  <a:latin typeface="Arial" charset="0"/>
                  <a:ea typeface="宋体" charset="-122"/>
                </a:rPr>
                <a:t>LTE open carrier</a:t>
              </a:r>
            </a:p>
            <a:p>
              <a:pPr algn="ctr" defTabSz="914270">
                <a:buClr>
                  <a:srgbClr val="CC9900"/>
                </a:buClr>
              </a:pPr>
              <a:r>
                <a:rPr lang="en-US" sz="1300" dirty="0" smtClean="0">
                  <a:solidFill>
                    <a:schemeClr val="tx1"/>
                  </a:solidFill>
                  <a:latin typeface="Arial" charset="0"/>
                  <a:ea typeface="宋体" charset="-122"/>
                </a:rPr>
                <a:t>(&gt; 5 MHz of useful bandwidth) </a:t>
              </a:r>
            </a:p>
          </p:txBody>
        </p:sp>
      </p:grpSp>
      <p:cxnSp>
        <p:nvCxnSpPr>
          <p:cNvPr id="15" name="Straight Connector 14"/>
          <p:cNvCxnSpPr/>
          <p:nvPr/>
        </p:nvCxnSpPr>
        <p:spPr bwMode="auto">
          <a:xfrm>
            <a:off x="1591669" y="6028785"/>
            <a:ext cx="9603567" cy="0"/>
          </a:xfrm>
          <a:prstGeom prst="line">
            <a:avLst/>
          </a:prstGeom>
          <a:noFill/>
          <a:ln w="28575">
            <a:solidFill>
              <a:srgbClr val="FF0000"/>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6" name="Straight Connector 15"/>
          <p:cNvCxnSpPr/>
          <p:nvPr/>
        </p:nvCxnSpPr>
        <p:spPr bwMode="auto">
          <a:xfrm>
            <a:off x="4760846" y="4021854"/>
            <a:ext cx="0" cy="2006932"/>
          </a:xfrm>
          <a:prstGeom prst="line">
            <a:avLst/>
          </a:prstGeom>
          <a:noFill/>
          <a:ln w="28575">
            <a:solidFill>
              <a:srgbClr val="FF0000"/>
            </a:solidFill>
            <a:prstDash val="sysDot"/>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7" name="Straight Connector 16"/>
          <p:cNvCxnSpPr/>
          <p:nvPr/>
        </p:nvCxnSpPr>
        <p:spPr bwMode="auto">
          <a:xfrm>
            <a:off x="7930023" y="4021853"/>
            <a:ext cx="0" cy="2016224"/>
          </a:xfrm>
          <a:prstGeom prst="line">
            <a:avLst/>
          </a:prstGeom>
          <a:noFill/>
          <a:ln w="28575">
            <a:solidFill>
              <a:srgbClr val="FF0000"/>
            </a:solidFill>
            <a:prstDash val="sysDot"/>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8" name="Straight Connector 17"/>
          <p:cNvCxnSpPr/>
          <p:nvPr/>
        </p:nvCxnSpPr>
        <p:spPr bwMode="auto">
          <a:xfrm flipH="1">
            <a:off x="1591669" y="4021853"/>
            <a:ext cx="3" cy="2016224"/>
          </a:xfrm>
          <a:prstGeom prst="line">
            <a:avLst/>
          </a:prstGeom>
          <a:noFill/>
          <a:ln w="28575">
            <a:solidFill>
              <a:srgbClr val="FF0000"/>
            </a:solidFill>
            <a:prstDash val="sysDot"/>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9" name="Straight Connector 18"/>
          <p:cNvCxnSpPr/>
          <p:nvPr/>
        </p:nvCxnSpPr>
        <p:spPr bwMode="auto">
          <a:xfrm>
            <a:off x="11099200" y="4021854"/>
            <a:ext cx="0" cy="2006932"/>
          </a:xfrm>
          <a:prstGeom prst="line">
            <a:avLst/>
          </a:prstGeom>
          <a:noFill/>
          <a:ln w="28575">
            <a:solidFill>
              <a:srgbClr val="FF0000"/>
            </a:solidFill>
            <a:prstDash val="sysDot"/>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648063" y="5668745"/>
            <a:ext cx="856298" cy="369320"/>
          </a:xfrm>
          <a:prstGeom prst="rect">
            <a:avLst/>
          </a:prstGeom>
          <a:noFill/>
        </p:spPr>
        <p:txBody>
          <a:bodyPr wrap="none" lIns="91427" tIns="45714" rIns="91427" bIns="45714" rtlCol="0">
            <a:spAutoFit/>
          </a:bodyPr>
          <a:lstStyle/>
          <a:p>
            <a:r>
              <a:rPr lang="en-US" dirty="0" smtClean="0">
                <a:solidFill>
                  <a:srgbClr val="FF0000"/>
                </a:solidFill>
              </a:rPr>
              <a:t>Block 1</a:t>
            </a:r>
            <a:endParaRPr lang="en-US" dirty="0">
              <a:solidFill>
                <a:srgbClr val="FF0000"/>
              </a:solidFill>
            </a:endParaRPr>
          </a:p>
        </p:txBody>
      </p:sp>
      <p:sp>
        <p:nvSpPr>
          <p:cNvPr id="21" name="TextBox 20"/>
          <p:cNvSpPr txBox="1"/>
          <p:nvPr/>
        </p:nvSpPr>
        <p:spPr>
          <a:xfrm>
            <a:off x="5913275" y="5668745"/>
            <a:ext cx="856298" cy="369320"/>
          </a:xfrm>
          <a:prstGeom prst="rect">
            <a:avLst/>
          </a:prstGeom>
          <a:noFill/>
        </p:spPr>
        <p:txBody>
          <a:bodyPr wrap="none" lIns="91427" tIns="45714" rIns="91427" bIns="45714" rtlCol="0">
            <a:spAutoFit/>
          </a:bodyPr>
          <a:lstStyle/>
          <a:p>
            <a:r>
              <a:rPr lang="en-US" dirty="0" smtClean="0">
                <a:solidFill>
                  <a:srgbClr val="FF0000"/>
                </a:solidFill>
              </a:rPr>
              <a:t>Block 2</a:t>
            </a:r>
            <a:endParaRPr lang="en-US" dirty="0">
              <a:solidFill>
                <a:srgbClr val="FF0000"/>
              </a:solidFill>
            </a:endParaRPr>
          </a:p>
        </p:txBody>
      </p:sp>
      <p:sp>
        <p:nvSpPr>
          <p:cNvPr id="22" name="TextBox 21"/>
          <p:cNvSpPr txBox="1"/>
          <p:nvPr/>
        </p:nvSpPr>
        <p:spPr>
          <a:xfrm>
            <a:off x="8996780" y="5668745"/>
            <a:ext cx="856298" cy="369320"/>
          </a:xfrm>
          <a:prstGeom prst="rect">
            <a:avLst/>
          </a:prstGeom>
          <a:noFill/>
        </p:spPr>
        <p:txBody>
          <a:bodyPr wrap="none" lIns="91427" tIns="45714" rIns="91427" bIns="45714" rtlCol="0">
            <a:spAutoFit/>
          </a:bodyPr>
          <a:lstStyle/>
          <a:p>
            <a:r>
              <a:rPr lang="en-US" dirty="0" smtClean="0">
                <a:solidFill>
                  <a:srgbClr val="FF0000"/>
                </a:solidFill>
              </a:rPr>
              <a:t>Block 3</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22697" y="32157"/>
            <a:ext cx="11490960" cy="871537"/>
          </a:xfrm>
        </p:spPr>
        <p:txBody>
          <a:bodyPr/>
          <a:lstStyle/>
          <a:p>
            <a:pPr eaLnBrk="1" hangingPunct="1"/>
            <a:r>
              <a:rPr lang="en-US" altLang="zh-CN" b="0" dirty="0" smtClean="0">
                <a:solidFill>
                  <a:srgbClr val="990000"/>
                </a:solidFill>
                <a:ea typeface="SimHei" pitchFamily="2" charset="-122"/>
              </a:rPr>
              <a:t>Use Cases and Performance Gain</a:t>
            </a:r>
            <a:endParaRPr lang="zh-CN" altLang="en-US" b="0" dirty="0" smtClean="0">
              <a:solidFill>
                <a:srgbClr val="990000"/>
              </a:solidFill>
              <a:ea typeface="SimHei" pitchFamily="2" charset="-122"/>
            </a:endParaRPr>
          </a:p>
        </p:txBody>
      </p:sp>
      <p:sp>
        <p:nvSpPr>
          <p:cNvPr id="131" name="TextBox 130"/>
          <p:cNvSpPr txBox="1"/>
          <p:nvPr/>
        </p:nvSpPr>
        <p:spPr>
          <a:xfrm>
            <a:off x="6756775" y="1437279"/>
            <a:ext cx="5276370" cy="432048"/>
          </a:xfrm>
          <a:prstGeom prst="rect">
            <a:avLst/>
          </a:prstGeom>
          <a:solidFill>
            <a:srgbClr val="A50021"/>
          </a:solidFill>
        </p:spPr>
        <p:txBody>
          <a:bodyPr wrap="square" rtlCol="0" anchor="ctr" anchorCtr="1">
            <a:noAutofit/>
          </a:bodyPr>
          <a:lstStyle/>
          <a:p>
            <a:pPr lvl="0" algn="just">
              <a:buClrTx/>
              <a:buNone/>
            </a:pPr>
            <a:r>
              <a:rPr lang="en-US" altLang="zh-CN" sz="1600" dirty="0" smtClean="0">
                <a:solidFill>
                  <a:srgbClr val="FFFFFF"/>
                </a:solidFill>
                <a:latin typeface="微软雅黑" pitchFamily="34" charset="-122"/>
                <a:ea typeface="微软雅黑" pitchFamily="34" charset="-122"/>
              </a:rPr>
              <a:t>Performance Gain: Example for a 7 MHz block</a:t>
            </a:r>
            <a:endParaRPr lang="zh-CN" altLang="en-US" sz="1600" dirty="0">
              <a:solidFill>
                <a:srgbClr val="FFFFFF"/>
              </a:solidFill>
              <a:latin typeface="微软雅黑" pitchFamily="34" charset="-122"/>
              <a:ea typeface="微软雅黑" pitchFamily="34" charset="-122"/>
            </a:endParaRPr>
          </a:p>
        </p:txBody>
      </p:sp>
      <p:grpSp>
        <p:nvGrpSpPr>
          <p:cNvPr id="2" name="Group 132"/>
          <p:cNvGrpSpPr/>
          <p:nvPr/>
        </p:nvGrpSpPr>
        <p:grpSpPr>
          <a:xfrm>
            <a:off x="763233" y="1792939"/>
            <a:ext cx="5705619" cy="604342"/>
            <a:chOff x="1187624" y="4221088"/>
            <a:chExt cx="7495656" cy="726904"/>
          </a:xfrm>
        </p:grpSpPr>
        <p:sp>
          <p:nvSpPr>
            <p:cNvPr id="121" name="Rectangle 33"/>
            <p:cNvSpPr/>
            <p:nvPr/>
          </p:nvSpPr>
          <p:spPr bwMode="auto">
            <a:xfrm>
              <a:off x="3563888" y="4221088"/>
              <a:ext cx="1512168" cy="576064"/>
            </a:xfrm>
            <a:prstGeom prst="rect">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a:buNone/>
              </a:pPr>
              <a:r>
                <a:rPr lang="en-US" altLang="zh-CN" sz="1100" b="0" dirty="0" smtClean="0">
                  <a:solidFill>
                    <a:schemeClr val="tx1"/>
                  </a:solidFill>
                  <a:latin typeface="Arial" charset="0"/>
                  <a:ea typeface="宋体" charset="-122"/>
                </a:rPr>
                <a:t>Guard band = ZP PRBs</a:t>
              </a:r>
            </a:p>
          </p:txBody>
        </p:sp>
        <p:sp>
          <p:nvSpPr>
            <p:cNvPr id="126" name="Rectangle 34"/>
            <p:cNvSpPr/>
            <p:nvPr/>
          </p:nvSpPr>
          <p:spPr bwMode="auto">
            <a:xfrm>
              <a:off x="1187624" y="4221089"/>
              <a:ext cx="2376264" cy="576064"/>
            </a:xfrm>
            <a:prstGeom prst="rect">
              <a:avLst/>
            </a:prstGeom>
            <a:solidFill>
              <a:schemeClr val="bg2">
                <a:lumMod val="20000"/>
                <a:lumOff val="80000"/>
              </a:schemeClr>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100" b="0" i="0" u="none" strike="noStrike" cap="none" normalizeH="0" baseline="0" smtClean="0">
                <a:ln>
                  <a:noFill/>
                </a:ln>
                <a:solidFill>
                  <a:schemeClr val="tx1"/>
                </a:solidFill>
                <a:effectLst/>
                <a:latin typeface="Arial" charset="0"/>
                <a:ea typeface="宋体" charset="-122"/>
              </a:endParaRPr>
            </a:p>
          </p:txBody>
        </p:sp>
        <p:sp>
          <p:nvSpPr>
            <p:cNvPr id="127" name="Rectangle 35"/>
            <p:cNvSpPr/>
            <p:nvPr/>
          </p:nvSpPr>
          <p:spPr bwMode="auto">
            <a:xfrm>
              <a:off x="1475656" y="4221088"/>
              <a:ext cx="1512168" cy="576064"/>
            </a:xfrm>
            <a:prstGeom prst="rect">
              <a:avLst/>
            </a:prstGeom>
            <a:solidFill>
              <a:schemeClr val="accent1">
                <a:lumMod val="60000"/>
                <a:lumOff val="40000"/>
              </a:schemeClr>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sz="1100" b="0" i="0" u="none" strike="noStrike" cap="none" normalizeH="0" baseline="0" dirty="0" smtClean="0">
                  <a:ln>
                    <a:noFill/>
                  </a:ln>
                  <a:solidFill>
                    <a:schemeClr val="tx1"/>
                  </a:solidFill>
                  <a:effectLst/>
                  <a:latin typeface="Arial" charset="0"/>
                  <a:ea typeface="宋体" charset="-122"/>
                </a:rPr>
                <a:t>Incumbent</a:t>
              </a:r>
            </a:p>
            <a:p>
              <a:pPr marL="0" marR="0" indent="0" algn="ctr" defTabSz="914400" rtl="0" eaLnBrk="1" fontAlgn="base" latinLnBrk="0" hangingPunct="1">
                <a:lnSpc>
                  <a:spcPct val="100000"/>
                </a:lnSpc>
                <a:spcBef>
                  <a:spcPct val="0"/>
                </a:spcBef>
                <a:spcAft>
                  <a:spcPct val="0"/>
                </a:spcAft>
                <a:buClr>
                  <a:srgbClr val="CC9900"/>
                </a:buClr>
                <a:buSzTx/>
                <a:buNone/>
                <a:tabLst/>
              </a:pPr>
              <a:r>
                <a:rPr lang="en-US" sz="1100" b="0" dirty="0" smtClean="0">
                  <a:solidFill>
                    <a:schemeClr val="tx1"/>
                  </a:solidFill>
                  <a:latin typeface="Arial" charset="0"/>
                  <a:ea typeface="宋体" charset="-122"/>
                </a:rPr>
                <a:t>(service 1)</a:t>
              </a:r>
              <a:endParaRPr kumimoji="0" lang="en-US" sz="1100" b="0" i="0" u="none" strike="noStrike" cap="none" normalizeH="0" baseline="0" dirty="0" smtClean="0">
                <a:ln>
                  <a:noFill/>
                </a:ln>
                <a:solidFill>
                  <a:schemeClr val="tx1"/>
                </a:solidFill>
                <a:effectLst/>
                <a:latin typeface="Arial" charset="0"/>
                <a:ea typeface="宋体" charset="-122"/>
              </a:endParaRPr>
            </a:p>
          </p:txBody>
        </p:sp>
        <p:sp>
          <p:nvSpPr>
            <p:cNvPr id="132" name="Rectangle 36"/>
            <p:cNvSpPr/>
            <p:nvPr/>
          </p:nvSpPr>
          <p:spPr bwMode="auto">
            <a:xfrm>
              <a:off x="5076056" y="4221088"/>
              <a:ext cx="3240360" cy="576064"/>
            </a:xfrm>
            <a:prstGeom prst="rect">
              <a:avLst/>
            </a:prstGeom>
            <a:solidFill>
              <a:srgbClr val="00B0F0"/>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sz="1100" b="0" i="0" u="none" strike="noStrike" cap="none" normalizeH="0" baseline="0" dirty="0" smtClean="0">
                  <a:ln>
                    <a:noFill/>
                  </a:ln>
                  <a:solidFill>
                    <a:schemeClr val="tx1"/>
                  </a:solidFill>
                  <a:effectLst/>
                  <a:latin typeface="Arial" charset="0"/>
                  <a:ea typeface="宋体" charset="-122"/>
                </a:rPr>
                <a:t>Open carrier</a:t>
              </a:r>
            </a:p>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sz="1100" b="0" i="0" u="none" strike="noStrike" cap="none" normalizeH="0" baseline="0" dirty="0" smtClean="0">
                  <a:ln>
                    <a:noFill/>
                  </a:ln>
                  <a:solidFill>
                    <a:schemeClr val="tx1"/>
                  </a:solidFill>
                  <a:effectLst/>
                  <a:latin typeface="Arial" charset="0"/>
                  <a:ea typeface="宋体" charset="-122"/>
                </a:rPr>
                <a:t>(</a:t>
              </a:r>
              <a:r>
                <a:rPr lang="en-US" sz="1100" dirty="0" smtClean="0">
                  <a:solidFill>
                    <a:schemeClr val="tx1"/>
                  </a:solidFill>
                  <a:latin typeface="Arial" charset="0"/>
                  <a:ea typeface="宋体" charset="-122"/>
                </a:rPr>
                <a:t>7</a:t>
              </a:r>
              <a:r>
                <a:rPr kumimoji="0" lang="en-US" sz="1100" b="0" i="0" u="none" strike="noStrike" cap="none" normalizeH="0" baseline="0" dirty="0" smtClean="0">
                  <a:ln>
                    <a:noFill/>
                  </a:ln>
                  <a:solidFill>
                    <a:schemeClr val="tx1"/>
                  </a:solidFill>
                  <a:effectLst/>
                  <a:latin typeface="Arial" charset="0"/>
                  <a:ea typeface="宋体" charset="-122"/>
                </a:rPr>
                <a:t> MHz) </a:t>
              </a:r>
            </a:p>
          </p:txBody>
        </p:sp>
        <p:cxnSp>
          <p:nvCxnSpPr>
            <p:cNvPr id="134" name="Straight Connector 97"/>
            <p:cNvCxnSpPr/>
            <p:nvPr/>
          </p:nvCxnSpPr>
          <p:spPr bwMode="auto">
            <a:xfrm>
              <a:off x="3563888" y="4221088"/>
              <a:ext cx="4760174" cy="0"/>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35" name="Straight Connector 98"/>
            <p:cNvCxnSpPr/>
            <p:nvPr/>
          </p:nvCxnSpPr>
          <p:spPr bwMode="auto">
            <a:xfrm flipV="1">
              <a:off x="8327074" y="4221088"/>
              <a:ext cx="0" cy="288032"/>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36" name="Straight Connector 99"/>
            <p:cNvCxnSpPr/>
            <p:nvPr/>
          </p:nvCxnSpPr>
          <p:spPr bwMode="auto">
            <a:xfrm flipV="1">
              <a:off x="3566900" y="4221088"/>
              <a:ext cx="0" cy="288032"/>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37" name="Straight Connector 100"/>
            <p:cNvCxnSpPr/>
            <p:nvPr/>
          </p:nvCxnSpPr>
          <p:spPr bwMode="auto">
            <a:xfrm flipH="1">
              <a:off x="3410276" y="4509120"/>
              <a:ext cx="144248" cy="360040"/>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38" name="Straight Connector 102"/>
            <p:cNvCxnSpPr/>
            <p:nvPr/>
          </p:nvCxnSpPr>
          <p:spPr bwMode="auto">
            <a:xfrm>
              <a:off x="8327074" y="4509120"/>
              <a:ext cx="144248" cy="360040"/>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39" name="Straight Connector 123"/>
            <p:cNvCxnSpPr/>
            <p:nvPr/>
          </p:nvCxnSpPr>
          <p:spPr bwMode="auto">
            <a:xfrm flipH="1" flipV="1">
              <a:off x="8460432" y="4869160"/>
              <a:ext cx="222848" cy="78832"/>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40" name="Straight Connector 126"/>
            <p:cNvCxnSpPr/>
            <p:nvPr/>
          </p:nvCxnSpPr>
          <p:spPr bwMode="auto">
            <a:xfrm flipH="1">
              <a:off x="3203848" y="4869160"/>
              <a:ext cx="222848" cy="72008"/>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146" name="矩形 145"/>
          <p:cNvSpPr/>
          <p:nvPr/>
        </p:nvSpPr>
        <p:spPr>
          <a:xfrm>
            <a:off x="352697" y="1244982"/>
            <a:ext cx="6021977" cy="276999"/>
          </a:xfrm>
          <a:prstGeom prst="rect">
            <a:avLst/>
          </a:prstGeom>
        </p:spPr>
        <p:txBody>
          <a:bodyPr wrap="square">
            <a:spAutoFit/>
          </a:bodyPr>
          <a:lstStyle/>
          <a:p>
            <a:pPr marL="0" lvl="1"/>
            <a:r>
              <a:rPr lang="en-US" altLang="zh-CN" sz="1200" b="1" dirty="0" smtClean="0"/>
              <a:t>Case 1: Licensed Shared Access: </a:t>
            </a:r>
            <a:r>
              <a:rPr lang="en-GB" altLang="zh-CN" sz="1200" b="1" dirty="0" smtClean="0"/>
              <a:t>licensed used of a block by sharing in an incumbent’s band</a:t>
            </a:r>
          </a:p>
        </p:txBody>
      </p:sp>
      <p:sp>
        <p:nvSpPr>
          <p:cNvPr id="147" name="AutoShape 37"/>
          <p:cNvSpPr>
            <a:spLocks noChangeArrowheads="1"/>
          </p:cNvSpPr>
          <p:nvPr/>
        </p:nvSpPr>
        <p:spPr bwMode="ltGray">
          <a:xfrm>
            <a:off x="207081" y="1227731"/>
            <a:ext cx="6288297" cy="1298955"/>
          </a:xfrm>
          <a:prstGeom prst="roundRect">
            <a:avLst>
              <a:gd name="adj" fmla="val 11921"/>
            </a:avLst>
          </a:prstGeom>
          <a:noFill/>
          <a:ln w="25400">
            <a:solidFill>
              <a:srgbClr val="0000FF"/>
            </a:solidFill>
            <a:round/>
            <a:headEnd/>
            <a:tailEnd/>
          </a:ln>
          <a:effectLst>
            <a:innerShdw blurRad="63500" dist="50800" dir="5400000">
              <a:prstClr val="black">
                <a:alpha val="50000"/>
              </a:prstClr>
            </a:innerShdw>
          </a:effectLst>
        </p:spPr>
        <p:txBody>
          <a:bodyPr wrap="none" anchor="t"/>
          <a:lstStyle/>
          <a:p>
            <a:pPr fontAlgn="auto">
              <a:spcBef>
                <a:spcPts val="0"/>
              </a:spcBef>
              <a:spcAft>
                <a:spcPts val="0"/>
              </a:spcAft>
              <a:buClrTx/>
              <a:buFontTx/>
              <a:buNone/>
              <a:defRPr/>
            </a:pPr>
            <a:endParaRPr lang="zh-CN" altLang="en-US" sz="1050" kern="0">
              <a:solidFill>
                <a:srgbClr val="2D2015"/>
              </a:solidFill>
              <a:latin typeface="微软雅黑" pitchFamily="34" charset="-122"/>
              <a:ea typeface="微软雅黑" pitchFamily="34" charset="-122"/>
            </a:endParaRPr>
          </a:p>
        </p:txBody>
      </p:sp>
      <p:grpSp>
        <p:nvGrpSpPr>
          <p:cNvPr id="3" name="组合 87"/>
          <p:cNvGrpSpPr/>
          <p:nvPr/>
        </p:nvGrpSpPr>
        <p:grpSpPr>
          <a:xfrm>
            <a:off x="239412" y="4725144"/>
            <a:ext cx="6327086" cy="1657842"/>
            <a:chOff x="155270" y="3001025"/>
            <a:chExt cx="4744079" cy="1657842"/>
          </a:xfrm>
        </p:grpSpPr>
        <p:sp>
          <p:nvSpPr>
            <p:cNvPr id="161" name="矩形 160"/>
            <p:cNvSpPr/>
            <p:nvPr/>
          </p:nvSpPr>
          <p:spPr>
            <a:xfrm>
              <a:off x="243281" y="3028253"/>
              <a:ext cx="4394980" cy="276999"/>
            </a:xfrm>
            <a:prstGeom prst="rect">
              <a:avLst/>
            </a:prstGeom>
          </p:spPr>
          <p:txBody>
            <a:bodyPr wrap="square">
              <a:spAutoFit/>
            </a:bodyPr>
            <a:lstStyle/>
            <a:p>
              <a:pPr marL="0" lvl="1">
                <a:buNone/>
              </a:pPr>
              <a:r>
                <a:rPr lang="en-US" altLang="zh-CN" sz="1200" b="1" dirty="0" smtClean="0"/>
                <a:t>Case 3: Unusual licensed spectrum block sizes</a:t>
              </a:r>
              <a:endParaRPr lang="en-GB" altLang="zh-CN" sz="1200" b="0" dirty="0" smtClean="0"/>
            </a:p>
          </p:txBody>
        </p:sp>
        <p:sp>
          <p:nvSpPr>
            <p:cNvPr id="162" name="AutoShape 37"/>
            <p:cNvSpPr>
              <a:spLocks noChangeArrowheads="1"/>
            </p:cNvSpPr>
            <p:nvPr/>
          </p:nvSpPr>
          <p:spPr bwMode="ltGray">
            <a:xfrm>
              <a:off x="155270" y="3001025"/>
              <a:ext cx="4744079" cy="1657842"/>
            </a:xfrm>
            <a:prstGeom prst="roundRect">
              <a:avLst>
                <a:gd name="adj" fmla="val 11921"/>
              </a:avLst>
            </a:prstGeom>
            <a:noFill/>
            <a:ln w="25400">
              <a:solidFill>
                <a:srgbClr val="0000FF"/>
              </a:solidFill>
              <a:round/>
              <a:headEnd/>
              <a:tailEnd/>
            </a:ln>
            <a:effectLst>
              <a:innerShdw blurRad="63500" dist="50800" dir="5400000">
                <a:prstClr val="black">
                  <a:alpha val="50000"/>
                </a:prstClr>
              </a:innerShdw>
            </a:effectLst>
          </p:spPr>
          <p:txBody>
            <a:bodyPr wrap="none" anchor="t"/>
            <a:lstStyle/>
            <a:p>
              <a:pPr fontAlgn="auto">
                <a:spcBef>
                  <a:spcPts val="0"/>
                </a:spcBef>
                <a:spcAft>
                  <a:spcPts val="0"/>
                </a:spcAft>
                <a:buClrTx/>
                <a:buFontTx/>
                <a:buNone/>
                <a:defRPr/>
              </a:pPr>
              <a:endParaRPr lang="zh-CN" altLang="en-US" sz="1050" kern="0">
                <a:solidFill>
                  <a:srgbClr val="2D2015"/>
                </a:solidFill>
                <a:latin typeface="微软雅黑" pitchFamily="34" charset="-122"/>
                <a:ea typeface="微软雅黑" pitchFamily="34" charset="-122"/>
              </a:endParaRPr>
            </a:p>
          </p:txBody>
        </p:sp>
        <p:grpSp>
          <p:nvGrpSpPr>
            <p:cNvPr id="4" name="组合 199"/>
            <p:cNvGrpSpPr/>
            <p:nvPr/>
          </p:nvGrpSpPr>
          <p:grpSpPr>
            <a:xfrm>
              <a:off x="817998" y="3424982"/>
              <a:ext cx="3555774" cy="1170298"/>
              <a:chOff x="3357734" y="4581128"/>
              <a:chExt cx="5929319" cy="1872208"/>
            </a:xfrm>
          </p:grpSpPr>
          <p:grpSp>
            <p:nvGrpSpPr>
              <p:cNvPr id="5" name="组合 163"/>
              <p:cNvGrpSpPr/>
              <p:nvPr/>
            </p:nvGrpSpPr>
            <p:grpSpPr>
              <a:xfrm>
                <a:off x="4493168" y="4581128"/>
                <a:ext cx="4183288" cy="648072"/>
                <a:chOff x="4493168" y="4581128"/>
                <a:chExt cx="4183288" cy="648072"/>
              </a:xfrm>
            </p:grpSpPr>
            <p:sp>
              <p:nvSpPr>
                <p:cNvPr id="167" name="Rectangle 55"/>
                <p:cNvSpPr/>
                <p:nvPr/>
              </p:nvSpPr>
              <p:spPr bwMode="auto">
                <a:xfrm>
                  <a:off x="4860032" y="4581128"/>
                  <a:ext cx="3528392" cy="518458"/>
                </a:xfrm>
                <a:prstGeom prst="rect">
                  <a:avLst/>
                </a:prstGeom>
                <a:solidFill>
                  <a:srgbClr val="00B0F0"/>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sz="1100" b="0" i="0" u="none" strike="noStrike" cap="none" normalizeH="0" baseline="0" dirty="0" smtClean="0">
                      <a:ln>
                        <a:noFill/>
                      </a:ln>
                      <a:solidFill>
                        <a:schemeClr val="tx1"/>
                      </a:solidFill>
                      <a:effectLst/>
                      <a:latin typeface="Arial" charset="0"/>
                      <a:ea typeface="宋体" charset="-122"/>
                    </a:rPr>
                    <a:t>Open carrier 2</a:t>
                  </a:r>
                </a:p>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sz="1100" b="0" i="0" u="none" strike="noStrike" cap="none" normalizeH="0" baseline="0" dirty="0" smtClean="0">
                      <a:ln>
                        <a:noFill/>
                      </a:ln>
                      <a:solidFill>
                        <a:schemeClr val="tx1"/>
                      </a:solidFill>
                      <a:effectLst/>
                      <a:latin typeface="Arial" charset="0"/>
                      <a:ea typeface="宋体" charset="-122"/>
                    </a:rPr>
                    <a:t>(7MHz) </a:t>
                  </a:r>
                </a:p>
              </p:txBody>
            </p:sp>
            <p:grpSp>
              <p:nvGrpSpPr>
                <p:cNvPr id="6" name="组合 60"/>
                <p:cNvGrpSpPr/>
                <p:nvPr/>
              </p:nvGrpSpPr>
              <p:grpSpPr>
                <a:xfrm>
                  <a:off x="4493168" y="4581128"/>
                  <a:ext cx="4183288" cy="648072"/>
                  <a:chOff x="4781200" y="4581128"/>
                  <a:chExt cx="4183288" cy="648072"/>
                </a:xfrm>
              </p:grpSpPr>
              <p:cxnSp>
                <p:nvCxnSpPr>
                  <p:cNvPr id="170" name="Straight Connector 72"/>
                  <p:cNvCxnSpPr/>
                  <p:nvPr/>
                </p:nvCxnSpPr>
                <p:spPr bwMode="auto">
                  <a:xfrm>
                    <a:off x="5148064" y="4581128"/>
                    <a:ext cx="3528391" cy="0"/>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71" name="Straight Connector 73"/>
                  <p:cNvCxnSpPr/>
                  <p:nvPr/>
                </p:nvCxnSpPr>
                <p:spPr bwMode="auto">
                  <a:xfrm flipV="1">
                    <a:off x="8676456" y="4581128"/>
                    <a:ext cx="0" cy="259229"/>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72" name="Straight Connector 75"/>
                  <p:cNvCxnSpPr/>
                  <p:nvPr/>
                </p:nvCxnSpPr>
                <p:spPr bwMode="auto">
                  <a:xfrm flipH="1">
                    <a:off x="5063054" y="4840357"/>
                    <a:ext cx="72008" cy="324036"/>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73" name="Straight Connector 76"/>
                  <p:cNvCxnSpPr/>
                  <p:nvPr/>
                </p:nvCxnSpPr>
                <p:spPr bwMode="auto">
                  <a:xfrm flipH="1">
                    <a:off x="4781200" y="5164393"/>
                    <a:ext cx="288032" cy="64807"/>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74" name="Straight Connector 77"/>
                  <p:cNvCxnSpPr/>
                  <p:nvPr/>
                </p:nvCxnSpPr>
                <p:spPr bwMode="auto">
                  <a:xfrm>
                    <a:off x="8676456" y="4840357"/>
                    <a:ext cx="72008" cy="324036"/>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75" name="Straight Connector 78"/>
                  <p:cNvCxnSpPr/>
                  <p:nvPr/>
                </p:nvCxnSpPr>
                <p:spPr bwMode="auto">
                  <a:xfrm flipH="1" flipV="1">
                    <a:off x="8741640" y="5158251"/>
                    <a:ext cx="222848" cy="70949"/>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76" name="Straight Connector 81"/>
                  <p:cNvCxnSpPr/>
                  <p:nvPr/>
                </p:nvCxnSpPr>
                <p:spPr bwMode="auto">
                  <a:xfrm flipV="1">
                    <a:off x="5148064" y="4581128"/>
                    <a:ext cx="0" cy="259229"/>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grpSp>
          </p:grpSp>
          <p:sp>
            <p:nvSpPr>
              <p:cNvPr id="177" name="Rectangle 55"/>
              <p:cNvSpPr/>
              <p:nvPr/>
            </p:nvSpPr>
            <p:spPr bwMode="auto">
              <a:xfrm>
                <a:off x="4860032" y="5229200"/>
                <a:ext cx="2376264" cy="504056"/>
              </a:xfrm>
              <a:prstGeom prst="rect">
                <a:avLst/>
              </a:prstGeom>
              <a:solidFill>
                <a:srgbClr val="00B0F0"/>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sz="1100" b="0" i="0" u="none" strike="noStrike" cap="none" normalizeH="0" baseline="0" dirty="0" smtClean="0">
                    <a:ln>
                      <a:noFill/>
                    </a:ln>
                    <a:solidFill>
                      <a:schemeClr val="tx1"/>
                    </a:solidFill>
                    <a:effectLst/>
                    <a:latin typeface="Arial" charset="0"/>
                    <a:ea typeface="宋体" charset="-122"/>
                  </a:rPr>
                  <a:t>5MHz</a:t>
                </a:r>
                <a:r>
                  <a:rPr kumimoji="0" lang="en-US" sz="1200" b="0" i="0" u="none" strike="noStrike" cap="none" normalizeH="0" baseline="0" dirty="0" smtClean="0">
                    <a:ln>
                      <a:noFill/>
                    </a:ln>
                    <a:solidFill>
                      <a:schemeClr val="tx1"/>
                    </a:solidFill>
                    <a:effectLst/>
                    <a:latin typeface="Arial" charset="0"/>
                    <a:ea typeface="宋体" charset="-122"/>
                  </a:rPr>
                  <a:t> </a:t>
                </a:r>
              </a:p>
            </p:txBody>
          </p:sp>
          <p:sp>
            <p:nvSpPr>
              <p:cNvPr id="178" name="Rectangle 55"/>
              <p:cNvSpPr/>
              <p:nvPr/>
            </p:nvSpPr>
            <p:spPr bwMode="auto">
              <a:xfrm>
                <a:off x="6012160" y="5805264"/>
                <a:ext cx="2376264" cy="504056"/>
              </a:xfrm>
              <a:prstGeom prst="rect">
                <a:avLst/>
              </a:prstGeom>
              <a:solidFill>
                <a:srgbClr val="00B0F0"/>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sz="1100" b="0" i="0" u="none" strike="noStrike" cap="none" normalizeH="0" baseline="0" dirty="0" smtClean="0">
                    <a:ln>
                      <a:noFill/>
                    </a:ln>
                    <a:solidFill>
                      <a:schemeClr val="tx1"/>
                    </a:solidFill>
                    <a:effectLst/>
                    <a:latin typeface="Arial" charset="0"/>
                    <a:ea typeface="宋体" charset="-122"/>
                  </a:rPr>
                  <a:t>5MHz </a:t>
                </a:r>
              </a:p>
            </p:txBody>
          </p:sp>
          <p:grpSp>
            <p:nvGrpSpPr>
              <p:cNvPr id="7" name="组合 178"/>
              <p:cNvGrpSpPr/>
              <p:nvPr/>
            </p:nvGrpSpPr>
            <p:grpSpPr>
              <a:xfrm>
                <a:off x="4608944" y="5229200"/>
                <a:ext cx="2843375" cy="648072"/>
                <a:chOff x="4781200" y="4581128"/>
                <a:chExt cx="4183288" cy="648072"/>
              </a:xfrm>
            </p:grpSpPr>
            <p:cxnSp>
              <p:nvCxnSpPr>
                <p:cNvPr id="180" name="Straight Connector 72"/>
                <p:cNvCxnSpPr/>
                <p:nvPr/>
              </p:nvCxnSpPr>
              <p:spPr bwMode="auto">
                <a:xfrm>
                  <a:off x="5148064" y="4581128"/>
                  <a:ext cx="3528392" cy="0"/>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81" name="Straight Connector 73"/>
                <p:cNvCxnSpPr/>
                <p:nvPr/>
              </p:nvCxnSpPr>
              <p:spPr bwMode="auto">
                <a:xfrm flipV="1">
                  <a:off x="8676456" y="4581128"/>
                  <a:ext cx="0" cy="259229"/>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82" name="Straight Connector 75"/>
                <p:cNvCxnSpPr/>
                <p:nvPr/>
              </p:nvCxnSpPr>
              <p:spPr bwMode="auto">
                <a:xfrm flipH="1">
                  <a:off x="5063054" y="4840357"/>
                  <a:ext cx="72008" cy="324036"/>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83" name="Straight Connector 76"/>
                <p:cNvCxnSpPr/>
                <p:nvPr/>
              </p:nvCxnSpPr>
              <p:spPr bwMode="auto">
                <a:xfrm flipH="1">
                  <a:off x="4781200" y="5164393"/>
                  <a:ext cx="288032" cy="64807"/>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84" name="Straight Connector 77"/>
                <p:cNvCxnSpPr/>
                <p:nvPr/>
              </p:nvCxnSpPr>
              <p:spPr bwMode="auto">
                <a:xfrm>
                  <a:off x="8676456" y="4840357"/>
                  <a:ext cx="72008" cy="324036"/>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85" name="Straight Connector 78"/>
                <p:cNvCxnSpPr/>
                <p:nvPr/>
              </p:nvCxnSpPr>
              <p:spPr bwMode="auto">
                <a:xfrm flipH="1" flipV="1">
                  <a:off x="8741640" y="5158251"/>
                  <a:ext cx="222848" cy="70949"/>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86" name="Straight Connector 81"/>
                <p:cNvCxnSpPr/>
                <p:nvPr/>
              </p:nvCxnSpPr>
              <p:spPr bwMode="auto">
                <a:xfrm flipV="1">
                  <a:off x="5148064" y="4581128"/>
                  <a:ext cx="0" cy="259229"/>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grpSp>
          <p:grpSp>
            <p:nvGrpSpPr>
              <p:cNvPr id="8" name="组合 186"/>
              <p:cNvGrpSpPr/>
              <p:nvPr/>
            </p:nvGrpSpPr>
            <p:grpSpPr>
              <a:xfrm>
                <a:off x="5743313" y="5805264"/>
                <a:ext cx="2861135" cy="648072"/>
                <a:chOff x="4781200" y="4581128"/>
                <a:chExt cx="4183288" cy="648072"/>
              </a:xfrm>
            </p:grpSpPr>
            <p:cxnSp>
              <p:nvCxnSpPr>
                <p:cNvPr id="188" name="Straight Connector 72"/>
                <p:cNvCxnSpPr/>
                <p:nvPr/>
              </p:nvCxnSpPr>
              <p:spPr bwMode="auto">
                <a:xfrm>
                  <a:off x="5148064" y="4581128"/>
                  <a:ext cx="3528392" cy="0"/>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89" name="Straight Connector 73"/>
                <p:cNvCxnSpPr/>
                <p:nvPr/>
              </p:nvCxnSpPr>
              <p:spPr bwMode="auto">
                <a:xfrm flipV="1">
                  <a:off x="8676456" y="4581128"/>
                  <a:ext cx="0" cy="259229"/>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90" name="Straight Connector 75"/>
                <p:cNvCxnSpPr/>
                <p:nvPr/>
              </p:nvCxnSpPr>
              <p:spPr bwMode="auto">
                <a:xfrm flipH="1">
                  <a:off x="5063054" y="4840357"/>
                  <a:ext cx="72008" cy="324036"/>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91" name="Straight Connector 76"/>
                <p:cNvCxnSpPr/>
                <p:nvPr/>
              </p:nvCxnSpPr>
              <p:spPr bwMode="auto">
                <a:xfrm flipH="1">
                  <a:off x="4781200" y="5164393"/>
                  <a:ext cx="288032" cy="64807"/>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92" name="Straight Connector 77"/>
                <p:cNvCxnSpPr/>
                <p:nvPr/>
              </p:nvCxnSpPr>
              <p:spPr bwMode="auto">
                <a:xfrm>
                  <a:off x="8676456" y="4840357"/>
                  <a:ext cx="72008" cy="324036"/>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93" name="Straight Connector 78"/>
                <p:cNvCxnSpPr/>
                <p:nvPr/>
              </p:nvCxnSpPr>
              <p:spPr bwMode="auto">
                <a:xfrm flipH="1" flipV="1">
                  <a:off x="8741640" y="5158251"/>
                  <a:ext cx="222848" cy="70949"/>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94" name="Straight Connector 81"/>
                <p:cNvCxnSpPr/>
                <p:nvPr/>
              </p:nvCxnSpPr>
              <p:spPr bwMode="auto">
                <a:xfrm flipV="1">
                  <a:off x="5148064" y="4581128"/>
                  <a:ext cx="0" cy="259229"/>
                </a:xfrm>
                <a:prstGeom prst="line">
                  <a:avLst/>
                </a:prstGeom>
                <a:noFill/>
                <a:ln w="28575">
                  <a:solidFill>
                    <a:srgbClr val="FF000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195" name="TextBox 194"/>
              <p:cNvSpPr txBox="1"/>
              <p:nvPr/>
            </p:nvSpPr>
            <p:spPr>
              <a:xfrm>
                <a:off x="7524326" y="5301209"/>
                <a:ext cx="559588" cy="418516"/>
              </a:xfrm>
              <a:prstGeom prst="rect">
                <a:avLst/>
              </a:prstGeom>
              <a:noFill/>
            </p:spPr>
            <p:txBody>
              <a:bodyPr wrap="none" rtlCol="0">
                <a:spAutoFit/>
              </a:bodyPr>
              <a:lstStyle/>
              <a:p>
                <a:pPr>
                  <a:buNone/>
                </a:pPr>
                <a:r>
                  <a:rPr lang="en-US" sz="1100" b="0" dirty="0" smtClean="0"/>
                  <a:t>UE 1</a:t>
                </a:r>
                <a:endParaRPr lang="en-US" sz="1100" b="0" dirty="0"/>
              </a:p>
            </p:txBody>
          </p:sp>
          <p:sp>
            <p:nvSpPr>
              <p:cNvPr id="196" name="TextBox 195"/>
              <p:cNvSpPr txBox="1"/>
              <p:nvPr/>
            </p:nvSpPr>
            <p:spPr>
              <a:xfrm>
                <a:off x="8388422" y="5877273"/>
                <a:ext cx="898631" cy="418516"/>
              </a:xfrm>
              <a:prstGeom prst="rect">
                <a:avLst/>
              </a:prstGeom>
              <a:noFill/>
            </p:spPr>
            <p:txBody>
              <a:bodyPr wrap="square" rtlCol="0">
                <a:spAutoFit/>
              </a:bodyPr>
              <a:lstStyle/>
              <a:p>
                <a:pPr>
                  <a:buNone/>
                </a:pPr>
                <a:r>
                  <a:rPr lang="en-US" sz="1100" b="0" dirty="0" smtClean="0"/>
                  <a:t>UE 2</a:t>
                </a:r>
                <a:endParaRPr lang="en-US" sz="1100" b="0" dirty="0"/>
              </a:p>
            </p:txBody>
          </p:sp>
          <p:sp>
            <p:nvSpPr>
              <p:cNvPr id="197" name="TextBox 196"/>
              <p:cNvSpPr txBox="1"/>
              <p:nvPr/>
            </p:nvSpPr>
            <p:spPr>
              <a:xfrm>
                <a:off x="3357734" y="4646082"/>
                <a:ext cx="1276395" cy="418516"/>
              </a:xfrm>
              <a:prstGeom prst="rect">
                <a:avLst/>
              </a:prstGeom>
              <a:noFill/>
            </p:spPr>
            <p:txBody>
              <a:bodyPr wrap="square" rtlCol="0">
                <a:spAutoFit/>
              </a:bodyPr>
              <a:lstStyle/>
              <a:p>
                <a:pPr>
                  <a:buNone/>
                </a:pPr>
                <a:r>
                  <a:rPr lang="en-US" sz="1100" b="0" dirty="0" err="1" smtClean="0"/>
                  <a:t>eNB</a:t>
                </a:r>
                <a:r>
                  <a:rPr lang="en-US" sz="1100" b="0" dirty="0" smtClean="0"/>
                  <a:t> side</a:t>
                </a:r>
                <a:endParaRPr lang="en-US" sz="1100" b="0" dirty="0"/>
              </a:p>
            </p:txBody>
          </p:sp>
          <p:sp>
            <p:nvSpPr>
              <p:cNvPr id="198" name="TextBox 197"/>
              <p:cNvSpPr txBox="1"/>
              <p:nvPr/>
            </p:nvSpPr>
            <p:spPr>
              <a:xfrm>
                <a:off x="3366829" y="5617430"/>
                <a:ext cx="758010" cy="418516"/>
              </a:xfrm>
              <a:prstGeom prst="rect">
                <a:avLst/>
              </a:prstGeom>
              <a:noFill/>
            </p:spPr>
            <p:txBody>
              <a:bodyPr wrap="none" rtlCol="0">
                <a:spAutoFit/>
              </a:bodyPr>
              <a:lstStyle/>
              <a:p>
                <a:pPr>
                  <a:buNone/>
                </a:pPr>
                <a:r>
                  <a:rPr lang="en-US" sz="1100" b="0" dirty="0" smtClean="0"/>
                  <a:t>UE side</a:t>
                </a:r>
                <a:endParaRPr lang="en-US" sz="1100" b="0" dirty="0"/>
              </a:p>
            </p:txBody>
          </p:sp>
          <p:graphicFrame>
            <p:nvGraphicFramePr>
              <p:cNvPr id="199" name="Object 3"/>
              <p:cNvGraphicFramePr>
                <a:graphicFrameLocks noChangeAspect="1"/>
              </p:cNvGraphicFramePr>
              <p:nvPr/>
            </p:nvGraphicFramePr>
            <p:xfrm>
              <a:off x="4139952" y="5301207"/>
              <a:ext cx="271463" cy="1058317"/>
            </p:xfrm>
            <a:graphic>
              <a:graphicData uri="http://schemas.openxmlformats.org/presentationml/2006/ole">
                <p:oleObj spid="_x0000_s1026" name="Visio" r:id="rId4" imgW="272160" imgH="834480" progId="Visio.Drawing.11">
                  <p:link updateAutomatic="1"/>
                </p:oleObj>
              </a:graphicData>
            </a:graphic>
          </p:graphicFrame>
        </p:grpSp>
      </p:grpSp>
      <p:grpSp>
        <p:nvGrpSpPr>
          <p:cNvPr id="9" name="组合 88"/>
          <p:cNvGrpSpPr/>
          <p:nvPr/>
        </p:nvGrpSpPr>
        <p:grpSpPr>
          <a:xfrm>
            <a:off x="186961" y="2801007"/>
            <a:ext cx="6551995" cy="1685864"/>
            <a:chOff x="140184" y="4654349"/>
            <a:chExt cx="4912717" cy="1685864"/>
          </a:xfrm>
        </p:grpSpPr>
        <p:sp>
          <p:nvSpPr>
            <p:cNvPr id="203" name="矩形 202"/>
            <p:cNvSpPr/>
            <p:nvPr/>
          </p:nvSpPr>
          <p:spPr>
            <a:xfrm>
              <a:off x="244864" y="4658868"/>
              <a:ext cx="4808037" cy="276999"/>
            </a:xfrm>
            <a:prstGeom prst="rect">
              <a:avLst/>
            </a:prstGeom>
          </p:spPr>
          <p:txBody>
            <a:bodyPr wrap="square">
              <a:spAutoFit/>
            </a:bodyPr>
            <a:lstStyle/>
            <a:p>
              <a:pPr marL="0" lvl="1">
                <a:buNone/>
              </a:pPr>
              <a:r>
                <a:rPr lang="en-US" altLang="zh-CN" sz="1200" b="1" dirty="0" smtClean="0"/>
                <a:t>Case 2: GSM gradual re-farming: licensed spectrum sharing within one operator’s network</a:t>
              </a:r>
              <a:endParaRPr lang="en-GB" altLang="zh-CN" sz="1200" b="0" dirty="0" smtClean="0"/>
            </a:p>
          </p:txBody>
        </p:sp>
        <p:sp>
          <p:nvSpPr>
            <p:cNvPr id="204" name="AutoShape 37"/>
            <p:cNvSpPr>
              <a:spLocks noChangeArrowheads="1"/>
            </p:cNvSpPr>
            <p:nvPr/>
          </p:nvSpPr>
          <p:spPr bwMode="ltGray">
            <a:xfrm>
              <a:off x="140184" y="4654349"/>
              <a:ext cx="4759166" cy="1685864"/>
            </a:xfrm>
            <a:prstGeom prst="roundRect">
              <a:avLst>
                <a:gd name="adj" fmla="val 11921"/>
              </a:avLst>
            </a:prstGeom>
            <a:noFill/>
            <a:ln w="25400">
              <a:solidFill>
                <a:srgbClr val="0000FF"/>
              </a:solidFill>
              <a:round/>
              <a:headEnd/>
              <a:tailEnd/>
            </a:ln>
            <a:effectLst>
              <a:innerShdw blurRad="63500" dist="50800" dir="5400000">
                <a:prstClr val="black">
                  <a:alpha val="50000"/>
                </a:prstClr>
              </a:innerShdw>
            </a:effectLst>
          </p:spPr>
          <p:txBody>
            <a:bodyPr wrap="none" anchor="t"/>
            <a:lstStyle/>
            <a:p>
              <a:pPr fontAlgn="auto">
                <a:spcBef>
                  <a:spcPts val="0"/>
                </a:spcBef>
                <a:spcAft>
                  <a:spcPts val="0"/>
                </a:spcAft>
                <a:buClrTx/>
                <a:buFontTx/>
                <a:buNone/>
                <a:defRPr/>
              </a:pPr>
              <a:endParaRPr lang="zh-CN" altLang="en-US" sz="1100" kern="0">
                <a:solidFill>
                  <a:srgbClr val="2D2015"/>
                </a:solidFill>
                <a:latin typeface="微软雅黑" pitchFamily="34" charset="-122"/>
                <a:ea typeface="微软雅黑" pitchFamily="34" charset="-122"/>
              </a:endParaRPr>
            </a:p>
          </p:txBody>
        </p:sp>
        <p:sp>
          <p:nvSpPr>
            <p:cNvPr id="301" name="TextBox 300"/>
            <p:cNvSpPr txBox="1"/>
            <p:nvPr/>
          </p:nvSpPr>
          <p:spPr>
            <a:xfrm>
              <a:off x="2640196" y="5535545"/>
              <a:ext cx="2075819" cy="276999"/>
            </a:xfrm>
            <a:prstGeom prst="rect">
              <a:avLst/>
            </a:prstGeom>
            <a:noFill/>
          </p:spPr>
          <p:txBody>
            <a:bodyPr wrap="square" rtlCol="0">
              <a:spAutoFit/>
            </a:bodyPr>
            <a:lstStyle/>
            <a:p>
              <a:pPr>
                <a:buNone/>
              </a:pPr>
              <a:r>
                <a:rPr lang="en-US" sz="1200" b="0" dirty="0" smtClean="0"/>
                <a:t>Spectrum sharing: GSM vs. LTE</a:t>
              </a:r>
            </a:p>
          </p:txBody>
        </p:sp>
        <p:grpSp>
          <p:nvGrpSpPr>
            <p:cNvPr id="10" name="组合 304"/>
            <p:cNvGrpSpPr/>
            <p:nvPr/>
          </p:nvGrpSpPr>
          <p:grpSpPr>
            <a:xfrm>
              <a:off x="870874" y="5094903"/>
              <a:ext cx="3654660" cy="1219535"/>
              <a:chOff x="7002778" y="4603335"/>
              <a:chExt cx="4874149" cy="1294359"/>
            </a:xfrm>
          </p:grpSpPr>
          <p:cxnSp>
            <p:nvCxnSpPr>
              <p:cNvPr id="255" name="直接箭头连接符 254"/>
              <p:cNvCxnSpPr/>
              <p:nvPr/>
            </p:nvCxnSpPr>
            <p:spPr bwMode="auto">
              <a:xfrm>
                <a:off x="7002778" y="5019488"/>
                <a:ext cx="4684562" cy="74"/>
              </a:xfrm>
              <a:prstGeom prst="straightConnector1">
                <a:avLst/>
              </a:prstGeom>
              <a:noFill/>
              <a:ln w="9525" cap="flat" cmpd="sng" algn="ctr">
                <a:solidFill>
                  <a:sysClr val="windowText" lastClr="000000"/>
                </a:solidFill>
                <a:prstDash val="solid"/>
                <a:round/>
                <a:headEnd type="none" w="med" len="med"/>
                <a:tailEnd type="none" w="med" len="med"/>
              </a:ln>
              <a:effectLst/>
            </p:spPr>
          </p:cxnSp>
          <p:sp>
            <p:nvSpPr>
              <p:cNvPr id="262" name="矩形 261"/>
              <p:cNvSpPr/>
              <p:nvPr/>
            </p:nvSpPr>
            <p:spPr>
              <a:xfrm>
                <a:off x="9540015" y="5226355"/>
                <a:ext cx="2336912" cy="359326"/>
              </a:xfrm>
              <a:prstGeom prst="rect">
                <a:avLst/>
              </a:prstGeom>
            </p:spPr>
            <p:txBody>
              <a:bodyPr wrap="square" anchor="ctr">
                <a:spAutoFit/>
              </a:bodyPr>
              <a:lstStyle/>
              <a:p>
                <a:pPr algn="ctr" defTabSz="1219352" fontAlgn="auto">
                  <a:spcBef>
                    <a:spcPts val="0"/>
                  </a:spcBef>
                  <a:spcAft>
                    <a:spcPts val="0"/>
                  </a:spcAft>
                  <a:buClrTx/>
                  <a:buNone/>
                  <a:defRPr/>
                </a:pPr>
                <a:endParaRPr lang="en-US" altLang="zh-CN" sz="1600" kern="0" dirty="0" smtClean="0">
                  <a:solidFill>
                    <a:prstClr val="black"/>
                  </a:solidFill>
                  <a:latin typeface="FrutigerNext LT Regular"/>
                </a:endParaRPr>
              </a:p>
            </p:txBody>
          </p:sp>
          <p:sp>
            <p:nvSpPr>
              <p:cNvPr id="287" name="上下箭头 286"/>
              <p:cNvSpPr/>
              <p:nvPr/>
            </p:nvSpPr>
            <p:spPr>
              <a:xfrm rot="10800000">
                <a:off x="9161344" y="5033322"/>
                <a:ext cx="236622" cy="363055"/>
              </a:xfrm>
              <a:prstGeom prst="upDownArrow">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sz="1400" dirty="0" smtClean="0">
                  <a:ea typeface="SimSun" pitchFamily="2" charset="-122"/>
                </a:endParaRPr>
              </a:p>
            </p:txBody>
          </p:sp>
          <p:sp>
            <p:nvSpPr>
              <p:cNvPr id="288" name="Rectangle 55"/>
              <p:cNvSpPr/>
              <p:nvPr/>
            </p:nvSpPr>
            <p:spPr bwMode="auto">
              <a:xfrm>
                <a:off x="7939278" y="4603409"/>
                <a:ext cx="3614142" cy="413729"/>
              </a:xfrm>
              <a:prstGeom prst="rect">
                <a:avLst/>
              </a:prstGeom>
              <a:solidFill>
                <a:srgbClr val="00B0F0"/>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sz="1400" b="0" i="0" u="none" strike="noStrike" cap="none" normalizeH="0" baseline="0" dirty="0" smtClean="0">
                    <a:ln>
                      <a:noFill/>
                    </a:ln>
                    <a:solidFill>
                      <a:schemeClr val="tx1"/>
                    </a:solidFill>
                    <a:effectLst/>
                    <a:latin typeface="Arial" charset="0"/>
                    <a:ea typeface="宋体" charset="-122"/>
                  </a:rPr>
                  <a:t>Open carrier for LTE </a:t>
                </a:r>
              </a:p>
            </p:txBody>
          </p:sp>
          <p:cxnSp>
            <p:nvCxnSpPr>
              <p:cNvPr id="296" name="直接箭头连接符 295"/>
              <p:cNvCxnSpPr/>
              <p:nvPr/>
            </p:nvCxnSpPr>
            <p:spPr bwMode="auto">
              <a:xfrm>
                <a:off x="7027988" y="5897620"/>
                <a:ext cx="4684562" cy="74"/>
              </a:xfrm>
              <a:prstGeom prst="straightConnector1">
                <a:avLst/>
              </a:prstGeom>
              <a:noFill/>
              <a:ln w="9525" cap="flat" cmpd="sng" algn="ctr">
                <a:solidFill>
                  <a:sysClr val="windowText" lastClr="000000"/>
                </a:solidFill>
                <a:prstDash val="solid"/>
                <a:round/>
                <a:headEnd type="none" w="med" len="med"/>
                <a:tailEnd type="none" w="med" len="med"/>
              </a:ln>
              <a:effectLst/>
            </p:spPr>
          </p:cxnSp>
          <p:sp>
            <p:nvSpPr>
              <p:cNvPr id="297" name="Rectangle 55"/>
              <p:cNvSpPr/>
              <p:nvPr/>
            </p:nvSpPr>
            <p:spPr bwMode="auto">
              <a:xfrm>
                <a:off x="7964488" y="5415582"/>
                <a:ext cx="3614142" cy="413729"/>
              </a:xfrm>
              <a:prstGeom prst="rect">
                <a:avLst/>
              </a:prstGeom>
              <a:solidFill>
                <a:srgbClr val="00B0F0"/>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kumimoji="0" lang="en-US" sz="1400" b="0" i="0" u="none" strike="noStrike" cap="none" normalizeH="0" baseline="0" dirty="0" smtClean="0">
                    <a:ln>
                      <a:noFill/>
                    </a:ln>
                    <a:solidFill>
                      <a:schemeClr val="tx1"/>
                    </a:solidFill>
                    <a:effectLst/>
                    <a:latin typeface="Arial" charset="0"/>
                    <a:ea typeface="宋体" charset="-122"/>
                  </a:rPr>
                  <a:t>Open carrier for LTE </a:t>
                </a:r>
              </a:p>
            </p:txBody>
          </p:sp>
          <p:sp>
            <p:nvSpPr>
              <p:cNvPr id="298" name="Freeform 11"/>
              <p:cNvSpPr>
                <a:spLocks/>
              </p:cNvSpPr>
              <p:nvPr/>
            </p:nvSpPr>
            <p:spPr bwMode="auto">
              <a:xfrm>
                <a:off x="7088710" y="5401718"/>
                <a:ext cx="287711" cy="416079"/>
              </a:xfrm>
              <a:custGeom>
                <a:avLst/>
                <a:gdLst>
                  <a:gd name="T0" fmla="*/ 0 w 363"/>
                  <a:gd name="T1" fmla="*/ 0 h 1043"/>
                  <a:gd name="T2" fmla="*/ 0 w 363"/>
                  <a:gd name="T3" fmla="*/ 0 h 1043"/>
                  <a:gd name="T4" fmla="*/ 0 w 363"/>
                  <a:gd name="T5" fmla="*/ 0 h 1043"/>
                  <a:gd name="T6" fmla="*/ 0 w 363"/>
                  <a:gd name="T7" fmla="*/ 0 h 1043"/>
                  <a:gd name="T8" fmla="*/ 0 w 363"/>
                  <a:gd name="T9" fmla="*/ 0 h 1043"/>
                  <a:gd name="T10" fmla="*/ 0 w 363"/>
                  <a:gd name="T11" fmla="*/ 0 h 1043"/>
                  <a:gd name="T12" fmla="*/ 0 w 363"/>
                  <a:gd name="T13" fmla="*/ 0 h 1043"/>
                  <a:gd name="T14" fmla="*/ 0 60000 65536"/>
                  <a:gd name="T15" fmla="*/ 0 60000 65536"/>
                  <a:gd name="T16" fmla="*/ 0 60000 65536"/>
                  <a:gd name="T17" fmla="*/ 0 60000 65536"/>
                  <a:gd name="T18" fmla="*/ 0 60000 65536"/>
                  <a:gd name="T19" fmla="*/ 0 60000 65536"/>
                  <a:gd name="T20" fmla="*/ 0 60000 65536"/>
                  <a:gd name="T21" fmla="*/ 0 w 363"/>
                  <a:gd name="T22" fmla="*/ 0 h 1043"/>
                  <a:gd name="T23" fmla="*/ 363 w 363"/>
                  <a:gd name="T24" fmla="*/ 1043 h 10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3" h="1043">
                    <a:moveTo>
                      <a:pt x="0" y="1043"/>
                    </a:moveTo>
                    <a:lnTo>
                      <a:pt x="91" y="68"/>
                    </a:lnTo>
                    <a:lnTo>
                      <a:pt x="136" y="0"/>
                    </a:lnTo>
                    <a:lnTo>
                      <a:pt x="182" y="0"/>
                    </a:lnTo>
                    <a:lnTo>
                      <a:pt x="227" y="68"/>
                    </a:lnTo>
                    <a:lnTo>
                      <a:pt x="363" y="1043"/>
                    </a:lnTo>
                    <a:lnTo>
                      <a:pt x="0" y="1043"/>
                    </a:lnTo>
                    <a:close/>
                  </a:path>
                </a:pathLst>
              </a:custGeom>
              <a:solidFill>
                <a:schemeClr val="accent1"/>
              </a:solidFill>
              <a:ln w="9525" cap="flat" cmpd="sng" algn="ctr">
                <a:solidFill>
                  <a:srgbClr val="0000FF"/>
                </a:solidFill>
                <a:prstDash val="solid"/>
                <a:headEnd/>
                <a:tailEnd/>
              </a:ln>
              <a:effectLst>
                <a:outerShdw blurRad="40000" dist="20000" dir="5400000" rotWithShape="0">
                  <a:srgbClr val="000000">
                    <a:alpha val="38000"/>
                  </a:srgbClr>
                </a:outerShdw>
              </a:effectLst>
            </p:spPr>
            <p:txBody>
              <a:bodyPr wrap="none" anchor="ctr"/>
              <a:lstStyle/>
              <a:p>
                <a:pPr defTabSz="1219352" eaLnBrk="0" fontAlgn="auto" hangingPunct="0">
                  <a:spcBef>
                    <a:spcPts val="0"/>
                  </a:spcBef>
                  <a:spcAft>
                    <a:spcPts val="0"/>
                  </a:spcAft>
                  <a:buClrTx/>
                  <a:buNone/>
                  <a:defRPr/>
                </a:pPr>
                <a:endParaRPr lang="zh-CN" altLang="en-US" sz="2800" b="0" kern="0" dirty="0">
                  <a:solidFill>
                    <a:srgbClr val="000000"/>
                  </a:solidFill>
                  <a:latin typeface="FrutigerNext LT Regular"/>
                  <a:ea typeface="华文细黑"/>
                  <a:cs typeface="Arial" pitchFamily="34" charset="0"/>
                </a:endParaRPr>
              </a:p>
            </p:txBody>
          </p:sp>
          <p:sp>
            <p:nvSpPr>
              <p:cNvPr id="299" name="Freeform 11"/>
              <p:cNvSpPr>
                <a:spLocks/>
              </p:cNvSpPr>
              <p:nvPr/>
            </p:nvSpPr>
            <p:spPr bwMode="auto">
              <a:xfrm>
                <a:off x="7376676" y="5401791"/>
                <a:ext cx="295657" cy="416080"/>
              </a:xfrm>
              <a:custGeom>
                <a:avLst/>
                <a:gdLst>
                  <a:gd name="T0" fmla="*/ 0 w 363"/>
                  <a:gd name="T1" fmla="*/ 0 h 1043"/>
                  <a:gd name="T2" fmla="*/ 0 w 363"/>
                  <a:gd name="T3" fmla="*/ 0 h 1043"/>
                  <a:gd name="T4" fmla="*/ 0 w 363"/>
                  <a:gd name="T5" fmla="*/ 0 h 1043"/>
                  <a:gd name="T6" fmla="*/ 0 w 363"/>
                  <a:gd name="T7" fmla="*/ 0 h 1043"/>
                  <a:gd name="T8" fmla="*/ 0 w 363"/>
                  <a:gd name="T9" fmla="*/ 0 h 1043"/>
                  <a:gd name="T10" fmla="*/ 0 w 363"/>
                  <a:gd name="T11" fmla="*/ 0 h 1043"/>
                  <a:gd name="T12" fmla="*/ 0 w 363"/>
                  <a:gd name="T13" fmla="*/ 0 h 1043"/>
                  <a:gd name="T14" fmla="*/ 0 60000 65536"/>
                  <a:gd name="T15" fmla="*/ 0 60000 65536"/>
                  <a:gd name="T16" fmla="*/ 0 60000 65536"/>
                  <a:gd name="T17" fmla="*/ 0 60000 65536"/>
                  <a:gd name="T18" fmla="*/ 0 60000 65536"/>
                  <a:gd name="T19" fmla="*/ 0 60000 65536"/>
                  <a:gd name="T20" fmla="*/ 0 60000 65536"/>
                  <a:gd name="T21" fmla="*/ 0 w 363"/>
                  <a:gd name="T22" fmla="*/ 0 h 1043"/>
                  <a:gd name="T23" fmla="*/ 363 w 363"/>
                  <a:gd name="T24" fmla="*/ 1043 h 10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3" h="1043">
                    <a:moveTo>
                      <a:pt x="0" y="1043"/>
                    </a:moveTo>
                    <a:lnTo>
                      <a:pt x="91" y="68"/>
                    </a:lnTo>
                    <a:lnTo>
                      <a:pt x="136" y="0"/>
                    </a:lnTo>
                    <a:lnTo>
                      <a:pt x="182" y="0"/>
                    </a:lnTo>
                    <a:lnTo>
                      <a:pt x="227" y="68"/>
                    </a:lnTo>
                    <a:lnTo>
                      <a:pt x="363" y="1043"/>
                    </a:lnTo>
                    <a:lnTo>
                      <a:pt x="0" y="1043"/>
                    </a:lnTo>
                    <a:close/>
                  </a:path>
                </a:pathLst>
              </a:custGeom>
              <a:solidFill>
                <a:schemeClr val="accent1"/>
              </a:solidFill>
              <a:ln w="9525" cap="flat" cmpd="sng" algn="ctr">
                <a:solidFill>
                  <a:srgbClr val="0000FF"/>
                </a:solidFill>
                <a:prstDash val="solid"/>
                <a:headEnd/>
                <a:tailEnd/>
              </a:ln>
              <a:effectLst>
                <a:outerShdw blurRad="40000" dist="20000" dir="5400000" rotWithShape="0">
                  <a:srgbClr val="000000">
                    <a:alpha val="38000"/>
                  </a:srgbClr>
                </a:outerShdw>
              </a:effectLst>
            </p:spPr>
            <p:txBody>
              <a:bodyPr wrap="none" anchor="ctr"/>
              <a:lstStyle/>
              <a:p>
                <a:pPr defTabSz="1219352" eaLnBrk="0" fontAlgn="auto" hangingPunct="0">
                  <a:spcBef>
                    <a:spcPts val="0"/>
                  </a:spcBef>
                  <a:spcAft>
                    <a:spcPts val="0"/>
                  </a:spcAft>
                  <a:buClrTx/>
                  <a:buNone/>
                  <a:defRPr/>
                </a:pPr>
                <a:endParaRPr lang="zh-CN" altLang="en-US" sz="2800" b="0" kern="0" dirty="0">
                  <a:solidFill>
                    <a:srgbClr val="000000"/>
                  </a:solidFill>
                  <a:latin typeface="FrutigerNext LT Regular"/>
                  <a:ea typeface="华文细黑"/>
                  <a:cs typeface="Arial" pitchFamily="34" charset="0"/>
                </a:endParaRPr>
              </a:p>
            </p:txBody>
          </p:sp>
          <p:sp>
            <p:nvSpPr>
              <p:cNvPr id="300" name="Freeform 11"/>
              <p:cNvSpPr>
                <a:spLocks/>
              </p:cNvSpPr>
              <p:nvPr/>
            </p:nvSpPr>
            <p:spPr bwMode="auto">
              <a:xfrm>
                <a:off x="7684452" y="5401791"/>
                <a:ext cx="280036" cy="416079"/>
              </a:xfrm>
              <a:custGeom>
                <a:avLst/>
                <a:gdLst>
                  <a:gd name="T0" fmla="*/ 0 w 363"/>
                  <a:gd name="T1" fmla="*/ 0 h 1043"/>
                  <a:gd name="T2" fmla="*/ 0 w 363"/>
                  <a:gd name="T3" fmla="*/ 0 h 1043"/>
                  <a:gd name="T4" fmla="*/ 0 w 363"/>
                  <a:gd name="T5" fmla="*/ 0 h 1043"/>
                  <a:gd name="T6" fmla="*/ 0 w 363"/>
                  <a:gd name="T7" fmla="*/ 0 h 1043"/>
                  <a:gd name="T8" fmla="*/ 0 w 363"/>
                  <a:gd name="T9" fmla="*/ 0 h 1043"/>
                  <a:gd name="T10" fmla="*/ 0 w 363"/>
                  <a:gd name="T11" fmla="*/ 0 h 1043"/>
                  <a:gd name="T12" fmla="*/ 0 w 363"/>
                  <a:gd name="T13" fmla="*/ 0 h 1043"/>
                  <a:gd name="T14" fmla="*/ 0 60000 65536"/>
                  <a:gd name="T15" fmla="*/ 0 60000 65536"/>
                  <a:gd name="T16" fmla="*/ 0 60000 65536"/>
                  <a:gd name="T17" fmla="*/ 0 60000 65536"/>
                  <a:gd name="T18" fmla="*/ 0 60000 65536"/>
                  <a:gd name="T19" fmla="*/ 0 60000 65536"/>
                  <a:gd name="T20" fmla="*/ 0 60000 65536"/>
                  <a:gd name="T21" fmla="*/ 0 w 363"/>
                  <a:gd name="T22" fmla="*/ 0 h 1043"/>
                  <a:gd name="T23" fmla="*/ 363 w 363"/>
                  <a:gd name="T24" fmla="*/ 1043 h 10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3" h="1043">
                    <a:moveTo>
                      <a:pt x="0" y="1043"/>
                    </a:moveTo>
                    <a:lnTo>
                      <a:pt x="91" y="68"/>
                    </a:lnTo>
                    <a:lnTo>
                      <a:pt x="136" y="0"/>
                    </a:lnTo>
                    <a:lnTo>
                      <a:pt x="182" y="0"/>
                    </a:lnTo>
                    <a:lnTo>
                      <a:pt x="227" y="68"/>
                    </a:lnTo>
                    <a:lnTo>
                      <a:pt x="363" y="1043"/>
                    </a:lnTo>
                    <a:lnTo>
                      <a:pt x="0" y="1043"/>
                    </a:lnTo>
                    <a:close/>
                  </a:path>
                </a:pathLst>
              </a:custGeom>
              <a:solidFill>
                <a:schemeClr val="accent1"/>
              </a:solidFill>
              <a:ln w="9525" cap="flat" cmpd="sng" algn="ctr">
                <a:solidFill>
                  <a:srgbClr val="0000FF"/>
                </a:solidFill>
                <a:prstDash val="solid"/>
                <a:headEnd/>
                <a:tailEnd/>
              </a:ln>
              <a:effectLst>
                <a:outerShdw blurRad="40000" dist="20000" dir="5400000" rotWithShape="0">
                  <a:srgbClr val="000000">
                    <a:alpha val="38000"/>
                  </a:srgbClr>
                </a:outerShdw>
              </a:effectLst>
            </p:spPr>
            <p:txBody>
              <a:bodyPr wrap="none" anchor="ctr"/>
              <a:lstStyle/>
              <a:p>
                <a:pPr defTabSz="1219352" eaLnBrk="0" fontAlgn="auto" hangingPunct="0">
                  <a:spcBef>
                    <a:spcPts val="0"/>
                  </a:spcBef>
                  <a:spcAft>
                    <a:spcPts val="0"/>
                  </a:spcAft>
                  <a:buClrTx/>
                  <a:buNone/>
                  <a:defRPr/>
                </a:pPr>
                <a:endParaRPr lang="zh-CN" altLang="en-US" sz="2800" b="0" kern="0" dirty="0">
                  <a:solidFill>
                    <a:srgbClr val="000000"/>
                  </a:solidFill>
                  <a:latin typeface="FrutigerNext LT Regular"/>
                  <a:ea typeface="华文细黑"/>
                  <a:cs typeface="Arial" pitchFamily="34" charset="0"/>
                </a:endParaRPr>
              </a:p>
            </p:txBody>
          </p:sp>
          <p:sp>
            <p:nvSpPr>
              <p:cNvPr id="293" name="Freeform 11"/>
              <p:cNvSpPr>
                <a:spLocks/>
              </p:cNvSpPr>
              <p:nvPr/>
            </p:nvSpPr>
            <p:spPr bwMode="auto">
              <a:xfrm>
                <a:off x="7964488" y="5415508"/>
                <a:ext cx="287711" cy="416079"/>
              </a:xfrm>
              <a:custGeom>
                <a:avLst/>
                <a:gdLst>
                  <a:gd name="T0" fmla="*/ 0 w 363"/>
                  <a:gd name="T1" fmla="*/ 0 h 1043"/>
                  <a:gd name="T2" fmla="*/ 0 w 363"/>
                  <a:gd name="T3" fmla="*/ 0 h 1043"/>
                  <a:gd name="T4" fmla="*/ 0 w 363"/>
                  <a:gd name="T5" fmla="*/ 0 h 1043"/>
                  <a:gd name="T6" fmla="*/ 0 w 363"/>
                  <a:gd name="T7" fmla="*/ 0 h 1043"/>
                  <a:gd name="T8" fmla="*/ 0 w 363"/>
                  <a:gd name="T9" fmla="*/ 0 h 1043"/>
                  <a:gd name="T10" fmla="*/ 0 w 363"/>
                  <a:gd name="T11" fmla="*/ 0 h 1043"/>
                  <a:gd name="T12" fmla="*/ 0 w 363"/>
                  <a:gd name="T13" fmla="*/ 0 h 1043"/>
                  <a:gd name="T14" fmla="*/ 0 60000 65536"/>
                  <a:gd name="T15" fmla="*/ 0 60000 65536"/>
                  <a:gd name="T16" fmla="*/ 0 60000 65536"/>
                  <a:gd name="T17" fmla="*/ 0 60000 65536"/>
                  <a:gd name="T18" fmla="*/ 0 60000 65536"/>
                  <a:gd name="T19" fmla="*/ 0 60000 65536"/>
                  <a:gd name="T20" fmla="*/ 0 60000 65536"/>
                  <a:gd name="T21" fmla="*/ 0 w 363"/>
                  <a:gd name="T22" fmla="*/ 0 h 1043"/>
                  <a:gd name="T23" fmla="*/ 363 w 363"/>
                  <a:gd name="T24" fmla="*/ 1043 h 10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3" h="1043">
                    <a:moveTo>
                      <a:pt x="0" y="1043"/>
                    </a:moveTo>
                    <a:lnTo>
                      <a:pt x="91" y="68"/>
                    </a:lnTo>
                    <a:lnTo>
                      <a:pt x="136" y="0"/>
                    </a:lnTo>
                    <a:lnTo>
                      <a:pt x="182" y="0"/>
                    </a:lnTo>
                    <a:lnTo>
                      <a:pt x="227" y="68"/>
                    </a:lnTo>
                    <a:lnTo>
                      <a:pt x="363" y="1043"/>
                    </a:lnTo>
                    <a:lnTo>
                      <a:pt x="0" y="1043"/>
                    </a:lnTo>
                    <a:close/>
                  </a:path>
                </a:pathLst>
              </a:custGeom>
              <a:noFill/>
              <a:ln w="9525" cap="flat" cmpd="sng" algn="ctr">
                <a:solidFill>
                  <a:srgbClr val="0000FF"/>
                </a:solidFill>
                <a:prstDash val="sysDash"/>
                <a:headEnd/>
                <a:tailEnd/>
              </a:ln>
              <a:effectLst>
                <a:outerShdw blurRad="40000" dist="20000" dir="5400000" rotWithShape="0">
                  <a:srgbClr val="000000">
                    <a:alpha val="38000"/>
                  </a:srgbClr>
                </a:outerShdw>
              </a:effectLst>
            </p:spPr>
            <p:txBody>
              <a:bodyPr wrap="none" anchor="ctr"/>
              <a:lstStyle/>
              <a:p>
                <a:pPr defTabSz="1219352" eaLnBrk="0" fontAlgn="auto" hangingPunct="0">
                  <a:spcBef>
                    <a:spcPts val="0"/>
                  </a:spcBef>
                  <a:spcAft>
                    <a:spcPts val="0"/>
                  </a:spcAft>
                  <a:buClrTx/>
                  <a:buNone/>
                  <a:defRPr/>
                </a:pPr>
                <a:endParaRPr lang="zh-CN" altLang="en-US" sz="2800" kern="0" dirty="0">
                  <a:solidFill>
                    <a:srgbClr val="000000"/>
                  </a:solidFill>
                  <a:latin typeface="FrutigerNext LT Regular"/>
                  <a:ea typeface="华文细黑"/>
                  <a:cs typeface="Arial" pitchFamily="34" charset="0"/>
                </a:endParaRPr>
              </a:p>
            </p:txBody>
          </p:sp>
          <p:sp>
            <p:nvSpPr>
              <p:cNvPr id="294" name="Freeform 11"/>
              <p:cNvSpPr>
                <a:spLocks/>
              </p:cNvSpPr>
              <p:nvPr/>
            </p:nvSpPr>
            <p:spPr bwMode="auto">
              <a:xfrm>
                <a:off x="8252454" y="5415581"/>
                <a:ext cx="295657" cy="416080"/>
              </a:xfrm>
              <a:custGeom>
                <a:avLst/>
                <a:gdLst>
                  <a:gd name="T0" fmla="*/ 0 w 363"/>
                  <a:gd name="T1" fmla="*/ 0 h 1043"/>
                  <a:gd name="T2" fmla="*/ 0 w 363"/>
                  <a:gd name="T3" fmla="*/ 0 h 1043"/>
                  <a:gd name="T4" fmla="*/ 0 w 363"/>
                  <a:gd name="T5" fmla="*/ 0 h 1043"/>
                  <a:gd name="T6" fmla="*/ 0 w 363"/>
                  <a:gd name="T7" fmla="*/ 0 h 1043"/>
                  <a:gd name="T8" fmla="*/ 0 w 363"/>
                  <a:gd name="T9" fmla="*/ 0 h 1043"/>
                  <a:gd name="T10" fmla="*/ 0 w 363"/>
                  <a:gd name="T11" fmla="*/ 0 h 1043"/>
                  <a:gd name="T12" fmla="*/ 0 w 363"/>
                  <a:gd name="T13" fmla="*/ 0 h 1043"/>
                  <a:gd name="T14" fmla="*/ 0 60000 65536"/>
                  <a:gd name="T15" fmla="*/ 0 60000 65536"/>
                  <a:gd name="T16" fmla="*/ 0 60000 65536"/>
                  <a:gd name="T17" fmla="*/ 0 60000 65536"/>
                  <a:gd name="T18" fmla="*/ 0 60000 65536"/>
                  <a:gd name="T19" fmla="*/ 0 60000 65536"/>
                  <a:gd name="T20" fmla="*/ 0 60000 65536"/>
                  <a:gd name="T21" fmla="*/ 0 w 363"/>
                  <a:gd name="T22" fmla="*/ 0 h 1043"/>
                  <a:gd name="T23" fmla="*/ 363 w 363"/>
                  <a:gd name="T24" fmla="*/ 1043 h 10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3" h="1043">
                    <a:moveTo>
                      <a:pt x="0" y="1043"/>
                    </a:moveTo>
                    <a:lnTo>
                      <a:pt x="91" y="68"/>
                    </a:lnTo>
                    <a:lnTo>
                      <a:pt x="136" y="0"/>
                    </a:lnTo>
                    <a:lnTo>
                      <a:pt x="182" y="0"/>
                    </a:lnTo>
                    <a:lnTo>
                      <a:pt x="227" y="68"/>
                    </a:lnTo>
                    <a:lnTo>
                      <a:pt x="363" y="1043"/>
                    </a:lnTo>
                    <a:lnTo>
                      <a:pt x="0" y="1043"/>
                    </a:lnTo>
                    <a:close/>
                  </a:path>
                </a:pathLst>
              </a:custGeom>
              <a:noFill/>
              <a:ln w="9525" cap="flat" cmpd="sng" algn="ctr">
                <a:solidFill>
                  <a:srgbClr val="0000FF"/>
                </a:solidFill>
                <a:prstDash val="sysDash"/>
                <a:headEnd/>
                <a:tailEnd/>
              </a:ln>
              <a:effectLst>
                <a:outerShdw blurRad="40000" dist="20000" dir="5400000" rotWithShape="0">
                  <a:srgbClr val="000000">
                    <a:alpha val="38000"/>
                  </a:srgbClr>
                </a:outerShdw>
              </a:effectLst>
            </p:spPr>
            <p:txBody>
              <a:bodyPr wrap="none" anchor="ctr"/>
              <a:lstStyle/>
              <a:p>
                <a:pPr defTabSz="1219352" eaLnBrk="0" fontAlgn="auto" hangingPunct="0">
                  <a:spcBef>
                    <a:spcPts val="0"/>
                  </a:spcBef>
                  <a:spcAft>
                    <a:spcPts val="0"/>
                  </a:spcAft>
                  <a:defRPr/>
                </a:pPr>
                <a:endParaRPr lang="zh-CN" altLang="en-US" sz="2800" kern="0" dirty="0">
                  <a:solidFill>
                    <a:srgbClr val="000000"/>
                  </a:solidFill>
                  <a:latin typeface="FrutigerNext LT Regular"/>
                  <a:ea typeface="华文细黑"/>
                  <a:cs typeface="Arial" pitchFamily="34" charset="0"/>
                </a:endParaRPr>
              </a:p>
            </p:txBody>
          </p:sp>
          <p:sp>
            <p:nvSpPr>
              <p:cNvPr id="289" name="Freeform 11"/>
              <p:cNvSpPr>
                <a:spLocks/>
              </p:cNvSpPr>
              <p:nvPr/>
            </p:nvSpPr>
            <p:spPr bwMode="auto">
              <a:xfrm>
                <a:off x="7063500" y="4603409"/>
                <a:ext cx="287711" cy="416079"/>
              </a:xfrm>
              <a:custGeom>
                <a:avLst/>
                <a:gdLst>
                  <a:gd name="T0" fmla="*/ 0 w 363"/>
                  <a:gd name="T1" fmla="*/ 0 h 1043"/>
                  <a:gd name="T2" fmla="*/ 0 w 363"/>
                  <a:gd name="T3" fmla="*/ 0 h 1043"/>
                  <a:gd name="T4" fmla="*/ 0 w 363"/>
                  <a:gd name="T5" fmla="*/ 0 h 1043"/>
                  <a:gd name="T6" fmla="*/ 0 w 363"/>
                  <a:gd name="T7" fmla="*/ 0 h 1043"/>
                  <a:gd name="T8" fmla="*/ 0 w 363"/>
                  <a:gd name="T9" fmla="*/ 0 h 1043"/>
                  <a:gd name="T10" fmla="*/ 0 w 363"/>
                  <a:gd name="T11" fmla="*/ 0 h 1043"/>
                  <a:gd name="T12" fmla="*/ 0 w 363"/>
                  <a:gd name="T13" fmla="*/ 0 h 1043"/>
                  <a:gd name="T14" fmla="*/ 0 60000 65536"/>
                  <a:gd name="T15" fmla="*/ 0 60000 65536"/>
                  <a:gd name="T16" fmla="*/ 0 60000 65536"/>
                  <a:gd name="T17" fmla="*/ 0 60000 65536"/>
                  <a:gd name="T18" fmla="*/ 0 60000 65536"/>
                  <a:gd name="T19" fmla="*/ 0 60000 65536"/>
                  <a:gd name="T20" fmla="*/ 0 60000 65536"/>
                  <a:gd name="T21" fmla="*/ 0 w 363"/>
                  <a:gd name="T22" fmla="*/ 0 h 1043"/>
                  <a:gd name="T23" fmla="*/ 363 w 363"/>
                  <a:gd name="T24" fmla="*/ 1043 h 10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3" h="1043">
                    <a:moveTo>
                      <a:pt x="0" y="1043"/>
                    </a:moveTo>
                    <a:lnTo>
                      <a:pt x="91" y="68"/>
                    </a:lnTo>
                    <a:lnTo>
                      <a:pt x="136" y="0"/>
                    </a:lnTo>
                    <a:lnTo>
                      <a:pt x="182" y="0"/>
                    </a:lnTo>
                    <a:lnTo>
                      <a:pt x="227" y="68"/>
                    </a:lnTo>
                    <a:lnTo>
                      <a:pt x="363" y="1043"/>
                    </a:lnTo>
                    <a:lnTo>
                      <a:pt x="0" y="1043"/>
                    </a:lnTo>
                    <a:close/>
                  </a:path>
                </a:pathLst>
              </a:custGeom>
              <a:solidFill>
                <a:schemeClr val="accent1"/>
              </a:solidFill>
              <a:ln w="9525" cap="flat" cmpd="sng" algn="ctr">
                <a:solidFill>
                  <a:srgbClr val="0000FF"/>
                </a:solidFill>
                <a:prstDash val="solid"/>
                <a:headEnd/>
                <a:tailEnd/>
              </a:ln>
              <a:effectLst>
                <a:outerShdw blurRad="40000" dist="20000" dir="5400000" rotWithShape="0">
                  <a:srgbClr val="000000">
                    <a:alpha val="38000"/>
                  </a:srgbClr>
                </a:outerShdw>
              </a:effectLst>
            </p:spPr>
            <p:txBody>
              <a:bodyPr wrap="none" anchor="ctr"/>
              <a:lstStyle/>
              <a:p>
                <a:pPr defTabSz="1219352" eaLnBrk="0" fontAlgn="auto" hangingPunct="0">
                  <a:spcBef>
                    <a:spcPts val="0"/>
                  </a:spcBef>
                  <a:spcAft>
                    <a:spcPts val="0"/>
                  </a:spcAft>
                  <a:buClrTx/>
                  <a:buNone/>
                  <a:defRPr/>
                </a:pPr>
                <a:endParaRPr lang="zh-CN" altLang="en-US" sz="2800" b="0" kern="0" dirty="0">
                  <a:solidFill>
                    <a:srgbClr val="000000"/>
                  </a:solidFill>
                  <a:latin typeface="FrutigerNext LT Regular"/>
                  <a:ea typeface="华文细黑"/>
                  <a:cs typeface="Arial" pitchFamily="34" charset="0"/>
                </a:endParaRPr>
              </a:p>
            </p:txBody>
          </p:sp>
          <p:sp>
            <p:nvSpPr>
              <p:cNvPr id="290" name="Freeform 11"/>
              <p:cNvSpPr>
                <a:spLocks/>
              </p:cNvSpPr>
              <p:nvPr/>
            </p:nvSpPr>
            <p:spPr bwMode="auto">
              <a:xfrm>
                <a:off x="7351466" y="4603482"/>
                <a:ext cx="295657" cy="416080"/>
              </a:xfrm>
              <a:custGeom>
                <a:avLst/>
                <a:gdLst>
                  <a:gd name="T0" fmla="*/ 0 w 363"/>
                  <a:gd name="T1" fmla="*/ 0 h 1043"/>
                  <a:gd name="T2" fmla="*/ 0 w 363"/>
                  <a:gd name="T3" fmla="*/ 0 h 1043"/>
                  <a:gd name="T4" fmla="*/ 0 w 363"/>
                  <a:gd name="T5" fmla="*/ 0 h 1043"/>
                  <a:gd name="T6" fmla="*/ 0 w 363"/>
                  <a:gd name="T7" fmla="*/ 0 h 1043"/>
                  <a:gd name="T8" fmla="*/ 0 w 363"/>
                  <a:gd name="T9" fmla="*/ 0 h 1043"/>
                  <a:gd name="T10" fmla="*/ 0 w 363"/>
                  <a:gd name="T11" fmla="*/ 0 h 1043"/>
                  <a:gd name="T12" fmla="*/ 0 w 363"/>
                  <a:gd name="T13" fmla="*/ 0 h 1043"/>
                  <a:gd name="T14" fmla="*/ 0 60000 65536"/>
                  <a:gd name="T15" fmla="*/ 0 60000 65536"/>
                  <a:gd name="T16" fmla="*/ 0 60000 65536"/>
                  <a:gd name="T17" fmla="*/ 0 60000 65536"/>
                  <a:gd name="T18" fmla="*/ 0 60000 65536"/>
                  <a:gd name="T19" fmla="*/ 0 60000 65536"/>
                  <a:gd name="T20" fmla="*/ 0 60000 65536"/>
                  <a:gd name="T21" fmla="*/ 0 w 363"/>
                  <a:gd name="T22" fmla="*/ 0 h 1043"/>
                  <a:gd name="T23" fmla="*/ 363 w 363"/>
                  <a:gd name="T24" fmla="*/ 1043 h 10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3" h="1043">
                    <a:moveTo>
                      <a:pt x="0" y="1043"/>
                    </a:moveTo>
                    <a:lnTo>
                      <a:pt x="91" y="68"/>
                    </a:lnTo>
                    <a:lnTo>
                      <a:pt x="136" y="0"/>
                    </a:lnTo>
                    <a:lnTo>
                      <a:pt x="182" y="0"/>
                    </a:lnTo>
                    <a:lnTo>
                      <a:pt x="227" y="68"/>
                    </a:lnTo>
                    <a:lnTo>
                      <a:pt x="363" y="1043"/>
                    </a:lnTo>
                    <a:lnTo>
                      <a:pt x="0" y="1043"/>
                    </a:lnTo>
                    <a:close/>
                  </a:path>
                </a:pathLst>
              </a:custGeom>
              <a:solidFill>
                <a:schemeClr val="accent1"/>
              </a:solidFill>
              <a:ln w="9525" cap="flat" cmpd="sng" algn="ctr">
                <a:solidFill>
                  <a:srgbClr val="0000FF"/>
                </a:solidFill>
                <a:prstDash val="solid"/>
                <a:headEnd/>
                <a:tailEnd/>
              </a:ln>
              <a:effectLst>
                <a:outerShdw blurRad="40000" dist="20000" dir="5400000" rotWithShape="0">
                  <a:srgbClr val="000000">
                    <a:alpha val="38000"/>
                  </a:srgbClr>
                </a:outerShdw>
              </a:effectLst>
            </p:spPr>
            <p:txBody>
              <a:bodyPr wrap="none" anchor="ctr"/>
              <a:lstStyle/>
              <a:p>
                <a:pPr defTabSz="1219352" eaLnBrk="0" fontAlgn="auto" hangingPunct="0">
                  <a:spcBef>
                    <a:spcPts val="0"/>
                  </a:spcBef>
                  <a:spcAft>
                    <a:spcPts val="0"/>
                  </a:spcAft>
                  <a:buClrTx/>
                  <a:buNone/>
                  <a:defRPr/>
                </a:pPr>
                <a:endParaRPr lang="zh-CN" altLang="en-US" sz="2800" b="0" kern="0" dirty="0">
                  <a:solidFill>
                    <a:srgbClr val="000000"/>
                  </a:solidFill>
                  <a:latin typeface="FrutigerNext LT Regular"/>
                  <a:ea typeface="华文细黑"/>
                  <a:cs typeface="Arial" pitchFamily="34" charset="0"/>
                </a:endParaRPr>
              </a:p>
            </p:txBody>
          </p:sp>
          <p:sp>
            <p:nvSpPr>
              <p:cNvPr id="291" name="Freeform 11"/>
              <p:cNvSpPr>
                <a:spLocks/>
              </p:cNvSpPr>
              <p:nvPr/>
            </p:nvSpPr>
            <p:spPr bwMode="auto">
              <a:xfrm>
                <a:off x="7659242" y="4603482"/>
                <a:ext cx="280036" cy="416079"/>
              </a:xfrm>
              <a:custGeom>
                <a:avLst/>
                <a:gdLst>
                  <a:gd name="T0" fmla="*/ 0 w 363"/>
                  <a:gd name="T1" fmla="*/ 0 h 1043"/>
                  <a:gd name="T2" fmla="*/ 0 w 363"/>
                  <a:gd name="T3" fmla="*/ 0 h 1043"/>
                  <a:gd name="T4" fmla="*/ 0 w 363"/>
                  <a:gd name="T5" fmla="*/ 0 h 1043"/>
                  <a:gd name="T6" fmla="*/ 0 w 363"/>
                  <a:gd name="T7" fmla="*/ 0 h 1043"/>
                  <a:gd name="T8" fmla="*/ 0 w 363"/>
                  <a:gd name="T9" fmla="*/ 0 h 1043"/>
                  <a:gd name="T10" fmla="*/ 0 w 363"/>
                  <a:gd name="T11" fmla="*/ 0 h 1043"/>
                  <a:gd name="T12" fmla="*/ 0 w 363"/>
                  <a:gd name="T13" fmla="*/ 0 h 1043"/>
                  <a:gd name="T14" fmla="*/ 0 60000 65536"/>
                  <a:gd name="T15" fmla="*/ 0 60000 65536"/>
                  <a:gd name="T16" fmla="*/ 0 60000 65536"/>
                  <a:gd name="T17" fmla="*/ 0 60000 65536"/>
                  <a:gd name="T18" fmla="*/ 0 60000 65536"/>
                  <a:gd name="T19" fmla="*/ 0 60000 65536"/>
                  <a:gd name="T20" fmla="*/ 0 60000 65536"/>
                  <a:gd name="T21" fmla="*/ 0 w 363"/>
                  <a:gd name="T22" fmla="*/ 0 h 1043"/>
                  <a:gd name="T23" fmla="*/ 363 w 363"/>
                  <a:gd name="T24" fmla="*/ 1043 h 10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3" h="1043">
                    <a:moveTo>
                      <a:pt x="0" y="1043"/>
                    </a:moveTo>
                    <a:lnTo>
                      <a:pt x="91" y="68"/>
                    </a:lnTo>
                    <a:lnTo>
                      <a:pt x="136" y="0"/>
                    </a:lnTo>
                    <a:lnTo>
                      <a:pt x="182" y="0"/>
                    </a:lnTo>
                    <a:lnTo>
                      <a:pt x="227" y="68"/>
                    </a:lnTo>
                    <a:lnTo>
                      <a:pt x="363" y="1043"/>
                    </a:lnTo>
                    <a:lnTo>
                      <a:pt x="0" y="1043"/>
                    </a:lnTo>
                    <a:close/>
                  </a:path>
                </a:pathLst>
              </a:custGeom>
              <a:solidFill>
                <a:schemeClr val="accent1"/>
              </a:solidFill>
              <a:ln w="9525" cap="flat" cmpd="sng" algn="ctr">
                <a:solidFill>
                  <a:srgbClr val="0000FF"/>
                </a:solidFill>
                <a:prstDash val="solid"/>
                <a:headEnd/>
                <a:tailEnd/>
              </a:ln>
              <a:effectLst>
                <a:outerShdw blurRad="40000" dist="20000" dir="5400000" rotWithShape="0">
                  <a:srgbClr val="000000">
                    <a:alpha val="38000"/>
                  </a:srgbClr>
                </a:outerShdw>
              </a:effectLst>
            </p:spPr>
            <p:txBody>
              <a:bodyPr wrap="none" anchor="ctr"/>
              <a:lstStyle/>
              <a:p>
                <a:pPr defTabSz="1219352" eaLnBrk="0" fontAlgn="auto" hangingPunct="0">
                  <a:spcBef>
                    <a:spcPts val="0"/>
                  </a:spcBef>
                  <a:spcAft>
                    <a:spcPts val="0"/>
                  </a:spcAft>
                  <a:buClrTx/>
                  <a:buNone/>
                  <a:defRPr/>
                </a:pPr>
                <a:endParaRPr lang="zh-CN" altLang="en-US" sz="2800" b="0" kern="0" dirty="0">
                  <a:solidFill>
                    <a:srgbClr val="000000"/>
                  </a:solidFill>
                  <a:latin typeface="FrutigerNext LT Regular"/>
                  <a:ea typeface="华文细黑"/>
                  <a:cs typeface="Arial" pitchFamily="34" charset="0"/>
                </a:endParaRPr>
              </a:p>
            </p:txBody>
          </p:sp>
          <p:sp>
            <p:nvSpPr>
              <p:cNvPr id="302" name="Rectangle 33"/>
              <p:cNvSpPr/>
              <p:nvPr/>
            </p:nvSpPr>
            <p:spPr bwMode="auto">
              <a:xfrm>
                <a:off x="7939278" y="4603335"/>
                <a:ext cx="875777" cy="413803"/>
              </a:xfrm>
              <a:prstGeom prst="rect">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algn="ctr">
                  <a:buClr>
                    <a:srgbClr val="CC9900"/>
                  </a:buClr>
                  <a:buNone/>
                </a:pPr>
                <a:endParaRPr kumimoji="0" lang="en-US" sz="1400" b="0" i="0" u="none" strike="noStrike" cap="none" normalizeH="0" baseline="0" dirty="0" smtClean="0">
                  <a:ln>
                    <a:noFill/>
                  </a:ln>
                  <a:solidFill>
                    <a:schemeClr val="tx1"/>
                  </a:solidFill>
                  <a:effectLst/>
                  <a:latin typeface="Arial" charset="0"/>
                  <a:ea typeface="宋体" charset="-122"/>
                </a:endParaRPr>
              </a:p>
            </p:txBody>
          </p:sp>
          <p:sp>
            <p:nvSpPr>
              <p:cNvPr id="241" name="Freeform 11"/>
              <p:cNvSpPr>
                <a:spLocks/>
              </p:cNvSpPr>
              <p:nvPr/>
            </p:nvSpPr>
            <p:spPr bwMode="auto">
              <a:xfrm>
                <a:off x="7939278" y="4603335"/>
                <a:ext cx="287711" cy="416079"/>
              </a:xfrm>
              <a:custGeom>
                <a:avLst/>
                <a:gdLst>
                  <a:gd name="T0" fmla="*/ 0 w 363"/>
                  <a:gd name="T1" fmla="*/ 0 h 1043"/>
                  <a:gd name="T2" fmla="*/ 0 w 363"/>
                  <a:gd name="T3" fmla="*/ 0 h 1043"/>
                  <a:gd name="T4" fmla="*/ 0 w 363"/>
                  <a:gd name="T5" fmla="*/ 0 h 1043"/>
                  <a:gd name="T6" fmla="*/ 0 w 363"/>
                  <a:gd name="T7" fmla="*/ 0 h 1043"/>
                  <a:gd name="T8" fmla="*/ 0 w 363"/>
                  <a:gd name="T9" fmla="*/ 0 h 1043"/>
                  <a:gd name="T10" fmla="*/ 0 w 363"/>
                  <a:gd name="T11" fmla="*/ 0 h 1043"/>
                  <a:gd name="T12" fmla="*/ 0 w 363"/>
                  <a:gd name="T13" fmla="*/ 0 h 1043"/>
                  <a:gd name="T14" fmla="*/ 0 60000 65536"/>
                  <a:gd name="T15" fmla="*/ 0 60000 65536"/>
                  <a:gd name="T16" fmla="*/ 0 60000 65536"/>
                  <a:gd name="T17" fmla="*/ 0 60000 65536"/>
                  <a:gd name="T18" fmla="*/ 0 60000 65536"/>
                  <a:gd name="T19" fmla="*/ 0 60000 65536"/>
                  <a:gd name="T20" fmla="*/ 0 60000 65536"/>
                  <a:gd name="T21" fmla="*/ 0 w 363"/>
                  <a:gd name="T22" fmla="*/ 0 h 1043"/>
                  <a:gd name="T23" fmla="*/ 363 w 363"/>
                  <a:gd name="T24" fmla="*/ 1043 h 10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3" h="1043">
                    <a:moveTo>
                      <a:pt x="0" y="1043"/>
                    </a:moveTo>
                    <a:lnTo>
                      <a:pt x="91" y="68"/>
                    </a:lnTo>
                    <a:lnTo>
                      <a:pt x="136" y="0"/>
                    </a:lnTo>
                    <a:lnTo>
                      <a:pt x="182" y="0"/>
                    </a:lnTo>
                    <a:lnTo>
                      <a:pt x="227" y="68"/>
                    </a:lnTo>
                    <a:lnTo>
                      <a:pt x="363" y="1043"/>
                    </a:lnTo>
                    <a:lnTo>
                      <a:pt x="0" y="1043"/>
                    </a:lnTo>
                    <a:close/>
                  </a:path>
                </a:pathLst>
              </a:custGeom>
              <a:solidFill>
                <a:schemeClr val="accent1"/>
              </a:solidFill>
              <a:ln w="9525" cap="flat" cmpd="sng" algn="ctr">
                <a:solidFill>
                  <a:srgbClr val="0000FF"/>
                </a:solidFill>
                <a:prstDash val="solid"/>
                <a:headEnd/>
                <a:tailEnd/>
              </a:ln>
              <a:effectLst>
                <a:outerShdw blurRad="40000" dist="20000" dir="5400000" rotWithShape="0">
                  <a:srgbClr val="000000">
                    <a:alpha val="38000"/>
                  </a:srgbClr>
                </a:outerShdw>
              </a:effectLst>
            </p:spPr>
            <p:txBody>
              <a:bodyPr wrap="none" anchor="ctr"/>
              <a:lstStyle/>
              <a:p>
                <a:pPr defTabSz="1219352" eaLnBrk="0" fontAlgn="auto" hangingPunct="0">
                  <a:spcBef>
                    <a:spcPts val="0"/>
                  </a:spcBef>
                  <a:spcAft>
                    <a:spcPts val="0"/>
                  </a:spcAft>
                  <a:buClrTx/>
                  <a:buNone/>
                  <a:defRPr/>
                </a:pPr>
                <a:endParaRPr lang="zh-CN" altLang="en-US" sz="2800" b="0" kern="0" dirty="0">
                  <a:solidFill>
                    <a:srgbClr val="000000"/>
                  </a:solidFill>
                  <a:latin typeface="FrutigerNext LT Regular"/>
                  <a:ea typeface="华文细黑"/>
                  <a:cs typeface="Arial" pitchFamily="34" charset="0"/>
                </a:endParaRPr>
              </a:p>
            </p:txBody>
          </p:sp>
          <p:sp>
            <p:nvSpPr>
              <p:cNvPr id="242" name="Freeform 11"/>
              <p:cNvSpPr>
                <a:spLocks/>
              </p:cNvSpPr>
              <p:nvPr/>
            </p:nvSpPr>
            <p:spPr bwMode="auto">
              <a:xfrm>
                <a:off x="8227244" y="4603408"/>
                <a:ext cx="295657" cy="416080"/>
              </a:xfrm>
              <a:custGeom>
                <a:avLst/>
                <a:gdLst>
                  <a:gd name="T0" fmla="*/ 0 w 363"/>
                  <a:gd name="T1" fmla="*/ 0 h 1043"/>
                  <a:gd name="T2" fmla="*/ 0 w 363"/>
                  <a:gd name="T3" fmla="*/ 0 h 1043"/>
                  <a:gd name="T4" fmla="*/ 0 w 363"/>
                  <a:gd name="T5" fmla="*/ 0 h 1043"/>
                  <a:gd name="T6" fmla="*/ 0 w 363"/>
                  <a:gd name="T7" fmla="*/ 0 h 1043"/>
                  <a:gd name="T8" fmla="*/ 0 w 363"/>
                  <a:gd name="T9" fmla="*/ 0 h 1043"/>
                  <a:gd name="T10" fmla="*/ 0 w 363"/>
                  <a:gd name="T11" fmla="*/ 0 h 1043"/>
                  <a:gd name="T12" fmla="*/ 0 w 363"/>
                  <a:gd name="T13" fmla="*/ 0 h 1043"/>
                  <a:gd name="T14" fmla="*/ 0 60000 65536"/>
                  <a:gd name="T15" fmla="*/ 0 60000 65536"/>
                  <a:gd name="T16" fmla="*/ 0 60000 65536"/>
                  <a:gd name="T17" fmla="*/ 0 60000 65536"/>
                  <a:gd name="T18" fmla="*/ 0 60000 65536"/>
                  <a:gd name="T19" fmla="*/ 0 60000 65536"/>
                  <a:gd name="T20" fmla="*/ 0 60000 65536"/>
                  <a:gd name="T21" fmla="*/ 0 w 363"/>
                  <a:gd name="T22" fmla="*/ 0 h 1043"/>
                  <a:gd name="T23" fmla="*/ 363 w 363"/>
                  <a:gd name="T24" fmla="*/ 1043 h 10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3" h="1043">
                    <a:moveTo>
                      <a:pt x="0" y="1043"/>
                    </a:moveTo>
                    <a:lnTo>
                      <a:pt x="91" y="68"/>
                    </a:lnTo>
                    <a:lnTo>
                      <a:pt x="136" y="0"/>
                    </a:lnTo>
                    <a:lnTo>
                      <a:pt x="182" y="0"/>
                    </a:lnTo>
                    <a:lnTo>
                      <a:pt x="227" y="68"/>
                    </a:lnTo>
                    <a:lnTo>
                      <a:pt x="363" y="1043"/>
                    </a:lnTo>
                    <a:lnTo>
                      <a:pt x="0" y="1043"/>
                    </a:lnTo>
                    <a:close/>
                  </a:path>
                </a:pathLst>
              </a:custGeom>
              <a:solidFill>
                <a:schemeClr val="accent1"/>
              </a:solidFill>
              <a:ln w="9525" cap="flat" cmpd="sng" algn="ctr">
                <a:solidFill>
                  <a:srgbClr val="0000FF"/>
                </a:solidFill>
                <a:prstDash val="solid"/>
                <a:headEnd/>
                <a:tailEnd/>
              </a:ln>
              <a:effectLst>
                <a:outerShdw blurRad="40000" dist="20000" dir="5400000" rotWithShape="0">
                  <a:srgbClr val="000000">
                    <a:alpha val="38000"/>
                  </a:srgbClr>
                </a:outerShdw>
              </a:effectLst>
            </p:spPr>
            <p:txBody>
              <a:bodyPr wrap="none" anchor="ctr"/>
              <a:lstStyle/>
              <a:p>
                <a:pPr defTabSz="1219352" eaLnBrk="0" fontAlgn="auto" hangingPunct="0">
                  <a:spcBef>
                    <a:spcPts val="0"/>
                  </a:spcBef>
                  <a:spcAft>
                    <a:spcPts val="0"/>
                  </a:spcAft>
                  <a:buClrTx/>
                  <a:buNone/>
                  <a:defRPr/>
                </a:pPr>
                <a:endParaRPr lang="zh-CN" altLang="en-US" sz="2800" b="0" kern="0" dirty="0">
                  <a:solidFill>
                    <a:srgbClr val="000000"/>
                  </a:solidFill>
                  <a:latin typeface="FrutigerNext LT Regular"/>
                  <a:ea typeface="华文细黑"/>
                  <a:cs typeface="Arial" pitchFamily="34" charset="0"/>
                </a:endParaRPr>
              </a:p>
            </p:txBody>
          </p:sp>
          <p:sp>
            <p:nvSpPr>
              <p:cNvPr id="304" name="矩形 303"/>
              <p:cNvSpPr/>
              <p:nvPr/>
            </p:nvSpPr>
            <p:spPr>
              <a:xfrm>
                <a:off x="7861628" y="4626261"/>
                <a:ext cx="928459" cy="457324"/>
              </a:xfrm>
              <a:prstGeom prst="rect">
                <a:avLst/>
              </a:prstGeom>
            </p:spPr>
            <p:txBody>
              <a:bodyPr wrap="square">
                <a:spAutoFit/>
              </a:bodyPr>
              <a:lstStyle/>
              <a:p>
                <a:pPr algn="ctr">
                  <a:buNone/>
                </a:pPr>
                <a:r>
                  <a:rPr lang="en-US" altLang="zh-CN" sz="1100" b="0" dirty="0" smtClean="0">
                    <a:ea typeface="宋体" charset="-122"/>
                  </a:rPr>
                  <a:t>Guard band</a:t>
                </a:r>
              </a:p>
              <a:p>
                <a:pPr algn="ctr">
                  <a:buNone/>
                </a:pPr>
                <a:r>
                  <a:rPr lang="en-US" altLang="zh-CN" sz="1100" b="0" dirty="0" smtClean="0">
                    <a:ea typeface="宋体" charset="-122"/>
                  </a:rPr>
                  <a:t> ZP PRBs</a:t>
                </a:r>
              </a:p>
            </p:txBody>
          </p:sp>
        </p:grpSp>
      </p:grpSp>
      <p:graphicFrame>
        <p:nvGraphicFramePr>
          <p:cNvPr id="88" name="表格 310"/>
          <p:cNvGraphicFramePr>
            <a:graphicFrameLocks noGrp="1"/>
          </p:cNvGraphicFramePr>
          <p:nvPr/>
        </p:nvGraphicFramePr>
        <p:xfrm>
          <a:off x="7014161" y="4254876"/>
          <a:ext cx="4688943" cy="1296144"/>
        </p:xfrm>
        <a:graphic>
          <a:graphicData uri="http://schemas.openxmlformats.org/drawingml/2006/table">
            <a:tbl>
              <a:tblPr/>
              <a:tblGrid>
                <a:gridCol w="960357"/>
                <a:gridCol w="1536571"/>
                <a:gridCol w="960357"/>
                <a:gridCol w="1231658"/>
              </a:tblGrid>
              <a:tr h="775189">
                <a:tc>
                  <a:txBody>
                    <a:bodyPr/>
                    <a:lstStyle/>
                    <a:p>
                      <a:pPr algn="ctr" fontAlgn="ctr"/>
                      <a:r>
                        <a:rPr lang="en-US" sz="1200" b="1" i="0" u="none" strike="noStrike" dirty="0" smtClean="0">
                          <a:solidFill>
                            <a:srgbClr val="0088EE"/>
                          </a:solidFill>
                          <a:latin typeface="+mn-lt"/>
                        </a:rPr>
                        <a:t>Available bandwidth</a:t>
                      </a:r>
                    </a:p>
                    <a:p>
                      <a:pPr algn="ctr" fontAlgn="ctr"/>
                      <a:r>
                        <a:rPr lang="en-US" sz="1200" b="1" i="0" u="none" strike="noStrike" dirty="0" smtClean="0">
                          <a:solidFill>
                            <a:srgbClr val="0088EE"/>
                          </a:solidFill>
                          <a:latin typeface="+mn-lt"/>
                        </a:rPr>
                        <a:t>(MHz)</a:t>
                      </a:r>
                      <a:endParaRPr lang="en-US" sz="1200" b="1" i="0" u="none" strike="noStrike" dirty="0">
                        <a:solidFill>
                          <a:srgbClr val="0088EE"/>
                        </a:solidFill>
                        <a:latin typeface="+mn-lt"/>
                      </a:endParaRP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n-US" sz="1200" b="1" i="0" u="none" strike="noStrike" dirty="0" smtClean="0">
                          <a:solidFill>
                            <a:srgbClr val="0088EE"/>
                          </a:solidFill>
                          <a:latin typeface="+mn-lt"/>
                        </a:rPr>
                        <a:t>LTE</a:t>
                      </a:r>
                    </a:p>
                    <a:p>
                      <a:pPr algn="ctr" fontAlgn="ctr"/>
                      <a:r>
                        <a:rPr lang="en-US" sz="1200" b="1" i="0" u="none" strike="noStrike" dirty="0" smtClean="0">
                          <a:solidFill>
                            <a:srgbClr val="0088EE"/>
                          </a:solidFill>
                          <a:latin typeface="+mn-lt"/>
                        </a:rPr>
                        <a:t>Baseline 2</a:t>
                      </a: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n-US" sz="1200" b="1" i="0" u="none" strike="noStrike" dirty="0">
                          <a:solidFill>
                            <a:srgbClr val="0088EE"/>
                          </a:solidFill>
                          <a:latin typeface="+mn-lt"/>
                        </a:rPr>
                        <a:t>Open </a:t>
                      </a:r>
                      <a:r>
                        <a:rPr lang="en-US" sz="1200" b="1" i="0" u="none" strike="noStrike" dirty="0" smtClean="0">
                          <a:solidFill>
                            <a:srgbClr val="0088EE"/>
                          </a:solidFill>
                          <a:latin typeface="+mn-lt"/>
                        </a:rPr>
                        <a:t>Carrier</a:t>
                      </a: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n-US" altLang="zh-CN" sz="1200" b="1" i="0" u="none" strike="noStrike" baseline="0" dirty="0" smtClean="0">
                          <a:solidFill>
                            <a:srgbClr val="0088EE"/>
                          </a:solidFill>
                          <a:latin typeface="+mn-lt"/>
                        </a:rPr>
                        <a:t>UE gain</a:t>
                      </a:r>
                    </a:p>
                    <a:p>
                      <a:pPr algn="ctr" fontAlgn="ctr"/>
                      <a:r>
                        <a:rPr lang="en-US" altLang="zh-CN" sz="1200" b="1" i="0" u="none" strike="noStrike" baseline="0" dirty="0" smtClean="0">
                          <a:solidFill>
                            <a:srgbClr val="0088EE"/>
                          </a:solidFill>
                          <a:latin typeface="+mn-lt"/>
                        </a:rPr>
                        <a:t>(5 MHz filter)</a:t>
                      </a:r>
                      <a:endParaRPr lang="en-US" altLang="zh-CN" sz="1200" b="1" i="0" u="none" strike="noStrike" dirty="0" smtClean="0">
                        <a:latin typeface="+mn-lt"/>
                      </a:endParaRP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r>
              <a:tr h="520955">
                <a:tc>
                  <a:txBody>
                    <a:bodyPr/>
                    <a:lstStyle/>
                    <a:p>
                      <a:pPr algn="ctr" fontAlgn="ctr"/>
                      <a:r>
                        <a:rPr lang="en-US" altLang="zh-CN" sz="1200" b="0" i="0" u="none" strike="noStrike" dirty="0">
                          <a:solidFill>
                            <a:schemeClr val="tx1"/>
                          </a:solidFill>
                          <a:latin typeface="+mn-lt"/>
                        </a:rPr>
                        <a:t>7</a:t>
                      </a: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altLang="zh-CN" sz="1200" b="0" i="0" u="none" strike="noStrike" dirty="0" smtClean="0">
                          <a:solidFill>
                            <a:schemeClr val="tx1"/>
                          </a:solidFill>
                          <a:latin typeface="+mn-lt"/>
                        </a:rPr>
                        <a:t>2x3</a:t>
                      </a:r>
                      <a:r>
                        <a:rPr lang="en-US" altLang="zh-CN" sz="1200" b="0" i="0" u="none" strike="noStrike" baseline="0" dirty="0" smtClean="0">
                          <a:solidFill>
                            <a:schemeClr val="tx1"/>
                          </a:solidFill>
                          <a:latin typeface="+mn-lt"/>
                        </a:rPr>
                        <a:t> MHz carriers</a:t>
                      </a:r>
                    </a:p>
                    <a:p>
                      <a:pPr algn="ctr" fontAlgn="ctr"/>
                      <a:r>
                        <a:rPr lang="en-US" altLang="zh-CN" sz="1200" b="0" i="0" u="none" strike="noStrike" baseline="0" dirty="0" smtClean="0">
                          <a:solidFill>
                            <a:schemeClr val="tx1"/>
                          </a:solidFill>
                          <a:latin typeface="+mn-lt"/>
                        </a:rPr>
                        <a:t>Usable: </a:t>
                      </a:r>
                      <a:r>
                        <a:rPr lang="en-US" altLang="zh-CN" sz="1200" b="0" i="0" u="none" strike="noStrike" dirty="0" smtClean="0">
                          <a:solidFill>
                            <a:schemeClr val="tx1"/>
                          </a:solidFill>
                          <a:latin typeface="+mn-lt"/>
                        </a:rPr>
                        <a:t>5.4 MHz</a:t>
                      </a:r>
                      <a:endParaRPr lang="zh-CN" altLang="en-US" sz="1200" b="0" i="0" u="none" strike="noStrike" dirty="0">
                        <a:solidFill>
                          <a:schemeClr val="tx1"/>
                        </a:solidFill>
                        <a:latin typeface="+mn-lt"/>
                      </a:endParaRP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altLang="zh-CN" sz="1200" b="0" i="0" u="none" strike="noStrike" dirty="0" smtClean="0">
                          <a:solidFill>
                            <a:schemeClr val="tx1"/>
                          </a:solidFill>
                          <a:latin typeface="+mn-lt"/>
                        </a:rPr>
                        <a:t>6.3 MHz</a:t>
                      </a:r>
                    </a:p>
                    <a:p>
                      <a:pPr algn="ctr" fontAlgn="ctr"/>
                      <a:r>
                        <a:rPr lang="en-US" altLang="zh-CN" sz="1200" b="0" i="0" u="none" strike="noStrike" dirty="0" smtClean="0">
                          <a:solidFill>
                            <a:schemeClr val="tx1"/>
                          </a:solidFill>
                          <a:latin typeface="+mn-lt"/>
                        </a:rPr>
                        <a:t>(+17%)</a:t>
                      </a:r>
                      <a:endParaRPr lang="zh-CN" altLang="en-US" sz="1200" b="0" i="0" u="none" strike="noStrike" dirty="0">
                        <a:solidFill>
                          <a:schemeClr val="tx1"/>
                        </a:solidFill>
                        <a:latin typeface="+mn-lt"/>
                      </a:endParaRP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200" b="1" i="0" u="none" strike="noStrike" dirty="0" smtClean="0">
                          <a:solidFill>
                            <a:schemeClr val="tx1"/>
                          </a:solidFill>
                          <a:latin typeface="+mn-lt"/>
                        </a:rPr>
                        <a:t>67%</a:t>
                      </a: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050" b="0" i="0" u="none" strike="noStrike" dirty="0" smtClean="0">
                          <a:solidFill>
                            <a:schemeClr val="tx1"/>
                          </a:solidFill>
                          <a:latin typeface="+mn-lt"/>
                        </a:rPr>
                        <a:t>(4.5 vs. 2.7 MHz)</a:t>
                      </a: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r>
            </a:tbl>
          </a:graphicData>
        </a:graphic>
      </p:graphicFrame>
      <p:graphicFrame>
        <p:nvGraphicFramePr>
          <p:cNvPr id="89" name="表格 310"/>
          <p:cNvGraphicFramePr>
            <a:graphicFrameLocks noGrp="1"/>
          </p:cNvGraphicFramePr>
          <p:nvPr/>
        </p:nvGraphicFramePr>
        <p:xfrm>
          <a:off x="7014161" y="2677070"/>
          <a:ext cx="4688943" cy="1368152"/>
        </p:xfrm>
        <a:graphic>
          <a:graphicData uri="http://schemas.openxmlformats.org/drawingml/2006/table">
            <a:tbl>
              <a:tblPr/>
              <a:tblGrid>
                <a:gridCol w="960357"/>
                <a:gridCol w="1536571"/>
                <a:gridCol w="960357"/>
                <a:gridCol w="1231658"/>
              </a:tblGrid>
              <a:tr h="818255">
                <a:tc>
                  <a:txBody>
                    <a:bodyPr/>
                    <a:lstStyle/>
                    <a:p>
                      <a:pPr algn="ctr" fontAlgn="ctr"/>
                      <a:r>
                        <a:rPr lang="en-US" sz="1200" b="1" i="0" u="none" strike="noStrike" dirty="0" smtClean="0">
                          <a:solidFill>
                            <a:srgbClr val="0088EE"/>
                          </a:solidFill>
                          <a:latin typeface="+mn-lt"/>
                        </a:rPr>
                        <a:t>Available bandwidth</a:t>
                      </a:r>
                    </a:p>
                    <a:p>
                      <a:pPr algn="ctr" fontAlgn="ctr"/>
                      <a:r>
                        <a:rPr lang="en-US" sz="1200" b="1" i="0" u="none" strike="noStrike" dirty="0" smtClean="0">
                          <a:solidFill>
                            <a:srgbClr val="0088EE"/>
                          </a:solidFill>
                          <a:latin typeface="+mn-lt"/>
                        </a:rPr>
                        <a:t>(MHz)</a:t>
                      </a:r>
                      <a:endParaRPr lang="en-US" sz="1200" b="1" i="0" u="none" strike="noStrike" dirty="0">
                        <a:solidFill>
                          <a:srgbClr val="0088EE"/>
                        </a:solidFill>
                        <a:latin typeface="+mn-lt"/>
                      </a:endParaRP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n-US" sz="1200" b="1" i="0" u="none" strike="noStrike" dirty="0" smtClean="0">
                          <a:solidFill>
                            <a:srgbClr val="0088EE"/>
                          </a:solidFill>
                          <a:latin typeface="+mn-lt"/>
                        </a:rPr>
                        <a:t>LTE</a:t>
                      </a:r>
                    </a:p>
                    <a:p>
                      <a:pPr algn="ctr" fontAlgn="ctr"/>
                      <a:r>
                        <a:rPr lang="en-US" sz="1200" b="1" i="0" u="none" strike="noStrike" dirty="0" smtClean="0">
                          <a:solidFill>
                            <a:srgbClr val="0088EE"/>
                          </a:solidFill>
                          <a:latin typeface="+mn-lt"/>
                        </a:rPr>
                        <a:t>Baseline 1</a:t>
                      </a: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n-US" sz="1200" b="1" i="0" u="none" strike="noStrike" dirty="0">
                          <a:solidFill>
                            <a:srgbClr val="0088EE"/>
                          </a:solidFill>
                          <a:latin typeface="+mn-lt"/>
                        </a:rPr>
                        <a:t>Open </a:t>
                      </a:r>
                      <a:r>
                        <a:rPr lang="en-US" sz="1200" b="1" i="0" u="none" strike="noStrike" dirty="0" smtClean="0">
                          <a:solidFill>
                            <a:srgbClr val="0088EE"/>
                          </a:solidFill>
                          <a:latin typeface="+mn-lt"/>
                        </a:rPr>
                        <a:t>Carrier</a:t>
                      </a: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n-US" sz="1200" b="1" i="0" u="none" strike="noStrike" baseline="0" dirty="0" smtClean="0">
                          <a:solidFill>
                            <a:srgbClr val="0088EE"/>
                          </a:solidFill>
                          <a:latin typeface="+mn-lt"/>
                        </a:rPr>
                        <a:t>Network gain</a:t>
                      </a:r>
                    </a:p>
                    <a:p>
                      <a:pPr algn="ctr" fontAlgn="ctr"/>
                      <a:r>
                        <a:rPr lang="en-US" sz="1200" b="1" i="0" u="none" strike="noStrike" baseline="0" dirty="0" smtClean="0">
                          <a:solidFill>
                            <a:srgbClr val="0088EE"/>
                          </a:solidFill>
                          <a:latin typeface="+mn-lt"/>
                        </a:rPr>
                        <a:t>(example A)</a:t>
                      </a:r>
                      <a:endParaRPr lang="en-US" sz="1200" b="1" i="0" u="none" strike="noStrike" dirty="0">
                        <a:latin typeface="+mn-lt"/>
                      </a:endParaRP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r>
              <a:tr h="549897">
                <a:tc>
                  <a:txBody>
                    <a:bodyPr/>
                    <a:lstStyle/>
                    <a:p>
                      <a:pPr algn="ctr" fontAlgn="ctr"/>
                      <a:r>
                        <a:rPr lang="en-US" altLang="zh-CN" sz="1200" b="0" i="0" u="none" strike="noStrike" dirty="0">
                          <a:solidFill>
                            <a:schemeClr val="tx1"/>
                          </a:solidFill>
                          <a:latin typeface="+mn-lt"/>
                        </a:rPr>
                        <a:t>7</a:t>
                      </a: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altLang="zh-CN" sz="1200" b="0" i="0" u="none" strike="noStrike" dirty="0" smtClean="0">
                          <a:solidFill>
                            <a:schemeClr val="tx1"/>
                          </a:solidFill>
                          <a:latin typeface="+mn-lt"/>
                        </a:rPr>
                        <a:t>1x5 MHz carrier</a:t>
                      </a:r>
                    </a:p>
                    <a:p>
                      <a:pPr algn="ctr" fontAlgn="ctr"/>
                      <a:r>
                        <a:rPr lang="en-US" altLang="zh-CN" sz="1200" b="0" i="0" u="none" strike="noStrike" dirty="0" smtClean="0">
                          <a:solidFill>
                            <a:schemeClr val="tx1"/>
                          </a:solidFill>
                          <a:latin typeface="+mn-lt"/>
                        </a:rPr>
                        <a:t>Usable: 4.5 MHz</a:t>
                      </a:r>
                      <a:endParaRPr lang="zh-CN" altLang="en-US" sz="1200" b="0" i="0" u="none" strike="noStrike" dirty="0" smtClean="0">
                        <a:solidFill>
                          <a:schemeClr val="tx1"/>
                        </a:solidFill>
                        <a:latin typeface="+mn-lt"/>
                      </a:endParaRP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altLang="zh-CN" sz="1200" b="0" i="0" u="none" strike="noStrike" dirty="0" smtClean="0">
                          <a:solidFill>
                            <a:schemeClr val="tx1"/>
                          </a:solidFill>
                          <a:latin typeface="+mn-lt"/>
                        </a:rPr>
                        <a:t>6.3 MHz</a:t>
                      </a:r>
                    </a:p>
                    <a:p>
                      <a:pPr algn="ctr" fontAlgn="ctr"/>
                      <a:r>
                        <a:rPr lang="en-US" altLang="zh-CN" sz="1200" b="0" i="0" u="none" strike="noStrike" dirty="0" smtClean="0">
                          <a:solidFill>
                            <a:schemeClr val="tx1"/>
                          </a:solidFill>
                          <a:latin typeface="+mn-lt"/>
                        </a:rPr>
                        <a:t>(+40%)</a:t>
                      </a:r>
                      <a:endParaRPr lang="zh-CN" altLang="en-US" sz="1200" b="0" i="0" u="none" strike="noStrike" dirty="0">
                        <a:solidFill>
                          <a:schemeClr val="tx1"/>
                        </a:solidFill>
                        <a:latin typeface="+mn-lt"/>
                      </a:endParaRP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altLang="zh-CN" sz="1200" b="1" i="0" u="none" strike="noStrike" dirty="0" smtClean="0">
                          <a:solidFill>
                            <a:schemeClr val="tx1"/>
                          </a:solidFill>
                          <a:latin typeface="+mn-lt"/>
                        </a:rPr>
                        <a:t>40%</a:t>
                      </a:r>
                      <a:endParaRPr lang="en-US" altLang="zh-CN" sz="1200" b="1" i="0" u="none" strike="noStrike" dirty="0">
                        <a:solidFill>
                          <a:schemeClr val="tx1"/>
                        </a:solidFill>
                        <a:latin typeface="+mn-lt"/>
                      </a:endParaRPr>
                    </a:p>
                  </a:txBody>
                  <a:tcPr marL="7861" marR="7861" marT="78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r>
            </a:tbl>
          </a:graphicData>
        </a:graphic>
      </p:graphicFrame>
    </p:spTree>
  </p:cSld>
  <p:clrMapOvr>
    <a:masterClrMapping/>
  </p:clrMapOvr>
  <p:transition advClick="0" advTm="8000">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008" y="78378"/>
            <a:ext cx="11570596" cy="1143000"/>
          </a:xfrm>
        </p:spPr>
        <p:txBody>
          <a:bodyPr/>
          <a:lstStyle/>
          <a:p>
            <a:r>
              <a:rPr lang="en-US" b="0" dirty="0" smtClean="0">
                <a:solidFill>
                  <a:srgbClr val="990000"/>
                </a:solidFill>
                <a:ea typeface="SimHei" pitchFamily="2" charset="-122"/>
              </a:rPr>
              <a:t>Requirements</a:t>
            </a:r>
            <a:endParaRPr lang="en-US" dirty="0"/>
          </a:p>
        </p:txBody>
      </p:sp>
      <p:graphicFrame>
        <p:nvGraphicFramePr>
          <p:cNvPr id="5" name="Content Placeholder 4"/>
          <p:cNvGraphicFramePr>
            <a:graphicFrameLocks noGrp="1"/>
          </p:cNvGraphicFramePr>
          <p:nvPr>
            <p:ph sz="half" idx="2"/>
          </p:nvPr>
        </p:nvGraphicFramePr>
        <p:xfrm>
          <a:off x="623888" y="1494971"/>
          <a:ext cx="10975975" cy="4659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071" y="65315"/>
            <a:ext cx="11570596" cy="1143000"/>
          </a:xfrm>
        </p:spPr>
        <p:txBody>
          <a:bodyPr/>
          <a:lstStyle/>
          <a:p>
            <a:r>
              <a:rPr lang="en-US" b="0" dirty="0" smtClean="0">
                <a:solidFill>
                  <a:srgbClr val="990000"/>
                </a:solidFill>
                <a:ea typeface="SimHei" pitchFamily="2" charset="-122"/>
              </a:rPr>
              <a:t>Expected work in 3GPP</a:t>
            </a:r>
          </a:p>
        </p:txBody>
      </p:sp>
      <p:sp>
        <p:nvSpPr>
          <p:cNvPr id="3" name="Text Placeholder 2"/>
          <p:cNvSpPr>
            <a:spLocks noGrp="1"/>
          </p:cNvSpPr>
          <p:nvPr>
            <p:ph type="body" sz="half" idx="1"/>
          </p:nvPr>
        </p:nvSpPr>
        <p:spPr>
          <a:xfrm>
            <a:off x="624580" y="1280160"/>
            <a:ext cx="10565934" cy="4702629"/>
          </a:xfrm>
        </p:spPr>
        <p:txBody>
          <a:bodyPr/>
          <a:lstStyle/>
          <a:p>
            <a:r>
              <a:rPr lang="en-US" sz="2400" dirty="0" smtClean="0"/>
              <a:t>The expected work would mostly be in RAN1 and RAN4</a:t>
            </a:r>
          </a:p>
          <a:p>
            <a:pPr lvl="1"/>
            <a:r>
              <a:rPr lang="en-US" sz="2000" dirty="0" smtClean="0"/>
              <a:t>RAN4 work could be done with minimal or no impact on UE RF requirements (no new bandwidth from the UE perspective)</a:t>
            </a:r>
          </a:p>
          <a:p>
            <a:pPr lvl="1"/>
            <a:r>
              <a:rPr lang="en-US" sz="2000" dirty="0" smtClean="0"/>
              <a:t>RAN1 should define physical layer enhancements to avoid full system bandwidth occupancy by reference signals and channels, and related UE procedures</a:t>
            </a:r>
          </a:p>
          <a:p>
            <a:endParaRPr lang="en-US" sz="2400" dirty="0" smtClean="0"/>
          </a:p>
          <a:p>
            <a:r>
              <a:rPr lang="en-US" sz="2400" dirty="0" smtClean="0"/>
              <a:t>The proposed work is meant to optimize the spectrum utilization in the identified use cases. It is not a pre-requisite for the implementation of LSA</a:t>
            </a:r>
          </a:p>
          <a:p>
            <a:pPr lvl="1"/>
            <a:r>
              <a:rPr lang="en-US" sz="2000" dirty="0" smtClean="0"/>
              <a:t>The work in ETSI RRS on LSA in 2.3-2.4 GHz band and the national trials to build spectrum maps do not need to be impacted by this proposal. In fact the timing would mostly preclude any impact on the first implementation of LSA.</a:t>
            </a:r>
            <a:endParaRPr lang="en-US" sz="2400" b="1" dirty="0" smtClean="0"/>
          </a:p>
          <a:p>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图片 6"/>
          <p:cNvPicPr>
            <a:picLocks noChangeAspect="1"/>
          </p:cNvPicPr>
          <p:nvPr/>
        </p:nvPicPr>
        <p:blipFill>
          <a:blip r:embed="rId2" cstate="print"/>
          <a:srcRect/>
          <a:stretch>
            <a:fillRect/>
          </a:stretch>
        </p:blipFill>
        <p:spPr bwMode="auto">
          <a:xfrm>
            <a:off x="0" y="0"/>
            <a:ext cx="12193588" cy="6858000"/>
          </a:xfrm>
          <a:prstGeom prst="rect">
            <a:avLst/>
          </a:prstGeom>
          <a:noFill/>
          <a:ln w="9525">
            <a:noFill/>
            <a:miter lim="800000"/>
            <a:headEnd/>
            <a:tailEnd/>
          </a:ln>
        </p:spPr>
      </p:pic>
      <p:sp>
        <p:nvSpPr>
          <p:cNvPr id="66563" name="标题 1"/>
          <p:cNvSpPr>
            <a:spLocks noGrp="1"/>
          </p:cNvSpPr>
          <p:nvPr>
            <p:ph type="title"/>
          </p:nvPr>
        </p:nvSpPr>
        <p:spPr bwMode="auto">
          <a:xfrm>
            <a:off x="3398838" y="1827213"/>
            <a:ext cx="5762625" cy="1143000"/>
          </a:xfrm>
          <a:noFill/>
          <a:ln>
            <a:miter lim="800000"/>
            <a:headEnd/>
            <a:tailEnd/>
          </a:ln>
        </p:spPr>
        <p:txBody>
          <a:bodyPr vert="horz" wrap="square" lIns="91440" tIns="45720" rIns="91440" bIns="45720" numCol="1" anchor="t" anchorCtr="0" compatLnSpc="1">
            <a:prstTxWarp prst="textNoShape">
              <a:avLst/>
            </a:prstTxWarp>
          </a:bodyPr>
          <a:lstStyle/>
          <a:p>
            <a:pPr algn="ctr"/>
            <a:r>
              <a:rPr lang="en-US" altLang="zh-CN" smtClean="0">
                <a:solidFill>
                  <a:schemeClr val="bg1"/>
                </a:solidFill>
              </a:rPr>
              <a:t>Thank you !</a:t>
            </a:r>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34073</TotalTime>
  <Words>1029</Words>
  <Application>Microsoft Office PowerPoint</Application>
  <PresentationFormat>Custom</PresentationFormat>
  <Paragraphs>123</Paragraphs>
  <Slides>9</Slides>
  <Notes>3</Notes>
  <HiddenSlides>0</HiddenSlides>
  <MMClips>0</MMClips>
  <ScaleCrop>false</ScaleCrop>
  <HeadingPairs>
    <vt:vector size="6" baseType="variant">
      <vt:variant>
        <vt:lpstr>Theme</vt:lpstr>
      </vt:variant>
      <vt:variant>
        <vt:i4>12</vt:i4>
      </vt:variant>
      <vt:variant>
        <vt:lpstr>Links</vt:lpstr>
      </vt:variant>
      <vt:variant>
        <vt:i4>1</vt:i4>
      </vt:variant>
      <vt:variant>
        <vt:lpstr>Slide Titles</vt:lpstr>
      </vt:variant>
      <vt:variant>
        <vt:i4>9</vt:i4>
      </vt:variant>
    </vt:vector>
  </HeadingPairs>
  <TitlesOfParts>
    <vt:vector size="22"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C:\Users\x50436\Documents\Drawing3.vsd\Drawing\~页-1\直线-曲线连接线.354</vt:lpstr>
      <vt:lpstr>Motivation of the New SI Proposal: Spectrum Sharing in Licensed Bands for LTE</vt:lpstr>
      <vt:lpstr>RAN#63 SID Proposal (RP-140158) Spectrum Sharing in Licensed Bands (FS_LTE_SpecSharing)</vt:lpstr>
      <vt:lpstr>Spectrum Availability</vt:lpstr>
      <vt:lpstr>Spectrum Sharing Scenarios</vt:lpstr>
      <vt:lpstr>Efficient Spectrum Utilization</vt:lpstr>
      <vt:lpstr>Use Cases and Performance Gain</vt:lpstr>
      <vt:lpstr>Requirements</vt:lpstr>
      <vt:lpstr>Expected work in 3GPP</vt:lpstr>
      <vt:lpstr>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David Mazzarese</cp:lastModifiedBy>
  <cp:revision>2741</cp:revision>
  <dcterms:created xsi:type="dcterms:W3CDTF">2010-09-30T06:00:50Z</dcterms:created>
  <dcterms:modified xsi:type="dcterms:W3CDTF">2014-06-03T10:04:09Z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(11)Ax6v3MsOBGwQn3Nox3eiQ5R5uGlLJKm2lHQYF7/HoywTVRs0Ekk3xolfG5RBHRB+GyXkEwLT_x000d_ bCPIhl4DuV6Ox4z5X+ESgh3+Sl84H4b/Vi9ZdrVpt4+wHTy4Qfj8MfsibxgDbicTH2riNy08_x000d_ YS8zLo9hdILDM6QoAa6bdFNm44kfjSDWV3P0h3scNQqmsif4yZyFEF7YcOA18LozstgCori5_x000d_ WObh3PxeunqvRRgmJR</vt:lpwstr>
  </property>
  <property fmtid="{D5CDD505-2E9C-101B-9397-08002B2CF9AE}" pid="3" name="_ms_pID_7253431">
    <vt:lpwstr>YYA/tYgIIda3EwLaKE2N0QUPiSBR353hMLxyg6oyKhfUZ5DYcq9xxV_x000d_ LdG1zM1+wv7GGealTAoOJZd/EhPYWlvhFAQmg6Zqb+W7UA2uENkY5qcMw2BTR3M0SWNZHI3S_x000d_ 9f+72GtINNfpgmbLX7jaFi07S+PSjb8Tsj8bxHP052jZ3Qgn/uSHczF24PegP1y0hGepF2m7_x000d_ 9JTnPNwE+1UJDOgMpLrSKgo+g/YZ7dW+FMuS</vt:lpwstr>
  </property>
  <property fmtid="{D5CDD505-2E9C-101B-9397-08002B2CF9AE}" pid="4" name="_ms_pID_7253432">
    <vt:lpwstr>YZuDyid7/PR50GqSuykUx2GJH7wCgAnznzrF_x000d_ O32cYJuMpESv23VR/9weX3h+U0KApHznKu/8KhYMFmV3qNuqtdRrFrWdFmDc3G8RaeHg1FYD_x000d_ XKCr0509wFyCuujqY1TVugozT1TThz1JKMCHbKdEAkfQn7JrwjMjhKz0blCJMEJSJsNEkGE/_x000d_ UnartuQJvZuvDcoupSsoFTH27SlBeY6N4EFsW4cBCPlbhfwOnqi1/P</vt:lpwstr>
  </property>
  <property fmtid="{D5CDD505-2E9C-101B-9397-08002B2CF9AE}" pid="5" name="_ms_pID_7253433">
    <vt:lpwstr>Y4JoaXEjnEWqJa82yU_x000d_ xTHSnhiNkXT730GyDgyhc/y/Z/3rJk8MhSKdLondihiKARnVLMFsyB4VsGc9C99mQm0arb9e_x000d_ ZHZtRBh2oFu3hT1DCzMN+KZ34P8jVMlDvPmLB/spnIAkIFho9A4aACe++4BSW5iOkN0ui2+D_x000d_ fu03e8FOwNerHt9X7x1OU4CjQAMA5EAbQqFdPv5iVjnLxu/nbWfTJo6pyr8/ab1+OgWx9RKE</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x4IjChOI5/zRUh9zXQ5pZwFRvYo3pXbD/WKN+zte4NSnRAn2BUYNMR6P9Cs33LGjRPtzgo39_x000d_ x1XME5LNO74EwWEGmPrfFii07USVsmy8oWHIfz0jVXVXUZf2itoBvcRasK9VWwBewmFUs6za_x000d_ 3F6gfj7/IsajTFyOPwfbZr3YmL0+7BcdZLbUri39YrCHp6Db/bCi2iPwelxWc3+UKh+OPjWj_x000d_ 2SfD7WQy4hZpeDPe</vt:lpwstr>
  </property>
  <property fmtid="{D5CDD505-2E9C-101B-9397-08002B2CF9AE}" pid="11" name="_ms_pID_7253434_00">
    <vt:lpwstr>_ms_pID_7253434</vt:lpwstr>
  </property>
  <property fmtid="{D5CDD505-2E9C-101B-9397-08002B2CF9AE}" pid="12" name="_ms_pID_7253435">
    <vt:lpwstr>an+Wym17P8iLtn7aw9FkzM6Fxp48XixbdJagJFVa8JDoUV0h4RQuysGw_x000d_ 79gtQ61L7Hs+jZhuxKqOmBt/G1SA4I39RnDiZ4tZb4o84yXrikhusjfMATAG1xhXCUbWeA3/_x000d_ 4L0afcGlt8yGh32GwggWw6XtslN/uchxKuFVrYM9JLmI+pSDZ5n6/gqzEUMAAFj71pdX16sf_x000d_ /9ATe4T7W5jZsFh52piy56y3EhTaylYeCB</vt:lpwstr>
  </property>
  <property fmtid="{D5CDD505-2E9C-101B-9397-08002B2CF9AE}" pid="13" name="_ms_pID_7253435_00">
    <vt:lpwstr>_ms_pID_7253435</vt:lpwstr>
  </property>
  <property fmtid="{D5CDD505-2E9C-101B-9397-08002B2CF9AE}" pid="14" name="_ms_pID_7253436">
    <vt:lpwstr>ui6VTI+JiJnnj4aWbwyHrLHdiRSUBnB6XPl6cG_x000d_ 3NaVy4juud+wdqTnrpxQILVwwZrM4R7cE9odI00oTaVSLrFyOYyDJsSqU2Pm/OHmH5fmwq/4_x000d_ TUIlQx5ZZ46M7Cum3RjtIbBhO5DhTzNcms+rsfS/xVfZeuKhQb7mGmaBOoQ0B7WZ84G37ElI_x000d_ t4l3f+EAhfw9G0RMuLPH14sJcpyxfM00Zjtoed1jl7CH/4/5q9T1</vt:lpwstr>
  </property>
  <property fmtid="{D5CDD505-2E9C-101B-9397-08002B2CF9AE}" pid="15" name="_ms_pID_7253436_00">
    <vt:lpwstr>_ms_pID_7253436</vt:lpwstr>
  </property>
  <property fmtid="{D5CDD505-2E9C-101B-9397-08002B2CF9AE}" pid="16" name="_ms_pID_7253437">
    <vt:lpwstr>wMUPYSShXb6VGeN5pNQM_x000d_ OHlzl1aaC+DSXy8TzEu7qKpxoMejEIYmqBJ/+G4FVXcrx33pELuQ03yl7KYKBelV5Uz/Wq9I_x000d_ SbjRQp5GLEnwGRnffAwkWyPV7aylMkcXMnD+tem6g5QHFYMDR8k38DDeRqiW+mrwU6wIXLYa_x000d_ v93EE5fRqWRjisOOkpywelEKqbtOJlYbrYqQTpsvLi2/2t/mujnDTrucJZOLx0MYYyHS4L</vt:lpwstr>
  </property>
  <property fmtid="{D5CDD505-2E9C-101B-9397-08002B2CF9AE}" pid="17" name="_ms_pID_7253437_00">
    <vt:lpwstr>_ms_pID_7253437</vt:lpwstr>
  </property>
  <property fmtid="{D5CDD505-2E9C-101B-9397-08002B2CF9AE}" pid="18" name="_ms_pID_7253438">
    <vt:lpwstr>5x_x000d_ NSMSRn/i7UFkTNAfO0X0XKXTlo9W6yXuO9ABaT3ei1ftzC0NC7ALwgSW1SM5q3NnMEZU6tlF_x000d_ Uvq3cpvWnCp/khdXs8r7t8H3ZSMscC64ZheRQ+TKivZaIM/+gECv8MJjhfL6z1JBx3TIlCW8_x000d_ 6+AkZaW/KtOVpdg0I1CXiauOExkHKvDkCZgYWXy2WcOmuFXapiBpDuKaq0RrQHH+r6PRpY3Z_x000d_ MJF6Y8K6xIhEh8</vt:lpwstr>
  </property>
  <property fmtid="{D5CDD505-2E9C-101B-9397-08002B2CF9AE}" pid="19" name="_ms_pID_7253438_00">
    <vt:lpwstr>_ms_pID_7253438</vt:lpwstr>
  </property>
  <property fmtid="{D5CDD505-2E9C-101B-9397-08002B2CF9AE}" pid="20" name="_ms_pID_7253439">
    <vt:lpwstr>0yPo57crMkZPUq7hM6teBHE8vbHNfXcVuGOIKqysd+rX8iQAq+xOdfCvug_x000d_ N2vhMc+vtHMUNhsYwaz8NUAkikIdc69KpBZ6VwCPhIFnlpRRdKt6yAjS+6A3tqAqhjqWOzOF_x000d_ 0SM+8sZH9UahC+ctTLz3e0eEXJaiScI9ZCpK87c1noGQ02/iKTfHwWwjHSLOIkceI3IDtELX_x000d_ DkXasRTe++1ZRxw2bdXuJUdy4GJfKcw6</vt:lpwstr>
  </property>
  <property fmtid="{D5CDD505-2E9C-101B-9397-08002B2CF9AE}" pid="21" name="_ms_pID_7253439_00">
    <vt:lpwstr>_ms_pID_7253439</vt:lpwstr>
  </property>
  <property fmtid="{D5CDD505-2E9C-101B-9397-08002B2CF9AE}" pid="22" name="_ms_pID_72534310">
    <vt:lpwstr>7O2aL9ZkEuKK+AORVdE5sMufHufsfDzb</vt:lpwstr>
  </property>
  <property fmtid="{D5CDD505-2E9C-101B-9397-08002B2CF9AE}" pid="23" name="_new_ms_pID_72543">
    <vt:lpwstr>(3)Mp91xl/fRaARBe9TWSH1oMk3mNbcuP8h4PXk8iSHhSKM1P/VuogpQ6cBuB+Hehrpu2roi/D1
hAGx/DRi1pPmkS5PIJ/8SRSmEpwlyVC3KE0nLy/txIdIEovUvvenwSzmHEDj0Rxps5ppuZ/3
M0Amz1MHMf4JczYitvaDE1Ax0r2MJST2V/uPHR8e7MrrFV8EMH6n+OExEd0DPlr99FEdCTg2
NEg2Bp27Eh88ba6ztk</vt:lpwstr>
  </property>
  <property fmtid="{D5CDD505-2E9C-101B-9397-08002B2CF9AE}" pid="24" name="_new_ms_pID_725431">
    <vt:lpwstr>dulvMqS26Z1qiJVT8WdVpVMCHo4ZmSYYLCSB2h4RVAB63gk7OpVE4Z
bxsJGsxEPzkKMGJ4kJjLWqw9cur9sRn16gh6RQ7knIXhGavRw6JBPxHOm1w4YvoNxZfvrsvc
bINjojcLU1ajdIyGtL9IsnqDe+1SNQ4qPgYNEi1dYBTGDHIQ2H84VfyhAyoklk4rmIC5sCMH
UcsQrAI3VGzEVgpmN+gsdK5j8Q7KsDqQ40tW</vt:lpwstr>
  </property>
  <property fmtid="{D5CDD505-2E9C-101B-9397-08002B2CF9AE}" pid="25" name="_new_ms_pID_725432">
    <vt:lpwstr>nzfC4MlVW3wWgAJifbOZBlr2mnfDJG5vzxlX
W9CziRKiqBjYxLFXG1hn3D0IDAJL0BFYQZVfyJfwdqM5XU8a4+4SR3x+XPbgI5htIUymg+FW
ARvWVkkRq4Jsg6++u3qK5g==</vt:lpwstr>
  </property>
  <property fmtid="{D5CDD505-2E9C-101B-9397-08002B2CF9AE}" pid="26" name="sflag">
    <vt:lpwstr>1401775611</vt:lpwstr>
  </property>
</Properties>
</file>