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48" r:id="rId1"/>
  </p:sldMasterIdLst>
  <p:notesMasterIdLst>
    <p:notesMasterId r:id="rId13"/>
  </p:notesMasterIdLst>
  <p:handoutMasterIdLst>
    <p:handoutMasterId r:id="rId14"/>
  </p:handoutMasterIdLst>
  <p:sldIdLst>
    <p:sldId id="325" r:id="rId2"/>
    <p:sldId id="400" r:id="rId3"/>
    <p:sldId id="396" r:id="rId4"/>
    <p:sldId id="399" r:id="rId5"/>
    <p:sldId id="397" r:id="rId6"/>
    <p:sldId id="398" r:id="rId7"/>
    <p:sldId id="401" r:id="rId8"/>
    <p:sldId id="404" r:id="rId9"/>
    <p:sldId id="402" r:id="rId10"/>
    <p:sldId id="403" r:id="rId11"/>
    <p:sldId id="326" r:id="rId12"/>
  </p:sldIdLst>
  <p:sldSz cx="9144000" cy="6858000" type="screen4x3"/>
  <p:notesSz cx="6858000" cy="9144000"/>
  <p:defaultTextStyle>
    <a:defPPr>
      <a:defRPr lang="ja-JP"/>
    </a:defPPr>
    <a:lvl1pPr algn="l" rtl="0" fontAlgn="base">
      <a:spcBef>
        <a:spcPct val="0"/>
      </a:spcBef>
      <a:spcAft>
        <a:spcPct val="0"/>
      </a:spcAft>
      <a:defRPr kumimoji="1" sz="2400" kern="1200">
        <a:solidFill>
          <a:schemeClr val="tx1"/>
        </a:solidFill>
        <a:latin typeface="Arial" charset="0"/>
        <a:ea typeface="標楷體" pitchFamily="65" charset="-120"/>
        <a:cs typeface="+mn-cs"/>
      </a:defRPr>
    </a:lvl1pPr>
    <a:lvl2pPr marL="457200" algn="l" rtl="0" fontAlgn="base">
      <a:spcBef>
        <a:spcPct val="0"/>
      </a:spcBef>
      <a:spcAft>
        <a:spcPct val="0"/>
      </a:spcAft>
      <a:defRPr kumimoji="1" sz="2400" kern="1200">
        <a:solidFill>
          <a:schemeClr val="tx1"/>
        </a:solidFill>
        <a:latin typeface="Arial" charset="0"/>
        <a:ea typeface="標楷體" pitchFamily="65" charset="-120"/>
        <a:cs typeface="+mn-cs"/>
      </a:defRPr>
    </a:lvl2pPr>
    <a:lvl3pPr marL="914400" algn="l" rtl="0" fontAlgn="base">
      <a:spcBef>
        <a:spcPct val="0"/>
      </a:spcBef>
      <a:spcAft>
        <a:spcPct val="0"/>
      </a:spcAft>
      <a:defRPr kumimoji="1" sz="2400" kern="1200">
        <a:solidFill>
          <a:schemeClr val="tx1"/>
        </a:solidFill>
        <a:latin typeface="Arial" charset="0"/>
        <a:ea typeface="標楷體" pitchFamily="65" charset="-120"/>
        <a:cs typeface="+mn-cs"/>
      </a:defRPr>
    </a:lvl3pPr>
    <a:lvl4pPr marL="1371600" algn="l" rtl="0" fontAlgn="base">
      <a:spcBef>
        <a:spcPct val="0"/>
      </a:spcBef>
      <a:spcAft>
        <a:spcPct val="0"/>
      </a:spcAft>
      <a:defRPr kumimoji="1" sz="2400" kern="1200">
        <a:solidFill>
          <a:schemeClr val="tx1"/>
        </a:solidFill>
        <a:latin typeface="Arial" charset="0"/>
        <a:ea typeface="標楷體" pitchFamily="65" charset="-120"/>
        <a:cs typeface="+mn-cs"/>
      </a:defRPr>
    </a:lvl4pPr>
    <a:lvl5pPr marL="1828800" algn="l" rtl="0" fontAlgn="base">
      <a:spcBef>
        <a:spcPct val="0"/>
      </a:spcBef>
      <a:spcAft>
        <a:spcPct val="0"/>
      </a:spcAft>
      <a:defRPr kumimoji="1" sz="2400" kern="1200">
        <a:solidFill>
          <a:schemeClr val="tx1"/>
        </a:solidFill>
        <a:latin typeface="Arial" charset="0"/>
        <a:ea typeface="標楷體" pitchFamily="65" charset="-120"/>
        <a:cs typeface="+mn-cs"/>
      </a:defRPr>
    </a:lvl5pPr>
    <a:lvl6pPr marL="2286000" algn="l" defTabSz="914400" rtl="0" eaLnBrk="1" latinLnBrk="0" hangingPunct="1">
      <a:defRPr kumimoji="1" sz="2400" kern="1200">
        <a:solidFill>
          <a:schemeClr val="tx1"/>
        </a:solidFill>
        <a:latin typeface="Arial" charset="0"/>
        <a:ea typeface="標楷體" pitchFamily="65" charset="-120"/>
        <a:cs typeface="+mn-cs"/>
      </a:defRPr>
    </a:lvl6pPr>
    <a:lvl7pPr marL="2743200" algn="l" defTabSz="914400" rtl="0" eaLnBrk="1" latinLnBrk="0" hangingPunct="1">
      <a:defRPr kumimoji="1" sz="2400" kern="1200">
        <a:solidFill>
          <a:schemeClr val="tx1"/>
        </a:solidFill>
        <a:latin typeface="Arial" charset="0"/>
        <a:ea typeface="標楷體" pitchFamily="65" charset="-120"/>
        <a:cs typeface="+mn-cs"/>
      </a:defRPr>
    </a:lvl7pPr>
    <a:lvl8pPr marL="3200400" algn="l" defTabSz="914400" rtl="0" eaLnBrk="1" latinLnBrk="0" hangingPunct="1">
      <a:defRPr kumimoji="1" sz="2400" kern="1200">
        <a:solidFill>
          <a:schemeClr val="tx1"/>
        </a:solidFill>
        <a:latin typeface="Arial" charset="0"/>
        <a:ea typeface="標楷體" pitchFamily="65" charset="-120"/>
        <a:cs typeface="+mn-cs"/>
      </a:defRPr>
    </a:lvl8pPr>
    <a:lvl9pPr marL="3657600" algn="l" defTabSz="914400" rtl="0" eaLnBrk="1" latinLnBrk="0" hangingPunct="1">
      <a:defRPr kumimoji="1" sz="2400" kern="1200">
        <a:solidFill>
          <a:schemeClr val="tx1"/>
        </a:solidFill>
        <a:latin typeface="Arial" charset="0"/>
        <a:ea typeface="標楷體" pitchFamily="65"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8F8"/>
    <a:srgbClr val="6699FF"/>
    <a:srgbClr val="006EBC"/>
    <a:srgbClr val="0033CC"/>
    <a:srgbClr val="205885"/>
    <a:srgbClr val="ED6D00"/>
    <a:srgbClr val="9D9D9D"/>
    <a:srgbClr val="969696"/>
  </p:clrMru>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等深淺樣式 2 - 輔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791" autoAdjust="0"/>
    <p:restoredTop sz="97457" autoAdjust="0"/>
  </p:normalViewPr>
  <p:slideViewPr>
    <p:cSldViewPr snapToObjects="1">
      <p:cViewPr varScale="1">
        <p:scale>
          <a:sx n="70" d="100"/>
          <a:sy n="70" d="100"/>
        </p:scale>
        <p:origin x="-102" y="-522"/>
      </p:cViewPr>
      <p:guideLst>
        <p:guide orient="horz" pos="2160"/>
        <p:guide pos="2880"/>
      </p:guideLst>
    </p:cSldViewPr>
  </p:slideViewPr>
  <p:notesTextViewPr>
    <p:cViewPr>
      <p:scale>
        <a:sx n="100" d="100"/>
        <a:sy n="100" d="100"/>
      </p:scale>
      <p:origin x="0" y="0"/>
    </p:cViewPr>
  </p:notesTextViewPr>
  <p:notesViewPr>
    <p:cSldViewPr snapToObjects="1">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SimHei" pitchFamily="2" charset="-122"/>
                <a:cs typeface="+mn-cs"/>
              </a:defRPr>
            </a:lvl1pPr>
          </a:lstStyle>
          <a:p>
            <a:pPr>
              <a:defRPr/>
            </a:pPr>
            <a:endParaRPr lang="en-US"/>
          </a:p>
        </p:txBody>
      </p:sp>
      <p:sp>
        <p:nvSpPr>
          <p:cNvPr id="16387"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SimHei" pitchFamily="2" charset="-122"/>
                <a:cs typeface="+mn-cs"/>
              </a:defRPr>
            </a:lvl1pPr>
          </a:lstStyle>
          <a:p>
            <a:pPr>
              <a:defRPr/>
            </a:pPr>
            <a:endParaRPr lang="en-US"/>
          </a:p>
        </p:txBody>
      </p:sp>
      <p:sp>
        <p:nvSpPr>
          <p:cNvPr id="16388"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SimHei" pitchFamily="2" charset="-122"/>
                <a:cs typeface="+mn-cs"/>
              </a:defRPr>
            </a:lvl1pPr>
          </a:lstStyle>
          <a:p>
            <a:pPr>
              <a:defRPr/>
            </a:pPr>
            <a:endParaRPr lang="en-US"/>
          </a:p>
        </p:txBody>
      </p:sp>
      <p:sp>
        <p:nvSpPr>
          <p:cNvPr id="16389"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SimHei" pitchFamily="2" charset="-122"/>
                <a:cs typeface="+mn-cs"/>
              </a:defRPr>
            </a:lvl1pPr>
          </a:lstStyle>
          <a:p>
            <a:pPr>
              <a:defRPr/>
            </a:pPr>
            <a:fld id="{A9A5A1B9-5C14-4E61-B7FE-55896D47A406}"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SimHei" pitchFamily="2" charset="-122"/>
                <a:cs typeface="+mn-cs"/>
              </a:defRPr>
            </a:lvl1pPr>
          </a:lstStyle>
          <a:p>
            <a:pPr>
              <a:defRPr/>
            </a:pPr>
            <a:endParaRPr lang="en-US"/>
          </a:p>
        </p:txBody>
      </p:sp>
      <p:sp>
        <p:nvSpPr>
          <p:cNvPr id="9219"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SimHei" pitchFamily="2" charset="-122"/>
                <a:cs typeface="+mn-cs"/>
              </a:defRPr>
            </a:lvl1pPr>
          </a:lstStyle>
          <a:p>
            <a:pPr>
              <a:defRPr/>
            </a:pPr>
            <a:endParaRPr lang="en-US"/>
          </a:p>
        </p:txBody>
      </p:sp>
      <p:sp>
        <p:nvSpPr>
          <p:cNvPr id="4198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SimHei" pitchFamily="2" charset="-122"/>
                <a:cs typeface="+mn-cs"/>
              </a:defRPr>
            </a:lvl1pPr>
          </a:lstStyle>
          <a:p>
            <a:pPr>
              <a:defRPr/>
            </a:pPr>
            <a:endParaRPr lang="en-US"/>
          </a:p>
        </p:txBody>
      </p:sp>
      <p:sp>
        <p:nvSpPr>
          <p:cNvPr id="922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SimHei" pitchFamily="2" charset="-122"/>
                <a:cs typeface="+mn-cs"/>
              </a:defRPr>
            </a:lvl1pPr>
          </a:lstStyle>
          <a:p>
            <a:pPr>
              <a:defRPr/>
            </a:pPr>
            <a:fld id="{8F11FE3E-B12C-4B6B-8BDC-73927F9067F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SimHei" pitchFamily="2" charset="-122"/>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SimHei" pitchFamily="2" charset="-122"/>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SimHei" pitchFamily="2" charset="-122"/>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SimHei" pitchFamily="2" charset="-122"/>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SimHei"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p:txBody>
          <a:bodyPr/>
          <a:lstStyle/>
          <a:p>
            <a:pPr>
              <a:defRPr/>
            </a:pPr>
            <a:fld id="{E832CA57-2296-4468-B04A-0FAD12D0BD58}" type="slidenum">
              <a:rPr lang="en-US" smtClean="0"/>
              <a:pPr>
                <a:defRPr/>
              </a:pPr>
              <a:t>0</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p:txBody>
          <a:bodyPr/>
          <a:lstStyle/>
          <a:p>
            <a:pPr>
              <a:defRPr/>
            </a:pPr>
            <a:fld id="{542FECF7-E106-46B7-AE55-0620B128F68C}" type="slidenum">
              <a:rPr lang="en-US" smtClean="0"/>
              <a:pPr>
                <a:defRPr/>
              </a:pPr>
              <a:t>10</a:t>
            </a:fld>
            <a:endParaRPr lang="en-US" smtClean="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pic>
        <p:nvPicPr>
          <p:cNvPr id="4" name="Picture 41" descr="cover_back"/>
          <p:cNvPicPr>
            <a:picLocks noChangeAspect="1" noChangeArrowheads="1"/>
          </p:cNvPicPr>
          <p:nvPr/>
        </p:nvPicPr>
        <p:blipFill>
          <a:blip r:embed="rId2" cstate="print"/>
          <a:srcRect/>
          <a:stretch>
            <a:fillRect/>
          </a:stretch>
        </p:blipFill>
        <p:spPr bwMode="auto">
          <a:xfrm>
            <a:off x="0" y="1974850"/>
            <a:ext cx="9163050" cy="3352800"/>
          </a:xfrm>
          <a:prstGeom prst="rect">
            <a:avLst/>
          </a:prstGeom>
          <a:noFill/>
          <a:ln w="9525">
            <a:noFill/>
            <a:miter lim="800000"/>
            <a:headEnd/>
            <a:tailEnd/>
          </a:ln>
        </p:spPr>
      </p:pic>
      <p:pic>
        <p:nvPicPr>
          <p:cNvPr id="5" name="Picture 26" descr="bar_white_bot"/>
          <p:cNvPicPr>
            <a:picLocks noChangeAspect="1" noChangeArrowheads="1"/>
          </p:cNvPicPr>
          <p:nvPr/>
        </p:nvPicPr>
        <p:blipFill>
          <a:blip r:embed="rId3" cstate="print"/>
          <a:srcRect b="1707"/>
          <a:stretch>
            <a:fillRect/>
          </a:stretch>
        </p:blipFill>
        <p:spPr bwMode="auto">
          <a:xfrm>
            <a:off x="0" y="5303838"/>
            <a:ext cx="9144000" cy="1554162"/>
          </a:xfrm>
          <a:prstGeom prst="rect">
            <a:avLst/>
          </a:prstGeom>
          <a:noFill/>
          <a:ln w="9525">
            <a:noFill/>
            <a:miter lim="800000"/>
            <a:headEnd/>
            <a:tailEnd/>
          </a:ln>
        </p:spPr>
      </p:pic>
      <p:pic>
        <p:nvPicPr>
          <p:cNvPr id="6" name="Picture 28" descr="bar_white_2"/>
          <p:cNvPicPr>
            <a:picLocks noChangeAspect="1" noChangeArrowheads="1"/>
          </p:cNvPicPr>
          <p:nvPr/>
        </p:nvPicPr>
        <p:blipFill>
          <a:blip r:embed="rId4" cstate="print"/>
          <a:srcRect/>
          <a:stretch>
            <a:fillRect/>
          </a:stretch>
        </p:blipFill>
        <p:spPr bwMode="auto">
          <a:xfrm>
            <a:off x="0" y="0"/>
            <a:ext cx="9144000" cy="2009775"/>
          </a:xfrm>
          <a:prstGeom prst="rect">
            <a:avLst/>
          </a:prstGeom>
          <a:noFill/>
          <a:ln w="9525">
            <a:noFill/>
            <a:miter lim="800000"/>
            <a:headEnd/>
            <a:tailEnd/>
          </a:ln>
        </p:spPr>
      </p:pic>
      <p:pic>
        <p:nvPicPr>
          <p:cNvPr id="7" name="Picture 34" descr="bar_white_2"/>
          <p:cNvPicPr>
            <a:picLocks noChangeAspect="1" noChangeArrowheads="1"/>
          </p:cNvPicPr>
          <p:nvPr/>
        </p:nvPicPr>
        <p:blipFill>
          <a:blip r:embed="rId4" cstate="print"/>
          <a:srcRect l="47466" r="4236"/>
          <a:stretch>
            <a:fillRect/>
          </a:stretch>
        </p:blipFill>
        <p:spPr bwMode="auto">
          <a:xfrm>
            <a:off x="4178300" y="0"/>
            <a:ext cx="4416425" cy="2009775"/>
          </a:xfrm>
          <a:prstGeom prst="rect">
            <a:avLst/>
          </a:prstGeom>
          <a:noFill/>
          <a:ln w="9525">
            <a:noFill/>
            <a:miter lim="800000"/>
            <a:headEnd/>
            <a:tailEnd/>
          </a:ln>
        </p:spPr>
      </p:pic>
      <p:pic>
        <p:nvPicPr>
          <p:cNvPr id="8" name="Picture 29" descr="logo"/>
          <p:cNvPicPr>
            <a:picLocks noChangeAspect="1" noChangeArrowheads="1"/>
          </p:cNvPicPr>
          <p:nvPr/>
        </p:nvPicPr>
        <p:blipFill>
          <a:blip r:embed="rId5" cstate="print"/>
          <a:srcRect/>
          <a:stretch>
            <a:fillRect/>
          </a:stretch>
        </p:blipFill>
        <p:spPr bwMode="auto">
          <a:xfrm>
            <a:off x="1460500" y="817563"/>
            <a:ext cx="3783013" cy="404812"/>
          </a:xfrm>
          <a:prstGeom prst="rect">
            <a:avLst/>
          </a:prstGeom>
          <a:noFill/>
          <a:ln w="9525">
            <a:noFill/>
            <a:miter lim="800000"/>
            <a:headEnd/>
            <a:tailEnd/>
          </a:ln>
        </p:spPr>
      </p:pic>
      <p:pic>
        <p:nvPicPr>
          <p:cNvPr id="10" name="Picture 37" descr="bar_white_bot"/>
          <p:cNvPicPr>
            <a:picLocks noChangeAspect="1" noChangeArrowheads="1"/>
          </p:cNvPicPr>
          <p:nvPr/>
        </p:nvPicPr>
        <p:blipFill>
          <a:blip r:embed="rId3" cstate="print"/>
          <a:srcRect l="36562" r="27742" b="1707"/>
          <a:stretch>
            <a:fillRect/>
          </a:stretch>
        </p:blipFill>
        <p:spPr bwMode="auto">
          <a:xfrm>
            <a:off x="3151188" y="5303838"/>
            <a:ext cx="3263900" cy="1554162"/>
          </a:xfrm>
          <a:prstGeom prst="rect">
            <a:avLst/>
          </a:prstGeom>
          <a:noFill/>
          <a:ln w="9525">
            <a:noFill/>
            <a:miter lim="800000"/>
            <a:headEnd/>
            <a:tailEnd/>
          </a:ln>
        </p:spPr>
      </p:pic>
      <p:sp>
        <p:nvSpPr>
          <p:cNvPr id="11" name="Text Box 20"/>
          <p:cNvSpPr txBox="1">
            <a:spLocks noChangeArrowheads="1"/>
          </p:cNvSpPr>
          <p:nvPr/>
        </p:nvSpPr>
        <p:spPr bwMode="auto">
          <a:xfrm>
            <a:off x="608013" y="6226175"/>
            <a:ext cx="2881312" cy="244475"/>
          </a:xfrm>
          <a:prstGeom prst="rect">
            <a:avLst/>
          </a:prstGeom>
          <a:noFill/>
          <a:ln w="9525">
            <a:noFill/>
            <a:miter lim="800000"/>
            <a:headEnd/>
            <a:tailEnd/>
          </a:ln>
          <a:effectLst/>
        </p:spPr>
        <p:txBody>
          <a:bodyPr>
            <a:spAutoFit/>
          </a:bodyPr>
          <a:lstStyle/>
          <a:p>
            <a:pPr>
              <a:defRPr/>
            </a:pPr>
            <a:r>
              <a:rPr lang="en-US" sz="1000">
                <a:solidFill>
                  <a:srgbClr val="777777"/>
                </a:solidFill>
                <a:ea typeface="SimHei" pitchFamily="2" charset="-122"/>
              </a:rPr>
              <a:t>Copyright © MediaTek</a:t>
            </a:r>
            <a:r>
              <a:rPr lang="en-US" altLang="zh-TW" sz="1000">
                <a:solidFill>
                  <a:srgbClr val="777777"/>
                </a:solidFill>
                <a:ea typeface="SimHei" pitchFamily="2" charset="-122"/>
              </a:rPr>
              <a:t> Inc. </a:t>
            </a:r>
            <a:r>
              <a:rPr lang="en-US" sz="1000">
                <a:solidFill>
                  <a:srgbClr val="777777"/>
                </a:solidFill>
                <a:ea typeface="SimHei" pitchFamily="2" charset="-122"/>
              </a:rPr>
              <a:t>All rights reserved</a:t>
            </a:r>
            <a:r>
              <a:rPr lang="en-US" altLang="zh-TW" sz="1000">
                <a:solidFill>
                  <a:srgbClr val="777777"/>
                </a:solidFill>
                <a:ea typeface="SimHei" pitchFamily="2" charset="-122"/>
              </a:rPr>
              <a:t>.</a:t>
            </a:r>
            <a:endParaRPr lang="en-US" sz="1000">
              <a:solidFill>
                <a:srgbClr val="777777"/>
              </a:solidFill>
              <a:ea typeface="SimHei" pitchFamily="2" charset="-122"/>
            </a:endParaRPr>
          </a:p>
        </p:txBody>
      </p:sp>
      <p:pic>
        <p:nvPicPr>
          <p:cNvPr id="12" name="Picture 38" descr="bar_white_bot"/>
          <p:cNvPicPr>
            <a:picLocks noChangeAspect="1" noChangeArrowheads="1"/>
          </p:cNvPicPr>
          <p:nvPr/>
        </p:nvPicPr>
        <p:blipFill>
          <a:blip r:embed="rId3" cstate="print"/>
          <a:srcRect t="95583"/>
          <a:stretch>
            <a:fillRect/>
          </a:stretch>
        </p:blipFill>
        <p:spPr bwMode="auto">
          <a:xfrm>
            <a:off x="0" y="6770688"/>
            <a:ext cx="9144000" cy="69850"/>
          </a:xfrm>
          <a:prstGeom prst="rect">
            <a:avLst/>
          </a:prstGeom>
          <a:noFill/>
          <a:ln w="9525">
            <a:noFill/>
            <a:miter lim="800000"/>
            <a:headEnd/>
            <a:tailEnd/>
          </a:ln>
        </p:spPr>
      </p:pic>
      <p:sp>
        <p:nvSpPr>
          <p:cNvPr id="156675" name="Rectangle 3"/>
          <p:cNvSpPr>
            <a:spLocks noGrp="1" noChangeArrowheads="1"/>
          </p:cNvSpPr>
          <p:nvPr>
            <p:ph type="ctrTitle"/>
          </p:nvPr>
        </p:nvSpPr>
        <p:spPr>
          <a:xfrm>
            <a:off x="309563" y="2420938"/>
            <a:ext cx="8524875" cy="1441450"/>
          </a:xfrm>
        </p:spPr>
        <p:txBody>
          <a:bodyPr/>
          <a:lstStyle>
            <a:lvl1pPr algn="ctr">
              <a:defRPr/>
            </a:lvl1pPr>
          </a:lstStyle>
          <a:p>
            <a:r>
              <a:rPr lang="en-US" altLang="zh-TW"/>
              <a:t>Title: Arial Bold 32pt</a:t>
            </a:r>
            <a:endParaRPr lang="zh-TW" altLang="en-US"/>
          </a:p>
        </p:txBody>
      </p:sp>
      <p:sp>
        <p:nvSpPr>
          <p:cNvPr id="156676" name="Rectangle 4"/>
          <p:cNvSpPr>
            <a:spLocks noGrp="1" noChangeArrowheads="1"/>
          </p:cNvSpPr>
          <p:nvPr>
            <p:ph type="subTitle" idx="1"/>
          </p:nvPr>
        </p:nvSpPr>
        <p:spPr>
          <a:xfrm>
            <a:off x="309563" y="4079875"/>
            <a:ext cx="8524875" cy="1223963"/>
          </a:xfrm>
        </p:spPr>
        <p:txBody>
          <a:bodyPr/>
          <a:lstStyle>
            <a:lvl1pPr marL="0" indent="0" algn="ctr">
              <a:buFont typeface="Arial" charset="0"/>
              <a:buNone/>
              <a:defRPr/>
            </a:lvl1pPr>
          </a:lstStyle>
          <a:p>
            <a:r>
              <a:rPr lang="en-US" altLang="zh-TW"/>
              <a:t>Subtitle: Arial 24pt</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A708F66-987B-49D9-BB66-8A6A445F16DC}" type="datetime1">
              <a:rPr lang="ja-JP" altLang="en-US"/>
              <a:pPr>
                <a:defRPr/>
              </a:pPr>
              <a:t>2013/12/2</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TW"/>
              <a:t>Copyright © MediaTek Inc. All rights reserved.</a:t>
            </a:r>
          </a:p>
        </p:txBody>
      </p:sp>
      <p:sp>
        <p:nvSpPr>
          <p:cNvPr id="6" name="Rectangle 6"/>
          <p:cNvSpPr>
            <a:spLocks noGrp="1" noChangeArrowheads="1"/>
          </p:cNvSpPr>
          <p:nvPr>
            <p:ph type="sldNum" sz="quarter" idx="12"/>
          </p:nvPr>
        </p:nvSpPr>
        <p:spPr>
          <a:ln/>
        </p:spPr>
        <p:txBody>
          <a:bodyPr/>
          <a:lstStyle>
            <a:lvl1pPr>
              <a:defRPr/>
            </a:lvl1pPr>
          </a:lstStyle>
          <a:p>
            <a:pPr>
              <a:defRPr/>
            </a:pPr>
            <a:fld id="{A53CF98C-F929-47DA-8067-AF13E0EF9229}" type="slidenum">
              <a:rPr lang="en-US" altLang="ja-JP"/>
              <a:pPr>
                <a:defRPr/>
              </a:pPr>
              <a:t>‹#›</a:t>
            </a:fld>
            <a:endParaRPr lang="en-US" altLang="ja-JP"/>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67500" y="384175"/>
            <a:ext cx="2014538" cy="5694363"/>
          </a:xfrm>
        </p:spPr>
        <p:txBody>
          <a:bodyPr vert="eaVert"/>
          <a:lstStyle/>
          <a:p>
            <a:r>
              <a:rPr lang="zh-TW" altLang="en-US" smtClean="0"/>
              <a:t>按一下以編輯母片標題樣式</a:t>
            </a:r>
            <a:endParaRPr lang="en-US"/>
          </a:p>
        </p:txBody>
      </p:sp>
      <p:sp>
        <p:nvSpPr>
          <p:cNvPr id="3" name="直排文字版面配置區 2"/>
          <p:cNvSpPr>
            <a:spLocks noGrp="1"/>
          </p:cNvSpPr>
          <p:nvPr>
            <p:ph type="body" orient="vert" idx="1"/>
          </p:nvPr>
        </p:nvSpPr>
        <p:spPr>
          <a:xfrm>
            <a:off x="622300" y="384175"/>
            <a:ext cx="5892800" cy="5694363"/>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049FD2D5-5A9B-4826-82BC-324893D23838}" type="datetime1">
              <a:rPr lang="ja-JP" altLang="en-US"/>
              <a:pPr>
                <a:defRPr/>
              </a:pPr>
              <a:t>2013/12/2</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TW"/>
              <a:t>Copyright © MediaTek Inc. All rights reserved.</a:t>
            </a:r>
          </a:p>
        </p:txBody>
      </p:sp>
      <p:sp>
        <p:nvSpPr>
          <p:cNvPr id="6" name="Rectangle 6"/>
          <p:cNvSpPr>
            <a:spLocks noGrp="1" noChangeArrowheads="1"/>
          </p:cNvSpPr>
          <p:nvPr>
            <p:ph type="sldNum" sz="quarter" idx="12"/>
          </p:nvPr>
        </p:nvSpPr>
        <p:spPr>
          <a:ln/>
        </p:spPr>
        <p:txBody>
          <a:bodyPr/>
          <a:lstStyle>
            <a:lvl1pPr>
              <a:defRPr/>
            </a:lvl1pPr>
          </a:lstStyle>
          <a:p>
            <a:pPr>
              <a:defRPr/>
            </a:pPr>
            <a:fld id="{602CCE3F-2C15-425F-A3BD-7736762F0522}" type="slidenum">
              <a:rPr lang="en-US" altLang="ja-JP"/>
              <a:pPr>
                <a:defRPr/>
              </a:pPr>
              <a:t>‹#›</a:t>
            </a:fld>
            <a:endParaRPr lang="en-US" altLang="ja-JP"/>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72073E0-035B-4CE4-946C-02B90065A48A}" type="datetime1">
              <a:rPr lang="ja-JP" altLang="en-US"/>
              <a:pPr>
                <a:defRPr/>
              </a:pPr>
              <a:t>2013/12/2</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TW"/>
              <a:t>Copyright © MediaTek Inc. All rights reserved.</a:t>
            </a:r>
          </a:p>
        </p:txBody>
      </p:sp>
      <p:sp>
        <p:nvSpPr>
          <p:cNvPr id="6" name="Rectangle 6"/>
          <p:cNvSpPr>
            <a:spLocks noGrp="1" noChangeArrowheads="1"/>
          </p:cNvSpPr>
          <p:nvPr>
            <p:ph type="sldNum" sz="quarter" idx="12"/>
          </p:nvPr>
        </p:nvSpPr>
        <p:spPr>
          <a:ln/>
        </p:spPr>
        <p:txBody>
          <a:bodyPr/>
          <a:lstStyle>
            <a:lvl1pPr>
              <a:defRPr/>
            </a:lvl1pPr>
          </a:lstStyle>
          <a:p>
            <a:pPr>
              <a:defRPr/>
            </a:pPr>
            <a:fld id="{29F99014-80CE-48AA-A6AC-8E2D53C10738}" type="slidenum">
              <a:rPr lang="en-US" altLang="ja-JP"/>
              <a:pPr>
                <a:defRPr/>
              </a:pPr>
              <a:t>‹#›</a:t>
            </a:fld>
            <a:endParaRPr lang="en-US" altLang="ja-JP"/>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
        <p:nvSpPr>
          <p:cNvPr id="4" name="Rectangle 4"/>
          <p:cNvSpPr>
            <a:spLocks noGrp="1" noChangeArrowheads="1"/>
          </p:cNvSpPr>
          <p:nvPr>
            <p:ph type="dt" sz="half" idx="10"/>
          </p:nvPr>
        </p:nvSpPr>
        <p:spPr>
          <a:ln/>
        </p:spPr>
        <p:txBody>
          <a:bodyPr/>
          <a:lstStyle>
            <a:lvl1pPr>
              <a:defRPr/>
            </a:lvl1pPr>
          </a:lstStyle>
          <a:p>
            <a:pPr>
              <a:defRPr/>
            </a:pPr>
            <a:fld id="{7DD5F795-D06B-4136-B54C-9470EE622FD3}" type="datetime1">
              <a:rPr lang="ja-JP" altLang="en-US"/>
              <a:pPr>
                <a:defRPr/>
              </a:pPr>
              <a:t>2013/12/2</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zh-TW"/>
              <a:t>Copyright © MediaTek Inc. All rights reserved.</a:t>
            </a:r>
          </a:p>
        </p:txBody>
      </p:sp>
      <p:sp>
        <p:nvSpPr>
          <p:cNvPr id="6" name="Rectangle 6"/>
          <p:cNvSpPr>
            <a:spLocks noGrp="1" noChangeArrowheads="1"/>
          </p:cNvSpPr>
          <p:nvPr>
            <p:ph type="sldNum" sz="quarter" idx="12"/>
          </p:nvPr>
        </p:nvSpPr>
        <p:spPr>
          <a:ln/>
        </p:spPr>
        <p:txBody>
          <a:bodyPr/>
          <a:lstStyle>
            <a:lvl1pPr>
              <a:defRPr/>
            </a:lvl1pPr>
          </a:lstStyle>
          <a:p>
            <a:pPr>
              <a:defRPr/>
            </a:pPr>
            <a:fld id="{D3F02071-5F5D-4781-BC84-4E9CFB36F44F}" type="slidenum">
              <a:rPr lang="en-US" altLang="ja-JP"/>
              <a:pPr>
                <a:defRPr/>
              </a:pPr>
              <a:t>‹#›</a:t>
            </a:fld>
            <a:endParaRPr lang="en-US" altLang="ja-JP"/>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內容版面配置區 2"/>
          <p:cNvSpPr>
            <a:spLocks noGrp="1"/>
          </p:cNvSpPr>
          <p:nvPr>
            <p:ph sz="half" idx="1"/>
          </p:nvPr>
        </p:nvSpPr>
        <p:spPr>
          <a:xfrm>
            <a:off x="627063" y="1123950"/>
            <a:ext cx="3951287" cy="49545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內容版面配置區 3"/>
          <p:cNvSpPr>
            <a:spLocks noGrp="1"/>
          </p:cNvSpPr>
          <p:nvPr>
            <p:ph sz="half" idx="2"/>
          </p:nvPr>
        </p:nvSpPr>
        <p:spPr>
          <a:xfrm>
            <a:off x="4730750" y="1123950"/>
            <a:ext cx="3951288" cy="49545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BE1017C2-BB3D-4D5B-B62F-BED442831C81}" type="datetime1">
              <a:rPr lang="ja-JP" altLang="en-US"/>
              <a:pPr>
                <a:defRPr/>
              </a:pPr>
              <a:t>2013/12/2</a:t>
            </a:fld>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zh-TW"/>
              <a:t>Copyright © MediaTek Inc. All rights reserved.</a:t>
            </a:r>
          </a:p>
        </p:txBody>
      </p:sp>
      <p:sp>
        <p:nvSpPr>
          <p:cNvPr id="7" name="Rectangle 6"/>
          <p:cNvSpPr>
            <a:spLocks noGrp="1" noChangeArrowheads="1"/>
          </p:cNvSpPr>
          <p:nvPr>
            <p:ph type="sldNum" sz="quarter" idx="12"/>
          </p:nvPr>
        </p:nvSpPr>
        <p:spPr>
          <a:ln/>
        </p:spPr>
        <p:txBody>
          <a:bodyPr/>
          <a:lstStyle>
            <a:lvl1pPr>
              <a:defRPr/>
            </a:lvl1pPr>
          </a:lstStyle>
          <a:p>
            <a:pPr>
              <a:defRPr/>
            </a:pPr>
            <a:fld id="{69BBC194-5183-47B7-A541-FF19775BA491}" type="slidenum">
              <a:rPr lang="en-US" altLang="ja-JP"/>
              <a:pPr>
                <a:defRPr/>
              </a:pPr>
              <a:t>‹#›</a:t>
            </a:fld>
            <a:endParaRPr lang="en-US" altLang="ja-JP"/>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8229600" cy="1143000"/>
          </a:xfrm>
        </p:spPr>
        <p:txBody>
          <a:bodyPr/>
          <a:lstStyle>
            <a:lvl1pPr>
              <a:defRPr/>
            </a:lvl1pPr>
          </a:lstStyle>
          <a:p>
            <a:r>
              <a:rPr lang="zh-TW" altLang="en-US" smtClean="0"/>
              <a:t>按一下以編輯母片標題樣式</a:t>
            </a:r>
            <a:endParaRPr 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3421ACC4-95A8-44BD-BBE8-B5FFD2990F35}" type="datetime1">
              <a:rPr lang="ja-JP" altLang="en-US"/>
              <a:pPr>
                <a:defRPr/>
              </a:pPr>
              <a:t>2013/12/2</a:t>
            </a:fld>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r>
              <a:rPr lang="en-US" altLang="zh-TW"/>
              <a:t>Copyright © MediaTek Inc. All rights reserved.</a:t>
            </a:r>
          </a:p>
        </p:txBody>
      </p:sp>
      <p:sp>
        <p:nvSpPr>
          <p:cNvPr id="9" name="Rectangle 6"/>
          <p:cNvSpPr>
            <a:spLocks noGrp="1" noChangeArrowheads="1"/>
          </p:cNvSpPr>
          <p:nvPr>
            <p:ph type="sldNum" sz="quarter" idx="12"/>
          </p:nvPr>
        </p:nvSpPr>
        <p:spPr>
          <a:ln/>
        </p:spPr>
        <p:txBody>
          <a:bodyPr/>
          <a:lstStyle>
            <a:lvl1pPr>
              <a:defRPr/>
            </a:lvl1pPr>
          </a:lstStyle>
          <a:p>
            <a:pPr>
              <a:defRPr/>
            </a:pPr>
            <a:fld id="{163EFA66-F915-430F-BF43-C66C466EA76A}" type="slidenum">
              <a:rPr lang="en-US" altLang="ja-JP"/>
              <a:pPr>
                <a:defRPr/>
              </a:pPr>
              <a:t>‹#›</a:t>
            </a:fld>
            <a:endParaRPr lang="en-US" altLang="ja-JP"/>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1EB39A9E-C4FA-4F85-AE9F-9887F8F1F49F}" type="datetime1">
              <a:rPr lang="ja-JP" altLang="en-US"/>
              <a:pPr>
                <a:defRPr/>
              </a:pPr>
              <a:t>2013/12/2</a:t>
            </a:fld>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r>
              <a:rPr lang="en-US" altLang="zh-TW"/>
              <a:t>Copyright © MediaTek Inc. All rights reserved.</a:t>
            </a:r>
          </a:p>
        </p:txBody>
      </p:sp>
      <p:sp>
        <p:nvSpPr>
          <p:cNvPr id="5" name="Rectangle 6"/>
          <p:cNvSpPr>
            <a:spLocks noGrp="1" noChangeArrowheads="1"/>
          </p:cNvSpPr>
          <p:nvPr>
            <p:ph type="sldNum" sz="quarter" idx="12"/>
          </p:nvPr>
        </p:nvSpPr>
        <p:spPr>
          <a:ln/>
        </p:spPr>
        <p:txBody>
          <a:bodyPr/>
          <a:lstStyle>
            <a:lvl1pPr>
              <a:defRPr/>
            </a:lvl1pPr>
          </a:lstStyle>
          <a:p>
            <a:pPr>
              <a:defRPr/>
            </a:pPr>
            <a:fld id="{54E74508-30BD-4FF2-9287-07B6E4974418}" type="slidenum">
              <a:rPr lang="en-US" altLang="ja-JP"/>
              <a:pPr>
                <a:defRPr/>
              </a:pPr>
              <a:t>‹#›</a:t>
            </a:fld>
            <a:endParaRPr lang="en-US" altLang="ja-JP"/>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285F6124-2C11-48CF-82C1-A58CF97109C4}" type="datetime1">
              <a:rPr lang="ja-JP" altLang="en-US"/>
              <a:pPr>
                <a:defRPr/>
              </a:pPr>
              <a:t>2013/12/2</a:t>
            </a:fld>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r>
              <a:rPr lang="en-US" altLang="zh-TW"/>
              <a:t>Copyright © MediaTek Inc. All rights reserved.</a:t>
            </a:r>
          </a:p>
        </p:txBody>
      </p:sp>
      <p:sp>
        <p:nvSpPr>
          <p:cNvPr id="4" name="Rectangle 6"/>
          <p:cNvSpPr>
            <a:spLocks noGrp="1" noChangeArrowheads="1"/>
          </p:cNvSpPr>
          <p:nvPr>
            <p:ph type="sldNum" sz="quarter" idx="12"/>
          </p:nvPr>
        </p:nvSpPr>
        <p:spPr>
          <a:ln/>
        </p:spPr>
        <p:txBody>
          <a:bodyPr/>
          <a:lstStyle>
            <a:lvl1pPr>
              <a:defRPr/>
            </a:lvl1pPr>
          </a:lstStyle>
          <a:p>
            <a:pPr>
              <a:defRPr/>
            </a:pPr>
            <a:fld id="{85F06C80-4129-4B48-894A-7C4020A786CC}" type="slidenum">
              <a:rPr lang="en-US" altLang="ja-JP"/>
              <a:pPr>
                <a:defRPr/>
              </a:pPr>
              <a:t>‹#›</a:t>
            </a:fld>
            <a:endParaRPr lang="en-US" altLang="ja-JP"/>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4"/>
          <p:cNvSpPr>
            <a:spLocks noGrp="1" noChangeArrowheads="1"/>
          </p:cNvSpPr>
          <p:nvPr>
            <p:ph type="dt" sz="half" idx="10"/>
          </p:nvPr>
        </p:nvSpPr>
        <p:spPr>
          <a:ln/>
        </p:spPr>
        <p:txBody>
          <a:bodyPr/>
          <a:lstStyle>
            <a:lvl1pPr>
              <a:defRPr/>
            </a:lvl1pPr>
          </a:lstStyle>
          <a:p>
            <a:pPr>
              <a:defRPr/>
            </a:pPr>
            <a:fld id="{A43D0D97-55FE-4034-9290-281595A9BD0A}" type="datetime1">
              <a:rPr lang="ja-JP" altLang="en-US"/>
              <a:pPr>
                <a:defRPr/>
              </a:pPr>
              <a:t>2013/12/2</a:t>
            </a:fld>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zh-TW"/>
              <a:t>Copyright © MediaTek Inc. All rights reserved.</a:t>
            </a:r>
          </a:p>
        </p:txBody>
      </p:sp>
      <p:sp>
        <p:nvSpPr>
          <p:cNvPr id="7" name="Rectangle 6"/>
          <p:cNvSpPr>
            <a:spLocks noGrp="1" noChangeArrowheads="1"/>
          </p:cNvSpPr>
          <p:nvPr>
            <p:ph type="sldNum" sz="quarter" idx="12"/>
          </p:nvPr>
        </p:nvSpPr>
        <p:spPr>
          <a:ln/>
        </p:spPr>
        <p:txBody>
          <a:bodyPr/>
          <a:lstStyle>
            <a:lvl1pPr>
              <a:defRPr/>
            </a:lvl1pPr>
          </a:lstStyle>
          <a:p>
            <a:pPr>
              <a:defRPr/>
            </a:pPr>
            <a:fld id="{5A7B090D-B247-4568-A818-14312E3AF3DA}" type="slidenum">
              <a:rPr lang="en-US" altLang="ja-JP"/>
              <a:pPr>
                <a:defRPr/>
              </a:pPr>
              <a:t>‹#›</a:t>
            </a:fld>
            <a:endParaRPr lang="en-US" altLang="ja-JP"/>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4"/>
          <p:cNvSpPr>
            <a:spLocks noGrp="1" noChangeArrowheads="1"/>
          </p:cNvSpPr>
          <p:nvPr>
            <p:ph type="dt" sz="half" idx="10"/>
          </p:nvPr>
        </p:nvSpPr>
        <p:spPr>
          <a:ln/>
        </p:spPr>
        <p:txBody>
          <a:bodyPr/>
          <a:lstStyle>
            <a:lvl1pPr>
              <a:defRPr/>
            </a:lvl1pPr>
          </a:lstStyle>
          <a:p>
            <a:pPr>
              <a:defRPr/>
            </a:pPr>
            <a:fld id="{8962E2E0-65A0-4037-994A-C52D05D23DC2}" type="datetime1">
              <a:rPr lang="ja-JP" altLang="en-US"/>
              <a:pPr>
                <a:defRPr/>
              </a:pPr>
              <a:t>2013/12/2</a:t>
            </a:fld>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r>
              <a:rPr lang="en-US" altLang="zh-TW"/>
              <a:t>Copyright © MediaTek Inc. All rights reserved.</a:t>
            </a:r>
          </a:p>
        </p:txBody>
      </p:sp>
      <p:sp>
        <p:nvSpPr>
          <p:cNvPr id="7" name="Rectangle 6"/>
          <p:cNvSpPr>
            <a:spLocks noGrp="1" noChangeArrowheads="1"/>
          </p:cNvSpPr>
          <p:nvPr>
            <p:ph type="sldNum" sz="quarter" idx="12"/>
          </p:nvPr>
        </p:nvSpPr>
        <p:spPr>
          <a:ln/>
        </p:spPr>
        <p:txBody>
          <a:bodyPr/>
          <a:lstStyle>
            <a:lvl1pPr>
              <a:defRPr/>
            </a:lvl1pPr>
          </a:lstStyle>
          <a:p>
            <a:pPr>
              <a:defRPr/>
            </a:pPr>
            <a:fld id="{6E91FA97-CBE1-4E22-8DDB-A08DF811A9B9}" type="slidenum">
              <a:rPr lang="en-US" altLang="ja-JP"/>
              <a:pPr>
                <a:defRPr/>
              </a:pPr>
              <a:t>‹#›</a:t>
            </a:fld>
            <a:endParaRPr lang="en-US" altLang="ja-JP"/>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290" name="Picture 29" descr="bar_logoc"/>
          <p:cNvPicPr>
            <a:picLocks noChangeAspect="1" noChangeArrowheads="1"/>
          </p:cNvPicPr>
          <p:nvPr/>
        </p:nvPicPr>
        <p:blipFill>
          <a:blip r:embed="rId13" cstate="print"/>
          <a:srcRect l="6937"/>
          <a:stretch>
            <a:fillRect/>
          </a:stretch>
        </p:blipFill>
        <p:spPr bwMode="auto">
          <a:xfrm>
            <a:off x="-20638" y="6237288"/>
            <a:ext cx="8913813" cy="239712"/>
          </a:xfrm>
          <a:prstGeom prst="rect">
            <a:avLst/>
          </a:prstGeom>
          <a:noFill/>
          <a:ln w="9525">
            <a:noFill/>
            <a:miter lim="800000"/>
            <a:headEnd/>
            <a:tailEnd/>
          </a:ln>
        </p:spPr>
      </p:pic>
      <p:sp>
        <p:nvSpPr>
          <p:cNvPr id="1026" name="Rectangle 2"/>
          <p:cNvSpPr>
            <a:spLocks noGrp="1" noChangeArrowheads="1"/>
          </p:cNvSpPr>
          <p:nvPr>
            <p:ph type="title"/>
          </p:nvPr>
        </p:nvSpPr>
        <p:spPr bwMode="auto">
          <a:xfrm>
            <a:off x="622300" y="384175"/>
            <a:ext cx="8059738" cy="6588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ltLang="zh-TW" smtClean="0"/>
              <a:t>Page Title: 32 pt Arial</a:t>
            </a:r>
            <a:endParaRPr lang="en-US" altLang="ja-JP" smtClean="0"/>
          </a:p>
        </p:txBody>
      </p:sp>
      <p:sp>
        <p:nvSpPr>
          <p:cNvPr id="12292" name="Rectangle 3"/>
          <p:cNvSpPr>
            <a:spLocks noGrp="1" noChangeArrowheads="1"/>
          </p:cNvSpPr>
          <p:nvPr>
            <p:ph type="body" idx="1"/>
          </p:nvPr>
        </p:nvSpPr>
        <p:spPr bwMode="auto">
          <a:xfrm>
            <a:off x="627063" y="1123950"/>
            <a:ext cx="8054975" cy="49545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TW" smtClean="0"/>
              <a:t>Please use the following font and colors for your presentation.</a:t>
            </a:r>
          </a:p>
          <a:p>
            <a:pPr lvl="1"/>
            <a:r>
              <a:rPr lang="en-US" altLang="zh-TW" smtClean="0"/>
              <a:t>It is strongly recommended to use Arial for all areas of content. </a:t>
            </a:r>
          </a:p>
          <a:p>
            <a:pPr lvl="1"/>
            <a:r>
              <a:rPr lang="en-US" altLang="zh-TW" smtClean="0"/>
              <a:t>The following colors are recommended for various areas.</a:t>
            </a:r>
          </a:p>
          <a:p>
            <a:pPr lvl="2"/>
            <a:r>
              <a:rPr lang="en-US" altLang="zh-TW" smtClean="0"/>
              <a:t>Titles, subtitles and content: bold black.</a:t>
            </a:r>
          </a:p>
          <a:p>
            <a:pPr lvl="2"/>
            <a:r>
              <a:rPr lang="en-US" altLang="zh-TW" smtClean="0"/>
              <a:t>Support text: black, gray, blue and orange.</a:t>
            </a:r>
          </a:p>
          <a:p>
            <a:pPr lvl="2"/>
            <a:r>
              <a:rPr lang="en-US" altLang="zh-TW" smtClean="0"/>
              <a:t>Third level</a:t>
            </a:r>
          </a:p>
          <a:p>
            <a:pPr lvl="3"/>
            <a:r>
              <a:rPr lang="en-US" altLang="zh-TW" smtClean="0"/>
              <a:t>Fourth level</a:t>
            </a:r>
          </a:p>
          <a:p>
            <a:pPr lvl="4"/>
            <a:r>
              <a:rPr lang="en-US" altLang="zh-TW" smtClean="0"/>
              <a:t>Fifth level</a:t>
            </a:r>
          </a:p>
        </p:txBody>
      </p:sp>
      <p:sp>
        <p:nvSpPr>
          <p:cNvPr id="1028" name="Rectangle 4"/>
          <p:cNvSpPr>
            <a:spLocks noGrp="1" noChangeArrowheads="1"/>
          </p:cNvSpPr>
          <p:nvPr>
            <p:ph type="dt" sz="half" idx="2"/>
          </p:nvPr>
        </p:nvSpPr>
        <p:spPr bwMode="auto">
          <a:xfrm>
            <a:off x="3492500" y="6237288"/>
            <a:ext cx="838200" cy="4048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solidFill>
                  <a:schemeClr val="bg1"/>
                </a:solidFill>
                <a:cs typeface="+mn-cs"/>
              </a:defRPr>
            </a:lvl1pPr>
          </a:lstStyle>
          <a:p>
            <a:pPr>
              <a:defRPr/>
            </a:pPr>
            <a:fld id="{52E42798-21F3-4168-9F47-1C938BB9CAF7}" type="datetime1">
              <a:rPr lang="ja-JP" altLang="en-US"/>
              <a:pPr>
                <a:defRPr/>
              </a:pPr>
              <a:t>2013/12/2</a:t>
            </a:fld>
            <a:endParaRPr lang="en-US" altLang="ja-JP"/>
          </a:p>
        </p:txBody>
      </p:sp>
      <p:sp>
        <p:nvSpPr>
          <p:cNvPr id="1029" name="Rectangle 5"/>
          <p:cNvSpPr>
            <a:spLocks noGrp="1" noChangeArrowheads="1"/>
          </p:cNvSpPr>
          <p:nvPr>
            <p:ph type="ftr" sz="quarter" idx="3"/>
          </p:nvPr>
        </p:nvSpPr>
        <p:spPr bwMode="auto">
          <a:xfrm>
            <a:off x="608013" y="6232525"/>
            <a:ext cx="2881312" cy="4048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solidFill>
                  <a:schemeClr val="bg1"/>
                </a:solidFill>
                <a:cs typeface="+mn-cs"/>
              </a:defRPr>
            </a:lvl1pPr>
          </a:lstStyle>
          <a:p>
            <a:pPr>
              <a:defRPr/>
            </a:pPr>
            <a:r>
              <a:rPr lang="en-US" altLang="zh-TW"/>
              <a:t>Copyright © MediaTek Inc. All rights reserved.</a:t>
            </a:r>
          </a:p>
        </p:txBody>
      </p:sp>
      <p:sp>
        <p:nvSpPr>
          <p:cNvPr id="1030" name="Rectangle 6"/>
          <p:cNvSpPr>
            <a:spLocks noGrp="1" noChangeArrowheads="1"/>
          </p:cNvSpPr>
          <p:nvPr>
            <p:ph type="sldNum" sz="quarter" idx="4"/>
          </p:nvPr>
        </p:nvSpPr>
        <p:spPr bwMode="auto">
          <a:xfrm>
            <a:off x="4338638" y="6232525"/>
            <a:ext cx="463550" cy="4048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solidFill>
                  <a:schemeClr val="bg1"/>
                </a:solidFill>
                <a:cs typeface="+mn-cs"/>
              </a:defRPr>
            </a:lvl1pPr>
          </a:lstStyle>
          <a:p>
            <a:pPr>
              <a:defRPr/>
            </a:pPr>
            <a:fld id="{500E7B62-2736-43E1-B2EF-2EE73C9120B0}"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sldLayoutIdLst>
    <p:sldLayoutId id="2147483875" r:id="rId1"/>
    <p:sldLayoutId id="2147483865" r:id="rId2"/>
    <p:sldLayoutId id="2147483866" r:id="rId3"/>
    <p:sldLayoutId id="2147483867" r:id="rId4"/>
    <p:sldLayoutId id="2147483868" r:id="rId5"/>
    <p:sldLayoutId id="2147483869" r:id="rId6"/>
    <p:sldLayoutId id="2147483870" r:id="rId7"/>
    <p:sldLayoutId id="2147483871" r:id="rId8"/>
    <p:sldLayoutId id="2147483872" r:id="rId9"/>
    <p:sldLayoutId id="2147483873" r:id="rId10"/>
    <p:sldLayoutId id="2147483874" r:id="rId11"/>
  </p:sldLayoutIdLst>
  <p:hf hdr="0"/>
  <p:txStyles>
    <p:titleStyle>
      <a:lvl1pPr algn="l" rtl="0" eaLnBrk="0" fontAlgn="base" hangingPunct="0">
        <a:spcBef>
          <a:spcPct val="0"/>
        </a:spcBef>
        <a:spcAft>
          <a:spcPct val="0"/>
        </a:spcAft>
        <a:defRPr sz="3200" b="1">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3200" b="1">
          <a:solidFill>
            <a:schemeClr val="tx2"/>
          </a:solidFill>
          <a:effectLst>
            <a:outerShdw blurRad="38100" dist="38100" dir="2700000" algn="tl">
              <a:srgbClr val="C0C0C0"/>
            </a:outerShdw>
          </a:effectLst>
          <a:latin typeface="Arial" charset="0"/>
          <a:ea typeface="標楷體" pitchFamily="65" charset="-120"/>
        </a:defRPr>
      </a:lvl2pPr>
      <a:lvl3pPr algn="l" rtl="0" eaLnBrk="0" fontAlgn="base" hangingPunct="0">
        <a:spcBef>
          <a:spcPct val="0"/>
        </a:spcBef>
        <a:spcAft>
          <a:spcPct val="0"/>
        </a:spcAft>
        <a:defRPr sz="3200" b="1">
          <a:solidFill>
            <a:schemeClr val="tx2"/>
          </a:solidFill>
          <a:effectLst>
            <a:outerShdw blurRad="38100" dist="38100" dir="2700000" algn="tl">
              <a:srgbClr val="C0C0C0"/>
            </a:outerShdw>
          </a:effectLst>
          <a:latin typeface="Arial" charset="0"/>
          <a:ea typeface="標楷體" pitchFamily="65" charset="-120"/>
        </a:defRPr>
      </a:lvl3pPr>
      <a:lvl4pPr algn="l" rtl="0" eaLnBrk="0" fontAlgn="base" hangingPunct="0">
        <a:spcBef>
          <a:spcPct val="0"/>
        </a:spcBef>
        <a:spcAft>
          <a:spcPct val="0"/>
        </a:spcAft>
        <a:defRPr sz="3200" b="1">
          <a:solidFill>
            <a:schemeClr val="tx2"/>
          </a:solidFill>
          <a:effectLst>
            <a:outerShdw blurRad="38100" dist="38100" dir="2700000" algn="tl">
              <a:srgbClr val="C0C0C0"/>
            </a:outerShdw>
          </a:effectLst>
          <a:latin typeface="Arial" charset="0"/>
          <a:ea typeface="標楷體" pitchFamily="65" charset="-120"/>
        </a:defRPr>
      </a:lvl4pPr>
      <a:lvl5pPr algn="l" rtl="0" eaLnBrk="0" fontAlgn="base" hangingPunct="0">
        <a:spcBef>
          <a:spcPct val="0"/>
        </a:spcBef>
        <a:spcAft>
          <a:spcPct val="0"/>
        </a:spcAft>
        <a:defRPr sz="3200" b="1">
          <a:solidFill>
            <a:schemeClr val="tx2"/>
          </a:solidFill>
          <a:effectLst>
            <a:outerShdw blurRad="38100" dist="38100" dir="2700000" algn="tl">
              <a:srgbClr val="C0C0C0"/>
            </a:outerShdw>
          </a:effectLst>
          <a:latin typeface="Arial" charset="0"/>
          <a:ea typeface="標楷體" pitchFamily="65" charset="-120"/>
        </a:defRPr>
      </a:lvl5pPr>
      <a:lvl6pPr marL="457200" algn="l" rtl="0" fontAlgn="base">
        <a:spcBef>
          <a:spcPct val="0"/>
        </a:spcBef>
        <a:spcAft>
          <a:spcPct val="0"/>
        </a:spcAft>
        <a:defRPr sz="3200" b="1">
          <a:solidFill>
            <a:schemeClr val="tx2"/>
          </a:solidFill>
          <a:effectLst>
            <a:outerShdw blurRad="38100" dist="38100" dir="2700000" algn="tl">
              <a:srgbClr val="C0C0C0"/>
            </a:outerShdw>
          </a:effectLst>
          <a:latin typeface="Arial" charset="0"/>
          <a:ea typeface="標楷體" pitchFamily="65" charset="-120"/>
        </a:defRPr>
      </a:lvl6pPr>
      <a:lvl7pPr marL="914400" algn="l" rtl="0" fontAlgn="base">
        <a:spcBef>
          <a:spcPct val="0"/>
        </a:spcBef>
        <a:spcAft>
          <a:spcPct val="0"/>
        </a:spcAft>
        <a:defRPr sz="3200" b="1">
          <a:solidFill>
            <a:schemeClr val="tx2"/>
          </a:solidFill>
          <a:effectLst>
            <a:outerShdw blurRad="38100" dist="38100" dir="2700000" algn="tl">
              <a:srgbClr val="C0C0C0"/>
            </a:outerShdw>
          </a:effectLst>
          <a:latin typeface="Arial" charset="0"/>
          <a:ea typeface="標楷體" pitchFamily="65" charset="-120"/>
        </a:defRPr>
      </a:lvl7pPr>
      <a:lvl8pPr marL="1371600" algn="l" rtl="0" fontAlgn="base">
        <a:spcBef>
          <a:spcPct val="0"/>
        </a:spcBef>
        <a:spcAft>
          <a:spcPct val="0"/>
        </a:spcAft>
        <a:defRPr sz="3200" b="1">
          <a:solidFill>
            <a:schemeClr val="tx2"/>
          </a:solidFill>
          <a:effectLst>
            <a:outerShdw blurRad="38100" dist="38100" dir="2700000" algn="tl">
              <a:srgbClr val="C0C0C0"/>
            </a:outerShdw>
          </a:effectLst>
          <a:latin typeface="Arial" charset="0"/>
          <a:ea typeface="標楷體" pitchFamily="65" charset="-120"/>
        </a:defRPr>
      </a:lvl8pPr>
      <a:lvl9pPr marL="1828800" algn="l" rtl="0" fontAlgn="base">
        <a:spcBef>
          <a:spcPct val="0"/>
        </a:spcBef>
        <a:spcAft>
          <a:spcPct val="0"/>
        </a:spcAft>
        <a:defRPr sz="3200" b="1">
          <a:solidFill>
            <a:schemeClr val="tx2"/>
          </a:solidFill>
          <a:effectLst>
            <a:outerShdw blurRad="38100" dist="38100" dir="2700000" algn="tl">
              <a:srgbClr val="C0C0C0"/>
            </a:outerShdw>
          </a:effectLst>
          <a:latin typeface="Arial" charset="0"/>
          <a:ea typeface="標楷體" pitchFamily="65" charset="-120"/>
        </a:defRPr>
      </a:lvl9pPr>
    </p:titleStyle>
    <p:bodyStyle>
      <a:lvl1pPr marL="342900" indent="-342900" algn="l" rtl="0" eaLnBrk="0" fontAlgn="base" hangingPunct="0">
        <a:spcBef>
          <a:spcPct val="50000"/>
        </a:spcBef>
        <a:spcAft>
          <a:spcPct val="0"/>
        </a:spcAft>
        <a:buClr>
          <a:srgbClr val="ED6D00"/>
        </a:buClr>
        <a:buFont typeface="Arial" charset="0"/>
        <a:buChar char="▪"/>
        <a:defRPr kumimoji="1" sz="2400">
          <a:solidFill>
            <a:srgbClr val="000000"/>
          </a:solidFill>
          <a:latin typeface="+mn-lt"/>
          <a:ea typeface="+mn-ea"/>
          <a:cs typeface="+mn-cs"/>
        </a:defRPr>
      </a:lvl1pPr>
      <a:lvl2pPr marL="742950" indent="-285750" algn="l" rtl="0" eaLnBrk="0" fontAlgn="base" hangingPunct="0">
        <a:spcBef>
          <a:spcPct val="20000"/>
        </a:spcBef>
        <a:spcAft>
          <a:spcPct val="0"/>
        </a:spcAft>
        <a:buChar char="–"/>
        <a:defRPr kumimoji="1" sz="2000">
          <a:solidFill>
            <a:schemeClr val="tx1"/>
          </a:solidFill>
          <a:latin typeface="+mn-lt"/>
          <a:ea typeface="+mn-ea"/>
        </a:defRPr>
      </a:lvl2pPr>
      <a:lvl3pPr marL="1143000" indent="-228600" algn="l" rtl="0" eaLnBrk="0" fontAlgn="base" hangingPunct="0">
        <a:spcBef>
          <a:spcPct val="20000"/>
        </a:spcBef>
        <a:spcAft>
          <a:spcPct val="0"/>
        </a:spcAft>
        <a:buClr>
          <a:srgbClr val="ED6D00"/>
        </a:buClr>
        <a:buSzPct val="95000"/>
        <a:buFont typeface="Arial" charset="0"/>
        <a:buChar char="•"/>
        <a:defRPr kumimoji="1">
          <a:solidFill>
            <a:schemeClr val="tx1"/>
          </a:solidFill>
          <a:latin typeface="+mn-lt"/>
          <a:ea typeface="+mn-ea"/>
          <a:cs typeface="Arial" charset="0"/>
        </a:defRPr>
      </a:lvl3pPr>
      <a:lvl4pPr marL="1600200" indent="-228600" algn="l" rtl="0" eaLnBrk="0" fontAlgn="base" hangingPunct="0">
        <a:spcBef>
          <a:spcPct val="20000"/>
        </a:spcBef>
        <a:spcAft>
          <a:spcPct val="0"/>
        </a:spcAft>
        <a:buChar char="–"/>
        <a:defRPr kumimoji="1" sz="1400">
          <a:solidFill>
            <a:schemeClr val="tx1"/>
          </a:solidFill>
          <a:latin typeface="+mn-lt"/>
          <a:ea typeface="+mn-ea"/>
          <a:cs typeface="Arial" charset="0"/>
        </a:defRPr>
      </a:lvl4pPr>
      <a:lvl5pPr marL="2057400" indent="-228600" algn="l" rtl="0" eaLnBrk="0" fontAlgn="base" hangingPunct="0">
        <a:spcBef>
          <a:spcPct val="20000"/>
        </a:spcBef>
        <a:spcAft>
          <a:spcPct val="0"/>
        </a:spcAft>
        <a:buClr>
          <a:srgbClr val="ED6D00"/>
        </a:buClr>
        <a:buFont typeface="Arial" charset="0"/>
        <a:buChar char="▪"/>
        <a:defRPr kumimoji="1" sz="1200">
          <a:solidFill>
            <a:schemeClr val="tx1"/>
          </a:solidFill>
          <a:latin typeface="+mn-lt"/>
          <a:ea typeface="+mn-ea"/>
          <a:cs typeface="Arial" charset="0"/>
        </a:defRPr>
      </a:lvl5pPr>
      <a:lvl6pPr marL="2514600" indent="-228600" algn="l" rtl="0" fontAlgn="base">
        <a:spcBef>
          <a:spcPct val="20000"/>
        </a:spcBef>
        <a:spcAft>
          <a:spcPct val="0"/>
        </a:spcAft>
        <a:buClr>
          <a:srgbClr val="ED6D00"/>
        </a:buClr>
        <a:buFont typeface="Arial" charset="0"/>
        <a:buChar char="▪"/>
        <a:defRPr kumimoji="1" sz="1200">
          <a:solidFill>
            <a:schemeClr val="tx1"/>
          </a:solidFill>
          <a:latin typeface="+mn-lt"/>
          <a:ea typeface="+mn-ea"/>
          <a:cs typeface="Arial" charset="0"/>
        </a:defRPr>
      </a:lvl6pPr>
      <a:lvl7pPr marL="2971800" indent="-228600" algn="l" rtl="0" fontAlgn="base">
        <a:spcBef>
          <a:spcPct val="20000"/>
        </a:spcBef>
        <a:spcAft>
          <a:spcPct val="0"/>
        </a:spcAft>
        <a:buClr>
          <a:srgbClr val="ED6D00"/>
        </a:buClr>
        <a:buFont typeface="Arial" charset="0"/>
        <a:buChar char="▪"/>
        <a:defRPr kumimoji="1" sz="1200">
          <a:solidFill>
            <a:schemeClr val="tx1"/>
          </a:solidFill>
          <a:latin typeface="+mn-lt"/>
          <a:ea typeface="+mn-ea"/>
          <a:cs typeface="Arial" charset="0"/>
        </a:defRPr>
      </a:lvl7pPr>
      <a:lvl8pPr marL="3429000" indent="-228600" algn="l" rtl="0" fontAlgn="base">
        <a:spcBef>
          <a:spcPct val="20000"/>
        </a:spcBef>
        <a:spcAft>
          <a:spcPct val="0"/>
        </a:spcAft>
        <a:buClr>
          <a:srgbClr val="ED6D00"/>
        </a:buClr>
        <a:buFont typeface="Arial" charset="0"/>
        <a:buChar char="▪"/>
        <a:defRPr kumimoji="1" sz="1200">
          <a:solidFill>
            <a:schemeClr val="tx1"/>
          </a:solidFill>
          <a:latin typeface="+mn-lt"/>
          <a:ea typeface="+mn-ea"/>
          <a:cs typeface="Arial" charset="0"/>
        </a:defRPr>
      </a:lvl8pPr>
      <a:lvl9pPr marL="3886200" indent="-228600" algn="l" rtl="0" fontAlgn="base">
        <a:spcBef>
          <a:spcPct val="20000"/>
        </a:spcBef>
        <a:spcAft>
          <a:spcPct val="0"/>
        </a:spcAft>
        <a:buClr>
          <a:srgbClr val="ED6D00"/>
        </a:buClr>
        <a:buFont typeface="Arial" charset="0"/>
        <a:buChar char="▪"/>
        <a:defRPr kumimoji="1" sz="1200">
          <a:solidFill>
            <a:schemeClr val="tx1"/>
          </a:solidFill>
          <a:latin typeface="+mn-lt"/>
          <a:ea typeface="+mn-ea"/>
          <a:cs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6.jpeg"/><Relationship Id="rId7" Type="http://schemas.openxmlformats.org/officeDocument/2006/relationships/image" Target="../media/image3.png"/><Relationship Id="rId12"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2.png"/><Relationship Id="rId5" Type="http://schemas.openxmlformats.org/officeDocument/2006/relationships/image" Target="../media/image8.png"/><Relationship Id="rId10" Type="http://schemas.openxmlformats.org/officeDocument/2006/relationships/image" Target="../media/image11.png"/><Relationship Id="rId4" Type="http://schemas.openxmlformats.org/officeDocument/2006/relationships/image" Target="../media/image7.pn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6.jpeg"/><Relationship Id="rId7" Type="http://schemas.openxmlformats.org/officeDocument/2006/relationships/image" Target="../media/image3.png"/><Relationship Id="rId12"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2.png"/><Relationship Id="rId5" Type="http://schemas.openxmlformats.org/officeDocument/2006/relationships/image" Target="../media/image8.png"/><Relationship Id="rId10" Type="http://schemas.openxmlformats.org/officeDocument/2006/relationships/image" Target="../media/image11.png"/><Relationship Id="rId4" Type="http://schemas.openxmlformats.org/officeDocument/2006/relationships/image" Target="../media/image7.png"/><Relationship Id="rId9"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over_back_8"/>
          <p:cNvPicPr>
            <a:picLocks noChangeAspect="1" noChangeArrowheads="1"/>
          </p:cNvPicPr>
          <p:nvPr/>
        </p:nvPicPr>
        <p:blipFill>
          <a:blip r:embed="rId3" cstate="print"/>
          <a:srcRect/>
          <a:stretch>
            <a:fillRect/>
          </a:stretch>
        </p:blipFill>
        <p:spPr bwMode="auto">
          <a:xfrm>
            <a:off x="-9525" y="1978025"/>
            <a:ext cx="9153525" cy="3352800"/>
          </a:xfrm>
          <a:prstGeom prst="rect">
            <a:avLst/>
          </a:prstGeom>
          <a:noFill/>
          <a:ln w="9525">
            <a:noFill/>
            <a:miter lim="800000"/>
            <a:headEnd/>
            <a:tailEnd/>
          </a:ln>
        </p:spPr>
      </p:pic>
      <p:pic>
        <p:nvPicPr>
          <p:cNvPr id="14339" name="Picture 17" descr="gray_bot"/>
          <p:cNvPicPr>
            <a:picLocks noChangeAspect="1" noChangeArrowheads="1"/>
          </p:cNvPicPr>
          <p:nvPr/>
        </p:nvPicPr>
        <p:blipFill>
          <a:blip r:embed="rId4" cstate="print"/>
          <a:srcRect/>
          <a:stretch>
            <a:fillRect/>
          </a:stretch>
        </p:blipFill>
        <p:spPr bwMode="auto">
          <a:xfrm>
            <a:off x="-19050" y="5330825"/>
            <a:ext cx="9163050" cy="1581150"/>
          </a:xfrm>
          <a:prstGeom prst="rect">
            <a:avLst/>
          </a:prstGeom>
          <a:noFill/>
          <a:ln w="9525">
            <a:noFill/>
            <a:miter lim="800000"/>
            <a:headEnd/>
            <a:tailEnd/>
          </a:ln>
        </p:spPr>
      </p:pic>
      <p:pic>
        <p:nvPicPr>
          <p:cNvPr id="14340" name="Picture 16" descr="gray_top"/>
          <p:cNvPicPr>
            <a:picLocks noChangeAspect="1" noChangeArrowheads="1"/>
          </p:cNvPicPr>
          <p:nvPr/>
        </p:nvPicPr>
        <p:blipFill>
          <a:blip r:embed="rId5" cstate="print"/>
          <a:srcRect/>
          <a:stretch>
            <a:fillRect/>
          </a:stretch>
        </p:blipFill>
        <p:spPr bwMode="auto">
          <a:xfrm>
            <a:off x="0" y="0"/>
            <a:ext cx="9163050" cy="2009775"/>
          </a:xfrm>
          <a:prstGeom prst="rect">
            <a:avLst/>
          </a:prstGeom>
          <a:noFill/>
          <a:ln w="9525">
            <a:noFill/>
            <a:miter lim="800000"/>
            <a:headEnd/>
            <a:tailEnd/>
          </a:ln>
        </p:spPr>
      </p:pic>
      <p:sp>
        <p:nvSpPr>
          <p:cNvPr id="208901" name="Rectangle 5"/>
          <p:cNvSpPr>
            <a:spLocks noGrp="1" noChangeArrowheads="1"/>
          </p:cNvSpPr>
          <p:nvPr>
            <p:ph type="ctrTitle"/>
          </p:nvPr>
        </p:nvSpPr>
        <p:spPr/>
        <p:txBody>
          <a:bodyPr/>
          <a:lstStyle/>
          <a:p>
            <a:pPr eaLnBrk="1" hangingPunct="1">
              <a:defRPr/>
            </a:pPr>
            <a:r>
              <a:rPr lang="en-US" altLang="zh-TW" dirty="0" smtClean="0">
                <a:latin typeface="Times New Roman" pitchFamily="18" charset="0"/>
                <a:cs typeface="Times New Roman" pitchFamily="18" charset="0"/>
              </a:rPr>
              <a:t>Motivation of New WI Proposal on Network Assisted Interference Cancellation and Suppression for LTE</a:t>
            </a:r>
            <a:endParaRPr lang="zh-TW" altLang="en-US" dirty="0" smtClean="0">
              <a:latin typeface="Times New Roman" pitchFamily="18" charset="0"/>
              <a:cs typeface="Times New Roman" pitchFamily="18" charset="0"/>
            </a:endParaRPr>
          </a:p>
        </p:txBody>
      </p:sp>
      <p:pic>
        <p:nvPicPr>
          <p:cNvPr id="14342" name="Picture 7" descr="logo"/>
          <p:cNvPicPr>
            <a:picLocks noChangeAspect="1" noChangeArrowheads="1"/>
          </p:cNvPicPr>
          <p:nvPr/>
        </p:nvPicPr>
        <p:blipFill>
          <a:blip r:embed="rId6" cstate="print"/>
          <a:srcRect/>
          <a:stretch>
            <a:fillRect/>
          </a:stretch>
        </p:blipFill>
        <p:spPr bwMode="auto">
          <a:xfrm>
            <a:off x="1460500" y="817563"/>
            <a:ext cx="3783013" cy="404812"/>
          </a:xfrm>
          <a:prstGeom prst="rect">
            <a:avLst/>
          </a:prstGeom>
          <a:noFill/>
          <a:ln w="9525">
            <a:noFill/>
            <a:miter lim="800000"/>
            <a:headEnd/>
            <a:tailEnd/>
          </a:ln>
        </p:spPr>
      </p:pic>
      <p:sp>
        <p:nvSpPr>
          <p:cNvPr id="14344" name="Text Box 10"/>
          <p:cNvSpPr txBox="1">
            <a:spLocks noChangeArrowheads="1"/>
          </p:cNvSpPr>
          <p:nvPr/>
        </p:nvSpPr>
        <p:spPr bwMode="auto">
          <a:xfrm>
            <a:off x="608013" y="6226175"/>
            <a:ext cx="2881312" cy="244475"/>
          </a:xfrm>
          <a:prstGeom prst="rect">
            <a:avLst/>
          </a:prstGeom>
          <a:noFill/>
          <a:ln w="9525">
            <a:noFill/>
            <a:miter lim="800000"/>
            <a:headEnd/>
            <a:tailEnd/>
          </a:ln>
        </p:spPr>
        <p:txBody>
          <a:bodyPr>
            <a:spAutoFit/>
          </a:bodyPr>
          <a:lstStyle/>
          <a:p>
            <a:r>
              <a:rPr lang="en-US" sz="1000">
                <a:solidFill>
                  <a:srgbClr val="777777"/>
                </a:solidFill>
                <a:ea typeface="SimHei" pitchFamily="2" charset="-122"/>
              </a:rPr>
              <a:t>Copyright © MediaTek</a:t>
            </a:r>
            <a:r>
              <a:rPr lang="en-US" altLang="zh-TW" sz="1000">
                <a:solidFill>
                  <a:srgbClr val="777777"/>
                </a:solidFill>
                <a:ea typeface="SimHei" pitchFamily="2" charset="-122"/>
              </a:rPr>
              <a:t> Inc. </a:t>
            </a:r>
            <a:r>
              <a:rPr lang="en-US" sz="1000">
                <a:solidFill>
                  <a:srgbClr val="777777"/>
                </a:solidFill>
                <a:ea typeface="SimHei" pitchFamily="2" charset="-122"/>
              </a:rPr>
              <a:t>All rights reserved</a:t>
            </a:r>
            <a:r>
              <a:rPr lang="en-US" altLang="zh-TW" sz="1000">
                <a:solidFill>
                  <a:srgbClr val="777777"/>
                </a:solidFill>
                <a:ea typeface="SimHei" pitchFamily="2" charset="-122"/>
              </a:rPr>
              <a:t>.</a:t>
            </a:r>
            <a:endParaRPr lang="en-US" sz="1000">
              <a:solidFill>
                <a:srgbClr val="777777"/>
              </a:solidFill>
              <a:ea typeface="SimHei" pitchFamily="2" charset="-122"/>
            </a:endParaRPr>
          </a:p>
        </p:txBody>
      </p:sp>
      <p:pic>
        <p:nvPicPr>
          <p:cNvPr id="14345" name="Picture 11" descr="bar_white_bot"/>
          <p:cNvPicPr>
            <a:picLocks noChangeAspect="1" noChangeArrowheads="1"/>
          </p:cNvPicPr>
          <p:nvPr/>
        </p:nvPicPr>
        <p:blipFill>
          <a:blip r:embed="rId7" cstate="print"/>
          <a:srcRect t="95583"/>
          <a:stretch>
            <a:fillRect/>
          </a:stretch>
        </p:blipFill>
        <p:spPr bwMode="auto">
          <a:xfrm>
            <a:off x="0" y="6781800"/>
            <a:ext cx="9144000" cy="69850"/>
          </a:xfrm>
          <a:prstGeom prst="rect">
            <a:avLst/>
          </a:prstGeom>
          <a:noFill/>
          <a:ln w="9525">
            <a:noFill/>
            <a:miter lim="800000"/>
            <a:headEnd/>
            <a:tailEnd/>
          </a:ln>
        </p:spPr>
      </p:pic>
      <p:pic>
        <p:nvPicPr>
          <p:cNvPr id="14348" name="Picture 23" descr="icon_1"/>
          <p:cNvPicPr>
            <a:picLocks noChangeAspect="1" noChangeArrowheads="1"/>
          </p:cNvPicPr>
          <p:nvPr/>
        </p:nvPicPr>
        <p:blipFill>
          <a:blip r:embed="rId8" cstate="print"/>
          <a:srcRect/>
          <a:stretch>
            <a:fillRect/>
          </a:stretch>
        </p:blipFill>
        <p:spPr bwMode="auto">
          <a:xfrm>
            <a:off x="863600" y="4572000"/>
            <a:ext cx="581025" cy="590550"/>
          </a:xfrm>
          <a:prstGeom prst="rect">
            <a:avLst/>
          </a:prstGeom>
          <a:noFill/>
          <a:ln w="9525">
            <a:noFill/>
            <a:miter lim="800000"/>
            <a:headEnd/>
            <a:tailEnd/>
          </a:ln>
        </p:spPr>
      </p:pic>
      <p:pic>
        <p:nvPicPr>
          <p:cNvPr id="14349" name="Picture 24" descr="icon_5"/>
          <p:cNvPicPr>
            <a:picLocks noChangeAspect="1" noChangeArrowheads="1"/>
          </p:cNvPicPr>
          <p:nvPr/>
        </p:nvPicPr>
        <p:blipFill>
          <a:blip r:embed="rId9" cstate="print"/>
          <a:srcRect/>
          <a:stretch>
            <a:fillRect/>
          </a:stretch>
        </p:blipFill>
        <p:spPr bwMode="auto">
          <a:xfrm>
            <a:off x="2533650" y="4572000"/>
            <a:ext cx="590550" cy="590550"/>
          </a:xfrm>
          <a:prstGeom prst="rect">
            <a:avLst/>
          </a:prstGeom>
          <a:noFill/>
          <a:ln w="9525">
            <a:noFill/>
            <a:miter lim="800000"/>
            <a:headEnd/>
            <a:tailEnd/>
          </a:ln>
        </p:spPr>
      </p:pic>
      <p:pic>
        <p:nvPicPr>
          <p:cNvPr id="14350" name="Picture 25" descr="icon_2"/>
          <p:cNvPicPr>
            <a:picLocks noChangeAspect="1" noChangeArrowheads="1"/>
          </p:cNvPicPr>
          <p:nvPr/>
        </p:nvPicPr>
        <p:blipFill>
          <a:blip r:embed="rId10" cstate="print"/>
          <a:srcRect/>
          <a:stretch>
            <a:fillRect/>
          </a:stretch>
        </p:blipFill>
        <p:spPr bwMode="auto">
          <a:xfrm>
            <a:off x="7567613" y="4572000"/>
            <a:ext cx="590550" cy="590550"/>
          </a:xfrm>
          <a:prstGeom prst="rect">
            <a:avLst/>
          </a:prstGeom>
          <a:noFill/>
          <a:ln w="9525">
            <a:noFill/>
            <a:miter lim="800000"/>
            <a:headEnd/>
            <a:tailEnd/>
          </a:ln>
        </p:spPr>
      </p:pic>
      <p:pic>
        <p:nvPicPr>
          <p:cNvPr id="14351" name="Picture 26" descr="icon_3"/>
          <p:cNvPicPr>
            <a:picLocks noChangeAspect="1" noChangeArrowheads="1"/>
          </p:cNvPicPr>
          <p:nvPr/>
        </p:nvPicPr>
        <p:blipFill>
          <a:blip r:embed="rId11" cstate="print"/>
          <a:srcRect/>
          <a:stretch>
            <a:fillRect/>
          </a:stretch>
        </p:blipFill>
        <p:spPr bwMode="auto">
          <a:xfrm>
            <a:off x="4219575" y="4572000"/>
            <a:ext cx="581025" cy="590550"/>
          </a:xfrm>
          <a:prstGeom prst="rect">
            <a:avLst/>
          </a:prstGeom>
          <a:noFill/>
          <a:ln w="9525">
            <a:noFill/>
            <a:miter lim="800000"/>
            <a:headEnd/>
            <a:tailEnd/>
          </a:ln>
        </p:spPr>
      </p:pic>
      <p:pic>
        <p:nvPicPr>
          <p:cNvPr id="14352" name="Picture 27" descr="icon_4"/>
          <p:cNvPicPr>
            <a:picLocks noChangeAspect="1" noChangeArrowheads="1"/>
          </p:cNvPicPr>
          <p:nvPr/>
        </p:nvPicPr>
        <p:blipFill>
          <a:blip r:embed="rId12" cstate="print"/>
          <a:srcRect/>
          <a:stretch>
            <a:fillRect/>
          </a:stretch>
        </p:blipFill>
        <p:spPr bwMode="auto">
          <a:xfrm>
            <a:off x="5891213" y="4572000"/>
            <a:ext cx="581025" cy="590550"/>
          </a:xfrm>
          <a:prstGeom prst="rect">
            <a:avLst/>
          </a:prstGeom>
          <a:noFill/>
          <a:ln w="9525">
            <a:noFill/>
            <a:miter lim="800000"/>
            <a:headEnd/>
            <a:tailEnd/>
          </a:ln>
        </p:spPr>
      </p:pic>
      <p:sp>
        <p:nvSpPr>
          <p:cNvPr id="15" name="Text Box 13"/>
          <p:cNvSpPr txBox="1">
            <a:spLocks noChangeArrowheads="1"/>
          </p:cNvSpPr>
          <p:nvPr/>
        </p:nvSpPr>
        <p:spPr bwMode="auto">
          <a:xfrm>
            <a:off x="5876925" y="324644"/>
            <a:ext cx="3109913" cy="400110"/>
          </a:xfrm>
          <a:prstGeom prst="rect">
            <a:avLst/>
          </a:prstGeom>
          <a:noFill/>
          <a:ln w="9525">
            <a:noFill/>
            <a:miter lim="800000"/>
            <a:headEnd/>
            <a:tailEnd/>
          </a:ln>
        </p:spPr>
        <p:txBody>
          <a:bodyPr>
            <a:spAutoFit/>
          </a:bodyPr>
          <a:lstStyle/>
          <a:p>
            <a:pPr algn="r" fontAlgn="ctr">
              <a:spcBef>
                <a:spcPts val="600"/>
              </a:spcBef>
            </a:pPr>
            <a:r>
              <a:rPr lang="en-US" altLang="zh-TW" sz="2000" b="1" dirty="0" smtClean="0">
                <a:latin typeface="Times New Roman" pitchFamily="18" charset="0"/>
                <a:ea typeface="SimHei" pitchFamily="2" charset="-122"/>
                <a:cs typeface="Times New Roman" pitchFamily="18" charset="0"/>
              </a:rPr>
              <a:t>RP-132018</a:t>
            </a:r>
            <a:endParaRPr lang="en-US" sz="2000" b="1" dirty="0">
              <a:latin typeface="Times New Roman" pitchFamily="18" charset="0"/>
              <a:ea typeface="SimHei" pitchFamily="2" charset="-122"/>
              <a:cs typeface="Times New Roman" pitchFamily="18" charset="0"/>
            </a:endParaRPr>
          </a:p>
        </p:txBody>
      </p:sp>
      <p:sp>
        <p:nvSpPr>
          <p:cNvPr id="16" name="Text Box 13"/>
          <p:cNvSpPr txBox="1">
            <a:spLocks noChangeArrowheads="1"/>
          </p:cNvSpPr>
          <p:nvPr/>
        </p:nvSpPr>
        <p:spPr bwMode="auto">
          <a:xfrm>
            <a:off x="14287" y="232788"/>
            <a:ext cx="5229226" cy="646331"/>
          </a:xfrm>
          <a:prstGeom prst="rect">
            <a:avLst/>
          </a:prstGeom>
          <a:noFill/>
          <a:ln w="9525">
            <a:noFill/>
            <a:miter lim="800000"/>
            <a:headEnd/>
            <a:tailEnd/>
          </a:ln>
        </p:spPr>
        <p:txBody>
          <a:bodyPr wrap="square">
            <a:spAutoFit/>
          </a:bodyPr>
          <a:lstStyle/>
          <a:p>
            <a:pPr hangingPunct="1"/>
            <a:r>
              <a:rPr lang="en-GB" sz="1800" b="1" dirty="0" smtClean="0"/>
              <a:t>TSG-RAN Meeting # 62	</a:t>
            </a:r>
            <a:endParaRPr lang="en-US" sz="1800" dirty="0" smtClean="0"/>
          </a:p>
          <a:p>
            <a:pPr hangingPunct="0"/>
            <a:r>
              <a:rPr lang="en-GB" sz="1800" b="1" dirty="0" err="1" smtClean="0"/>
              <a:t>Busan</a:t>
            </a:r>
            <a:r>
              <a:rPr lang="en-GB" sz="1800" b="1" dirty="0" smtClean="0"/>
              <a:t>, South Korea, December 3 - 6, 2013 </a:t>
            </a:r>
            <a:r>
              <a:rPr lang="en-GB" sz="1600" b="1" dirty="0" smtClean="0"/>
              <a:t> </a:t>
            </a:r>
            <a:endParaRPr lang="en-US" sz="1600" dirty="0"/>
          </a:p>
        </p:txBody>
      </p:sp>
      <p:sp>
        <p:nvSpPr>
          <p:cNvPr id="17" name="Text Box 13"/>
          <p:cNvSpPr txBox="1">
            <a:spLocks noChangeArrowheads="1"/>
          </p:cNvSpPr>
          <p:nvPr/>
        </p:nvSpPr>
        <p:spPr bwMode="auto">
          <a:xfrm>
            <a:off x="1763688" y="4110335"/>
            <a:ext cx="5229226" cy="369332"/>
          </a:xfrm>
          <a:prstGeom prst="rect">
            <a:avLst/>
          </a:prstGeom>
          <a:noFill/>
          <a:ln w="9525">
            <a:noFill/>
            <a:miter lim="800000"/>
            <a:headEnd/>
            <a:tailEnd/>
          </a:ln>
        </p:spPr>
        <p:txBody>
          <a:bodyPr wrap="square">
            <a:spAutoFit/>
          </a:bodyPr>
          <a:lstStyle/>
          <a:p>
            <a:pPr algn="ctr" hangingPunct="1"/>
            <a:r>
              <a:rPr lang="en-US" sz="1800" b="1" dirty="0" smtClean="0"/>
              <a:t>MediaTek Inc</a:t>
            </a:r>
            <a:r>
              <a:rPr lang="en-GB" sz="1800" b="1" dirty="0" smtClean="0"/>
              <a:t> </a:t>
            </a:r>
            <a:r>
              <a:rPr lang="en-GB" sz="1600" b="1" dirty="0" smtClean="0"/>
              <a:t> </a:t>
            </a:r>
            <a:endParaRPr lang="en-US" sz="1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sz="2800" dirty="0" smtClean="0"/>
              <a:t>Alternative </a:t>
            </a:r>
            <a:r>
              <a:rPr lang="en-US" sz="2800" dirty="0" smtClean="0"/>
              <a:t>that </a:t>
            </a:r>
            <a:r>
              <a:rPr lang="en-US" sz="2800" smtClean="0"/>
              <a:t>can also be </a:t>
            </a:r>
            <a:r>
              <a:rPr lang="en-US" sz="2800" dirty="0" smtClean="0"/>
              <a:t>considered </a:t>
            </a:r>
            <a:endParaRPr lang="en-US" sz="2800" dirty="0"/>
          </a:p>
        </p:txBody>
      </p:sp>
      <p:sp>
        <p:nvSpPr>
          <p:cNvPr id="19459" name="內容版面配置區 2"/>
          <p:cNvSpPr>
            <a:spLocks noGrp="1"/>
          </p:cNvSpPr>
          <p:nvPr>
            <p:ph idx="1"/>
          </p:nvPr>
        </p:nvSpPr>
        <p:spPr/>
        <p:txBody>
          <a:bodyPr/>
          <a:lstStyle/>
          <a:p>
            <a:r>
              <a:rPr lang="en-GB" dirty="0" smtClean="0"/>
              <a:t>Extend the SI for 1 more quarter, with the sharpened focus below in order to complete it in time for Rel-12</a:t>
            </a:r>
          </a:p>
          <a:p>
            <a:pPr lvl="1"/>
            <a:r>
              <a:rPr lang="en-GB" u="sng" dirty="0" smtClean="0"/>
              <a:t>Identify </a:t>
            </a:r>
            <a:r>
              <a:rPr lang="en-GB" u="sng" dirty="0" smtClean="0"/>
              <a:t>the interference transmission parameters for signalling and those for receiver detection</a:t>
            </a:r>
            <a:r>
              <a:rPr lang="en-GB" dirty="0" smtClean="0"/>
              <a:t>, taking into account the following aspects:</a:t>
            </a:r>
            <a:endParaRPr lang="en-US" dirty="0" smtClean="0"/>
          </a:p>
          <a:p>
            <a:pPr lvl="2"/>
            <a:r>
              <a:rPr lang="en-GB" dirty="0" smtClean="0"/>
              <a:t>Receiver performance and complexity impact, comparing network assistance with UE blind detection (RAN4)</a:t>
            </a:r>
            <a:endParaRPr lang="en-US" dirty="0" smtClean="0"/>
          </a:p>
          <a:p>
            <a:pPr lvl="2"/>
            <a:r>
              <a:rPr lang="en-GB" dirty="0" smtClean="0"/>
              <a:t>Feasibility of assistance signalling and the impact of associated signalling overhead on system performance (RAN1/2)</a:t>
            </a:r>
            <a:endParaRPr lang="en-US" dirty="0" smtClean="0"/>
          </a:p>
          <a:p>
            <a:pPr lvl="2"/>
            <a:r>
              <a:rPr lang="en-GB" dirty="0" smtClean="0"/>
              <a:t>Network performance impact if any network coordination is assumed that introduces scheduling constraints (RAN1</a:t>
            </a:r>
            <a:r>
              <a:rPr lang="en-GB" dirty="0" smtClean="0"/>
              <a:t>).</a:t>
            </a:r>
          </a:p>
          <a:p>
            <a:r>
              <a:rPr lang="en-GB" dirty="0" smtClean="0"/>
              <a:t>The above focus is aligned with the WI objectives and also currently captured as open issues</a:t>
            </a:r>
          </a:p>
          <a:p>
            <a:pPr lvl="1"/>
            <a:r>
              <a:rPr lang="en-GB" dirty="0" smtClean="0"/>
              <a:t>Also widely agreed as next focus in RAN1 and RAN4 regardless of WI or SI </a:t>
            </a:r>
          </a:p>
          <a:p>
            <a:pPr lvl="1"/>
            <a:endParaRPr lang="en-GB" dirty="0" smtClean="0"/>
          </a:p>
        </p:txBody>
      </p:sp>
      <p:sp>
        <p:nvSpPr>
          <p:cNvPr id="19460" name="日期版面配置區 3"/>
          <p:cNvSpPr>
            <a:spLocks noGrp="1"/>
          </p:cNvSpPr>
          <p:nvPr>
            <p:ph type="dt" sz="quarter" idx="10"/>
          </p:nvPr>
        </p:nvSpPr>
        <p:spPr>
          <a:noFill/>
        </p:spPr>
        <p:txBody>
          <a:bodyPr/>
          <a:lstStyle/>
          <a:p>
            <a:fld id="{ED44D881-A557-4B82-A81A-F20F86121BD0}" type="datetime1">
              <a:rPr lang="ja-JP" altLang="en-US" smtClean="0"/>
              <a:pPr/>
              <a:t>2013/12/2</a:t>
            </a:fld>
            <a:endParaRPr lang="en-US" altLang="ja-JP" smtClean="0"/>
          </a:p>
        </p:txBody>
      </p:sp>
      <p:sp>
        <p:nvSpPr>
          <p:cNvPr id="19461" name="頁尾版面配置區 4"/>
          <p:cNvSpPr>
            <a:spLocks noGrp="1"/>
          </p:cNvSpPr>
          <p:nvPr>
            <p:ph type="ftr" sz="quarter" idx="11"/>
          </p:nvPr>
        </p:nvSpPr>
        <p:spPr>
          <a:noFill/>
        </p:spPr>
        <p:txBody>
          <a:bodyPr/>
          <a:lstStyle/>
          <a:p>
            <a:r>
              <a:rPr lang="en-US" altLang="zh-TW" smtClean="0"/>
              <a:t>Copyright © MediaTek Inc. All rights reserved.</a:t>
            </a:r>
          </a:p>
        </p:txBody>
      </p:sp>
      <p:sp>
        <p:nvSpPr>
          <p:cNvPr id="19462" name="投影片編號版面配置區 5"/>
          <p:cNvSpPr>
            <a:spLocks noGrp="1"/>
          </p:cNvSpPr>
          <p:nvPr>
            <p:ph type="sldNum" sz="quarter" idx="12"/>
          </p:nvPr>
        </p:nvSpPr>
        <p:spPr>
          <a:noFill/>
        </p:spPr>
        <p:txBody>
          <a:bodyPr/>
          <a:lstStyle/>
          <a:p>
            <a:fld id="{CA6EFB85-4229-435B-98E0-71D9F2E8E0DC}" type="slidenum">
              <a:rPr lang="en-US" altLang="ja-JP" smtClean="0"/>
              <a:pPr/>
              <a:t>9</a:t>
            </a:fld>
            <a:endParaRPr lang="en-US" altLang="ja-JP"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cover_back_8"/>
          <p:cNvPicPr>
            <a:picLocks noChangeAspect="1" noChangeArrowheads="1"/>
          </p:cNvPicPr>
          <p:nvPr/>
        </p:nvPicPr>
        <p:blipFill>
          <a:blip r:embed="rId3" cstate="print"/>
          <a:srcRect/>
          <a:stretch>
            <a:fillRect/>
          </a:stretch>
        </p:blipFill>
        <p:spPr bwMode="auto">
          <a:xfrm>
            <a:off x="-9525" y="1978025"/>
            <a:ext cx="9153525" cy="3352800"/>
          </a:xfrm>
          <a:prstGeom prst="rect">
            <a:avLst/>
          </a:prstGeom>
          <a:noFill/>
          <a:ln w="9525">
            <a:noFill/>
            <a:miter lim="800000"/>
            <a:headEnd/>
            <a:tailEnd/>
          </a:ln>
        </p:spPr>
      </p:pic>
      <p:pic>
        <p:nvPicPr>
          <p:cNvPr id="40963" name="Picture 21" descr="gray_bot"/>
          <p:cNvPicPr>
            <a:picLocks noChangeAspect="1" noChangeArrowheads="1"/>
          </p:cNvPicPr>
          <p:nvPr/>
        </p:nvPicPr>
        <p:blipFill>
          <a:blip r:embed="rId4" cstate="print"/>
          <a:srcRect/>
          <a:stretch>
            <a:fillRect/>
          </a:stretch>
        </p:blipFill>
        <p:spPr bwMode="auto">
          <a:xfrm>
            <a:off x="0" y="5303838"/>
            <a:ext cx="9163050" cy="1581150"/>
          </a:xfrm>
          <a:prstGeom prst="rect">
            <a:avLst/>
          </a:prstGeom>
          <a:noFill/>
          <a:ln w="9525">
            <a:noFill/>
            <a:miter lim="800000"/>
            <a:headEnd/>
            <a:tailEnd/>
          </a:ln>
        </p:spPr>
      </p:pic>
      <p:pic>
        <p:nvPicPr>
          <p:cNvPr id="40964" name="Picture 4" descr="gray_top"/>
          <p:cNvPicPr>
            <a:picLocks noChangeAspect="1" noChangeArrowheads="1"/>
          </p:cNvPicPr>
          <p:nvPr/>
        </p:nvPicPr>
        <p:blipFill>
          <a:blip r:embed="rId5" cstate="print"/>
          <a:srcRect/>
          <a:stretch>
            <a:fillRect/>
          </a:stretch>
        </p:blipFill>
        <p:spPr bwMode="auto">
          <a:xfrm>
            <a:off x="-9525" y="0"/>
            <a:ext cx="9163050" cy="2009775"/>
          </a:xfrm>
          <a:prstGeom prst="rect">
            <a:avLst/>
          </a:prstGeom>
          <a:noFill/>
          <a:ln w="9525">
            <a:noFill/>
            <a:miter lim="800000"/>
            <a:headEnd/>
            <a:tailEnd/>
          </a:ln>
        </p:spPr>
      </p:pic>
      <p:pic>
        <p:nvPicPr>
          <p:cNvPr id="40965" name="Picture 6" descr="logo"/>
          <p:cNvPicPr>
            <a:picLocks noChangeAspect="1" noChangeArrowheads="1"/>
          </p:cNvPicPr>
          <p:nvPr/>
        </p:nvPicPr>
        <p:blipFill>
          <a:blip r:embed="rId6" cstate="print"/>
          <a:srcRect/>
          <a:stretch>
            <a:fillRect/>
          </a:stretch>
        </p:blipFill>
        <p:spPr bwMode="auto">
          <a:xfrm>
            <a:off x="1460500" y="817563"/>
            <a:ext cx="3783013" cy="404812"/>
          </a:xfrm>
          <a:prstGeom prst="rect">
            <a:avLst/>
          </a:prstGeom>
          <a:noFill/>
          <a:ln w="9525">
            <a:noFill/>
            <a:miter lim="800000"/>
            <a:headEnd/>
            <a:tailEnd/>
          </a:ln>
        </p:spPr>
      </p:pic>
      <p:sp>
        <p:nvSpPr>
          <p:cNvPr id="40966" name="Text Box 8"/>
          <p:cNvSpPr txBox="1">
            <a:spLocks noChangeArrowheads="1"/>
          </p:cNvSpPr>
          <p:nvPr/>
        </p:nvSpPr>
        <p:spPr bwMode="auto">
          <a:xfrm>
            <a:off x="608013" y="6226175"/>
            <a:ext cx="2881312" cy="244475"/>
          </a:xfrm>
          <a:prstGeom prst="rect">
            <a:avLst/>
          </a:prstGeom>
          <a:noFill/>
          <a:ln w="9525">
            <a:noFill/>
            <a:miter lim="800000"/>
            <a:headEnd/>
            <a:tailEnd/>
          </a:ln>
        </p:spPr>
        <p:txBody>
          <a:bodyPr>
            <a:spAutoFit/>
          </a:bodyPr>
          <a:lstStyle/>
          <a:p>
            <a:r>
              <a:rPr lang="en-US" sz="1000">
                <a:solidFill>
                  <a:srgbClr val="777777"/>
                </a:solidFill>
                <a:ea typeface="SimHei" pitchFamily="2" charset="-122"/>
              </a:rPr>
              <a:t>Copyright © MediaTek</a:t>
            </a:r>
            <a:r>
              <a:rPr lang="en-US" altLang="zh-TW" sz="1000">
                <a:solidFill>
                  <a:srgbClr val="777777"/>
                </a:solidFill>
                <a:ea typeface="SimHei" pitchFamily="2" charset="-122"/>
              </a:rPr>
              <a:t> Inc. </a:t>
            </a:r>
            <a:r>
              <a:rPr lang="en-US" sz="1000">
                <a:solidFill>
                  <a:srgbClr val="777777"/>
                </a:solidFill>
                <a:ea typeface="SimHei" pitchFamily="2" charset="-122"/>
              </a:rPr>
              <a:t>All rights reserved</a:t>
            </a:r>
            <a:r>
              <a:rPr lang="en-US" altLang="zh-TW" sz="1000">
                <a:solidFill>
                  <a:srgbClr val="777777"/>
                </a:solidFill>
                <a:ea typeface="SimHei" pitchFamily="2" charset="-122"/>
              </a:rPr>
              <a:t>.</a:t>
            </a:r>
            <a:endParaRPr lang="en-US" sz="1000">
              <a:solidFill>
                <a:srgbClr val="777777"/>
              </a:solidFill>
              <a:ea typeface="SimHei" pitchFamily="2" charset="-122"/>
            </a:endParaRPr>
          </a:p>
        </p:txBody>
      </p:sp>
      <p:pic>
        <p:nvPicPr>
          <p:cNvPr id="40967" name="Picture 9" descr="bar_white_bot"/>
          <p:cNvPicPr>
            <a:picLocks noChangeAspect="1" noChangeArrowheads="1"/>
          </p:cNvPicPr>
          <p:nvPr/>
        </p:nvPicPr>
        <p:blipFill>
          <a:blip r:embed="rId7" cstate="print"/>
          <a:srcRect t="95583"/>
          <a:stretch>
            <a:fillRect/>
          </a:stretch>
        </p:blipFill>
        <p:spPr bwMode="auto">
          <a:xfrm>
            <a:off x="0" y="6781800"/>
            <a:ext cx="9144000" cy="69850"/>
          </a:xfrm>
          <a:prstGeom prst="rect">
            <a:avLst/>
          </a:prstGeom>
          <a:noFill/>
          <a:ln w="9525">
            <a:noFill/>
            <a:miter lim="800000"/>
            <a:headEnd/>
            <a:tailEnd/>
          </a:ln>
        </p:spPr>
      </p:pic>
      <p:sp>
        <p:nvSpPr>
          <p:cNvPr id="40968" name="Text Box 15"/>
          <p:cNvSpPr txBox="1">
            <a:spLocks noChangeArrowheads="1"/>
          </p:cNvSpPr>
          <p:nvPr/>
        </p:nvSpPr>
        <p:spPr bwMode="auto">
          <a:xfrm>
            <a:off x="3078163" y="3282950"/>
            <a:ext cx="3011487" cy="457200"/>
          </a:xfrm>
          <a:prstGeom prst="rect">
            <a:avLst/>
          </a:prstGeom>
          <a:noFill/>
          <a:ln w="9525">
            <a:noFill/>
            <a:miter lim="800000"/>
            <a:headEnd/>
            <a:tailEnd/>
          </a:ln>
        </p:spPr>
        <p:txBody>
          <a:bodyPr wrap="none">
            <a:spAutoFit/>
          </a:bodyPr>
          <a:lstStyle/>
          <a:p>
            <a:pPr algn="ctr"/>
            <a:r>
              <a:rPr lang="en-US" altLang="zh-TW" b="1" dirty="0">
                <a:ea typeface="SimHei" pitchFamily="2" charset="-122"/>
              </a:rPr>
              <a:t>www.mediatek.com</a:t>
            </a:r>
            <a:endParaRPr lang="en-US" b="1" dirty="0">
              <a:ea typeface="SimHei" pitchFamily="2" charset="-122"/>
            </a:endParaRPr>
          </a:p>
        </p:txBody>
      </p:sp>
      <p:pic>
        <p:nvPicPr>
          <p:cNvPr id="40969" name="Picture 22" descr="icon_1"/>
          <p:cNvPicPr>
            <a:picLocks noChangeAspect="1" noChangeArrowheads="1"/>
          </p:cNvPicPr>
          <p:nvPr/>
        </p:nvPicPr>
        <p:blipFill>
          <a:blip r:embed="rId8" cstate="print"/>
          <a:srcRect/>
          <a:stretch>
            <a:fillRect/>
          </a:stretch>
        </p:blipFill>
        <p:spPr bwMode="auto">
          <a:xfrm>
            <a:off x="863600" y="4572000"/>
            <a:ext cx="581025" cy="590550"/>
          </a:xfrm>
          <a:prstGeom prst="rect">
            <a:avLst/>
          </a:prstGeom>
          <a:noFill/>
          <a:ln w="9525">
            <a:noFill/>
            <a:miter lim="800000"/>
            <a:headEnd/>
            <a:tailEnd/>
          </a:ln>
        </p:spPr>
      </p:pic>
      <p:pic>
        <p:nvPicPr>
          <p:cNvPr id="40970" name="Picture 23" descr="icon_5"/>
          <p:cNvPicPr>
            <a:picLocks noChangeAspect="1" noChangeArrowheads="1"/>
          </p:cNvPicPr>
          <p:nvPr/>
        </p:nvPicPr>
        <p:blipFill>
          <a:blip r:embed="rId9" cstate="print"/>
          <a:srcRect/>
          <a:stretch>
            <a:fillRect/>
          </a:stretch>
        </p:blipFill>
        <p:spPr bwMode="auto">
          <a:xfrm>
            <a:off x="2533650" y="4572000"/>
            <a:ext cx="590550" cy="590550"/>
          </a:xfrm>
          <a:prstGeom prst="rect">
            <a:avLst/>
          </a:prstGeom>
          <a:noFill/>
          <a:ln w="9525">
            <a:noFill/>
            <a:miter lim="800000"/>
            <a:headEnd/>
            <a:tailEnd/>
          </a:ln>
        </p:spPr>
      </p:pic>
      <p:pic>
        <p:nvPicPr>
          <p:cNvPr id="40971" name="Picture 24" descr="icon_2"/>
          <p:cNvPicPr>
            <a:picLocks noChangeAspect="1" noChangeArrowheads="1"/>
          </p:cNvPicPr>
          <p:nvPr/>
        </p:nvPicPr>
        <p:blipFill>
          <a:blip r:embed="rId10" cstate="print"/>
          <a:srcRect/>
          <a:stretch>
            <a:fillRect/>
          </a:stretch>
        </p:blipFill>
        <p:spPr bwMode="auto">
          <a:xfrm>
            <a:off x="7567613" y="4572000"/>
            <a:ext cx="590550" cy="590550"/>
          </a:xfrm>
          <a:prstGeom prst="rect">
            <a:avLst/>
          </a:prstGeom>
          <a:noFill/>
          <a:ln w="9525">
            <a:noFill/>
            <a:miter lim="800000"/>
            <a:headEnd/>
            <a:tailEnd/>
          </a:ln>
        </p:spPr>
      </p:pic>
      <p:pic>
        <p:nvPicPr>
          <p:cNvPr id="40972" name="Picture 25" descr="icon_3"/>
          <p:cNvPicPr>
            <a:picLocks noChangeAspect="1" noChangeArrowheads="1"/>
          </p:cNvPicPr>
          <p:nvPr/>
        </p:nvPicPr>
        <p:blipFill>
          <a:blip r:embed="rId11" cstate="print"/>
          <a:srcRect/>
          <a:stretch>
            <a:fillRect/>
          </a:stretch>
        </p:blipFill>
        <p:spPr bwMode="auto">
          <a:xfrm>
            <a:off x="4219575" y="4572000"/>
            <a:ext cx="581025" cy="590550"/>
          </a:xfrm>
          <a:prstGeom prst="rect">
            <a:avLst/>
          </a:prstGeom>
          <a:noFill/>
          <a:ln w="9525">
            <a:noFill/>
            <a:miter lim="800000"/>
            <a:headEnd/>
            <a:tailEnd/>
          </a:ln>
        </p:spPr>
      </p:pic>
      <p:pic>
        <p:nvPicPr>
          <p:cNvPr id="40973" name="Picture 26" descr="icon_4"/>
          <p:cNvPicPr>
            <a:picLocks noChangeAspect="1" noChangeArrowheads="1"/>
          </p:cNvPicPr>
          <p:nvPr/>
        </p:nvPicPr>
        <p:blipFill>
          <a:blip r:embed="rId12" cstate="print"/>
          <a:srcRect/>
          <a:stretch>
            <a:fillRect/>
          </a:stretch>
        </p:blipFill>
        <p:spPr bwMode="auto">
          <a:xfrm>
            <a:off x="5891213" y="4572000"/>
            <a:ext cx="581025" cy="590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sz="2800" dirty="0" smtClean="0"/>
              <a:t>Progress (1/2)</a:t>
            </a:r>
            <a:endParaRPr lang="en-US" sz="2800" dirty="0"/>
          </a:p>
        </p:txBody>
      </p:sp>
      <p:sp>
        <p:nvSpPr>
          <p:cNvPr id="19459" name="內容版面配置區 2"/>
          <p:cNvSpPr>
            <a:spLocks noGrp="1"/>
          </p:cNvSpPr>
          <p:nvPr>
            <p:ph idx="1"/>
          </p:nvPr>
        </p:nvSpPr>
        <p:spPr/>
        <p:txBody>
          <a:bodyPr/>
          <a:lstStyle/>
          <a:p>
            <a:r>
              <a:rPr lang="en-US" dirty="0" smtClean="0"/>
              <a:t>Significant progress since </a:t>
            </a:r>
            <a:r>
              <a:rPr lang="en-US" dirty="0" smtClean="0"/>
              <a:t>SI approved in RAN#59</a:t>
            </a:r>
            <a:endParaRPr lang="en-US" dirty="0" smtClean="0"/>
          </a:p>
          <a:p>
            <a:pPr lvl="1"/>
            <a:r>
              <a:rPr lang="en-US" dirty="0" smtClean="0"/>
              <a:t>Deployment scenarios </a:t>
            </a:r>
          </a:p>
          <a:p>
            <a:pPr lvl="1"/>
            <a:r>
              <a:rPr lang="en-GB" dirty="0" smtClean="0"/>
              <a:t>Candidate </a:t>
            </a:r>
            <a:r>
              <a:rPr lang="en-GB" dirty="0" smtClean="0"/>
              <a:t>NAICS receiver types (i.e., ML/R-ML, SLIC, CWIC, E-LMMSE-IRC, WLMMSE-IRC) </a:t>
            </a:r>
            <a:endParaRPr lang="en-GB" dirty="0" smtClean="0"/>
          </a:p>
          <a:p>
            <a:r>
              <a:rPr lang="en-GB" dirty="0" smtClean="0"/>
              <a:t>RAN4</a:t>
            </a:r>
            <a:endParaRPr lang="en-US" dirty="0" smtClean="0"/>
          </a:p>
          <a:p>
            <a:pPr lvl="1"/>
            <a:r>
              <a:rPr lang="en-GB" dirty="0" smtClean="0"/>
              <a:t>Defined </a:t>
            </a:r>
            <a:r>
              <a:rPr lang="en-GB" dirty="0" smtClean="0"/>
              <a:t>several typical geometry profiles and a dynamic interference on/off model</a:t>
            </a:r>
            <a:r>
              <a:rPr lang="en-US" dirty="0" smtClean="0"/>
              <a:t> unde</a:t>
            </a:r>
            <a:r>
              <a:rPr lang="en-US" dirty="0" smtClean="0"/>
              <a:t>r FTP traffic </a:t>
            </a:r>
            <a:endParaRPr lang="en-US" dirty="0" smtClean="0"/>
          </a:p>
          <a:p>
            <a:pPr lvl="1"/>
            <a:r>
              <a:rPr lang="en-US" dirty="0" smtClean="0"/>
              <a:t>Observed that </a:t>
            </a:r>
            <a:r>
              <a:rPr lang="en-GB" dirty="0" smtClean="0"/>
              <a:t>E-LMMSE-IRC/SL-IC/R-ML/CWIC all </a:t>
            </a:r>
            <a:r>
              <a:rPr lang="en-GB" b="1" dirty="0" smtClean="0"/>
              <a:t>achieve noticeable performance gain over Rel-11 LMMSE-IRC receiver in most scenarios</a:t>
            </a:r>
            <a:r>
              <a:rPr lang="en-GB" dirty="0" smtClean="0"/>
              <a:t>, and the gains depend on the different interference profiles. </a:t>
            </a:r>
            <a:endParaRPr lang="en-GB" dirty="0" smtClean="0"/>
          </a:p>
          <a:p>
            <a:pPr lvl="2"/>
            <a:r>
              <a:rPr lang="en-GB" dirty="0" smtClean="0"/>
              <a:t>SL-IC/R-ML has larger gain compared to E-LMMSE-IRC in many cases with genie-aided interference information.</a:t>
            </a:r>
            <a:endParaRPr lang="en-US" dirty="0" smtClean="0"/>
          </a:p>
        </p:txBody>
      </p:sp>
      <p:sp>
        <p:nvSpPr>
          <p:cNvPr id="19460" name="日期版面配置區 3"/>
          <p:cNvSpPr>
            <a:spLocks noGrp="1"/>
          </p:cNvSpPr>
          <p:nvPr>
            <p:ph type="dt" sz="quarter" idx="10"/>
          </p:nvPr>
        </p:nvSpPr>
        <p:spPr>
          <a:noFill/>
        </p:spPr>
        <p:txBody>
          <a:bodyPr/>
          <a:lstStyle/>
          <a:p>
            <a:fld id="{ED44D881-A557-4B82-A81A-F20F86121BD0}" type="datetime1">
              <a:rPr lang="ja-JP" altLang="en-US" smtClean="0"/>
              <a:pPr/>
              <a:t>2013/12/2</a:t>
            </a:fld>
            <a:endParaRPr lang="en-US" altLang="ja-JP" smtClean="0"/>
          </a:p>
        </p:txBody>
      </p:sp>
      <p:sp>
        <p:nvSpPr>
          <p:cNvPr id="19461" name="頁尾版面配置區 4"/>
          <p:cNvSpPr>
            <a:spLocks noGrp="1"/>
          </p:cNvSpPr>
          <p:nvPr>
            <p:ph type="ftr" sz="quarter" idx="11"/>
          </p:nvPr>
        </p:nvSpPr>
        <p:spPr>
          <a:noFill/>
        </p:spPr>
        <p:txBody>
          <a:bodyPr/>
          <a:lstStyle/>
          <a:p>
            <a:r>
              <a:rPr lang="en-US" altLang="zh-TW" smtClean="0"/>
              <a:t>Copyright © MediaTek Inc. All rights reserved.</a:t>
            </a:r>
          </a:p>
        </p:txBody>
      </p:sp>
      <p:sp>
        <p:nvSpPr>
          <p:cNvPr id="19462" name="投影片編號版面配置區 5"/>
          <p:cNvSpPr>
            <a:spLocks noGrp="1"/>
          </p:cNvSpPr>
          <p:nvPr>
            <p:ph type="sldNum" sz="quarter" idx="12"/>
          </p:nvPr>
        </p:nvSpPr>
        <p:spPr>
          <a:noFill/>
        </p:spPr>
        <p:txBody>
          <a:bodyPr/>
          <a:lstStyle/>
          <a:p>
            <a:fld id="{CA6EFB85-4229-435B-98E0-71D9F2E8E0DC}" type="slidenum">
              <a:rPr lang="en-US" altLang="ja-JP" smtClean="0"/>
              <a:pPr/>
              <a:t>1</a:t>
            </a:fld>
            <a:endParaRPr lang="en-US" altLang="ja-JP"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sz="2800" dirty="0" smtClean="0"/>
              <a:t>Progress (2/2)</a:t>
            </a:r>
            <a:endParaRPr lang="en-US" sz="2800" dirty="0"/>
          </a:p>
        </p:txBody>
      </p:sp>
      <p:sp>
        <p:nvSpPr>
          <p:cNvPr id="19459" name="內容版面配置區 2"/>
          <p:cNvSpPr>
            <a:spLocks noGrp="1"/>
          </p:cNvSpPr>
          <p:nvPr>
            <p:ph idx="1"/>
          </p:nvPr>
        </p:nvSpPr>
        <p:spPr/>
        <p:txBody>
          <a:bodyPr/>
          <a:lstStyle/>
          <a:p>
            <a:r>
              <a:rPr lang="en-US" dirty="0" smtClean="0"/>
              <a:t>RAN1 </a:t>
            </a:r>
          </a:p>
          <a:p>
            <a:pPr lvl="1"/>
            <a:r>
              <a:rPr lang="en-US" dirty="0" smtClean="0"/>
              <a:t>Conducted system simulation that can </a:t>
            </a:r>
            <a:r>
              <a:rPr lang="en-GB" dirty="0" smtClean="0"/>
              <a:t>takes into account all the possible realistic conditions with corresponding occurrence </a:t>
            </a:r>
            <a:r>
              <a:rPr lang="en-GB" dirty="0" smtClean="0"/>
              <a:t>probabilities</a:t>
            </a:r>
          </a:p>
          <a:p>
            <a:pPr lvl="1"/>
            <a:r>
              <a:rPr lang="en-GB" dirty="0" smtClean="0"/>
              <a:t>Preliminary system level results indicated that </a:t>
            </a:r>
            <a:r>
              <a:rPr lang="en-GB" b="1" dirty="0" smtClean="0"/>
              <a:t>E-LMMSE-IRC/SL-IC/R-ML all showed noticeable gains over baseline MMSE-IRC receivers</a:t>
            </a:r>
            <a:r>
              <a:rPr lang="en-GB" dirty="0" smtClean="0"/>
              <a:t>, which is aligned with the observations from link level evaluation. </a:t>
            </a:r>
            <a:endParaRPr lang="en-GB" dirty="0" smtClean="0"/>
          </a:p>
          <a:p>
            <a:pPr lvl="2"/>
            <a:r>
              <a:rPr lang="en-GB" dirty="0" smtClean="0"/>
              <a:t>System evaluation was based on validated link abstraction methods or using embedded actual link level simulation. </a:t>
            </a:r>
            <a:endParaRPr lang="en-GB" dirty="0" smtClean="0"/>
          </a:p>
        </p:txBody>
      </p:sp>
      <p:sp>
        <p:nvSpPr>
          <p:cNvPr id="19460" name="日期版面配置區 3"/>
          <p:cNvSpPr>
            <a:spLocks noGrp="1"/>
          </p:cNvSpPr>
          <p:nvPr>
            <p:ph type="dt" sz="quarter" idx="10"/>
          </p:nvPr>
        </p:nvSpPr>
        <p:spPr>
          <a:noFill/>
        </p:spPr>
        <p:txBody>
          <a:bodyPr/>
          <a:lstStyle/>
          <a:p>
            <a:fld id="{ED44D881-A557-4B82-A81A-F20F86121BD0}" type="datetime1">
              <a:rPr lang="ja-JP" altLang="en-US" smtClean="0"/>
              <a:pPr/>
              <a:t>2013/12/2</a:t>
            </a:fld>
            <a:endParaRPr lang="en-US" altLang="ja-JP" smtClean="0"/>
          </a:p>
        </p:txBody>
      </p:sp>
      <p:sp>
        <p:nvSpPr>
          <p:cNvPr id="19461" name="頁尾版面配置區 4"/>
          <p:cNvSpPr>
            <a:spLocks noGrp="1"/>
          </p:cNvSpPr>
          <p:nvPr>
            <p:ph type="ftr" sz="quarter" idx="11"/>
          </p:nvPr>
        </p:nvSpPr>
        <p:spPr>
          <a:noFill/>
        </p:spPr>
        <p:txBody>
          <a:bodyPr/>
          <a:lstStyle/>
          <a:p>
            <a:r>
              <a:rPr lang="en-US" altLang="zh-TW" smtClean="0"/>
              <a:t>Copyright © MediaTek Inc. All rights reserved.</a:t>
            </a:r>
          </a:p>
        </p:txBody>
      </p:sp>
      <p:sp>
        <p:nvSpPr>
          <p:cNvPr id="19462" name="投影片編號版面配置區 5"/>
          <p:cNvSpPr>
            <a:spLocks noGrp="1"/>
          </p:cNvSpPr>
          <p:nvPr>
            <p:ph type="sldNum" sz="quarter" idx="12"/>
          </p:nvPr>
        </p:nvSpPr>
        <p:spPr>
          <a:noFill/>
        </p:spPr>
        <p:txBody>
          <a:bodyPr/>
          <a:lstStyle/>
          <a:p>
            <a:fld id="{CA6EFB85-4229-435B-98E0-71D9F2E8E0DC}" type="slidenum">
              <a:rPr lang="en-US" altLang="ja-JP" smtClean="0"/>
              <a:pPr/>
              <a:t>2</a:t>
            </a:fld>
            <a:endParaRPr lang="en-US" altLang="ja-JP"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sz="2800" dirty="0" smtClean="0"/>
              <a:t>Current status </a:t>
            </a:r>
            <a:r>
              <a:rPr lang="en-US" sz="2800" dirty="0" smtClean="0"/>
              <a:t>on network </a:t>
            </a:r>
            <a:r>
              <a:rPr lang="en-US" sz="2800" dirty="0" smtClean="0"/>
              <a:t>assistance (1/2)</a:t>
            </a:r>
            <a:endParaRPr lang="en-US" sz="2800" dirty="0"/>
          </a:p>
        </p:txBody>
      </p:sp>
      <p:sp>
        <p:nvSpPr>
          <p:cNvPr id="19459" name="內容版面配置區 2"/>
          <p:cNvSpPr>
            <a:spLocks noGrp="1"/>
          </p:cNvSpPr>
          <p:nvPr>
            <p:ph idx="1"/>
          </p:nvPr>
        </p:nvSpPr>
        <p:spPr/>
        <p:txBody>
          <a:bodyPr/>
          <a:lstStyle/>
          <a:p>
            <a:r>
              <a:rPr lang="en-US" dirty="0" smtClean="0"/>
              <a:t>RAN1</a:t>
            </a:r>
          </a:p>
          <a:p>
            <a:pPr lvl="1"/>
            <a:r>
              <a:rPr lang="en-GB" b="1" dirty="0" smtClean="0"/>
              <a:t>Compared </a:t>
            </a:r>
            <a:r>
              <a:rPr lang="en-GB" b="1" dirty="0" smtClean="0"/>
              <a:t>to requiring NAICS receivers to detect all interference parameters, some network signalling/coordination can be beneficial for reducing receiver complexity and/or improve performance with increased robustness</a:t>
            </a:r>
            <a:r>
              <a:rPr lang="en-GB" dirty="0" smtClean="0"/>
              <a:t> under intra-cell and inter-cell interference scenario. </a:t>
            </a:r>
            <a:endParaRPr lang="en-GB" dirty="0" smtClean="0"/>
          </a:p>
          <a:p>
            <a:pPr lvl="2"/>
            <a:r>
              <a:rPr lang="en-GB" dirty="0" smtClean="0"/>
              <a:t>The interference transmission parameters that can be considered for signalling and that for receiver detection are for further study. </a:t>
            </a:r>
            <a:endParaRPr lang="en-GB" dirty="0" smtClean="0"/>
          </a:p>
        </p:txBody>
      </p:sp>
      <p:sp>
        <p:nvSpPr>
          <p:cNvPr id="19460" name="日期版面配置區 3"/>
          <p:cNvSpPr>
            <a:spLocks noGrp="1"/>
          </p:cNvSpPr>
          <p:nvPr>
            <p:ph type="dt" sz="quarter" idx="10"/>
          </p:nvPr>
        </p:nvSpPr>
        <p:spPr>
          <a:noFill/>
        </p:spPr>
        <p:txBody>
          <a:bodyPr/>
          <a:lstStyle/>
          <a:p>
            <a:fld id="{ED44D881-A557-4B82-A81A-F20F86121BD0}" type="datetime1">
              <a:rPr lang="ja-JP" altLang="en-US" smtClean="0"/>
              <a:pPr/>
              <a:t>2013/12/2</a:t>
            </a:fld>
            <a:endParaRPr lang="en-US" altLang="ja-JP" dirty="0" smtClean="0"/>
          </a:p>
        </p:txBody>
      </p:sp>
      <p:sp>
        <p:nvSpPr>
          <p:cNvPr id="19461" name="頁尾版面配置區 4"/>
          <p:cNvSpPr>
            <a:spLocks noGrp="1"/>
          </p:cNvSpPr>
          <p:nvPr>
            <p:ph type="ftr" sz="quarter" idx="11"/>
          </p:nvPr>
        </p:nvSpPr>
        <p:spPr>
          <a:noFill/>
        </p:spPr>
        <p:txBody>
          <a:bodyPr/>
          <a:lstStyle/>
          <a:p>
            <a:r>
              <a:rPr lang="en-US" altLang="zh-TW" dirty="0" smtClean="0"/>
              <a:t>Copyright © MediaTek Inc. All rights reserved.</a:t>
            </a:r>
          </a:p>
        </p:txBody>
      </p:sp>
      <p:sp>
        <p:nvSpPr>
          <p:cNvPr id="19462" name="投影片編號版面配置區 5"/>
          <p:cNvSpPr>
            <a:spLocks noGrp="1"/>
          </p:cNvSpPr>
          <p:nvPr>
            <p:ph type="sldNum" sz="quarter" idx="12"/>
          </p:nvPr>
        </p:nvSpPr>
        <p:spPr>
          <a:noFill/>
        </p:spPr>
        <p:txBody>
          <a:bodyPr/>
          <a:lstStyle/>
          <a:p>
            <a:fld id="{CA6EFB85-4229-435B-98E0-71D9F2E8E0DC}" type="slidenum">
              <a:rPr lang="en-US" altLang="ja-JP" smtClean="0"/>
              <a:pPr/>
              <a:t>3</a:t>
            </a:fld>
            <a:endParaRPr lang="en-US" altLang="ja-JP"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sz="2800" dirty="0" smtClean="0"/>
              <a:t>Current status </a:t>
            </a:r>
            <a:r>
              <a:rPr lang="en-US" sz="2800" dirty="0" smtClean="0"/>
              <a:t>on network </a:t>
            </a:r>
            <a:r>
              <a:rPr lang="en-US" sz="2800" dirty="0" smtClean="0"/>
              <a:t>assistance (2/2)</a:t>
            </a:r>
            <a:endParaRPr lang="en-US" sz="2800" dirty="0"/>
          </a:p>
        </p:txBody>
      </p:sp>
      <p:sp>
        <p:nvSpPr>
          <p:cNvPr id="19459" name="內容版面配置區 2"/>
          <p:cNvSpPr>
            <a:spLocks noGrp="1"/>
          </p:cNvSpPr>
          <p:nvPr>
            <p:ph idx="1"/>
          </p:nvPr>
        </p:nvSpPr>
        <p:spPr/>
        <p:txBody>
          <a:bodyPr/>
          <a:lstStyle/>
          <a:p>
            <a:r>
              <a:rPr lang="en-GB" dirty="0" smtClean="0"/>
              <a:t>RAN4</a:t>
            </a:r>
          </a:p>
          <a:p>
            <a:pPr lvl="1"/>
            <a:r>
              <a:rPr lang="en-GB" dirty="0" smtClean="0"/>
              <a:t>There </a:t>
            </a:r>
            <a:r>
              <a:rPr lang="en-GB" dirty="0" smtClean="0"/>
              <a:t>is </a:t>
            </a:r>
            <a:r>
              <a:rPr lang="en-GB" u="sng" dirty="0" smtClean="0"/>
              <a:t>no consensus </a:t>
            </a:r>
            <a:r>
              <a:rPr lang="en-GB" dirty="0" smtClean="0"/>
              <a:t>yet on the feasibility and performance of blind detection receivers</a:t>
            </a:r>
            <a:r>
              <a:rPr lang="en-GB" dirty="0" smtClean="0"/>
              <a:t>.</a:t>
            </a:r>
          </a:p>
          <a:p>
            <a:pPr lvl="2"/>
            <a:r>
              <a:rPr lang="en-GB" dirty="0" smtClean="0"/>
              <a:t>Comparing </a:t>
            </a:r>
            <a:r>
              <a:rPr lang="en-GB" dirty="0" smtClean="0"/>
              <a:t>blind detection receivers with genie-aided receivers, there is varying degree of performance degradation from minimal to noticeable, depending on operation assumptions.   </a:t>
            </a:r>
            <a:endParaRPr lang="en-GB" dirty="0" smtClean="0"/>
          </a:p>
          <a:p>
            <a:pPr lvl="1"/>
            <a:r>
              <a:rPr lang="en-GB" dirty="0" smtClean="0"/>
              <a:t>The </a:t>
            </a:r>
            <a:r>
              <a:rPr lang="en-GB" u="sng" dirty="0" smtClean="0"/>
              <a:t>next focus </a:t>
            </a:r>
            <a:r>
              <a:rPr lang="en-GB" dirty="0" smtClean="0"/>
              <a:t>will </a:t>
            </a:r>
            <a:r>
              <a:rPr lang="en-GB" dirty="0" smtClean="0"/>
              <a:t>be the evaluation of the performance and complexity of blind detection of interference parameters, </a:t>
            </a:r>
            <a:r>
              <a:rPr lang="en-GB" u="sng" dirty="0" smtClean="0"/>
              <a:t>including which parameters to be blindly estimated by the </a:t>
            </a:r>
            <a:r>
              <a:rPr lang="en-GB" u="sng" dirty="0" err="1" smtClean="0"/>
              <a:t>Ues</a:t>
            </a:r>
            <a:r>
              <a:rPr lang="en-GB" u="sng" dirty="0" smtClean="0"/>
              <a:t> and which will be NW-assisted</a:t>
            </a:r>
            <a:r>
              <a:rPr lang="en-GB" dirty="0" smtClean="0"/>
              <a:t>. </a:t>
            </a:r>
          </a:p>
        </p:txBody>
      </p:sp>
      <p:sp>
        <p:nvSpPr>
          <p:cNvPr id="19460" name="日期版面配置區 3"/>
          <p:cNvSpPr>
            <a:spLocks noGrp="1"/>
          </p:cNvSpPr>
          <p:nvPr>
            <p:ph type="dt" sz="quarter" idx="10"/>
          </p:nvPr>
        </p:nvSpPr>
        <p:spPr>
          <a:noFill/>
        </p:spPr>
        <p:txBody>
          <a:bodyPr/>
          <a:lstStyle/>
          <a:p>
            <a:fld id="{ED44D881-A557-4B82-A81A-F20F86121BD0}" type="datetime1">
              <a:rPr lang="ja-JP" altLang="en-US" smtClean="0"/>
              <a:pPr/>
              <a:t>2013/12/2</a:t>
            </a:fld>
            <a:endParaRPr lang="en-US" altLang="ja-JP" dirty="0" smtClean="0"/>
          </a:p>
        </p:txBody>
      </p:sp>
      <p:sp>
        <p:nvSpPr>
          <p:cNvPr id="19461" name="頁尾版面配置區 4"/>
          <p:cNvSpPr>
            <a:spLocks noGrp="1"/>
          </p:cNvSpPr>
          <p:nvPr>
            <p:ph type="ftr" sz="quarter" idx="11"/>
          </p:nvPr>
        </p:nvSpPr>
        <p:spPr>
          <a:noFill/>
        </p:spPr>
        <p:txBody>
          <a:bodyPr/>
          <a:lstStyle/>
          <a:p>
            <a:r>
              <a:rPr lang="en-US" altLang="zh-TW" dirty="0" smtClean="0"/>
              <a:t>Copyright © MediaTek Inc. All rights reserved.</a:t>
            </a:r>
          </a:p>
        </p:txBody>
      </p:sp>
      <p:sp>
        <p:nvSpPr>
          <p:cNvPr id="19462" name="投影片編號版面配置區 5"/>
          <p:cNvSpPr>
            <a:spLocks noGrp="1"/>
          </p:cNvSpPr>
          <p:nvPr>
            <p:ph type="sldNum" sz="quarter" idx="12"/>
          </p:nvPr>
        </p:nvSpPr>
        <p:spPr>
          <a:noFill/>
        </p:spPr>
        <p:txBody>
          <a:bodyPr/>
          <a:lstStyle/>
          <a:p>
            <a:fld id="{CA6EFB85-4229-435B-98E0-71D9F2E8E0DC}" type="slidenum">
              <a:rPr lang="en-US" altLang="ja-JP" smtClean="0"/>
              <a:pPr/>
              <a:t>4</a:t>
            </a:fld>
            <a:endParaRPr lang="en-US" altLang="ja-JP"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sz="2800" dirty="0" smtClean="0"/>
              <a:t>Open Issues (RAN1: 60-70% completion level)</a:t>
            </a:r>
            <a:endParaRPr lang="en-US" sz="2800" dirty="0"/>
          </a:p>
        </p:txBody>
      </p:sp>
      <p:sp>
        <p:nvSpPr>
          <p:cNvPr id="19459" name="內容版面配置區 2"/>
          <p:cNvSpPr>
            <a:spLocks noGrp="1"/>
          </p:cNvSpPr>
          <p:nvPr>
            <p:ph idx="1"/>
          </p:nvPr>
        </p:nvSpPr>
        <p:spPr/>
        <p:txBody>
          <a:bodyPr/>
          <a:lstStyle/>
          <a:p>
            <a:pPr lvl="1"/>
            <a:r>
              <a:rPr lang="en-GB" dirty="0" smtClean="0"/>
              <a:t>The transmission parameters that can be considered for signalling and that for receiver detection are FFS, after taking into account the following aspects:</a:t>
            </a:r>
            <a:endParaRPr lang="en-US" dirty="0" smtClean="0"/>
          </a:p>
          <a:p>
            <a:pPr lvl="2"/>
            <a:r>
              <a:rPr lang="en-GB" dirty="0" smtClean="0"/>
              <a:t>Receiver performance and complexity impact, comparing network assistance with UE blind detection (RAN4, see below)</a:t>
            </a:r>
            <a:endParaRPr lang="en-US" dirty="0" smtClean="0"/>
          </a:p>
          <a:p>
            <a:pPr lvl="2"/>
            <a:r>
              <a:rPr lang="en-GB" dirty="0" smtClean="0"/>
              <a:t>Feasibility of assistance signalling and the impact of associated signalling overhead on system performance (RAN1/2)</a:t>
            </a:r>
            <a:endParaRPr lang="en-US" dirty="0" smtClean="0"/>
          </a:p>
          <a:p>
            <a:pPr lvl="2"/>
            <a:r>
              <a:rPr lang="en-GB" dirty="0" smtClean="0"/>
              <a:t>Network performance impact if any network coordination is assumed that introduces scheduling constraints (RAN1). </a:t>
            </a:r>
            <a:endParaRPr lang="en-US" dirty="0" smtClean="0"/>
          </a:p>
          <a:p>
            <a:pPr lvl="1"/>
            <a:r>
              <a:rPr lang="en-GB" dirty="0" smtClean="0"/>
              <a:t>System level results are still limited, especially in terms of </a:t>
            </a:r>
            <a:endParaRPr lang="en-US" dirty="0" smtClean="0"/>
          </a:p>
          <a:p>
            <a:pPr lvl="2"/>
            <a:r>
              <a:rPr lang="en-GB" dirty="0" smtClean="0"/>
              <a:t>Performance after taking into account assistance signalling overhead and after considering backhaul latency of more than 2 </a:t>
            </a:r>
            <a:r>
              <a:rPr lang="en-GB" dirty="0" err="1" smtClean="0"/>
              <a:t>msec</a:t>
            </a:r>
            <a:r>
              <a:rPr lang="en-GB" dirty="0" smtClean="0"/>
              <a:t> in inter-cell NAICS in scenarios 1 and 2a </a:t>
            </a:r>
            <a:endParaRPr lang="en-US" dirty="0" smtClean="0"/>
          </a:p>
          <a:p>
            <a:pPr lvl="2"/>
            <a:r>
              <a:rPr lang="en-GB" dirty="0" smtClean="0"/>
              <a:t>Performance under imperfect CRS interference cancellation and imperfect blind detection of interference parameters</a:t>
            </a:r>
            <a:endParaRPr lang="en-US" dirty="0"/>
          </a:p>
        </p:txBody>
      </p:sp>
      <p:sp>
        <p:nvSpPr>
          <p:cNvPr id="19460" name="日期版面配置區 3"/>
          <p:cNvSpPr>
            <a:spLocks noGrp="1"/>
          </p:cNvSpPr>
          <p:nvPr>
            <p:ph type="dt" sz="quarter" idx="10"/>
          </p:nvPr>
        </p:nvSpPr>
        <p:spPr>
          <a:noFill/>
        </p:spPr>
        <p:txBody>
          <a:bodyPr/>
          <a:lstStyle/>
          <a:p>
            <a:fld id="{ED44D881-A557-4B82-A81A-F20F86121BD0}" type="datetime1">
              <a:rPr lang="ja-JP" altLang="en-US" smtClean="0"/>
              <a:pPr/>
              <a:t>2013/12/2</a:t>
            </a:fld>
            <a:endParaRPr lang="en-US" altLang="ja-JP" dirty="0" smtClean="0"/>
          </a:p>
        </p:txBody>
      </p:sp>
      <p:sp>
        <p:nvSpPr>
          <p:cNvPr id="19461" name="頁尾版面配置區 4"/>
          <p:cNvSpPr>
            <a:spLocks noGrp="1"/>
          </p:cNvSpPr>
          <p:nvPr>
            <p:ph type="ftr" sz="quarter" idx="11"/>
          </p:nvPr>
        </p:nvSpPr>
        <p:spPr>
          <a:noFill/>
        </p:spPr>
        <p:txBody>
          <a:bodyPr/>
          <a:lstStyle/>
          <a:p>
            <a:r>
              <a:rPr lang="en-US" altLang="zh-TW" dirty="0" smtClean="0"/>
              <a:t>Copyright © MediaTek Inc. All rights reserved.</a:t>
            </a:r>
          </a:p>
        </p:txBody>
      </p:sp>
      <p:sp>
        <p:nvSpPr>
          <p:cNvPr id="19462" name="投影片編號版面配置區 5"/>
          <p:cNvSpPr>
            <a:spLocks noGrp="1"/>
          </p:cNvSpPr>
          <p:nvPr>
            <p:ph type="sldNum" sz="quarter" idx="12"/>
          </p:nvPr>
        </p:nvSpPr>
        <p:spPr>
          <a:noFill/>
        </p:spPr>
        <p:txBody>
          <a:bodyPr/>
          <a:lstStyle/>
          <a:p>
            <a:fld id="{CA6EFB85-4229-435B-98E0-71D9F2E8E0DC}" type="slidenum">
              <a:rPr lang="en-US" altLang="ja-JP" smtClean="0"/>
              <a:pPr/>
              <a:t>5</a:t>
            </a:fld>
            <a:endParaRPr lang="en-US" altLang="ja-JP"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sz="2800" dirty="0" smtClean="0"/>
              <a:t>Open Issues (RAN4: 70-80% completion level)</a:t>
            </a:r>
            <a:endParaRPr lang="en-US" sz="2800" dirty="0"/>
          </a:p>
        </p:txBody>
      </p:sp>
      <p:sp>
        <p:nvSpPr>
          <p:cNvPr id="19459" name="內容版面配置區 2"/>
          <p:cNvSpPr>
            <a:spLocks noGrp="1"/>
          </p:cNvSpPr>
          <p:nvPr>
            <p:ph idx="1"/>
          </p:nvPr>
        </p:nvSpPr>
        <p:spPr/>
        <p:txBody>
          <a:bodyPr/>
          <a:lstStyle/>
          <a:p>
            <a:pPr lvl="1"/>
            <a:r>
              <a:rPr lang="en-GB" dirty="0" smtClean="0"/>
              <a:t>There is no consensus on the feasibility and performance of blind detection receivers and it is agreed that RAN4 should study the performance and complexity of blind detection of interference parameters, including which parameters to be blindly estimated by the UEs.</a:t>
            </a:r>
            <a:endParaRPr lang="en-US" dirty="0" smtClean="0"/>
          </a:p>
          <a:p>
            <a:pPr lvl="1"/>
            <a:r>
              <a:rPr lang="en-GB" dirty="0" smtClean="0"/>
              <a:t>Due to lack of time, the following aspects in SID had only limited or no discussion:</a:t>
            </a:r>
            <a:endParaRPr lang="en-US" dirty="0" smtClean="0"/>
          </a:p>
          <a:p>
            <a:pPr lvl="2"/>
            <a:r>
              <a:rPr lang="en-GB" dirty="0" smtClean="0"/>
              <a:t>Intra-cell MU-MIMO, since intra-cell interference focused on SU-MIMO only so far</a:t>
            </a:r>
            <a:endParaRPr lang="en-US" dirty="0" smtClean="0"/>
          </a:p>
          <a:p>
            <a:pPr lvl="2"/>
            <a:r>
              <a:rPr lang="en-GB" dirty="0" smtClean="0"/>
              <a:t>Other types of channel collision than PDSCH-to-PDSCH (e.g. PDCCH/EPDCCH-to-PDSCH), which was considered as first priority.</a:t>
            </a:r>
            <a:endParaRPr lang="en-US" dirty="0" smtClean="0"/>
          </a:p>
          <a:p>
            <a:pPr lvl="2"/>
            <a:r>
              <a:rPr lang="en-GB" dirty="0" smtClean="0"/>
              <a:t>No comparison of NAICS with respect to Rel-11 non-linear receivers required for </a:t>
            </a:r>
            <a:r>
              <a:rPr lang="en-GB" dirty="0" err="1" smtClean="0"/>
              <a:t>FeICIC</a:t>
            </a:r>
            <a:r>
              <a:rPr lang="en-GB" dirty="0" smtClean="0"/>
              <a:t> has been done: No discussions/agreements on whether Rel-11 non-linear receivers required for </a:t>
            </a:r>
            <a:r>
              <a:rPr lang="en-GB" dirty="0" err="1" smtClean="0"/>
              <a:t>FeICIC</a:t>
            </a:r>
            <a:r>
              <a:rPr lang="en-GB" dirty="0" smtClean="0"/>
              <a:t> are applicable as a baseline for NAICS. </a:t>
            </a:r>
            <a:endParaRPr lang="en-US" dirty="0" smtClean="0"/>
          </a:p>
        </p:txBody>
      </p:sp>
      <p:sp>
        <p:nvSpPr>
          <p:cNvPr id="19460" name="日期版面配置區 3"/>
          <p:cNvSpPr>
            <a:spLocks noGrp="1"/>
          </p:cNvSpPr>
          <p:nvPr>
            <p:ph type="dt" sz="quarter" idx="10"/>
          </p:nvPr>
        </p:nvSpPr>
        <p:spPr>
          <a:noFill/>
        </p:spPr>
        <p:txBody>
          <a:bodyPr/>
          <a:lstStyle/>
          <a:p>
            <a:fld id="{ED44D881-A557-4B82-A81A-F20F86121BD0}" type="datetime1">
              <a:rPr lang="ja-JP" altLang="en-US" smtClean="0"/>
              <a:pPr/>
              <a:t>2013/12/2</a:t>
            </a:fld>
            <a:endParaRPr lang="en-US" altLang="ja-JP" dirty="0" smtClean="0"/>
          </a:p>
        </p:txBody>
      </p:sp>
      <p:sp>
        <p:nvSpPr>
          <p:cNvPr id="19461" name="頁尾版面配置區 4"/>
          <p:cNvSpPr>
            <a:spLocks noGrp="1"/>
          </p:cNvSpPr>
          <p:nvPr>
            <p:ph type="ftr" sz="quarter" idx="11"/>
          </p:nvPr>
        </p:nvSpPr>
        <p:spPr>
          <a:noFill/>
        </p:spPr>
        <p:txBody>
          <a:bodyPr/>
          <a:lstStyle/>
          <a:p>
            <a:r>
              <a:rPr lang="en-US" altLang="zh-TW" dirty="0" smtClean="0"/>
              <a:t>Copyright © MediaTek Inc. All rights reserved.</a:t>
            </a:r>
          </a:p>
        </p:txBody>
      </p:sp>
      <p:sp>
        <p:nvSpPr>
          <p:cNvPr id="19462" name="投影片編號版面配置區 5"/>
          <p:cNvSpPr>
            <a:spLocks noGrp="1"/>
          </p:cNvSpPr>
          <p:nvPr>
            <p:ph type="sldNum" sz="quarter" idx="12"/>
          </p:nvPr>
        </p:nvSpPr>
        <p:spPr>
          <a:noFill/>
        </p:spPr>
        <p:txBody>
          <a:bodyPr/>
          <a:lstStyle/>
          <a:p>
            <a:fld id="{CA6EFB85-4229-435B-98E0-71D9F2E8E0DC}" type="slidenum">
              <a:rPr lang="en-US" altLang="ja-JP" smtClean="0"/>
              <a:pPr/>
              <a:t>6</a:t>
            </a:fld>
            <a:endParaRPr lang="en-US" altLang="ja-JP"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sz="2800" dirty="0" smtClean="0"/>
              <a:t>Motivations</a:t>
            </a:r>
            <a:endParaRPr lang="en-US" sz="2800" dirty="0"/>
          </a:p>
        </p:txBody>
      </p:sp>
      <p:sp>
        <p:nvSpPr>
          <p:cNvPr id="19459" name="內容版面配置區 2"/>
          <p:cNvSpPr>
            <a:spLocks noGrp="1"/>
          </p:cNvSpPr>
          <p:nvPr>
            <p:ph idx="1"/>
          </p:nvPr>
        </p:nvSpPr>
        <p:spPr/>
        <p:txBody>
          <a:bodyPr/>
          <a:lstStyle/>
          <a:p>
            <a:r>
              <a:rPr lang="en-GB" dirty="0" smtClean="0"/>
              <a:t>In </a:t>
            </a:r>
            <a:r>
              <a:rPr lang="en-GB" dirty="0" smtClean="0"/>
              <a:t>order to be able to translate the promising gains into actual performance improvement in commercial deployment as early as possible, it is proposed to </a:t>
            </a:r>
            <a:r>
              <a:rPr lang="en-GB" b="1" dirty="0" smtClean="0"/>
              <a:t>start </a:t>
            </a:r>
            <a:r>
              <a:rPr lang="en-GB" b="1" dirty="0" smtClean="0"/>
              <a:t>the </a:t>
            </a:r>
            <a:r>
              <a:rPr lang="en-GB" b="1" dirty="0" smtClean="0"/>
              <a:t>work item phase targeting </a:t>
            </a:r>
            <a:r>
              <a:rPr lang="en-GB" b="1" dirty="0" smtClean="0"/>
              <a:t>Rel-12</a:t>
            </a:r>
          </a:p>
          <a:p>
            <a:pPr lvl="1"/>
            <a:r>
              <a:rPr lang="en-GB" dirty="0" smtClean="0"/>
              <a:t>What it means is </a:t>
            </a:r>
            <a:r>
              <a:rPr lang="en-GB" dirty="0" smtClean="0"/>
              <a:t>to close </a:t>
            </a:r>
            <a:r>
              <a:rPr lang="en-GB" dirty="0" smtClean="0"/>
              <a:t>the </a:t>
            </a:r>
            <a:r>
              <a:rPr lang="en-GB" dirty="0" smtClean="0"/>
              <a:t>SI and have one-step </a:t>
            </a:r>
            <a:r>
              <a:rPr lang="en-GB" dirty="0" smtClean="0"/>
              <a:t>approval of TR36.866 version 1.1.0</a:t>
            </a:r>
            <a:endParaRPr lang="en-GB" b="1" dirty="0" smtClean="0"/>
          </a:p>
          <a:p>
            <a:r>
              <a:rPr lang="en-GB" u="sng" dirty="0" smtClean="0"/>
              <a:t>SI already concluded </a:t>
            </a:r>
            <a:r>
              <a:rPr lang="en-GB" dirty="0" smtClean="0"/>
              <a:t>that network </a:t>
            </a:r>
            <a:r>
              <a:rPr lang="en-GB" dirty="0" smtClean="0"/>
              <a:t>assistance signalling of interference transmission parameters </a:t>
            </a:r>
            <a:r>
              <a:rPr lang="en-GB" dirty="0" smtClean="0"/>
              <a:t>can reduce </a:t>
            </a:r>
            <a:r>
              <a:rPr lang="en-GB" dirty="0" smtClean="0"/>
              <a:t>receiver complexity and possibly improve performance, as well as any physical layer changes if necessary to achieve the system level gain </a:t>
            </a:r>
            <a:endParaRPr lang="en-US" dirty="0" smtClean="0"/>
          </a:p>
          <a:p>
            <a:pPr lvl="2"/>
            <a:endParaRPr lang="en-GB" dirty="0" smtClean="0"/>
          </a:p>
          <a:p>
            <a:endParaRPr lang="en-GB" dirty="0" smtClean="0"/>
          </a:p>
          <a:p>
            <a:pPr lvl="1"/>
            <a:endParaRPr lang="en-GB" dirty="0" smtClean="0"/>
          </a:p>
        </p:txBody>
      </p:sp>
      <p:sp>
        <p:nvSpPr>
          <p:cNvPr id="19460" name="日期版面配置區 3"/>
          <p:cNvSpPr>
            <a:spLocks noGrp="1"/>
          </p:cNvSpPr>
          <p:nvPr>
            <p:ph type="dt" sz="quarter" idx="10"/>
          </p:nvPr>
        </p:nvSpPr>
        <p:spPr>
          <a:noFill/>
        </p:spPr>
        <p:txBody>
          <a:bodyPr/>
          <a:lstStyle/>
          <a:p>
            <a:fld id="{ED44D881-A557-4B82-A81A-F20F86121BD0}" type="datetime1">
              <a:rPr lang="ja-JP" altLang="en-US" smtClean="0"/>
              <a:pPr/>
              <a:t>2013/12/2</a:t>
            </a:fld>
            <a:endParaRPr lang="en-US" altLang="ja-JP" smtClean="0"/>
          </a:p>
        </p:txBody>
      </p:sp>
      <p:sp>
        <p:nvSpPr>
          <p:cNvPr id="19461" name="頁尾版面配置區 4"/>
          <p:cNvSpPr>
            <a:spLocks noGrp="1"/>
          </p:cNvSpPr>
          <p:nvPr>
            <p:ph type="ftr" sz="quarter" idx="11"/>
          </p:nvPr>
        </p:nvSpPr>
        <p:spPr>
          <a:noFill/>
        </p:spPr>
        <p:txBody>
          <a:bodyPr/>
          <a:lstStyle/>
          <a:p>
            <a:r>
              <a:rPr lang="en-US" altLang="zh-TW" dirty="0" smtClean="0"/>
              <a:t>Copyright © MediaTek Inc. All rights reserved.</a:t>
            </a:r>
          </a:p>
        </p:txBody>
      </p:sp>
      <p:sp>
        <p:nvSpPr>
          <p:cNvPr id="19462" name="投影片編號版面配置區 5"/>
          <p:cNvSpPr>
            <a:spLocks noGrp="1"/>
          </p:cNvSpPr>
          <p:nvPr>
            <p:ph type="sldNum" sz="quarter" idx="12"/>
          </p:nvPr>
        </p:nvSpPr>
        <p:spPr>
          <a:noFill/>
        </p:spPr>
        <p:txBody>
          <a:bodyPr/>
          <a:lstStyle/>
          <a:p>
            <a:fld id="{CA6EFB85-4229-435B-98E0-71D9F2E8E0DC}" type="slidenum">
              <a:rPr lang="en-US" altLang="ja-JP" smtClean="0"/>
              <a:pPr/>
              <a:t>7</a:t>
            </a:fld>
            <a:endParaRPr lang="en-US" altLang="ja-JP"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pPr>
              <a:defRPr/>
            </a:pPr>
            <a:r>
              <a:rPr lang="en-US" sz="2800" dirty="0" smtClean="0"/>
              <a:t>Proposed WI Scope </a:t>
            </a:r>
            <a:endParaRPr lang="en-US" sz="2800" dirty="0"/>
          </a:p>
        </p:txBody>
      </p:sp>
      <p:sp>
        <p:nvSpPr>
          <p:cNvPr id="19459" name="內容版面配置區 2"/>
          <p:cNvSpPr>
            <a:spLocks noGrp="1"/>
          </p:cNvSpPr>
          <p:nvPr>
            <p:ph idx="1"/>
          </p:nvPr>
        </p:nvSpPr>
        <p:spPr>
          <a:xfrm>
            <a:off x="251520" y="1123950"/>
            <a:ext cx="8640959" cy="4954588"/>
          </a:xfrm>
        </p:spPr>
        <p:txBody>
          <a:bodyPr/>
          <a:lstStyle/>
          <a:p>
            <a:pPr lvl="1"/>
            <a:r>
              <a:rPr lang="en-GB" u="sng" dirty="0" smtClean="0"/>
              <a:t>Specify </a:t>
            </a:r>
            <a:r>
              <a:rPr lang="en-GB" u="sng" dirty="0" smtClean="0"/>
              <a:t>necessary network assistance signalling </a:t>
            </a:r>
            <a:r>
              <a:rPr lang="en-GB" dirty="0" smtClean="0"/>
              <a:t>of interference transmission parameters to reduce receiver complexity and possibly improve performance, as well as any physical layer changes if necessary to achieve the system level gain </a:t>
            </a:r>
            <a:endParaRPr lang="en-US" dirty="0" smtClean="0"/>
          </a:p>
          <a:p>
            <a:pPr lvl="2"/>
            <a:r>
              <a:rPr lang="en-GB" u="sng" dirty="0" smtClean="0"/>
              <a:t>Identify the interference transmission parameters for signalling and those for receiver detection</a:t>
            </a:r>
            <a:r>
              <a:rPr lang="en-GB" dirty="0" smtClean="0"/>
              <a:t>, taking into account the following aspects:</a:t>
            </a:r>
            <a:endParaRPr lang="en-US" dirty="0" smtClean="0"/>
          </a:p>
          <a:p>
            <a:pPr lvl="3"/>
            <a:r>
              <a:rPr lang="en-GB" dirty="0" smtClean="0"/>
              <a:t>Receiver performance and complexity impact, comparing network assistance with UE blind detection (RAN4)</a:t>
            </a:r>
            <a:endParaRPr lang="en-US" dirty="0" smtClean="0"/>
          </a:p>
          <a:p>
            <a:pPr lvl="3"/>
            <a:r>
              <a:rPr lang="en-GB" dirty="0" smtClean="0"/>
              <a:t>Feasibility of assistance signalling and the impact of associated signalling overhead on system performance (RAN1/2)</a:t>
            </a:r>
            <a:endParaRPr lang="en-US" dirty="0" smtClean="0"/>
          </a:p>
          <a:p>
            <a:pPr lvl="3"/>
            <a:r>
              <a:rPr lang="en-GB" dirty="0" smtClean="0"/>
              <a:t>Network performance impact if any network coordination is assumed that introduces scheduling constraints (RAN1).</a:t>
            </a:r>
            <a:endParaRPr lang="en-US" dirty="0" smtClean="0"/>
          </a:p>
          <a:p>
            <a:pPr lvl="2"/>
            <a:r>
              <a:rPr lang="en-GB" dirty="0" smtClean="0"/>
              <a:t>Consider a </a:t>
            </a:r>
            <a:r>
              <a:rPr lang="en-GB" u="sng" dirty="0" smtClean="0"/>
              <a:t>phased approach </a:t>
            </a:r>
            <a:r>
              <a:rPr lang="en-GB" dirty="0" smtClean="0"/>
              <a:t>with a first focus on higher-layer based assistance signalling, regardless of whether the associated interference </a:t>
            </a:r>
            <a:r>
              <a:rPr lang="en-GB" dirty="0" smtClean="0"/>
              <a:t>parameter </a:t>
            </a:r>
            <a:r>
              <a:rPr lang="en-GB" dirty="0" smtClean="0"/>
              <a:t>is higher-layer configured or dynamic.</a:t>
            </a:r>
            <a:endParaRPr lang="en-US" dirty="0" smtClean="0"/>
          </a:p>
          <a:p>
            <a:pPr lvl="3"/>
            <a:r>
              <a:rPr lang="en-GB" dirty="0" smtClean="0"/>
              <a:t>Some dynamic assistance signalling can be considered as a second focus if sufficient additional system-level gain is shown.</a:t>
            </a:r>
            <a:endParaRPr lang="en-US" dirty="0" smtClean="0"/>
          </a:p>
          <a:p>
            <a:pPr>
              <a:buNone/>
            </a:pPr>
            <a:endParaRPr lang="en-GB" dirty="0" smtClean="0"/>
          </a:p>
          <a:p>
            <a:pPr lvl="1"/>
            <a:endParaRPr lang="en-GB" dirty="0" smtClean="0"/>
          </a:p>
        </p:txBody>
      </p:sp>
      <p:sp>
        <p:nvSpPr>
          <p:cNvPr id="19460" name="日期版面配置區 3"/>
          <p:cNvSpPr>
            <a:spLocks noGrp="1"/>
          </p:cNvSpPr>
          <p:nvPr>
            <p:ph type="dt" sz="quarter" idx="10"/>
          </p:nvPr>
        </p:nvSpPr>
        <p:spPr>
          <a:noFill/>
        </p:spPr>
        <p:txBody>
          <a:bodyPr/>
          <a:lstStyle/>
          <a:p>
            <a:fld id="{ED44D881-A557-4B82-A81A-F20F86121BD0}" type="datetime1">
              <a:rPr lang="ja-JP" altLang="en-US" smtClean="0"/>
              <a:pPr/>
              <a:t>2013/12/2</a:t>
            </a:fld>
            <a:endParaRPr lang="en-US" altLang="ja-JP" smtClean="0"/>
          </a:p>
        </p:txBody>
      </p:sp>
      <p:sp>
        <p:nvSpPr>
          <p:cNvPr id="19461" name="頁尾版面配置區 4"/>
          <p:cNvSpPr>
            <a:spLocks noGrp="1"/>
          </p:cNvSpPr>
          <p:nvPr>
            <p:ph type="ftr" sz="quarter" idx="11"/>
          </p:nvPr>
        </p:nvSpPr>
        <p:spPr>
          <a:noFill/>
        </p:spPr>
        <p:txBody>
          <a:bodyPr/>
          <a:lstStyle/>
          <a:p>
            <a:r>
              <a:rPr lang="en-US" altLang="zh-TW" dirty="0" smtClean="0"/>
              <a:t>Copyright © MediaTek Inc. All rights reserved.</a:t>
            </a:r>
          </a:p>
        </p:txBody>
      </p:sp>
      <p:sp>
        <p:nvSpPr>
          <p:cNvPr id="19462" name="投影片編號版面配置區 5"/>
          <p:cNvSpPr>
            <a:spLocks noGrp="1"/>
          </p:cNvSpPr>
          <p:nvPr>
            <p:ph type="sldNum" sz="quarter" idx="12"/>
          </p:nvPr>
        </p:nvSpPr>
        <p:spPr>
          <a:noFill/>
        </p:spPr>
        <p:txBody>
          <a:bodyPr/>
          <a:lstStyle/>
          <a:p>
            <a:fld id="{CA6EFB85-4229-435B-98E0-71D9F2E8E0DC}" type="slidenum">
              <a:rPr lang="en-US" altLang="ja-JP" smtClean="0"/>
              <a:pPr/>
              <a:t>8</a:t>
            </a:fld>
            <a:endParaRPr lang="en-US" altLang="ja-JP" smtClean="0"/>
          </a:p>
        </p:txBody>
      </p:sp>
    </p:spTree>
  </p:cSld>
  <p:clrMapOvr>
    <a:masterClrMapping/>
  </p:clrMapOvr>
</p:sld>
</file>

<file path=ppt/theme/theme1.xml><?xml version="1.0" encoding="utf-8"?>
<a:theme xmlns:a="http://schemas.openxmlformats.org/drawingml/2006/main" name="Corporate ppt templatel_Internal Use">
  <a:themeElements>
    <a:clrScheme name="Corporate ppt templatel_Internal Us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orporate ppt templatel_Internal Use">
      <a:majorFont>
        <a:latin typeface="Arial"/>
        <a:ea typeface="標楷體"/>
        <a:cs typeface=""/>
      </a:majorFont>
      <a:minorFont>
        <a:latin typeface="Arial"/>
        <a:ea typeface="標楷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2400" b="0" i="0" u="none" strike="noStrike" cap="none" normalizeH="0" baseline="0" smtClean="0">
            <a:ln>
              <a:noFill/>
            </a:ln>
            <a:solidFill>
              <a:schemeClr val="tx1"/>
            </a:solidFill>
            <a:effectLst/>
            <a:latin typeface="Arial" charset="0"/>
            <a:ea typeface="標楷體" pitchFamily="65" charset="-12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2400" b="0" i="0" u="none" strike="noStrike" cap="none" normalizeH="0" baseline="0" smtClean="0">
            <a:ln>
              <a:noFill/>
            </a:ln>
            <a:solidFill>
              <a:schemeClr val="tx1"/>
            </a:solidFill>
            <a:effectLst/>
            <a:latin typeface="Arial" charset="0"/>
            <a:ea typeface="標楷體" pitchFamily="65" charset="-120"/>
            <a:cs typeface="Arial" charset="0"/>
          </a:defRPr>
        </a:defPPr>
      </a:lstStyle>
    </a:lnDef>
  </a:objectDefaults>
  <a:extraClrSchemeLst>
    <a:extraClrScheme>
      <a:clrScheme name="Corporate ppt templatel_Internal Us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rporate ppt templatel_Internal Us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rporate ppt templatel_Internal Us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rporate ppt templatel_Internal Us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rporate ppt templatel_Internal Us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rporate ppt templatel_Internal Us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rporate ppt templatel_Internal Us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rporate ppt templatel_Internal Us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rporate ppt templatel_Internal Us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rporate ppt templatel_Internal Us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rporate ppt templatel_Internal Us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rporate ppt templatel_Internal Us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3789</TotalTime>
  <Words>1078</Words>
  <Application>Microsoft Office PowerPoint</Application>
  <PresentationFormat>On-screen Show (4:3)</PresentationFormat>
  <Paragraphs>94</Paragraphs>
  <Slides>11</Slides>
  <Notes>2</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Corporate ppt templatel_Internal Use</vt:lpstr>
      <vt:lpstr>Motivation of New WI Proposal on Network Assisted Interference Cancellation and Suppression for LTE</vt:lpstr>
      <vt:lpstr>Progress (1/2)</vt:lpstr>
      <vt:lpstr>Progress (2/2)</vt:lpstr>
      <vt:lpstr>Current status on network assistance (1/2)</vt:lpstr>
      <vt:lpstr>Current status on network assistance (2/2)</vt:lpstr>
      <vt:lpstr>Open Issues (RAN1: 60-70% completion level)</vt:lpstr>
      <vt:lpstr>Open Issues (RAN4: 70-80% completion level)</vt:lpstr>
      <vt:lpstr>Motivations</vt:lpstr>
      <vt:lpstr>Proposed WI Scope </vt:lpstr>
      <vt:lpstr>Alternative that can also be considered </vt:lpstr>
      <vt:lpstr>Slide 10</vt:lpstr>
    </vt:vector>
  </TitlesOfParts>
  <Company>MediaTek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MediaTek’s Vision on IMT2020</dc:title>
  <dc:creator>I-Kang Fu</dc:creator>
  <cp:keywords>Internal Use</cp:keywords>
  <dc:description>Internal Use</dc:description>
  <cp:lastModifiedBy>MediaTek</cp:lastModifiedBy>
  <cp:revision>245</cp:revision>
  <dcterms:created xsi:type="dcterms:W3CDTF">2008-02-20T09:40:22Z</dcterms:created>
  <dcterms:modified xsi:type="dcterms:W3CDTF">2013-12-03T05:36:34Z</dcterms:modified>
  <cp:category>Internal Use</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2083218903</vt:i4>
  </property>
  <property fmtid="{D5CDD505-2E9C-101B-9397-08002B2CF9AE}" pid="3" name="_NewReviewCycle">
    <vt:lpwstr/>
  </property>
  <property fmtid="{D5CDD505-2E9C-101B-9397-08002B2CF9AE}" pid="4" name="_EmailSubject">
    <vt:lpwstr>Slides for Coolpad 5G Workshop</vt:lpwstr>
  </property>
  <property fmtid="{D5CDD505-2E9C-101B-9397-08002B2CF9AE}" pid="5" name="_AuthorEmail">
    <vt:lpwstr>ik.fu@mediatek.com</vt:lpwstr>
  </property>
  <property fmtid="{D5CDD505-2E9C-101B-9397-08002B2CF9AE}" pid="6" name="_AuthorEmailDisplayName">
    <vt:lpwstr>I-Kang Fu (傅宜康)</vt:lpwstr>
  </property>
  <property fmtid="{D5CDD505-2E9C-101B-9397-08002B2CF9AE}" pid="7" name="_PreviousAdHocReviewCycleID">
    <vt:i4>1704173913</vt:i4>
  </property>
</Properties>
</file>