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0" r:id="rId7"/>
    <p:sldId id="261" r:id="rId8"/>
    <p:sldId id="262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564" y="420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01294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84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23943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22741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43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November 25, 2013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90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0516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November 25,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54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RP-131666</a:t>
            </a:r>
            <a:br>
              <a:rPr lang="en-US" dirty="0" smtClean="0"/>
            </a:br>
            <a:r>
              <a:rPr lang="en-US" dirty="0" smtClean="0"/>
              <a:t>New WI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WID </a:t>
            </a:r>
            <a:r>
              <a:rPr lang="en-US" dirty="0"/>
              <a:t>- Support for Terrestrial Beacon Navigation Satellite System (TBS) for UTRA and LTE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WID Motivation/Background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Harmonization and Management</a:t>
            </a:r>
          </a:p>
          <a:p>
            <a:pPr lvl="1"/>
            <a:r>
              <a:rPr lang="en-US" dirty="0" smtClean="0"/>
              <a:t>TBS systems are currently being developed and deployed</a:t>
            </a:r>
          </a:p>
          <a:p>
            <a:pPr lvl="2"/>
            <a:r>
              <a:rPr lang="en-US" dirty="0" smtClean="0"/>
              <a:t>e.g. IMES, pseudolites, MBS</a:t>
            </a:r>
          </a:p>
          <a:p>
            <a:pPr lvl="2"/>
            <a:r>
              <a:rPr lang="en-US" dirty="0" smtClean="0"/>
              <a:t>Current work is being done </a:t>
            </a:r>
            <a:r>
              <a:rPr lang="en-US" u="sng" dirty="0" smtClean="0"/>
              <a:t>outside</a:t>
            </a:r>
            <a:r>
              <a:rPr lang="en-US" dirty="0" smtClean="0"/>
              <a:t> of 3GPP (and OMA)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This situation lends itself to interoperability issues and/or conflicts</a:t>
            </a:r>
          </a:p>
          <a:p>
            <a:pPr lvl="1"/>
            <a:r>
              <a:rPr lang="en-US" dirty="0" smtClean="0"/>
              <a:t>The proposed structure for TBS is well established within 3GPP</a:t>
            </a:r>
          </a:p>
          <a:p>
            <a:pPr lvl="2"/>
            <a:r>
              <a:rPr lang="en-US" dirty="0" smtClean="0"/>
              <a:t>GNSS structure was specifically defined to support additional constellations</a:t>
            </a:r>
          </a:p>
          <a:p>
            <a:pPr lvl="2"/>
            <a:r>
              <a:rPr lang="en-US" dirty="0" smtClean="0"/>
              <a:t>The structure provides necessary flexibility to support TBS systems</a:t>
            </a:r>
          </a:p>
          <a:p>
            <a:pPr lvl="2"/>
            <a:r>
              <a:rPr lang="en-US" dirty="0" smtClean="0"/>
              <a:t>Messaging will be consistent with existing 3GPP structure (GNSS)</a:t>
            </a:r>
          </a:p>
          <a:p>
            <a:pPr lvl="3"/>
            <a:r>
              <a:rPr lang="en-US" dirty="0" smtClean="0">
                <a:solidFill>
                  <a:srgbClr val="0070C0"/>
                </a:solidFill>
              </a:rPr>
              <a:t>Minimize work to support these systems</a:t>
            </a:r>
          </a:p>
          <a:p>
            <a:pPr lvl="1"/>
            <a:r>
              <a:rPr lang="en-US" dirty="0" smtClean="0"/>
              <a:t>Opening this work as a WID was advised by 3GPP delegates during discussion of the work in RAN4.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0987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WID </a:t>
            </a:r>
            <a:r>
              <a:rPr lang="en-US" sz="3200" dirty="0" smtClean="0"/>
              <a:t>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7612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Improved Location performance and capability</a:t>
            </a:r>
          </a:p>
          <a:p>
            <a:pPr lvl="1">
              <a:buClr>
                <a:srgbClr val="4D4F53"/>
              </a:buClr>
            </a:pPr>
            <a:r>
              <a:rPr lang="en-US" dirty="0" smtClean="0">
                <a:solidFill>
                  <a:srgbClr val="0070C0"/>
                </a:solidFill>
              </a:rPr>
              <a:t>TBS systems have specific 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u="sng" dirty="0" smtClean="0">
                <a:solidFill>
                  <a:srgbClr val="4D4F53"/>
                </a:solidFill>
              </a:rPr>
              <a:t>In-Building</a:t>
            </a:r>
            <a:r>
              <a:rPr lang="en-US" dirty="0" smtClean="0">
                <a:solidFill>
                  <a:srgbClr val="4D4F53"/>
                </a:solidFill>
              </a:rPr>
              <a:t> – </a:t>
            </a:r>
            <a:endParaRPr lang="en-US" dirty="0" smtClean="0">
              <a:solidFill>
                <a:srgbClr val="0070C0"/>
              </a:solidFill>
            </a:endParaRPr>
          </a:p>
          <a:p>
            <a:pPr lvl="3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0070C0"/>
                </a:solidFill>
              </a:rPr>
              <a:t>note that this capability is of specific urgency for Public Safety</a:t>
            </a:r>
          </a:p>
          <a:p>
            <a:pPr lvl="3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Services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It is estimated that 60%</a:t>
            </a:r>
            <a:r>
              <a:rPr lang="en-US" baseline="30000" dirty="0" smtClean="0">
                <a:solidFill>
                  <a:srgbClr val="4D4F53"/>
                </a:solidFill>
              </a:rPr>
              <a:t>[1] </a:t>
            </a:r>
            <a:r>
              <a:rPr lang="en-US" dirty="0" smtClean="0">
                <a:solidFill>
                  <a:srgbClr val="4D4F53"/>
                </a:solidFill>
              </a:rPr>
              <a:t>of wireless calls in the US come from indoor locations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Annually over 150 million Emergency calls (E911)</a:t>
            </a:r>
            <a:r>
              <a:rPr lang="en-US" baseline="30000" dirty="0" smtClean="0">
                <a:solidFill>
                  <a:srgbClr val="4D4F53"/>
                </a:solidFill>
              </a:rPr>
              <a:t>[2] </a:t>
            </a:r>
            <a:r>
              <a:rPr lang="en-US" dirty="0" smtClean="0">
                <a:solidFill>
                  <a:srgbClr val="4D4F53"/>
                </a:solidFill>
              </a:rPr>
              <a:t>are made in the US and over 70%</a:t>
            </a:r>
            <a:r>
              <a:rPr lang="en-US" baseline="30000" dirty="0" smtClean="0">
                <a:solidFill>
                  <a:srgbClr val="4D4F53"/>
                </a:solidFill>
              </a:rPr>
              <a:t>[3] </a:t>
            </a:r>
            <a:r>
              <a:rPr lang="en-US" dirty="0" smtClean="0">
                <a:solidFill>
                  <a:srgbClr val="4D4F53"/>
                </a:solidFill>
              </a:rPr>
              <a:t>from Wireless devices</a:t>
            </a:r>
          </a:p>
          <a:p>
            <a:pPr lvl="3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Consumer Market</a:t>
            </a:r>
            <a:endParaRPr lang="en-US" dirty="0" smtClean="0">
              <a:solidFill>
                <a:srgbClr val="0070C0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u="sng" dirty="0" smtClean="0">
                <a:solidFill>
                  <a:schemeClr val="tx1">
                    <a:lumMod val="75000"/>
                  </a:schemeClr>
                </a:solidFill>
              </a:rPr>
              <a:t>Dense Urban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– </a:t>
            </a:r>
          </a:p>
          <a:p>
            <a:pPr lvl="3">
              <a:buClr>
                <a:srgbClr val="58A618"/>
              </a:buClr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This environment is challenging for in-orbit satellite systems owing to multi-path and visibility issues with current constellations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0070C0"/>
                </a:solidFill>
              </a:rPr>
              <a:t>TBS systems signal outside of the RAN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Minimal impact to </a:t>
            </a:r>
            <a:r>
              <a:rPr lang="en-US" dirty="0" smtClean="0">
                <a:solidFill>
                  <a:srgbClr val="4D4F53"/>
                </a:solidFill>
              </a:rPr>
              <a:t>carrier service networks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Reduced </a:t>
            </a:r>
            <a:r>
              <a:rPr lang="en-US" dirty="0" smtClean="0">
                <a:solidFill>
                  <a:srgbClr val="4D4F53"/>
                </a:solidFill>
              </a:rPr>
              <a:t>traffic on RAN </a:t>
            </a:r>
            <a:endParaRPr lang="en-US" dirty="0" smtClean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Reduced complexity</a:t>
            </a:r>
            <a:endParaRPr lang="en-US" dirty="0" smtClean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25,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713874" y="5913602"/>
            <a:ext cx="64328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rgbClr val="4D4F53"/>
                </a:solidFill>
              </a:rPr>
              <a:t>[1]: JD Power and Associates 2012; [2]: National emergency Number Association (NENA); [3]: FCC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WID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RAN2</a:t>
            </a:r>
          </a:p>
          <a:p>
            <a:pPr lvl="1">
              <a:buClr>
                <a:srgbClr val="4D4F53"/>
              </a:buClr>
            </a:pPr>
            <a:r>
              <a:rPr lang="en-US" dirty="0" smtClean="0"/>
              <a:t>R2L#85</a:t>
            </a:r>
            <a:r>
              <a:rPr lang="en-US" dirty="0"/>
              <a:t>		0.25     </a:t>
            </a:r>
            <a:r>
              <a:rPr lang="en-US" dirty="0" smtClean="0"/>
              <a:t> - Stage 2 and messaging</a:t>
            </a:r>
            <a:endParaRPr lang="en-US" dirty="0"/>
          </a:p>
          <a:p>
            <a:pPr lvl="1">
              <a:buClr>
                <a:srgbClr val="4D4F53"/>
              </a:buClr>
            </a:pPr>
            <a:r>
              <a:rPr lang="en-US" dirty="0" smtClean="0"/>
              <a:t>R2U#85</a:t>
            </a:r>
            <a:r>
              <a:rPr lang="en-US" dirty="0"/>
              <a:t>		</a:t>
            </a:r>
            <a:r>
              <a:rPr lang="en-US" dirty="0" smtClean="0"/>
              <a:t>0.25      </a:t>
            </a:r>
            <a:r>
              <a:rPr lang="en-US" dirty="0"/>
              <a:t>- </a:t>
            </a:r>
            <a:r>
              <a:rPr lang="en-US" dirty="0" smtClean="0"/>
              <a:t>Stage 2 and messaging</a:t>
            </a:r>
            <a:endParaRPr lang="en-US" dirty="0"/>
          </a:p>
          <a:p>
            <a:r>
              <a:rPr lang="en-US" dirty="0" smtClean="0"/>
              <a:t>RAN3</a:t>
            </a:r>
          </a:p>
          <a:p>
            <a:pPr lvl="1">
              <a:buClr>
                <a:srgbClr val="4D4F53"/>
              </a:buClr>
            </a:pPr>
            <a:r>
              <a:rPr lang="en-US" dirty="0" smtClean="0"/>
              <a:t>R3#83bis</a:t>
            </a:r>
            <a:r>
              <a:rPr lang="en-US" dirty="0"/>
              <a:t>		</a:t>
            </a:r>
            <a:r>
              <a:rPr lang="en-US" dirty="0" smtClean="0"/>
              <a:t>0.125      </a:t>
            </a:r>
            <a:r>
              <a:rPr lang="en-US" dirty="0"/>
              <a:t>- </a:t>
            </a:r>
            <a:r>
              <a:rPr lang="en-US" dirty="0" smtClean="0"/>
              <a:t>messaging</a:t>
            </a:r>
          </a:p>
          <a:p>
            <a:r>
              <a:rPr lang="en-US" dirty="0" smtClean="0"/>
              <a:t>RAN4</a:t>
            </a:r>
            <a:endParaRPr lang="en-US" dirty="0"/>
          </a:p>
          <a:p>
            <a:pPr lvl="1"/>
            <a:r>
              <a:rPr lang="en-US" dirty="0" smtClean="0"/>
              <a:t>RAN#70	</a:t>
            </a:r>
            <a:r>
              <a:rPr lang="en-US" dirty="0"/>
              <a:t>	</a:t>
            </a:r>
            <a:r>
              <a:rPr lang="en-US" dirty="0" smtClean="0"/>
              <a:t>0.125    </a:t>
            </a:r>
            <a:r>
              <a:rPr lang="en-US" dirty="0"/>
              <a:t>- </a:t>
            </a:r>
            <a:r>
              <a:rPr lang="en-US" dirty="0" smtClean="0"/>
              <a:t>performance</a:t>
            </a:r>
            <a:endParaRPr lang="en-US" dirty="0"/>
          </a:p>
          <a:p>
            <a:pPr lvl="1"/>
            <a:r>
              <a:rPr lang="en-US" dirty="0" smtClean="0"/>
              <a:t>RAN#70bis</a:t>
            </a:r>
            <a:r>
              <a:rPr lang="en-US" dirty="0"/>
              <a:t>	</a:t>
            </a:r>
            <a:r>
              <a:rPr lang="en-US" dirty="0" smtClean="0"/>
              <a:t>0.125    </a:t>
            </a:r>
            <a:r>
              <a:rPr lang="en-US" dirty="0"/>
              <a:t>-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November 25, 2013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3957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764D44-1914-4957-8507-2010DD2AB16C}">
  <ds:schemaRefs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4081</TotalTime>
  <Words>323</Words>
  <Application>Microsoft Office PowerPoint</Application>
  <PresentationFormat>On-screen Show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RP-131666 New WI Request Motivation</vt:lpstr>
      <vt:lpstr>WID Motivation/Background</vt:lpstr>
      <vt:lpstr>WID Motivation/Background</vt:lpstr>
      <vt:lpstr>WID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50</cp:revision>
  <cp:lastPrinted>2012-03-30T14:37:02Z</cp:lastPrinted>
  <dcterms:created xsi:type="dcterms:W3CDTF">2012-02-09T16:33:23Z</dcterms:created>
  <dcterms:modified xsi:type="dcterms:W3CDTF">2013-11-26T01:23:57Z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