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7"/>
  </p:notesMasterIdLst>
  <p:handoutMasterIdLst>
    <p:handoutMasterId r:id="rId38"/>
  </p:handoutMasterIdLst>
  <p:sldIdLst>
    <p:sldId id="1132" r:id="rId6"/>
    <p:sldId id="1133" r:id="rId7"/>
    <p:sldId id="1184" r:id="rId8"/>
    <p:sldId id="1185" r:id="rId9"/>
    <p:sldId id="1186" r:id="rId10"/>
    <p:sldId id="1169" r:id="rId11"/>
    <p:sldId id="1214" r:id="rId12"/>
    <p:sldId id="1206" r:id="rId13"/>
    <p:sldId id="1148" r:id="rId14"/>
    <p:sldId id="1170" r:id="rId15"/>
    <p:sldId id="1167" r:id="rId16"/>
    <p:sldId id="1140" r:id="rId17"/>
    <p:sldId id="1122" r:id="rId18"/>
    <p:sldId id="1194" r:id="rId19"/>
    <p:sldId id="1195" r:id="rId20"/>
    <p:sldId id="1212" r:id="rId21"/>
    <p:sldId id="1135" r:id="rId22"/>
    <p:sldId id="1217" r:id="rId23"/>
    <p:sldId id="1218" r:id="rId24"/>
    <p:sldId id="1143" r:id="rId25"/>
    <p:sldId id="1142" r:id="rId26"/>
    <p:sldId id="1190" r:id="rId27"/>
    <p:sldId id="1181" r:id="rId28"/>
    <p:sldId id="1197" r:id="rId29"/>
    <p:sldId id="1198" r:id="rId30"/>
    <p:sldId id="1199" r:id="rId31"/>
    <p:sldId id="1215" r:id="rId32"/>
    <p:sldId id="1207" r:id="rId33"/>
    <p:sldId id="1213" r:id="rId34"/>
    <p:sldId id="1216" r:id="rId35"/>
    <p:sldId id="1211" r:id="rId3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706283-0790-444C-A7AF-601C5009B50B}" v="97" dt="2025-12-08T04:09:35.80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08" y="3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Sheet1!$A$5:$A$18</c:f>
              <c:strCache>
                <c:ptCount val="12"/>
                <c:pt idx="0">
                  <c:v>125</c:v>
                </c:pt>
                <c:pt idx="1">
                  <c:v>125bis</c:v>
                </c:pt>
                <c:pt idx="2">
                  <c:v>126</c:v>
                </c:pt>
                <c:pt idx="3">
                  <c:v>127</c:v>
                </c:pt>
                <c:pt idx="4">
                  <c:v>127bis</c:v>
                </c:pt>
                <c:pt idx="5">
                  <c:v>128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131bis</c:v>
                </c:pt>
                <c:pt idx="11">
                  <c:v>132</c:v>
                </c:pt>
              </c:strCache>
            </c:strRef>
          </c:cat>
          <c:val>
            <c:numRef>
              <c:f>Sheet1!$B$5:$B$18</c:f>
              <c:numCache>
                <c:formatCode>General</c:formatCode>
                <c:ptCount val="14"/>
                <c:pt idx="0">
                  <c:v>418</c:v>
                </c:pt>
                <c:pt idx="1">
                  <c:v>363</c:v>
                </c:pt>
                <c:pt idx="2">
                  <c:v>447</c:v>
                </c:pt>
                <c:pt idx="3">
                  <c:v>455</c:v>
                </c:pt>
                <c:pt idx="4">
                  <c:v>410</c:v>
                </c:pt>
                <c:pt idx="5">
                  <c:v>432</c:v>
                </c:pt>
                <c:pt idx="6">
                  <c:v>480</c:v>
                </c:pt>
                <c:pt idx="7">
                  <c:v>385</c:v>
                </c:pt>
                <c:pt idx="8">
                  <c:v>368</c:v>
                </c:pt>
                <c:pt idx="9">
                  <c:v>371</c:v>
                </c:pt>
                <c:pt idx="10">
                  <c:v>460</c:v>
                </c:pt>
                <c:pt idx="11">
                  <c:v>439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70C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125</c:v>
                </c:pt>
                <c:pt idx="1">
                  <c:v>125bis</c:v>
                </c:pt>
                <c:pt idx="2">
                  <c:v>126</c:v>
                </c:pt>
                <c:pt idx="3">
                  <c:v>127</c:v>
                </c:pt>
                <c:pt idx="4">
                  <c:v>127bis</c:v>
                </c:pt>
                <c:pt idx="5">
                  <c:v>128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131bis</c:v>
                </c:pt>
                <c:pt idx="11">
                  <c:v>132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2045</c:v>
                </c:pt>
                <c:pt idx="1">
                  <c:v>1813</c:v>
                </c:pt>
                <c:pt idx="2">
                  <c:v>1993</c:v>
                </c:pt>
                <c:pt idx="3">
                  <c:v>1620</c:v>
                </c:pt>
                <c:pt idx="4">
                  <c:v>1461</c:v>
                </c:pt>
                <c:pt idx="5">
                  <c:v>1716</c:v>
                </c:pt>
                <c:pt idx="6">
                  <c:v>1577</c:v>
                </c:pt>
                <c:pt idx="7">
                  <c:v>1430</c:v>
                </c:pt>
                <c:pt idx="8">
                  <c:v>1626</c:v>
                </c:pt>
                <c:pt idx="9">
                  <c:v>1615</c:v>
                </c:pt>
                <c:pt idx="10">
                  <c:v>1142</c:v>
                </c:pt>
                <c:pt idx="11">
                  <c:v>1425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Sheet1!$B$2:$B$12</c:f>
              <c:numCache>
                <c:formatCode>General</c:formatCode>
                <c:ptCount val="11"/>
                <c:pt idx="0">
                  <c:v>43</c:v>
                </c:pt>
                <c:pt idx="1">
                  <c:v>26</c:v>
                </c:pt>
                <c:pt idx="2">
                  <c:v>24</c:v>
                </c:pt>
                <c:pt idx="3">
                  <c:v>15</c:v>
                </c:pt>
                <c:pt idx="4">
                  <c:v>26</c:v>
                </c:pt>
                <c:pt idx="5">
                  <c:v>14</c:v>
                </c:pt>
                <c:pt idx="6">
                  <c:v>20</c:v>
                </c:pt>
                <c:pt idx="7">
                  <c:v>8</c:v>
                </c:pt>
                <c:pt idx="8">
                  <c:v>30</c:v>
                </c:pt>
                <c:pt idx="9">
                  <c:v>12</c:v>
                </c:pt>
                <c:pt idx="1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157</c:v>
                </c:pt>
                <c:pt idx="1">
                  <c:v>64</c:v>
                </c:pt>
                <c:pt idx="2">
                  <c:v>93</c:v>
                </c:pt>
                <c:pt idx="3">
                  <c:v>46</c:v>
                </c:pt>
                <c:pt idx="4">
                  <c:v>56</c:v>
                </c:pt>
                <c:pt idx="5">
                  <c:v>27</c:v>
                </c:pt>
                <c:pt idx="6">
                  <c:v>63</c:v>
                </c:pt>
                <c:pt idx="7">
                  <c:v>27</c:v>
                </c:pt>
                <c:pt idx="8">
                  <c:v>44</c:v>
                </c:pt>
                <c:pt idx="9">
                  <c:v>16</c:v>
                </c:pt>
                <c:pt idx="1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162</c:v>
                </c:pt>
                <c:pt idx="3">
                  <c:v>183</c:v>
                </c:pt>
                <c:pt idx="4">
                  <c:v>188</c:v>
                </c:pt>
                <c:pt idx="5">
                  <c:v>103</c:v>
                </c:pt>
                <c:pt idx="6">
                  <c:v>200</c:v>
                </c:pt>
                <c:pt idx="7">
                  <c:v>84</c:v>
                </c:pt>
                <c:pt idx="8">
                  <c:v>116</c:v>
                </c:pt>
                <c:pt idx="9">
                  <c:v>51</c:v>
                </c:pt>
                <c:pt idx="10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137</c:v>
                </c:pt>
                <c:pt idx="10">
                  <c:v>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DF5F8B-90CC-464C-A9DC-648A3FB467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2750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43D-A74B-9583-B5D2-372474FC8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5462B17-BA42-2450-7E6F-35A77CB49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11B15BA-2B60-7D86-B408-2CB35DB57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50B2B8ED-CF90-1B4E-B867-A93E9208A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28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EBEFA-2BC3-57D5-4B95-7F5F3B779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3796D8-61ED-B2E3-3A58-37DBBA555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D49439-6F82-2F8C-9AC0-0FA218756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11502-B425-AEA7-21E6-303896406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634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2473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289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2755.zip" TargetMode="External"/><Relationship Id="rId5" Type="http://schemas.openxmlformats.org/officeDocument/2006/relationships/hyperlink" Target="https://www.3gpp.org/ftp/Information/WI_Sheet/RP-252113.zip" TargetMode="External"/><Relationship Id="rId4" Type="http://schemas.openxmlformats.org/officeDocument/2006/relationships/hyperlink" Target="https://www.3gpp.org/ftp/Information/WI_Sheet/RP-252899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2/Docs/R2-2509223.zip" TargetMode="External"/><Relationship Id="rId13" Type="http://schemas.openxmlformats.org/officeDocument/2006/relationships/hyperlink" Target="https://portal.3gpp.org/desktopmodules/Specifications/SpecificationDetails.aspx?specificationId=3193" TargetMode="External"/><Relationship Id="rId3" Type="http://schemas.openxmlformats.org/officeDocument/2006/relationships/hyperlink" Target="https://www.3gpp.org/ftp/tsg_ran/WG2_RL2/TSGR2_132/Docs/R2-2509440.zip" TargetMode="External"/><Relationship Id="rId7" Type="http://schemas.openxmlformats.org/officeDocument/2006/relationships/hyperlink" Target="https://portal.3gpp.org/desktopmodules/Specifications/SpecificationDetails.aspx?specificationId=3197" TargetMode="External"/><Relationship Id="rId12" Type="http://schemas.openxmlformats.org/officeDocument/2006/relationships/hyperlink" Target="https://www.3gpp.org/ftp/tsg_ran/WG2_RL2/TSGR2_132/Docs/R2-250937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WG2_RL2/TSGR2_132/Docs/R2-2509265.zip" TargetMode="External"/><Relationship Id="rId11" Type="http://schemas.openxmlformats.org/officeDocument/2006/relationships/hyperlink" Target="https://www.3gpp.org/ftp/tsg_ran/WG2_RL2/TSGR2_132/Docs/R2-2509476.zip" TargetMode="External"/><Relationship Id="rId5" Type="http://schemas.openxmlformats.org/officeDocument/2006/relationships/hyperlink" Target="https://portal.3gpp.org/desktopmodules/Specifications/SpecificationDetails.aspx?specificationId=3191" TargetMode="External"/><Relationship Id="rId10" Type="http://schemas.openxmlformats.org/officeDocument/2006/relationships/hyperlink" Target="https://portal.3gpp.org/desktopmodules/Specifications/SpecificationDetails.aspx?specificationId=2437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2/Docs/R2-2508193.zip" TargetMode="External"/><Relationship Id="rId14" Type="http://schemas.openxmlformats.org/officeDocument/2006/relationships/hyperlink" Target="https://www.3gpp.org/ftp/tsg_ran/WG2_RL2/TSGR2_132/Docs/R2-2509354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2/Docs/R2-2509266.zip" TargetMode="External"/><Relationship Id="rId13" Type="http://schemas.openxmlformats.org/officeDocument/2006/relationships/hyperlink" Target="https://www.3gpp.org/ftp/tsg_ran/WG2_RL2/TSGR2_132/Docs/R2-2509353.zip" TargetMode="External"/><Relationship Id="rId3" Type="http://schemas.openxmlformats.org/officeDocument/2006/relationships/hyperlink" Target="https://www.3gpp.org/ftp/tsg_ran/WG2_RL2/TSGR2_132/Docs/R2-2509432.zip" TargetMode="External"/><Relationship Id="rId7" Type="http://schemas.openxmlformats.org/officeDocument/2006/relationships/hyperlink" Target="https://portal.3gpp.org/desktopmodules/Release/ReleaseDetails.aspx?releaseId=194" TargetMode="External"/><Relationship Id="rId12" Type="http://schemas.openxmlformats.org/officeDocument/2006/relationships/hyperlink" Target="https://portal.3gpp.org/desktopmodules/Specifications/SpecificationDetails.aspx?specificationId=371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WG2_RL2/TSGR2_132/Docs/R2-2509433.zip" TargetMode="External"/><Relationship Id="rId11" Type="http://schemas.openxmlformats.org/officeDocument/2006/relationships/hyperlink" Target="https://www.3gpp.org/ftp/tsg_ran/WG2_RL2/TSGR2_132/Docs/R2-2509465.zip" TargetMode="External"/><Relationship Id="rId5" Type="http://schemas.openxmlformats.org/officeDocument/2006/relationships/hyperlink" Target="https://portal.3gpp.org/desktopmodules/Specifications/SpecificationDetails.aspx?specificationId=2602" TargetMode="External"/><Relationship Id="rId10" Type="http://schemas.openxmlformats.org/officeDocument/2006/relationships/hyperlink" Target="https://www.3gpp.org/ftp/tsg_ran/WG2_RL2/TSGR2_132/Docs/R2-2509267.zip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portal.3gpp.org/desktopmodules/Specifications/SpecificationDetails.aspx?specificationId=319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Release/ReleaseDetails.aspx?releaseId=193" TargetMode="External"/><Relationship Id="rId3" Type="http://schemas.openxmlformats.org/officeDocument/2006/relationships/image" Target="../media/image41.emf"/><Relationship Id="rId7" Type="http://schemas.openxmlformats.org/officeDocument/2006/relationships/hyperlink" Target="https://www.3gpp.org/ftp/tsg_ran/WG2_RL2/TSGR2_132/Docs/R2-2509425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Specifications/SpecificationDetails.aspx?specificationId=3191" TargetMode="External"/><Relationship Id="rId5" Type="http://schemas.openxmlformats.org/officeDocument/2006/relationships/hyperlink" Target="https://portal.3gpp.org/desktopmodules/Release/ReleaseDetails.aspx?releaseId=192" TargetMode="External"/><Relationship Id="rId10" Type="http://schemas.openxmlformats.org/officeDocument/2006/relationships/hyperlink" Target="https://portal.3gpp.org/desktopmodules/Release/ReleaseDetails.aspx?releaseId=194" TargetMode="External"/><Relationship Id="rId4" Type="http://schemas.openxmlformats.org/officeDocument/2006/relationships/hyperlink" Target="https://www.3gpp.org/ftp/tsg_ran/WG2_RL2/TSGR2_132/Docs/R2-2509424.zip" TargetMode="External"/><Relationship Id="rId9" Type="http://schemas.openxmlformats.org/officeDocument/2006/relationships/hyperlink" Target="https://www.3gpp.org/ftp/tsg_ran/WG2_RL2/TSGR2_132/Docs/R2-2509426.zip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RAN 110</a:t>
            </a:r>
            <a:endParaRPr lang="en-US" sz="320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</a:t>
            </a:r>
            <a:r>
              <a:rPr lang="en-US" altLang="en-US" sz="2000">
                <a:cs typeface="Arial" panose="020B0604020202020204" pitchFamily="34" charset="0"/>
              </a:rPr>
              <a:t>‑253800</a:t>
            </a:r>
            <a:endParaRPr lang="en-US" altLang="en-US" sz="20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stable</a:t>
            </a:r>
          </a:p>
          <a:p>
            <a:pPr marL="739815" lvl="1" indent="-341313"/>
            <a:r>
              <a:rPr lang="en-US" altLang="en-US" sz="1400" dirty="0"/>
              <a:t>54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b="1" dirty="0"/>
              <a:t>NBC CRs </a:t>
            </a:r>
            <a:endParaRPr lang="en-US" altLang="en-US" sz="1800" dirty="0"/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170 Rel-19 CRs agreed in RAN2#131</a:t>
            </a:r>
          </a:p>
          <a:p>
            <a:pPr>
              <a:defRPr/>
            </a:pPr>
            <a:r>
              <a:rPr lang="en-US" altLang="en-US" sz="1800" dirty="0"/>
              <a:t>ASN.1 review completed and ready to be frozen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6  Agreed CRs (TEI18)</a:t>
            </a:r>
          </a:p>
          <a:p>
            <a:pPr lvl="1"/>
            <a:r>
              <a:rPr lang="en-US" altLang="en-US" sz="1400" dirty="0"/>
              <a:t>3 Cat F, 3 Cat A</a:t>
            </a:r>
          </a:p>
          <a:p>
            <a:r>
              <a:rPr lang="en-US" altLang="en-US" sz="1800" dirty="0"/>
              <a:t>26  Agreed CRs with identifiers (TEI19)</a:t>
            </a:r>
          </a:p>
          <a:p>
            <a:pPr lvl="1"/>
            <a:r>
              <a:rPr lang="en-US" altLang="en-US" sz="1400" dirty="0"/>
              <a:t>19 Cat B, 7 Cat F</a:t>
            </a:r>
          </a:p>
          <a:p>
            <a:pPr marL="341313" indent="-341313"/>
            <a:r>
              <a:rPr lang="en-US" altLang="en-US" sz="2000" dirty="0"/>
              <a:t>Details of each agreed TEI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Rel-20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690815"/>
              </p:ext>
            </p:extLst>
          </p:nvPr>
        </p:nvGraphicFramePr>
        <p:xfrm>
          <a:off x="422275" y="1477963"/>
          <a:ext cx="8493125" cy="21788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RP-252899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RP-252113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4159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RP-252890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RP-252473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5981-1A87-686C-BC24-6E8BD07F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05C46C8-FEC2-34C9-32D3-9BC74214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/>
              <a:t>Rel-20 Items and consideration for plenary</a:t>
            </a:r>
            <a:endParaRPr lang="en-US" alt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AA92-85EC-03CC-2453-0E8B86B5AEAF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8339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5G NR – started 3 WIs (AI Mobility, </a:t>
            </a:r>
            <a:r>
              <a:rPr lang="en-US" sz="2400" kern="0" dirty="0" err="1"/>
              <a:t>AIoT</a:t>
            </a:r>
            <a:r>
              <a:rPr lang="en-US" sz="2400" kern="0" dirty="0"/>
              <a:t>, NTN)</a:t>
            </a:r>
          </a:p>
          <a:p>
            <a:pPr lvl="1"/>
            <a:r>
              <a:rPr lang="en-US" sz="2000" b="1" kern="0" dirty="0"/>
              <a:t>Voice over NTN </a:t>
            </a:r>
          </a:p>
          <a:p>
            <a:pPr lvl="2"/>
            <a:r>
              <a:rPr lang="en-US" sz="1600" kern="0" dirty="0"/>
              <a:t>Plenary check point:</a:t>
            </a:r>
          </a:p>
          <a:p>
            <a:pPr lvl="3"/>
            <a:r>
              <a:rPr lang="en-US" sz="1600" kern="0" dirty="0"/>
              <a:t>Agreements and recommendation to RANP: </a:t>
            </a:r>
            <a:r>
              <a:rPr lang="en-US" sz="1600" b="1" kern="0" dirty="0"/>
              <a:t>Use single UP solution</a:t>
            </a:r>
          </a:p>
          <a:p>
            <a:pPr lvl="3"/>
            <a:r>
              <a:rPr lang="en-US" sz="1600" kern="0" dirty="0"/>
              <a:t>Down-selection between</a:t>
            </a:r>
            <a:r>
              <a:rPr lang="en-US" sz="1600" b="1" kern="0" dirty="0"/>
              <a:t> UP IP and non-IP is up to SA2</a:t>
            </a:r>
            <a:r>
              <a:rPr lang="en-US" sz="1600" kern="0" dirty="0"/>
              <a:t>, but to treated in plenary</a:t>
            </a:r>
          </a:p>
          <a:p>
            <a:pPr lvl="2"/>
            <a:r>
              <a:rPr lang="en-US" sz="1600" kern="0" dirty="0"/>
              <a:t>Additional discussions that took place and are for plenary decision:</a:t>
            </a:r>
          </a:p>
          <a:p>
            <a:pPr lvl="3"/>
            <a:r>
              <a:rPr lang="en-US" sz="1600" kern="0" dirty="0"/>
              <a:t>Expand WID scope to include support voice over NB-IoT via LEO satellites.  </a:t>
            </a:r>
          </a:p>
          <a:p>
            <a:r>
              <a:rPr lang="en-US" sz="2400" kern="0" dirty="0"/>
              <a:t>Rel-20 6G study:</a:t>
            </a:r>
          </a:p>
          <a:p>
            <a:pPr lvl="1"/>
            <a:r>
              <a:rPr lang="en-US" sz="1600" kern="0" dirty="0"/>
              <a:t>Good overall progress for first two meetings </a:t>
            </a:r>
          </a:p>
          <a:p>
            <a:pPr lvl="1"/>
            <a:r>
              <a:rPr lang="en-US" sz="1600" kern="0" dirty="0"/>
              <a:t>Certain decisions related to new services and requirements for positioning, voice fallback, critical communications, NTN enhancements, </a:t>
            </a:r>
            <a:r>
              <a:rPr lang="en-US" sz="1600" kern="0" dirty="0" err="1"/>
              <a:t>etc</a:t>
            </a:r>
            <a:r>
              <a:rPr lang="en-US" sz="1600" kern="0" dirty="0"/>
              <a:t>, left for further plenary discussions</a:t>
            </a:r>
          </a:p>
          <a:p>
            <a:pPr lvl="1"/>
            <a:endParaRPr lang="en-US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95398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27108"/>
              </p:ext>
            </p:extLst>
          </p:nvPr>
        </p:nvGraphicFramePr>
        <p:xfrm>
          <a:off x="681038" y="819150"/>
          <a:ext cx="8462962" cy="8954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100"/>
                        <a:t>RAN2#133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February 9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– 13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 baseline="0"/>
                        <a:t>, 2025</a:t>
                      </a:r>
                      <a:endParaRPr lang="en-US" sz="11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/>
                        <a:t>Gothenburg, Sweden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and Rel19 correction phase,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233675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/>
              <a:t>Rel-15/16/16/18</a:t>
            </a:r>
          </a:p>
          <a:p>
            <a:pPr lvl="1">
              <a:defRPr/>
            </a:pPr>
            <a:r>
              <a:rPr lang="en-US" sz="1600"/>
              <a:t>Continue maintenance work. </a:t>
            </a:r>
          </a:p>
          <a:p>
            <a:pPr>
              <a:defRPr/>
            </a:pPr>
            <a:r>
              <a:rPr lang="en-US" sz="2000"/>
              <a:t>Rel-19 work</a:t>
            </a:r>
          </a:p>
          <a:p>
            <a:pPr lvl="1">
              <a:defRPr/>
            </a:pPr>
            <a:r>
              <a:rPr lang="en-US" sz="1600"/>
              <a:t>Continue correction phase</a:t>
            </a:r>
          </a:p>
          <a:p>
            <a:pPr>
              <a:defRPr/>
            </a:pPr>
            <a:r>
              <a:rPr lang="en-US" sz="2000"/>
              <a:t>Rel-20 </a:t>
            </a:r>
          </a:p>
          <a:p>
            <a:pPr lvl="1">
              <a:defRPr/>
            </a:pPr>
            <a:r>
              <a:rPr lang="en-US" sz="1600"/>
              <a:t>Continue 6G work </a:t>
            </a:r>
          </a:p>
          <a:p>
            <a:pPr lvl="1">
              <a:defRPr/>
            </a:pPr>
            <a:r>
              <a:rPr lang="en-US" sz="1600"/>
              <a:t>Start work on all other Rel-20 WIs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819B7-6D3D-65B3-8538-512A2F0FA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183E703-D6A4-E2C3-120C-2DB0AA08E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568" y="3297633"/>
            <a:ext cx="2976229" cy="16057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1B1D96-D9FF-FD7B-29AF-AEECEEBFD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/>
              <a:t>RAN2 &amp; SA4 concert - Dallas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5BA30-5C5D-8B1B-C62F-F21C93321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4780" y="341714"/>
            <a:ext cx="2564540" cy="661423"/>
          </a:xfrm>
        </p:spPr>
        <p:txBody>
          <a:bodyPr/>
          <a:lstStyle/>
          <a:p>
            <a:r>
              <a:rPr lang="en-US" sz="2400" dirty="0"/>
              <a:t>3 hours, over 300 people </a:t>
            </a:r>
          </a:p>
        </p:txBody>
      </p:sp>
      <p:pic>
        <p:nvPicPr>
          <p:cNvPr id="8" name="图片 7" descr="IMG_8225">
            <a:extLst>
              <a:ext uri="{FF2B5EF4-FFF2-40B4-BE49-F238E27FC236}">
                <a16:creationId xmlns:a16="http://schemas.microsoft.com/office/drawing/2014/main" id="{B2AD1A7C-D58D-7E3D-268F-EA7CF14B1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63" y="1189884"/>
            <a:ext cx="5556250" cy="3713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A66F99-DE07-5C44-08AA-BBABF6E4D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298" y="389537"/>
            <a:ext cx="5115877" cy="19048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2C56C6-6348-885A-3B1D-2DA114837C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298" y="3422521"/>
            <a:ext cx="1661486" cy="1528951"/>
          </a:xfrm>
          <a:prstGeom prst="rect">
            <a:avLst/>
          </a:prstGeom>
        </p:spPr>
      </p:pic>
      <p:pic>
        <p:nvPicPr>
          <p:cNvPr id="7" name="图片 6" descr="/Users/liangjing/Library/Containers/com.kingsoft.wpsoffice.mac/Data/tmp/picturecompress_20251206150653/output_1.jpgoutput_1">
            <a:extLst>
              <a:ext uri="{FF2B5EF4-FFF2-40B4-BE49-F238E27FC236}">
                <a16:creationId xmlns:a16="http://schemas.microsoft.com/office/drawing/2014/main" id="{E9FD59BE-E5A7-CDDC-8CEB-ACEBACB6E6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0113" y="1797183"/>
            <a:ext cx="2420156" cy="18845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CB0C31-BF0D-3FCD-4D55-A9C8117180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5175" y="1141776"/>
            <a:ext cx="3101003" cy="123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294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>
                <a:sym typeface="+mn-ea"/>
              </a:rPr>
              <a:t>RAN2 &amp; SA4 concert - Dallas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324937"/>
            <a:ext cx="7436387" cy="1133736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rgbClr val="FF0000"/>
                </a:solidFill>
              </a:rPr>
              <a:t>Big thank you to our sponsors:</a:t>
            </a:r>
            <a:r>
              <a:rPr lang="en-US" sz="2200" dirty="0"/>
              <a:t> Apple, Dolby, Huawei Interdigital, MediaTek, Nokia, OPPO, Qualcomm, Vivo, Xiaomi, ZTE </a:t>
            </a:r>
          </a:p>
        </p:txBody>
      </p:sp>
      <p:pic>
        <p:nvPicPr>
          <p:cNvPr id="8" name="图片 7" descr="截屏2025-12-06 14.17.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35" y="3381907"/>
            <a:ext cx="3976370" cy="2228850"/>
          </a:xfrm>
          <a:prstGeom prst="rect">
            <a:avLst/>
          </a:prstGeom>
        </p:spPr>
      </p:pic>
      <p:pic>
        <p:nvPicPr>
          <p:cNvPr id="9" name="图片 8" descr="截屏2025-12-06 14.36.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47350"/>
            <a:ext cx="3712112" cy="20803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05DDF3-2B9A-E92C-AA5B-EB9679714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6271" y="1103138"/>
            <a:ext cx="1451681" cy="16661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66926D-223C-8B39-C37A-97A32DFD65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415861" y="3567794"/>
            <a:ext cx="1821562" cy="17615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FCA858-10DC-0520-2800-ACA0B384A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138" y="1552836"/>
            <a:ext cx="4324441" cy="16694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A946E0-8AA6-3061-3430-4ED1A0AA21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3474" y="3231025"/>
            <a:ext cx="1577808" cy="18865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136539-399B-6620-D5C2-7CEFBD99FE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7854" y="3000099"/>
            <a:ext cx="1181013" cy="157011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454C0E-4EAA-53EC-F568-3D5E52BBFA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33707" y="2071332"/>
            <a:ext cx="1245580" cy="15757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D84CD43-712F-3E32-5F34-E1FA5A6126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37423" y="3158303"/>
            <a:ext cx="2706782" cy="2214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3D22EA-3B8E-47F4-8F0D-249B4362B7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06" y="2498427"/>
            <a:ext cx="1245580" cy="157863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9F86482-0CF4-8F28-3935-C25F3552FB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59801" y="2991331"/>
            <a:ext cx="956723" cy="189361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275485"/>
              </p:ext>
            </p:extLst>
          </p:nvPr>
        </p:nvGraphicFramePr>
        <p:xfrm>
          <a:off x="825500" y="785813"/>
          <a:ext cx="7829549" cy="1342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80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RAN2#131bis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October 13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17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Prague, Czech Republic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Rel-20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RAN2#132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November 17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21</a:t>
                      </a:r>
                      <a:r>
                        <a:rPr lang="en-US" sz="1400" baseline="30000"/>
                        <a:t>st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Dallas,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Rel-20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932354469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#110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December 15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18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2025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Baltimore, US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Rel-15/16/17/18 maintenance</a:t>
            </a:r>
          </a:p>
          <a:p>
            <a:pPr lvl="1"/>
            <a:r>
              <a:rPr lang="en-US" altLang="en-US" sz="1600" dirty="0"/>
              <a:t>Workload similar to previous meetings </a:t>
            </a:r>
          </a:p>
          <a:p>
            <a:pPr marL="341313" indent="-341313"/>
            <a:r>
              <a:rPr lang="en-US" altLang="en-US" sz="2000" dirty="0"/>
              <a:t>Rel-19 Work/Study items </a:t>
            </a:r>
            <a:r>
              <a:rPr lang="en-US" altLang="en-US" sz="2000" dirty="0" err="1"/>
              <a:t>Items</a:t>
            </a:r>
            <a:r>
              <a:rPr lang="en-US" altLang="en-US" sz="2000" dirty="0"/>
              <a:t> – all closed</a:t>
            </a:r>
          </a:p>
          <a:p>
            <a:pPr lvl="1"/>
            <a:r>
              <a:rPr lang="en-US" altLang="en-US" sz="1600" b="1" dirty="0"/>
              <a:t>ASN.1 ready to be frozen</a:t>
            </a:r>
          </a:p>
          <a:p>
            <a:r>
              <a:rPr lang="en-US" altLang="en-US" sz="2000" dirty="0"/>
              <a:t>Rel-20 6G Study item</a:t>
            </a:r>
          </a:p>
          <a:p>
            <a:pPr lvl="1"/>
            <a:r>
              <a:rPr lang="en-US" altLang="en-US" sz="1600" dirty="0"/>
              <a:t>Started study item in Oct. 2025.  Good progress and constructive discussions</a:t>
            </a:r>
          </a:p>
          <a:p>
            <a:r>
              <a:rPr lang="en-US" altLang="en-US" sz="2000" dirty="0"/>
              <a:t>Rel-20 5G NR </a:t>
            </a:r>
          </a:p>
          <a:p>
            <a:pPr lvl="1"/>
            <a:r>
              <a:rPr lang="en-US" altLang="en-US" sz="1600" dirty="0"/>
              <a:t>Started AI Mobility, Voice over NTN, and </a:t>
            </a:r>
            <a:r>
              <a:rPr lang="en-US" altLang="en-US" sz="1600" dirty="0" err="1"/>
              <a:t>AIoT</a:t>
            </a:r>
            <a:r>
              <a:rPr lang="en-US" altLang="en-US" sz="1600" dirty="0"/>
              <a:t>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b="1" dirty="0"/>
              <a:t>RRC rapporteur – (Håkan Palm) </a:t>
            </a:r>
            <a:r>
              <a:rPr lang="en-US" altLang="en-US" sz="1600" dirty="0"/>
              <a:t>for coordinating ASN.1 review </a:t>
            </a:r>
          </a:p>
          <a:p>
            <a:pPr marL="341313" indent="-341313"/>
            <a:r>
              <a:rPr lang="en-US" altLang="en-US" sz="1600" dirty="0"/>
              <a:t>All WI and CR spec rapporteurs for managing all the Rel-19 Work and specifications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the host companies for sponsoring the SA4 and RAN2 event </a:t>
            </a:r>
          </a:p>
          <a:p>
            <a:pPr marL="739815" lvl="1" indent="-341313"/>
            <a:r>
              <a:rPr lang="en-US" altLang="en-US" sz="1200" dirty="0"/>
              <a:t>Apple, Dolby, Huawei, InterDigital, </a:t>
            </a:r>
            <a:r>
              <a:rPr lang="en-US" altLang="en-US" sz="1200" dirty="0" err="1"/>
              <a:t>Mediatek</a:t>
            </a:r>
            <a:r>
              <a:rPr lang="en-US" altLang="en-US" sz="1200" dirty="0"/>
              <a:t>, Nokia, Oppo, Qualcomm, Vivo, Xiaomi, ZTE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ETSI and ATIS for hosting in Prague, Czech Republic and Dallas, USA 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648CD47-D44B-70A1-D81A-F8198DB0FA81}"/>
              </a:ext>
            </a:extLst>
          </p:cNvPr>
          <p:cNvSpPr txBox="1">
            <a:spLocks/>
          </p:cNvSpPr>
          <p:nvPr/>
        </p:nvSpPr>
        <p:spPr bwMode="auto">
          <a:xfrm>
            <a:off x="377825" y="124064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+mn-lt"/>
                <a:cs typeface="Arial"/>
              </a:rPr>
              <a:t>[</a:t>
            </a:r>
            <a:r>
              <a:rPr lang="en-US" sz="1800" kern="0" err="1">
                <a:latin typeface="Arial"/>
                <a:ea typeface="+mn-lt"/>
                <a:cs typeface="Arial"/>
              </a:rPr>
              <a:t>NR_TN_NTN_redir</a:t>
            </a:r>
            <a:r>
              <a:rPr lang="en-US" sz="1800" kern="0">
                <a:latin typeface="Arial"/>
                <a:ea typeface="+mn-lt"/>
                <a:cs typeface="Arial"/>
              </a:rPr>
              <a:t>]</a:t>
            </a:r>
          </a:p>
          <a:p>
            <a:pPr marL="340995" indent="-340995"/>
            <a:endParaRPr lang="en-US" altLang="en-US" kern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760A4C8-6E21-23E6-5FBD-959C750BF83C}"/>
              </a:ext>
            </a:extLst>
          </p:cNvPr>
          <p:cNvSpPr txBox="1">
            <a:spLocks/>
          </p:cNvSpPr>
          <p:nvPr/>
        </p:nvSpPr>
        <p:spPr bwMode="auto">
          <a:xfrm>
            <a:off x="200144" y="313533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MS PGothic"/>
                <a:cs typeface="Arial"/>
              </a:rPr>
              <a:t>[</a:t>
            </a:r>
            <a:r>
              <a:rPr lang="en-US" sz="1800" kern="0" err="1">
                <a:latin typeface="Arial"/>
                <a:ea typeface="MS PGothic"/>
                <a:cs typeface="Arial"/>
              </a:rPr>
              <a:t>SpeedStatePars</a:t>
            </a:r>
            <a:r>
              <a:rPr lang="en-US" sz="1800" kern="0">
                <a:latin typeface="Arial"/>
                <a:ea typeface="MS PGothic"/>
                <a:cs typeface="Arial"/>
              </a:rPr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375A52-654E-8F26-5622-8262A9DCF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4" y="1773767"/>
            <a:ext cx="8274339" cy="5813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D5CA7-D703-ADA9-BFF7-50DBBB91A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24" y="3653266"/>
            <a:ext cx="8274340" cy="6810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F79E41-C869-2032-6113-276DE5DE7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24" y="2338883"/>
            <a:ext cx="8274339" cy="2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FA3CB69-B638-C68F-154A-2FEBFF2C4766}"/>
              </a:ext>
            </a:extLst>
          </p:cNvPr>
          <p:cNvSpPr txBox="1">
            <a:spLocks/>
          </p:cNvSpPr>
          <p:nvPr/>
        </p:nvSpPr>
        <p:spPr bwMode="auto">
          <a:xfrm>
            <a:off x="79809" y="1934866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[</a:t>
            </a:r>
            <a:r>
              <a:rPr lang="en-US" sz="1800" err="1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IoT_NR_NTN_CellSelect</a:t>
            </a:r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]</a:t>
            </a:r>
            <a:endParaRPr lang="en-US" altLang="en-US" sz="1800" kern="0">
              <a:latin typeface="Arial"/>
              <a:ea typeface="MS PGothic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A62B56-DFF6-E208-B49A-C70450769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51" y="1383375"/>
            <a:ext cx="8734858" cy="348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4583F5-3690-4F83-2861-80B69DE87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54" y="2516724"/>
            <a:ext cx="8648845" cy="1428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FBCC3E-6872-2FB1-18A4-77F0DB6B78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635" y="4041662"/>
            <a:ext cx="8648845" cy="26125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31DCC3B-C098-9764-015B-76E88D15CE19}"/>
              </a:ext>
            </a:extLst>
          </p:cNvPr>
          <p:cNvSpPr txBox="1">
            <a:spLocks/>
          </p:cNvSpPr>
          <p:nvPr/>
        </p:nvSpPr>
        <p:spPr bwMode="auto">
          <a:xfrm>
            <a:off x="79809" y="964631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[SSR-</a:t>
            </a:r>
            <a:r>
              <a:rPr lang="en-US" sz="1800" err="1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ProviderID</a:t>
            </a:r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]</a:t>
            </a:r>
            <a:endParaRPr lang="en-US" altLang="en-US" sz="1800" kern="0">
              <a:latin typeface="Arial"/>
              <a:ea typeface="MS P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167678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FA826-A880-95A6-C1FE-77E179525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54553-BFDA-7DF1-0CFE-DED02E1E51B7}"/>
              </a:ext>
            </a:extLst>
          </p:cNvPr>
          <p:cNvSpPr txBox="1">
            <a:spLocks/>
          </p:cNvSpPr>
          <p:nvPr/>
        </p:nvSpPr>
        <p:spPr bwMode="auto">
          <a:xfrm>
            <a:off x="377825" y="343834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Pos_SRSHop</a:t>
            </a:r>
            <a:r>
              <a:rPr lang="en-US" altLang="en-US" sz="1800" kern="0"/>
              <a:t>]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736C3B-C6F0-3DCE-E395-9A54BA4B7D2C}"/>
              </a:ext>
            </a:extLst>
          </p:cNvPr>
          <p:cNvSpPr txBox="1">
            <a:spLocks/>
          </p:cNvSpPr>
          <p:nvPr/>
        </p:nvSpPr>
        <p:spPr bwMode="auto">
          <a:xfrm>
            <a:off x="485774" y="86766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MS PGothic"/>
                <a:cs typeface="Arial"/>
              </a:rPr>
              <a:t>[</a:t>
            </a:r>
            <a:r>
              <a:rPr lang="en-US" sz="1800" kern="0" err="1">
                <a:latin typeface="Arial"/>
                <a:ea typeface="MS PGothic"/>
                <a:cs typeface="Arial"/>
              </a:rPr>
              <a:t>IoT_TN_NTN_redir</a:t>
            </a:r>
            <a:r>
              <a:rPr lang="en-US" sz="1800" kern="0">
                <a:latin typeface="Arial"/>
                <a:ea typeface="MS PGothic"/>
                <a:cs typeface="Arial"/>
              </a:rPr>
              <a:t>]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63ADC-B809-C404-941F-68AF568E9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76" y="1230054"/>
            <a:ext cx="8388351" cy="5564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E7DBCF-673F-5746-77A9-B46F14C3D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76" y="1786501"/>
            <a:ext cx="8388351" cy="5061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CBC82C-81FD-0EE3-B182-0988D9A3D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875" y="3897621"/>
            <a:ext cx="8388351" cy="5470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4420A2-4360-A6A5-ED6A-5D8FF8B349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876" y="2262303"/>
            <a:ext cx="8388351" cy="5061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78C950-74F0-01DB-613D-615CC38EFB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876" y="2798873"/>
            <a:ext cx="8388351" cy="2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6593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691A0-6086-35DE-7757-B6858B2C0D27}"/>
              </a:ext>
            </a:extLst>
          </p:cNvPr>
          <p:cNvSpPr txBox="1">
            <a:spLocks/>
          </p:cNvSpPr>
          <p:nvPr/>
        </p:nvSpPr>
        <p:spPr bwMode="auto">
          <a:xfrm>
            <a:off x="384750" y="94884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[5GB_CASMuting]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C13A1B-FB28-3524-3110-CB7E30DEC33F}"/>
              </a:ext>
            </a:extLst>
          </p:cNvPr>
          <p:cNvSpPr txBox="1">
            <a:spLocks/>
          </p:cNvSpPr>
          <p:nvPr/>
        </p:nvSpPr>
        <p:spPr bwMode="auto">
          <a:xfrm>
            <a:off x="301625" y="211555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 [</a:t>
            </a:r>
            <a:r>
              <a:rPr lang="en-US" altLang="en-US" sz="1800" kern="0" err="1"/>
              <a:t>Common_PDCCH_rep_TN</a:t>
            </a:r>
            <a:r>
              <a:rPr lang="en-US" altLang="en-US" sz="1800" kern="0"/>
              <a:t>]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3BA9F00-0A7E-B423-B9A3-8EDC7A8E3B46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D27629-7A57-E7E4-771E-21AA978A0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87" y="1338482"/>
            <a:ext cx="8108868" cy="4245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8479F9-1F8D-0332-2197-08398CAB0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87" y="2565170"/>
            <a:ext cx="8108867" cy="3965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5D49AF-1446-F119-BAD6-7FA792299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51" y="3459544"/>
            <a:ext cx="8163504" cy="1221278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C6C741E-9D62-1642-AE0B-95962AF8CF3B}"/>
              </a:ext>
            </a:extLst>
          </p:cNvPr>
          <p:cNvSpPr txBox="1">
            <a:spLocks/>
          </p:cNvSpPr>
          <p:nvPr/>
        </p:nvSpPr>
        <p:spPr bwMode="auto">
          <a:xfrm>
            <a:off x="301625" y="296173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[EarlyCSI_L3HO]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99B4FA9-5336-EAC9-3A99-E4FB3BF5AE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87" y="1744512"/>
            <a:ext cx="8108867" cy="22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8235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A2932-5724-ADC3-4F4E-5894EE59ABD7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LTM_enh_SR</a:t>
            </a:r>
            <a:r>
              <a:rPr lang="en-US" altLang="en-US" sz="1800" kern="0"/>
              <a:t>]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0204A6-1DA4-46D5-A17F-D751CBADA582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DEFDF7-B79C-C75A-9707-E4102DDE7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46" y="1418699"/>
            <a:ext cx="8537064" cy="336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0729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A6D60-1146-9EAB-E5A9-8D48A438C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77953-5BE8-57EA-3D6F-9C95BF59764D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en-US" sz="1800" kern="0" dirty="0"/>
              <a:t>No identifiers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71B79B-98CF-7B45-3EA6-2FAF0F648E3C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D5D662-E5AC-E138-8B47-ADC47D1C8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524322"/>
              </p:ext>
            </p:extLst>
          </p:nvPr>
        </p:nvGraphicFramePr>
        <p:xfrm>
          <a:off x="488950" y="1418699"/>
          <a:ext cx="8388350" cy="1904134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2463073142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2839230774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352428874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4053784210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2768961749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1492849164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502673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3828248152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2011176474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3867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R2-2509440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roaming and access restrictions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(Samsung)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5171882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R2-2509265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of SSB-less SCell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255198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R2-2509223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PC5 Relay RLC channel configuration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NR_SL_relay-Core,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387261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R2-2508193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SPS and preallocated uplink grant for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TOYOTA ITC, Lenovo,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36.321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LTE_eMob-Core, LTE_LATRED_L2-Core,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6107045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R2-2509476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eventD2 (Rel-19)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CSCN, ZTE Corporation, Sanechips, Huawei, Hisilicon, Apple, OPPO, Fujitsu, CATT, Xiaomi, CMCC,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3403788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R2-2509378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UE capability for eventD2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CSCN, ZTE Corporation, Sanechips, Huawei, Hisilicon, Apple, OPPO, Fujitsu, CATT, Xiaomi, CMCC,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38.306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7784577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R2-2509354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58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099888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D9C5-A79D-B7DF-94D4-8455713AA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 18 with </a:t>
            </a:r>
            <a:r>
              <a:rPr lang="en-US" err="1"/>
              <a:t>identifers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88D0A-0D89-943F-3D6A-8A2A941BF19F}"/>
              </a:ext>
            </a:extLst>
          </p:cNvPr>
          <p:cNvSpPr txBox="1">
            <a:spLocks/>
          </p:cNvSpPr>
          <p:nvPr/>
        </p:nvSpPr>
        <p:spPr bwMode="auto">
          <a:xfrm>
            <a:off x="381000" y="119590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[RACH-</a:t>
            </a:r>
            <a:r>
              <a:rPr lang="en-US" altLang="en-US" sz="1800" kern="0" err="1"/>
              <a:t>lessHO</a:t>
            </a:r>
            <a:r>
              <a:rPr lang="en-US" altLang="en-US" sz="1800" kern="0"/>
              <a:t>]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6CF570-094D-93D5-28B7-105436B286CD}"/>
              </a:ext>
            </a:extLst>
          </p:cNvPr>
          <p:cNvSpPr txBox="1">
            <a:spLocks/>
          </p:cNvSpPr>
          <p:nvPr/>
        </p:nvSpPr>
        <p:spPr bwMode="auto">
          <a:xfrm>
            <a:off x="377825" y="247045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[PL RS Type 1 CG]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FDC08E-2547-5E23-FFE2-41A5A63318DB}"/>
              </a:ext>
            </a:extLst>
          </p:cNvPr>
          <p:cNvSpPr txBox="1">
            <a:spLocks/>
          </p:cNvSpPr>
          <p:nvPr/>
        </p:nvSpPr>
        <p:spPr bwMode="auto">
          <a:xfrm>
            <a:off x="377825" y="366001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[GNSS LOS/NLOS]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CF9F33-9951-1BAD-7BC7-2AC49FCDF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35" y="1559227"/>
            <a:ext cx="8558130" cy="8558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6B5EC1-C2C6-C3A9-665B-9DEF352CDC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935" y="2849500"/>
            <a:ext cx="8558130" cy="6265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1F9F1D-7DBC-6311-6AD7-B947563A15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287" y="4055414"/>
            <a:ext cx="8558124" cy="46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4319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9706D-1705-4AB8-3EB2-A736A8425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17FDB-5064-F141-6F18-977BE4A4B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no </a:t>
            </a:r>
            <a:r>
              <a:rPr lang="en-US" dirty="0" err="1"/>
              <a:t>identifers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DDE01-4D2B-5FBA-BF29-2C7522375BEE}"/>
              </a:ext>
            </a:extLst>
          </p:cNvPr>
          <p:cNvSpPr txBox="1">
            <a:spLocks/>
          </p:cNvSpPr>
          <p:nvPr/>
        </p:nvSpPr>
        <p:spPr bwMode="auto">
          <a:xfrm>
            <a:off x="381000" y="119590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altLang="en-US" sz="1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8D91E18-2F3F-286A-2CB4-677ED06329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82504"/>
              </p:ext>
            </p:extLst>
          </p:nvPr>
        </p:nvGraphicFramePr>
        <p:xfrm>
          <a:off x="381000" y="1140045"/>
          <a:ext cx="8388350" cy="1866051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1906905868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729823166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1635361941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2413225810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3553762022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4208559663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1433176126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427075372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4067797767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386142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R2-2509432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MDT Configuration in stage2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China Unicom, China Telecom, CMCC, Huawei, Nokia)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37.320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NR_SON_MDT-Core,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0149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6216086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R2-2509433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MDT Configuration in stage2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China Unicom, China Telecom, CMCC, Huawei, Nokia)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37.320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NR_SON_MDT-Core,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0150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099403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R2-2509266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NCD-SSB based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nn-NO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NR_NTN_enh-Core, TEI18, NR_redcap-Core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1071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R2-2509267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NCD-SSB based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nn-NO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NR_NTN_enh-Core, TEI18, NR_redcap-Core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170929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R2-2509465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LPP Corrections [GNSS LOS/NLOS]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37.355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NR_pos-Core, TEI18, LCS_NAVIC_L1_SPS_NR_LTE-Core, NR_pos_enh-Core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428301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R2-2509353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303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0996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RAN2#132 had 439 delegates that attended f2f</a:t>
            </a:r>
          </a:p>
          <a:p>
            <a:pPr marL="739815" lvl="1" indent="-341313"/>
            <a:r>
              <a:rPr lang="en-US" altLang="en-US" sz="1600" dirty="0"/>
              <a:t>With start of 6G there is a noticeable increase of delegates in the main session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C8401-29F4-B83F-50D0-801D26314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100AB-5E77-7451-481B-815B9440F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 17 with </a:t>
            </a:r>
            <a:r>
              <a:rPr lang="en-US" err="1"/>
              <a:t>identifers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E1F7-049C-ACA7-F49D-BF169CAAF207}"/>
              </a:ext>
            </a:extLst>
          </p:cNvPr>
          <p:cNvSpPr txBox="1">
            <a:spLocks/>
          </p:cNvSpPr>
          <p:nvPr/>
        </p:nvSpPr>
        <p:spPr bwMode="auto">
          <a:xfrm>
            <a:off x="377825" y="89608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[MINT]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4C04B0-EE1C-3F4A-6BB9-A935B10A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18" y="1314832"/>
            <a:ext cx="8118764" cy="811876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C4FB42A-78A6-0659-C98B-BEC05040981C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2597288"/>
          <a:ext cx="8388350" cy="609324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1493886586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3807282644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720980685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1338577704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3687369288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1044460876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1918004856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2089348411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1984217739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179372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R2-2509424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Rel-17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415125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R2-2509425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94243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R2-2509426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225200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C5DFF77-C023-C12C-849D-32FE819588C8}"/>
              </a:ext>
            </a:extLst>
          </p:cNvPr>
          <p:cNvSpPr txBox="1">
            <a:spLocks/>
          </p:cNvSpPr>
          <p:nvPr/>
        </p:nvSpPr>
        <p:spPr bwMode="auto">
          <a:xfrm>
            <a:off x="377825" y="217854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No identifier</a:t>
            </a:r>
          </a:p>
        </p:txBody>
      </p:sp>
    </p:spTree>
    <p:extLst>
      <p:ext uri="{BB962C8B-B14F-4D97-AF65-F5344CB8AC3E}">
        <p14:creationId xmlns:p14="http://schemas.microsoft.com/office/powerpoint/2010/main" val="131624887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FF04C-15A4-819C-7EE8-85FFE0036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81E05-8AF9-B78D-9B60-D7C0EA41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080" y="199160"/>
            <a:ext cx="6827838" cy="857250"/>
          </a:xfrm>
        </p:spPr>
        <p:txBody>
          <a:bodyPr/>
          <a:lstStyle/>
          <a:p>
            <a:r>
              <a:rPr lang="en-US"/>
              <a:t>UE Capabilities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9D7BD2-7F2D-F1CD-784F-1C976827E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43" y="1496291"/>
            <a:ext cx="7705313" cy="259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37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1141851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~1400</a:t>
            </a:r>
          </a:p>
          <a:p>
            <a:pPr marL="739815" lvl="1" indent="-341313"/>
            <a:r>
              <a:rPr lang="en-US" altLang="en-US" sz="2000" dirty="0"/>
              <a:t>Temporary reduction in </a:t>
            </a:r>
            <a:r>
              <a:rPr lang="en-US" altLang="en-US" sz="2000" dirty="0" err="1"/>
              <a:t>Tdocs</a:t>
            </a:r>
            <a:r>
              <a:rPr lang="en-US" altLang="en-US" sz="2000" dirty="0"/>
              <a:t> due to initial 6G </a:t>
            </a:r>
            <a:r>
              <a:rPr lang="en-US" altLang="en-US" sz="2000" dirty="0" err="1"/>
              <a:t>Tdoc</a:t>
            </a:r>
            <a:r>
              <a:rPr lang="en-US" altLang="en-US" sz="2000" dirty="0"/>
              <a:t> limit and Rel-20 slow start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578378"/>
              </p:ext>
            </p:extLst>
          </p:nvPr>
        </p:nvGraphicFramePr>
        <p:xfrm>
          <a:off x="581818" y="1913056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33" y="794202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 workload has decreased  </a:t>
            </a:r>
          </a:p>
          <a:p>
            <a:pPr marL="341313" indent="-341313"/>
            <a:r>
              <a:rPr lang="en-US" altLang="en-US" sz="1800" dirty="0"/>
              <a:t>240 CRs agreed in RAN2#132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830095"/>
              </p:ext>
            </p:extLst>
          </p:nvPr>
        </p:nvGraphicFramePr>
        <p:xfrm>
          <a:off x="518615" y="1386682"/>
          <a:ext cx="7861894" cy="3756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598003"/>
              </p:ext>
            </p:extLst>
          </p:nvPr>
        </p:nvGraphicFramePr>
        <p:xfrm>
          <a:off x="1280474" y="2392122"/>
          <a:ext cx="5679433" cy="1702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8772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894669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824970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743827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888304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988891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Rel-20 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6G Study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Voice over 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Rel-19/18 corrections and ASN.1 Review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/>
                        <a:t>time spent  RAN2#120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9.5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WIs/SIs is generally 25-100% higher.  ASN.1 review and Rel-19 corrections took large amount of time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37135777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13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 Rel-15/16</a:t>
            </a:r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marL="398502" lvl="1" indent="0">
              <a:buNone/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 field in MAC header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R2-2509162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Rel-16	38.321	16.21.0	2132	3	F	5G_V2X_NRSL-Core	R2-2509033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R2-2509169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Rel-17	38.321	17.14.0	2133	4	A	5G_V2X_NRSL-Core	R2-2509163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R2-2509164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Rel-18	38.321	18.7.0	2134	3	A	5G_V2X_NRSL-Core	R2-2509035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R2-2509165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Rel-19	38.321	19.0.0	2151	1	A	5G_V2X_NRSL-Core	R2-2509036</a:t>
            </a:r>
          </a:p>
          <a:p>
            <a:pPr marL="739815" lvl="1" indent="-341313"/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1766</Words>
  <Application>Microsoft Office PowerPoint</Application>
  <PresentationFormat>On-screen Show (16:9)</PresentationFormat>
  <Paragraphs>392</Paragraphs>
  <Slides>31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WIs</vt:lpstr>
      <vt:lpstr>TEI18/19 - Summary</vt:lpstr>
      <vt:lpstr>Rel-20 NR</vt:lpstr>
      <vt:lpstr>Rel-20 RAN2 Led WID/SIDs</vt:lpstr>
      <vt:lpstr>Rel-20 Items and consideration for plenary</vt:lpstr>
      <vt:lpstr>Next Steps</vt:lpstr>
      <vt:lpstr>RAN2 &amp; SA4 concert - Dallas</vt:lpstr>
      <vt:lpstr>RAN2 &amp; SA4 concert - Dallas</vt:lpstr>
      <vt:lpstr>THANK YOU!!!</vt:lpstr>
      <vt:lpstr>Appendix – TEI identifiers and CRs</vt:lpstr>
      <vt:lpstr>TEI19 – RAN2 specific</vt:lpstr>
      <vt:lpstr>TEI19 – RAN2 specific</vt:lpstr>
      <vt:lpstr>TEI19 – RAN2 specific</vt:lpstr>
      <vt:lpstr>PowerPoint Presentation</vt:lpstr>
      <vt:lpstr>PowerPoint Presentation</vt:lpstr>
      <vt:lpstr>PowerPoint Presentation</vt:lpstr>
      <vt:lpstr>TEI 18 with identifers</vt:lpstr>
      <vt:lpstr>TEI 18 no identifers</vt:lpstr>
      <vt:lpstr>TEI 17 with identifers</vt:lpstr>
      <vt:lpstr>UE Capabilities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MoonIl Lee</cp:lastModifiedBy>
  <cp:revision>3</cp:revision>
  <cp:lastPrinted>2017-02-24T12:37:51Z</cp:lastPrinted>
  <dcterms:created xsi:type="dcterms:W3CDTF">2008-08-30T09:32:10Z</dcterms:created>
  <dcterms:modified xsi:type="dcterms:W3CDTF">2025-12-11T20:45:11Z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