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7"/>
  </p:notesMasterIdLst>
  <p:handoutMasterIdLst>
    <p:handoutMasterId r:id="rId18"/>
  </p:handoutMasterIdLst>
  <p:sldIdLst>
    <p:sldId id="283" r:id="rId5"/>
    <p:sldId id="311" r:id="rId6"/>
    <p:sldId id="313" r:id="rId7"/>
    <p:sldId id="318" r:id="rId8"/>
    <p:sldId id="307" r:id="rId9"/>
    <p:sldId id="310" r:id="rId10"/>
    <p:sldId id="316" r:id="rId11"/>
    <p:sldId id="309" r:id="rId12"/>
    <p:sldId id="315" r:id="rId13"/>
    <p:sldId id="317" r:id="rId14"/>
    <p:sldId id="314" r:id="rId15"/>
    <p:sldId id="280" r:id="rId16"/>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83"/>
          </p14:sldIdLst>
        </p14:section>
        <p14:section name="目录页" id="{9D221634-295C-7843-AF5C-A0CB4F229241}">
          <p14:sldIdLst/>
        </p14:section>
        <p14:section name="章节页" id="{FD05EE94-C931-8C4B-83A2-004B32AA1207}">
          <p14:sldIdLst>
            <p14:sldId id="311"/>
            <p14:sldId id="313"/>
            <p14:sldId id="318"/>
            <p14:sldId id="307"/>
            <p14:sldId id="310"/>
            <p14:sldId id="316"/>
            <p14:sldId id="309"/>
            <p14:sldId id="315"/>
            <p14:sldId id="317"/>
            <p14:sldId id="314"/>
          </p14:sldIdLst>
        </p14:section>
        <p14:section name="结束页" id="{3F9D54A7-3BE2-2540-BB4C-DFE5509085F3}">
          <p14:sldIdLst>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E9002F"/>
    <a:srgbClr val="595757"/>
    <a:srgbClr val="221815"/>
    <a:srgbClr val="888888"/>
    <a:srgbClr val="898989"/>
    <a:srgbClr val="B5B5B5"/>
    <a:srgbClr val="DDDDDD"/>
    <a:srgbClr val="D0E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91"/>
  </p:normalViewPr>
  <p:slideViewPr>
    <p:cSldViewPr snapToGrid="0" snapToObjects="1">
      <p:cViewPr varScale="1">
        <p:scale>
          <a:sx n="96" d="100"/>
          <a:sy n="96" d="100"/>
        </p:scale>
        <p:origin x="101"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9/3/2025</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12</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184266986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15:guide id="1" orient="horz" pos="341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92"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1" y="6488944"/>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409554"/>
            <a:ext cx="1270800" cy="275024"/>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emf"/><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10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88768" y="1550781"/>
            <a:ext cx="8677028" cy="690255"/>
          </a:xfrm>
        </p:spPr>
        <p:txBody>
          <a:bodyPr>
            <a:noAutofit/>
          </a:bodyPr>
          <a:lstStyle/>
          <a:p>
            <a:r>
              <a:rPr lang="en-US" altLang="zh-CN" sz="2400" b="1" dirty="0">
                <a:solidFill>
                  <a:srgbClr val="C00000"/>
                </a:solidFill>
              </a:rPr>
              <a:t>Consideration on TPRs relating </a:t>
            </a:r>
            <a:r>
              <a:rPr lang="en-US" altLang="zh-CN" sz="2400" b="1">
                <a:solidFill>
                  <a:srgbClr val="C00000"/>
                </a:solidFill>
              </a:rPr>
              <a:t>to ITU-R </a:t>
            </a:r>
            <a:r>
              <a:rPr lang="en-US" altLang="zh-CN" sz="2400" b="1" dirty="0">
                <a:solidFill>
                  <a:srgbClr val="C00000"/>
                </a:solidFill>
              </a:rPr>
              <a:t>IMT-2030</a:t>
            </a:r>
            <a:endParaRPr lang="zh-CN" altLang="en-US" sz="2400" b="1" dirty="0">
              <a:solidFill>
                <a:srgbClr val="C00000"/>
              </a:solidFill>
            </a:endParaRPr>
          </a:p>
        </p:txBody>
      </p:sp>
      <p:sp>
        <p:nvSpPr>
          <p:cNvPr id="3" name="Text Placeholder 2">
            <a:extLst>
              <a:ext uri="{FF2B5EF4-FFF2-40B4-BE49-F238E27FC236}">
                <a16:creationId xmlns:a16="http://schemas.microsoft.com/office/drawing/2014/main" id="{53E566F3-A3A5-4146-9236-C652EFF2FBEC}"/>
              </a:ext>
            </a:extLst>
          </p:cNvPr>
          <p:cNvSpPr>
            <a:spLocks noGrp="1"/>
          </p:cNvSpPr>
          <p:nvPr>
            <p:ph type="body" sz="quarter" idx="11"/>
          </p:nvPr>
        </p:nvSpPr>
        <p:spPr/>
        <p:txBody>
          <a:bodyPr/>
          <a:lstStyle/>
          <a:p>
            <a:r>
              <a:rPr kumimoji="1" lang="en-US" altLang="zh-CN" dirty="0"/>
              <a:t>Security Level:</a:t>
            </a:r>
            <a:endParaRPr lang="en-US" dirty="0"/>
          </a:p>
          <a:p>
            <a:endParaRPr lang="en-US" dirty="0"/>
          </a:p>
        </p:txBody>
      </p:sp>
      <p:sp>
        <p:nvSpPr>
          <p:cNvPr id="5" name="Rectangle 1">
            <a:extLst>
              <a:ext uri="{FF2B5EF4-FFF2-40B4-BE49-F238E27FC236}">
                <a16:creationId xmlns:a16="http://schemas.microsoft.com/office/drawing/2014/main" id="{C6F97766-57AA-4A67-96F5-05F4B71B7838}"/>
              </a:ext>
            </a:extLst>
          </p:cNvPr>
          <p:cNvSpPr/>
          <p:nvPr/>
        </p:nvSpPr>
        <p:spPr>
          <a:xfrm>
            <a:off x="388767" y="217357"/>
            <a:ext cx="11580812" cy="923330"/>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RAN#109			</a:t>
            </a:r>
            <a:r>
              <a:rPr lang="en-GB" altLang="zh-CN" b="1" dirty="0">
                <a:latin typeface="Arial" panose="020B0604020202020204" pitchFamily="34" charset="0"/>
                <a:ea typeface="MS Mincho"/>
              </a:rPr>
              <a:t>						RP-252128</a:t>
            </a:r>
            <a:endParaRPr lang="zh-CN" altLang="zh-CN" sz="1100" dirty="0">
              <a:latin typeface="Times New Roman" panose="02020603050405020304" pitchFamily="18" charset="0"/>
              <a:ea typeface="Times New Roman" panose="02020603050405020304" pitchFamily="18" charset="0"/>
            </a:endParaRPr>
          </a:p>
          <a:p>
            <a:r>
              <a:rPr lang="en-US" altLang="zh-CN" b="1" dirty="0"/>
              <a:t>Beijing</a:t>
            </a:r>
            <a:r>
              <a:rPr lang="pl-PL" altLang="zh-CN" b="1" dirty="0"/>
              <a:t>, </a:t>
            </a:r>
            <a:r>
              <a:rPr lang="en-US" altLang="zh-CN" b="1" dirty="0"/>
              <a:t>China</a:t>
            </a:r>
            <a:r>
              <a:rPr lang="pl-PL" altLang="zh-CN" b="1" dirty="0"/>
              <a:t>, </a:t>
            </a:r>
            <a:r>
              <a:rPr lang="en-US" altLang="zh-CN" b="1" dirty="0"/>
              <a:t>September</a:t>
            </a:r>
            <a:r>
              <a:rPr lang="pl-PL" altLang="zh-CN" b="1" dirty="0"/>
              <a:t> </a:t>
            </a:r>
            <a:r>
              <a:rPr lang="en-US" altLang="zh-CN" b="1" dirty="0"/>
              <a:t>15</a:t>
            </a:r>
            <a:r>
              <a:rPr lang="pl-PL" altLang="zh-CN" b="1" dirty="0"/>
              <a:t>-1</a:t>
            </a:r>
            <a:r>
              <a:rPr lang="en-US" altLang="zh-CN" b="1" dirty="0"/>
              <a:t>8</a:t>
            </a:r>
            <a:r>
              <a:rPr lang="pl-PL" altLang="zh-CN" b="1" dirty="0"/>
              <a:t>, 2025</a:t>
            </a:r>
            <a:endParaRPr lang="en-US" altLang="zh-CN" b="1" dirty="0"/>
          </a:p>
          <a:p>
            <a:r>
              <a:rPr lang="en-US" altLang="zh-CN" b="1" dirty="0"/>
              <a:t>Agenda Item: 8.2.1.2</a:t>
            </a:r>
            <a:endParaRPr lang="zh-CN" altLang="en-US" b="1" dirty="0"/>
          </a:p>
        </p:txBody>
      </p:sp>
      <p:sp>
        <p:nvSpPr>
          <p:cNvPr id="8" name="文本占位符 4">
            <a:extLst>
              <a:ext uri="{FF2B5EF4-FFF2-40B4-BE49-F238E27FC236}">
                <a16:creationId xmlns:a16="http://schemas.microsoft.com/office/drawing/2014/main" id="{3C55CCCD-FE40-4535-AA94-6194DA8A4169}"/>
              </a:ext>
            </a:extLst>
          </p:cNvPr>
          <p:cNvSpPr txBox="1">
            <a:spLocks/>
          </p:cNvSpPr>
          <p:nvPr/>
        </p:nvSpPr>
        <p:spPr>
          <a:xfrm>
            <a:off x="746380" y="3766875"/>
            <a:ext cx="6535842" cy="643926"/>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t>Huawei, HiSilicon</a:t>
            </a:r>
            <a:endParaRPr lang="zh-CN" altLang="en-US" sz="2000" dirty="0"/>
          </a:p>
        </p:txBody>
      </p:sp>
    </p:spTree>
    <p:extLst>
      <p:ext uri="{BB962C8B-B14F-4D97-AF65-F5344CB8AC3E}">
        <p14:creationId xmlns:p14="http://schemas.microsoft.com/office/powerpoint/2010/main" val="363295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A3097AE-9E63-4C95-9201-822F080B4796}"/>
              </a:ext>
            </a:extLst>
          </p:cNvPr>
          <p:cNvSpPr>
            <a:spLocks noGrp="1"/>
          </p:cNvSpPr>
          <p:nvPr>
            <p:ph type="subTitle" idx="1"/>
          </p:nvPr>
        </p:nvSpPr>
        <p:spPr>
          <a:xfrm>
            <a:off x="377222" y="312889"/>
            <a:ext cx="10740640" cy="529757"/>
          </a:xfrm>
        </p:spPr>
        <p:txBody>
          <a:bodyPr/>
          <a:lstStyle/>
          <a:p>
            <a:r>
              <a:rPr lang="en-US" altLang="zh-CN" sz="2000" b="1" dirty="0">
                <a:latin typeface="+mn-lt"/>
              </a:rPr>
              <a:t>Sensing</a:t>
            </a:r>
            <a:endParaRPr lang="en-US" sz="2000" b="1" dirty="0">
              <a:latin typeface="+mn-lt"/>
            </a:endParaRPr>
          </a:p>
        </p:txBody>
      </p:sp>
      <p:sp>
        <p:nvSpPr>
          <p:cNvPr id="3" name="Content Placeholder 2">
            <a:extLst>
              <a:ext uri="{FF2B5EF4-FFF2-40B4-BE49-F238E27FC236}">
                <a16:creationId xmlns:a16="http://schemas.microsoft.com/office/drawing/2014/main" id="{D86FEBE5-35DE-4329-896B-9402A4E2F44F}"/>
              </a:ext>
            </a:extLst>
          </p:cNvPr>
          <p:cNvSpPr>
            <a:spLocks noGrp="1"/>
          </p:cNvSpPr>
          <p:nvPr>
            <p:ph idx="12"/>
          </p:nvPr>
        </p:nvSpPr>
        <p:spPr>
          <a:xfrm>
            <a:off x="285179" y="908876"/>
            <a:ext cx="8887968" cy="1797253"/>
          </a:xfrm>
        </p:spPr>
        <p:txBody>
          <a:bodyPr/>
          <a:lstStyle/>
          <a:p>
            <a:r>
              <a:rPr lang="en-GB" sz="1200" dirty="0">
                <a:latin typeface="Arial" panose="020B0604020202020204" pitchFamily="34" charset="0"/>
              </a:rPr>
              <a:t>Sensing localization accuracy and velocity accuracy are simulated based on the urban grid geometry defined in TR37.885 as below. There are 9 buildings (the green blocks in the figure) with four lanes in between, the lane width is 3.5m. The size of each buildings is 413m (length) x 230m (width) x 20m (height). All BSs are located on the rooftop of the buildings, all sensing targets (vehicles) are located on the street, and the UEs are located on the sidewalk road. </a:t>
            </a:r>
            <a:endParaRPr lang="en-US" sz="1200" dirty="0">
              <a:latin typeface="Arial" panose="020B0604020202020204" pitchFamily="34" charset="0"/>
            </a:endParaRPr>
          </a:p>
          <a:p>
            <a:r>
              <a:rPr lang="en-GB" sz="1200" dirty="0">
                <a:latin typeface="Arial" panose="020B0604020202020204" pitchFamily="34" charset="0"/>
              </a:rPr>
              <a:t>The simulations are conducted at 7 GHz carrier frequency and 400MHz bandwidth, including 2 cases of BS-UE bistatic LOS and BS-UE bistatic LOS+NLOS. The cooperation among multiple BSs of same or different sites is applied. </a:t>
            </a:r>
            <a:endParaRPr lang="en-US" sz="1200" dirty="0">
              <a:latin typeface="Arial" panose="020B0604020202020204" pitchFamily="34" charset="0"/>
            </a:endParaRPr>
          </a:p>
          <a:p>
            <a:endParaRPr lang="en-US" sz="1000" dirty="0">
              <a:latin typeface="Arial" panose="020B0604020202020204" pitchFamily="34" charset="0"/>
            </a:endParaRPr>
          </a:p>
        </p:txBody>
      </p:sp>
      <p:pic>
        <p:nvPicPr>
          <p:cNvPr id="4" name="Picture 3">
            <a:extLst>
              <a:ext uri="{FF2B5EF4-FFF2-40B4-BE49-F238E27FC236}">
                <a16:creationId xmlns:a16="http://schemas.microsoft.com/office/drawing/2014/main" id="{E5755E59-DCAD-4960-BB78-B1D42DE6A55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904" y="3587876"/>
            <a:ext cx="2273935" cy="2268220"/>
          </a:xfrm>
          <a:prstGeom prst="rect">
            <a:avLst/>
          </a:prstGeom>
          <a:noFill/>
          <a:ln>
            <a:noFill/>
          </a:ln>
        </p:spPr>
      </p:pic>
      <p:sp>
        <p:nvSpPr>
          <p:cNvPr id="6" name="Rectangle 5">
            <a:extLst>
              <a:ext uri="{FF2B5EF4-FFF2-40B4-BE49-F238E27FC236}">
                <a16:creationId xmlns:a16="http://schemas.microsoft.com/office/drawing/2014/main" id="{31E5F4F0-C9E7-4DF7-93AB-3B186C5FEC66}"/>
              </a:ext>
            </a:extLst>
          </p:cNvPr>
          <p:cNvSpPr/>
          <p:nvPr/>
        </p:nvSpPr>
        <p:spPr>
          <a:xfrm>
            <a:off x="1828667" y="3152001"/>
            <a:ext cx="2844176" cy="276999"/>
          </a:xfrm>
          <a:prstGeom prst="rect">
            <a:avLst/>
          </a:prstGeom>
        </p:spPr>
        <p:txBody>
          <a:bodyPr wrap="none">
            <a:spAutoFit/>
          </a:bodyPr>
          <a:lstStyle/>
          <a:p>
            <a:pPr algn="ctr">
              <a:spcAft>
                <a:spcPts val="600"/>
              </a:spcAft>
            </a:pPr>
            <a:r>
              <a:rPr lang="en-GB" sz="1200" dirty="0">
                <a:ea typeface="等线" panose="02010600030101010101" pitchFamily="2" charset="-122"/>
              </a:rPr>
              <a:t>Layout: Urban grid as TR37.885 ISD=500 m</a:t>
            </a:r>
            <a:endParaRPr lang="en-US" sz="1200" dirty="0">
              <a:ea typeface="等线" panose="02010600030101010101" pitchFamily="2" charset="-122"/>
            </a:endParaRPr>
          </a:p>
        </p:txBody>
      </p:sp>
      <p:sp>
        <p:nvSpPr>
          <p:cNvPr id="11" name="Rectangle 10">
            <a:extLst>
              <a:ext uri="{FF2B5EF4-FFF2-40B4-BE49-F238E27FC236}">
                <a16:creationId xmlns:a16="http://schemas.microsoft.com/office/drawing/2014/main" id="{775BFAC3-C5CC-487C-862A-8CE6AA558184}"/>
              </a:ext>
            </a:extLst>
          </p:cNvPr>
          <p:cNvSpPr/>
          <p:nvPr/>
        </p:nvSpPr>
        <p:spPr>
          <a:xfrm>
            <a:off x="8383322" y="2837380"/>
            <a:ext cx="1561261" cy="276999"/>
          </a:xfrm>
          <a:prstGeom prst="rect">
            <a:avLst/>
          </a:prstGeom>
        </p:spPr>
        <p:txBody>
          <a:bodyPr wrap="none">
            <a:spAutoFit/>
          </a:bodyPr>
          <a:lstStyle/>
          <a:p>
            <a:pPr marR="63500" lvl="0" hangingPunct="0">
              <a:spcBef>
                <a:spcPts val="0"/>
              </a:spcBef>
              <a:spcAft>
                <a:spcPts val="600"/>
              </a:spcAft>
              <a:tabLst>
                <a:tab pos="228600" algn="l"/>
                <a:tab pos="323850" algn="l"/>
                <a:tab pos="342900"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200" dirty="0">
                <a:ea typeface="等线" panose="02010600030101010101" pitchFamily="2" charset="-122"/>
              </a:rPr>
              <a:t>Localization </a:t>
            </a:r>
            <a:r>
              <a:rPr lang="en-US" altLang="zh-CN" sz="1200" dirty="0">
                <a:ea typeface="等线" panose="02010600030101010101" pitchFamily="2" charset="-122"/>
              </a:rPr>
              <a:t>a</a:t>
            </a:r>
            <a:r>
              <a:rPr lang="en-US" sz="1200" dirty="0">
                <a:ea typeface="等线" panose="02010600030101010101" pitchFamily="2" charset="-122"/>
              </a:rPr>
              <a:t>ccuracy</a:t>
            </a:r>
          </a:p>
        </p:txBody>
      </p:sp>
      <p:sp>
        <p:nvSpPr>
          <p:cNvPr id="12" name="Rectangle 11">
            <a:extLst>
              <a:ext uri="{FF2B5EF4-FFF2-40B4-BE49-F238E27FC236}">
                <a16:creationId xmlns:a16="http://schemas.microsoft.com/office/drawing/2014/main" id="{63D2E759-0B53-4ACB-AACA-688C5D9028B0}"/>
              </a:ext>
            </a:extLst>
          </p:cNvPr>
          <p:cNvSpPr/>
          <p:nvPr/>
        </p:nvSpPr>
        <p:spPr>
          <a:xfrm>
            <a:off x="8466665" y="4669151"/>
            <a:ext cx="1321580" cy="276999"/>
          </a:xfrm>
          <a:prstGeom prst="rect">
            <a:avLst/>
          </a:prstGeom>
        </p:spPr>
        <p:txBody>
          <a:bodyPr wrap="none">
            <a:spAutoFit/>
          </a:bodyPr>
          <a:lstStyle/>
          <a:p>
            <a:pPr marR="63500" lvl="0" hangingPunct="0">
              <a:spcBef>
                <a:spcPts val="0"/>
              </a:spcBef>
              <a:spcAft>
                <a:spcPts val="600"/>
              </a:spcAft>
              <a:tabLst>
                <a:tab pos="228600" algn="l"/>
                <a:tab pos="323850" algn="l"/>
                <a:tab pos="342900"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altLang="zh-CN" sz="1200" dirty="0">
                <a:ea typeface="等线" panose="02010600030101010101" pitchFamily="2" charset="-122"/>
              </a:rPr>
              <a:t>Velocity</a:t>
            </a:r>
            <a:r>
              <a:rPr lang="en-US" sz="1200" dirty="0">
                <a:ea typeface="等线" panose="02010600030101010101" pitchFamily="2" charset="-122"/>
              </a:rPr>
              <a:t> </a:t>
            </a:r>
            <a:r>
              <a:rPr lang="en-US" altLang="zh-CN" sz="1200" dirty="0">
                <a:ea typeface="等线" panose="02010600030101010101" pitchFamily="2" charset="-122"/>
              </a:rPr>
              <a:t>a</a:t>
            </a:r>
            <a:r>
              <a:rPr lang="en-US" sz="1200" dirty="0">
                <a:ea typeface="等线" panose="02010600030101010101" pitchFamily="2" charset="-122"/>
              </a:rPr>
              <a:t>ccuracy</a:t>
            </a:r>
          </a:p>
        </p:txBody>
      </p:sp>
      <p:sp>
        <p:nvSpPr>
          <p:cNvPr id="14" name="Rectangle 13">
            <a:extLst>
              <a:ext uri="{FF2B5EF4-FFF2-40B4-BE49-F238E27FC236}">
                <a16:creationId xmlns:a16="http://schemas.microsoft.com/office/drawing/2014/main" id="{489D1AC8-AD4D-48EA-AD25-8B6F726E540A}"/>
              </a:ext>
            </a:extLst>
          </p:cNvPr>
          <p:cNvSpPr/>
          <p:nvPr/>
        </p:nvSpPr>
        <p:spPr>
          <a:xfrm>
            <a:off x="9830761" y="626965"/>
            <a:ext cx="1709122" cy="246221"/>
          </a:xfrm>
          <a:prstGeom prst="rect">
            <a:avLst/>
          </a:prstGeom>
        </p:spPr>
        <p:txBody>
          <a:bodyPr wrap="none">
            <a:spAutoFit/>
          </a:bodyPr>
          <a:lstStyle/>
          <a:p>
            <a:r>
              <a:rPr lang="en-US" altLang="zh-CN" sz="1000" dirty="0">
                <a:latin typeface="Arial" panose="020B0604020202020204" pitchFamily="34" charset="0"/>
                <a:ea typeface="等线" panose="02010600030101010101" pitchFamily="2" charset="-122"/>
              </a:rPr>
              <a:t>S</a:t>
            </a:r>
            <a:r>
              <a:rPr lang="en-US" sz="1000" dirty="0">
                <a:latin typeface="Arial" panose="020B0604020202020204" pitchFamily="34" charset="0"/>
                <a:ea typeface="等线" panose="02010600030101010101" pitchFamily="2" charset="-122"/>
              </a:rPr>
              <a:t>imulation configurations </a:t>
            </a:r>
            <a:endParaRPr lang="en-US" sz="1000" dirty="0"/>
          </a:p>
        </p:txBody>
      </p:sp>
      <p:graphicFrame>
        <p:nvGraphicFramePr>
          <p:cNvPr id="16" name="Table 15">
            <a:extLst>
              <a:ext uri="{FF2B5EF4-FFF2-40B4-BE49-F238E27FC236}">
                <a16:creationId xmlns:a16="http://schemas.microsoft.com/office/drawing/2014/main" id="{ABD30C07-288F-44A6-AFA1-1FDDB1C6D38F}"/>
              </a:ext>
            </a:extLst>
          </p:cNvPr>
          <p:cNvGraphicFramePr>
            <a:graphicFrameLocks noGrp="1"/>
          </p:cNvGraphicFramePr>
          <p:nvPr>
            <p:extLst>
              <p:ext uri="{D42A27DB-BD31-4B8C-83A1-F6EECF244321}">
                <p14:modId xmlns:p14="http://schemas.microsoft.com/office/powerpoint/2010/main" val="2648803573"/>
              </p:ext>
            </p:extLst>
          </p:nvPr>
        </p:nvGraphicFramePr>
        <p:xfrm>
          <a:off x="9400031" y="908876"/>
          <a:ext cx="2511553" cy="1676400"/>
        </p:xfrm>
        <a:graphic>
          <a:graphicData uri="http://schemas.openxmlformats.org/drawingml/2006/table">
            <a:tbl>
              <a:tblPr firstRow="1" firstCol="1" bandRow="1"/>
              <a:tblGrid>
                <a:gridCol w="1208804">
                  <a:extLst>
                    <a:ext uri="{9D8B030D-6E8A-4147-A177-3AD203B41FA5}">
                      <a16:colId xmlns:a16="http://schemas.microsoft.com/office/drawing/2014/main" val="3508819431"/>
                    </a:ext>
                  </a:extLst>
                </a:gridCol>
                <a:gridCol w="1302749">
                  <a:extLst>
                    <a:ext uri="{9D8B030D-6E8A-4147-A177-3AD203B41FA5}">
                      <a16:colId xmlns:a16="http://schemas.microsoft.com/office/drawing/2014/main" val="1833007878"/>
                    </a:ext>
                  </a:extLst>
                </a:gridCol>
              </a:tblGrid>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ISD</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500m</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3497738"/>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BS number</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5</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365460"/>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BS height</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25m</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5909314"/>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UE number</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128 (inter distance ~17m)</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709927"/>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UE height</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1.5m</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7674119"/>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Frequency</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7GHz</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553193"/>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Bandwidth</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400MHz</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0637569"/>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Antennas number</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16*32</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844100"/>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Target number</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36 ST</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0525"/>
                  </a:ext>
                </a:extLst>
              </a:tr>
              <a:tr h="0">
                <a:tc>
                  <a:txBody>
                    <a:bodyPr/>
                    <a:lstStyle/>
                    <a:p>
                      <a:pPr marL="0" marR="0" algn="ctr" fontAlgn="auto" hangingPunct="1">
                        <a:spcBef>
                          <a:spcPts val="0"/>
                        </a:spcBef>
                        <a:spcAft>
                          <a:spcPts val="0"/>
                        </a:spcAft>
                        <a:tabLst>
                          <a:tab pos="720090" algn="l"/>
                          <a:tab pos="1188085" algn="l"/>
                          <a:tab pos="1440180" algn="l"/>
                          <a:tab pos="457200" algn="l"/>
                        </a:tabLst>
                      </a:pPr>
                      <a:r>
                        <a:rPr lang="en-GB" sz="1000">
                          <a:effectLst/>
                          <a:latin typeface="+mn-lt"/>
                          <a:ea typeface="等线" panose="02010600030101010101" pitchFamily="2" charset="-122"/>
                        </a:rPr>
                        <a:t>Target Velocity</a:t>
                      </a:r>
                      <a:endParaRPr lang="en-US" sz="120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dirty="0">
                          <a:effectLst/>
                          <a:latin typeface="+mn-lt"/>
                          <a:ea typeface="等线" panose="02010600030101010101" pitchFamily="2" charset="-122"/>
                        </a:rPr>
                        <a:t>60km/h</a:t>
                      </a:r>
                      <a:endParaRPr lang="en-US" sz="1200" dirty="0">
                        <a:effectLst/>
                        <a:latin typeface="+mn-lt"/>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83373"/>
                  </a:ext>
                </a:extLst>
              </a:tr>
            </a:tbl>
          </a:graphicData>
        </a:graphic>
      </p:graphicFrame>
      <p:pic>
        <p:nvPicPr>
          <p:cNvPr id="17" name="Picture 16">
            <a:extLst>
              <a:ext uri="{FF2B5EF4-FFF2-40B4-BE49-F238E27FC236}">
                <a16:creationId xmlns:a16="http://schemas.microsoft.com/office/drawing/2014/main" id="{FC6EF85A-730C-4E52-9772-126585E3DD3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9526" y="3580512"/>
            <a:ext cx="3348990" cy="2454275"/>
          </a:xfrm>
          <a:prstGeom prst="rect">
            <a:avLst/>
          </a:prstGeom>
          <a:noFill/>
        </p:spPr>
      </p:pic>
      <p:pic>
        <p:nvPicPr>
          <p:cNvPr id="5" name="Picture 4">
            <a:extLst>
              <a:ext uri="{FF2B5EF4-FFF2-40B4-BE49-F238E27FC236}">
                <a16:creationId xmlns:a16="http://schemas.microsoft.com/office/drawing/2014/main" id="{F28473C8-5088-4052-A216-0475973F0BCA}"/>
              </a:ext>
            </a:extLst>
          </p:cNvPr>
          <p:cNvPicPr>
            <a:picLocks noChangeAspect="1"/>
          </p:cNvPicPr>
          <p:nvPr/>
        </p:nvPicPr>
        <p:blipFill>
          <a:blip r:embed="rId4"/>
          <a:stretch>
            <a:fillRect/>
          </a:stretch>
        </p:blipFill>
        <p:spPr>
          <a:xfrm>
            <a:off x="6540270" y="4983772"/>
            <a:ext cx="2427951" cy="1517150"/>
          </a:xfrm>
          <a:prstGeom prst="rect">
            <a:avLst/>
          </a:prstGeom>
          <a:noFill/>
          <a:ln>
            <a:solidFill>
              <a:schemeClr val="bg1">
                <a:lumMod val="40000"/>
                <a:lumOff val="60000"/>
              </a:schemeClr>
            </a:solidFill>
          </a:ln>
        </p:spPr>
      </p:pic>
      <p:pic>
        <p:nvPicPr>
          <p:cNvPr id="7" name="Picture 6">
            <a:extLst>
              <a:ext uri="{FF2B5EF4-FFF2-40B4-BE49-F238E27FC236}">
                <a16:creationId xmlns:a16="http://schemas.microsoft.com/office/drawing/2014/main" id="{473AFF6F-D184-4B70-B7C0-24B14042B57B}"/>
              </a:ext>
            </a:extLst>
          </p:cNvPr>
          <p:cNvPicPr>
            <a:picLocks noChangeAspect="1"/>
          </p:cNvPicPr>
          <p:nvPr/>
        </p:nvPicPr>
        <p:blipFill>
          <a:blip r:embed="rId5"/>
          <a:stretch>
            <a:fillRect/>
          </a:stretch>
        </p:blipFill>
        <p:spPr>
          <a:xfrm>
            <a:off x="9424066" y="4983772"/>
            <a:ext cx="2408523" cy="1517151"/>
          </a:xfrm>
          <a:prstGeom prst="rect">
            <a:avLst/>
          </a:prstGeom>
          <a:noFill/>
          <a:ln>
            <a:solidFill>
              <a:schemeClr val="bg1">
                <a:lumMod val="40000"/>
                <a:lumOff val="60000"/>
              </a:schemeClr>
            </a:solidFill>
          </a:ln>
        </p:spPr>
      </p:pic>
      <p:pic>
        <p:nvPicPr>
          <p:cNvPr id="8" name="Picture 7">
            <a:extLst>
              <a:ext uri="{FF2B5EF4-FFF2-40B4-BE49-F238E27FC236}">
                <a16:creationId xmlns:a16="http://schemas.microsoft.com/office/drawing/2014/main" id="{0EB08921-E624-48A7-BB05-44BE5E5B2429}"/>
              </a:ext>
            </a:extLst>
          </p:cNvPr>
          <p:cNvPicPr>
            <a:picLocks noChangeAspect="1"/>
          </p:cNvPicPr>
          <p:nvPr/>
        </p:nvPicPr>
        <p:blipFill>
          <a:blip r:embed="rId6"/>
          <a:stretch>
            <a:fillRect/>
          </a:stretch>
        </p:blipFill>
        <p:spPr>
          <a:xfrm>
            <a:off x="6540270" y="3124730"/>
            <a:ext cx="2492865" cy="1506800"/>
          </a:xfrm>
          <a:prstGeom prst="rect">
            <a:avLst/>
          </a:prstGeom>
          <a:noFill/>
          <a:ln>
            <a:solidFill>
              <a:schemeClr val="bg1">
                <a:lumMod val="40000"/>
                <a:lumOff val="60000"/>
              </a:schemeClr>
            </a:solidFill>
          </a:ln>
        </p:spPr>
      </p:pic>
      <p:pic>
        <p:nvPicPr>
          <p:cNvPr id="9" name="Picture 8">
            <a:extLst>
              <a:ext uri="{FF2B5EF4-FFF2-40B4-BE49-F238E27FC236}">
                <a16:creationId xmlns:a16="http://schemas.microsoft.com/office/drawing/2014/main" id="{9AC75F04-80D7-4CF4-88CD-715A1E793529}"/>
              </a:ext>
            </a:extLst>
          </p:cNvPr>
          <p:cNvPicPr>
            <a:picLocks noChangeAspect="1"/>
          </p:cNvPicPr>
          <p:nvPr/>
        </p:nvPicPr>
        <p:blipFill>
          <a:blip r:embed="rId7"/>
          <a:stretch>
            <a:fillRect/>
          </a:stretch>
        </p:blipFill>
        <p:spPr>
          <a:xfrm>
            <a:off x="9424066" y="3114379"/>
            <a:ext cx="2408523" cy="1517151"/>
          </a:xfrm>
          <a:prstGeom prst="rect">
            <a:avLst/>
          </a:prstGeom>
          <a:noFill/>
          <a:ln>
            <a:solidFill>
              <a:schemeClr val="bg1">
                <a:lumMod val="40000"/>
                <a:lumOff val="60000"/>
              </a:schemeClr>
            </a:solidFill>
          </a:ln>
        </p:spPr>
      </p:pic>
    </p:spTree>
    <p:extLst>
      <p:ext uri="{BB962C8B-B14F-4D97-AF65-F5344CB8AC3E}">
        <p14:creationId xmlns:p14="http://schemas.microsoft.com/office/powerpoint/2010/main" val="1140801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9BAFC79-3C7C-477E-9A66-B00B836A625D}"/>
              </a:ext>
            </a:extLst>
          </p:cNvPr>
          <p:cNvSpPr>
            <a:spLocks noGrp="1"/>
          </p:cNvSpPr>
          <p:nvPr>
            <p:ph type="subTitle" idx="1"/>
          </p:nvPr>
        </p:nvSpPr>
        <p:spPr/>
        <p:txBody>
          <a:bodyPr/>
          <a:lstStyle/>
          <a:p>
            <a:r>
              <a:rPr lang="en-GB" sz="2000" b="1" dirty="0">
                <a:latin typeface="+mn-lt"/>
              </a:rPr>
              <a:t>Composite requirements (for XR use case)</a:t>
            </a:r>
            <a:endParaRPr lang="en-US" sz="2000" b="1" dirty="0">
              <a:latin typeface="+mn-lt"/>
            </a:endParaRPr>
          </a:p>
        </p:txBody>
      </p:sp>
      <p:sp>
        <p:nvSpPr>
          <p:cNvPr id="3" name="Content Placeholder 2">
            <a:extLst>
              <a:ext uri="{FF2B5EF4-FFF2-40B4-BE49-F238E27FC236}">
                <a16:creationId xmlns:a16="http://schemas.microsoft.com/office/drawing/2014/main" id="{721E2323-FB26-43AE-8ED2-158E2E2B97C7}"/>
              </a:ext>
            </a:extLst>
          </p:cNvPr>
          <p:cNvSpPr>
            <a:spLocks noGrp="1"/>
          </p:cNvSpPr>
          <p:nvPr>
            <p:ph idx="12"/>
          </p:nvPr>
        </p:nvSpPr>
        <p:spPr>
          <a:xfrm>
            <a:off x="726021" y="1354371"/>
            <a:ext cx="10962396" cy="892395"/>
          </a:xfrm>
        </p:spPr>
        <p:txBody>
          <a:bodyPr/>
          <a:lstStyle/>
          <a:p>
            <a:r>
              <a:rPr lang="en-GB" sz="1200" dirty="0">
                <a:latin typeface="+mn-lt"/>
              </a:rPr>
              <a:t>Using the evaluation methodology of 3GPP study on XR (Extended Reality) evaluations for NR in TR38.838, XR capacity is evaluated for </a:t>
            </a:r>
            <a:r>
              <a:rPr lang="en-GB" sz="1200" dirty="0" err="1">
                <a:latin typeface="+mn-lt"/>
              </a:rPr>
              <a:t>eMBB</a:t>
            </a:r>
            <a:r>
              <a:rPr lang="en-GB" sz="1200" dirty="0">
                <a:latin typeface="+mn-lt"/>
              </a:rPr>
              <a:t> dense urban test environment at 4GHz and 7 GHz.</a:t>
            </a:r>
            <a:endParaRPr lang="en-US" sz="1200" dirty="0">
              <a:latin typeface="+mn-lt"/>
            </a:endParaRPr>
          </a:p>
          <a:p>
            <a:r>
              <a:rPr lang="en-GB" sz="1200" dirty="0">
                <a:latin typeface="+mn-lt"/>
              </a:rPr>
              <a:t>The simulation results are in figures below for DL and UL respectively. </a:t>
            </a:r>
            <a:endParaRPr lang="en-US" dirty="0"/>
          </a:p>
        </p:txBody>
      </p:sp>
      <p:pic>
        <p:nvPicPr>
          <p:cNvPr id="4" name="图片 1">
            <a:extLst>
              <a:ext uri="{FF2B5EF4-FFF2-40B4-BE49-F238E27FC236}">
                <a16:creationId xmlns:a16="http://schemas.microsoft.com/office/drawing/2014/main" id="{3BF5A0C1-FC48-4A9D-91D8-8A79F8176878}"/>
              </a:ext>
            </a:extLst>
          </p:cNvPr>
          <p:cNvPicPr/>
          <p:nvPr/>
        </p:nvPicPr>
        <p:blipFill>
          <a:blip r:embed="rId2"/>
          <a:stretch>
            <a:fillRect/>
          </a:stretch>
        </p:blipFill>
        <p:spPr>
          <a:xfrm>
            <a:off x="886686" y="2357830"/>
            <a:ext cx="4268408" cy="1775791"/>
          </a:xfrm>
          <a:prstGeom prst="rect">
            <a:avLst/>
          </a:prstGeom>
          <a:ln w="3175">
            <a:solidFill>
              <a:schemeClr val="bg1">
                <a:lumMod val="85000"/>
              </a:schemeClr>
            </a:solidFill>
          </a:ln>
        </p:spPr>
      </p:pic>
      <p:pic>
        <p:nvPicPr>
          <p:cNvPr id="5" name="Picture 4">
            <a:extLst>
              <a:ext uri="{FF2B5EF4-FFF2-40B4-BE49-F238E27FC236}">
                <a16:creationId xmlns:a16="http://schemas.microsoft.com/office/drawing/2014/main" id="{02268ACA-F4C6-40CD-B184-10C6644001D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6685" y="4292509"/>
            <a:ext cx="4268409" cy="1775791"/>
          </a:xfrm>
          <a:prstGeom prst="rect">
            <a:avLst/>
          </a:prstGeom>
          <a:noFill/>
        </p:spPr>
      </p:pic>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A6C91FEF-4970-477E-91AE-31D3C9FCA229}"/>
                  </a:ext>
                </a:extLst>
              </p:cNvPr>
              <p:cNvGraphicFramePr>
                <a:graphicFrameLocks noGrp="1"/>
              </p:cNvGraphicFramePr>
              <p:nvPr>
                <p:extLst>
                  <p:ext uri="{D42A27DB-BD31-4B8C-83A1-F6EECF244321}">
                    <p14:modId xmlns:p14="http://schemas.microsoft.com/office/powerpoint/2010/main" val="165182028"/>
                  </p:ext>
                </p:extLst>
              </p:nvPr>
            </p:nvGraphicFramePr>
            <p:xfrm>
              <a:off x="5981867" y="2737020"/>
              <a:ext cx="5638378" cy="3526301"/>
            </p:xfrm>
            <a:graphic>
              <a:graphicData uri="http://schemas.openxmlformats.org/drawingml/2006/table">
                <a:tbl>
                  <a:tblPr firstRow="1" bandRow="1"/>
                  <a:tblGrid>
                    <a:gridCol w="856255">
                      <a:extLst>
                        <a:ext uri="{9D8B030D-6E8A-4147-A177-3AD203B41FA5}">
                          <a16:colId xmlns:a16="http://schemas.microsoft.com/office/drawing/2014/main" val="2391215040"/>
                        </a:ext>
                      </a:extLst>
                    </a:gridCol>
                    <a:gridCol w="1345095">
                      <a:extLst>
                        <a:ext uri="{9D8B030D-6E8A-4147-A177-3AD203B41FA5}">
                          <a16:colId xmlns:a16="http://schemas.microsoft.com/office/drawing/2014/main" val="139227177"/>
                        </a:ext>
                      </a:extLst>
                    </a:gridCol>
                    <a:gridCol w="1232453">
                      <a:extLst>
                        <a:ext uri="{9D8B030D-6E8A-4147-A177-3AD203B41FA5}">
                          <a16:colId xmlns:a16="http://schemas.microsoft.com/office/drawing/2014/main" val="3331907017"/>
                        </a:ext>
                      </a:extLst>
                    </a:gridCol>
                    <a:gridCol w="1033669">
                      <a:extLst>
                        <a:ext uri="{9D8B030D-6E8A-4147-A177-3AD203B41FA5}">
                          <a16:colId xmlns:a16="http://schemas.microsoft.com/office/drawing/2014/main" val="2267916294"/>
                        </a:ext>
                      </a:extLst>
                    </a:gridCol>
                    <a:gridCol w="1170906">
                      <a:extLst>
                        <a:ext uri="{9D8B030D-6E8A-4147-A177-3AD203B41FA5}">
                          <a16:colId xmlns:a16="http://schemas.microsoft.com/office/drawing/2014/main" val="840893285"/>
                        </a:ext>
                      </a:extLst>
                    </a:gridCol>
                  </a:tblGrid>
                  <a:tr h="230651">
                    <a:tc gridSpan="2">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Application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DL I/P-stream</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UL pose/control</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UL I/P-stream</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69438967"/>
                      </a:ext>
                    </a:extLst>
                  </a:tr>
                  <a:tr h="144237">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Frame per second/Sampling Frequency</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60 FPS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250 Hz</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60 FPS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6586612"/>
                      </a:ext>
                    </a:extLst>
                  </a:tr>
                  <a:tr h="260400">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Average data rate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R = 30 Mbps</a:t>
                          </a:r>
                          <a:endParaRPr lang="en-US" sz="1000" kern="100">
                            <a:effectLst/>
                            <a:latin typeface="+mn-lt"/>
                            <a:ea typeface="等线" panose="02010600030101010101" pitchFamily="2" charset="-122"/>
                            <a:cs typeface="Times New Roman" panose="02020603050405020304" pitchFamily="18" charset="0"/>
                          </a:endParaRPr>
                        </a:p>
                        <a:p>
                          <a:pPr marL="0" marR="0" algn="ctr">
                            <a:spcBef>
                              <a:spcPts val="0"/>
                            </a:spcBef>
                            <a:spcAft>
                              <a:spcPts val="0"/>
                            </a:spcAft>
                          </a:pPr>
                          <a14:m>
                            <m:oMath xmlns:m="http://schemas.openxmlformats.org/officeDocument/2006/math">
                              <m:r>
                                <a:rPr lang="en-GB" sz="1000" i="1" kern="100">
                                  <a:effectLst/>
                                  <a:latin typeface="Cambria Math" panose="02040503050406030204" pitchFamily="18" charset="0"/>
                                  <a:ea typeface="宋体" panose="02010600030101010101" pitchFamily="2" charset="-122"/>
                                  <a:cs typeface="Arial" panose="020B0604020202020204" pitchFamily="34" charset="0"/>
                                </a:rPr>
                                <m:t>𝛼</m:t>
                              </m:r>
                            </m:oMath>
                          </a14:m>
                          <a:r>
                            <a:rPr lang="en-GB" sz="1000" kern="100">
                              <a:effectLst/>
                              <a:latin typeface="+mn-lt"/>
                              <a:ea typeface="宋体" panose="02010600030101010101" pitchFamily="2" charset="-122"/>
                              <a:cs typeface="Times New Roman" panose="02020603050405020304" pitchFamily="18" charset="0"/>
                            </a:rPr>
                            <a:t> = 2</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0.2 Mbps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R = 10 Mbps</a:t>
                          </a:r>
                          <a:endParaRPr lang="en-US" sz="1000" kern="100">
                            <a:effectLst/>
                            <a:latin typeface="+mn-lt"/>
                            <a:ea typeface="等线" panose="02010600030101010101" pitchFamily="2" charset="-122"/>
                            <a:cs typeface="Times New Roman" panose="02020603050405020304" pitchFamily="18" charset="0"/>
                          </a:endParaRPr>
                        </a:p>
                        <a:p>
                          <a:pPr marL="0" marR="0" algn="ctr">
                            <a:spcBef>
                              <a:spcPts val="0"/>
                            </a:spcBef>
                            <a:spcAft>
                              <a:spcPts val="0"/>
                            </a:spcAft>
                          </a:pPr>
                          <a14:m>
                            <m:oMath xmlns:m="http://schemas.openxmlformats.org/officeDocument/2006/math">
                              <m:r>
                                <a:rPr lang="en-GB" sz="1000" i="1" kern="100">
                                  <a:effectLst/>
                                  <a:latin typeface="Cambria Math" panose="02040503050406030204" pitchFamily="18" charset="0"/>
                                  <a:ea typeface="宋体" panose="02010600030101010101" pitchFamily="2" charset="-122"/>
                                  <a:cs typeface="Arial" panose="020B0604020202020204" pitchFamily="34" charset="0"/>
                                </a:rPr>
                                <m:t>𝛼</m:t>
                              </m:r>
                            </m:oMath>
                          </a14:m>
                          <a:r>
                            <a:rPr lang="en-GB" sz="1000" kern="100">
                              <a:effectLst/>
                              <a:latin typeface="+mn-lt"/>
                              <a:ea typeface="宋体" panose="02010600030101010101" pitchFamily="2" charset="-122"/>
                              <a:cs typeface="Times New Roman" panose="02020603050405020304" pitchFamily="18" charset="0"/>
                            </a:rPr>
                            <a:t> = 2</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8401804"/>
                      </a:ext>
                    </a:extLst>
                  </a:tr>
                  <a:tr h="144237">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Packet delay budget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30ms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3013947"/>
                      </a:ext>
                    </a:extLst>
                  </a:tr>
                  <a:tr h="144237">
                    <a:tc gridSpan="2">
                      <a:txBody>
                        <a:bodyPr/>
                        <a:lstStyle/>
                        <a:p>
                          <a:pPr marL="0" marR="0" algn="ctr">
                            <a:spcBef>
                              <a:spcPts val="0"/>
                            </a:spcBef>
                            <a:spcAft>
                              <a:spcPts val="0"/>
                            </a:spcAft>
                          </a:pPr>
                          <a:r>
                            <a:rPr lang="en-GB" sz="1000" kern="100">
                              <a:effectLst/>
                              <a:latin typeface="+mn-lt"/>
                              <a:ea typeface="Gulim"/>
                              <a:cs typeface="Times New Roman" panose="02020603050405020304" pitchFamily="18" charset="0"/>
                            </a:rPr>
                            <a:t>Packet success rate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207230"/>
                      </a:ext>
                    </a:extLst>
                  </a:tr>
                  <a:tr h="144237">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GOP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K = 8</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K = 8</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3143604"/>
                      </a:ext>
                    </a:extLst>
                  </a:tr>
                  <a:tr h="333544">
                    <a:tc rowSpan="6">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Packet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Fixed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705840"/>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I-stream 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111112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37037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05047"/>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P-stream 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55556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18519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9417441"/>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STD</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0.105*mean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0.105*mean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008344"/>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Max</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6804273"/>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Min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829841"/>
                      </a:ext>
                    </a:extLst>
                  </a:tr>
                  <a:tr h="333544">
                    <a:tc rowSpan="4">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Jitter</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0745224"/>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3919786"/>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STD</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705287"/>
                      </a:ext>
                    </a:extLst>
                  </a:tr>
                  <a:tr h="144237">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Range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[-4, 4]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dirty="0">
                              <a:effectLst/>
                              <a:latin typeface="+mn-lt"/>
                              <a:ea typeface="宋体" panose="02010600030101010101" pitchFamily="2" charset="-122"/>
                              <a:cs typeface="Times New Roman" panose="02020603050405020304" pitchFamily="18" charset="0"/>
                            </a:rPr>
                            <a:t>[-4, 4] </a:t>
                          </a:r>
                          <a:r>
                            <a:rPr lang="en-GB" sz="1000" kern="100" dirty="0" err="1">
                              <a:effectLst/>
                              <a:latin typeface="+mn-lt"/>
                              <a:ea typeface="宋体" panose="02010600030101010101" pitchFamily="2" charset="-122"/>
                              <a:cs typeface="Times New Roman" panose="02020603050405020304" pitchFamily="18" charset="0"/>
                            </a:rPr>
                            <a:t>ms</a:t>
                          </a:r>
                          <a:endParaRPr lang="en-US" sz="1000" kern="100" dirty="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353960"/>
                      </a:ext>
                    </a:extLst>
                  </a:tr>
                </a:tbl>
              </a:graphicData>
            </a:graphic>
          </p:graphicFrame>
        </mc:Choice>
        <mc:Fallback xmlns="">
          <p:graphicFrame>
            <p:nvGraphicFramePr>
              <p:cNvPr id="7" name="Table 6">
                <a:extLst>
                  <a:ext uri="{FF2B5EF4-FFF2-40B4-BE49-F238E27FC236}">
                    <a16:creationId xmlns:a16="http://schemas.microsoft.com/office/drawing/2014/main" id="{A6C91FEF-4970-477E-91AE-31D3C9FCA229}"/>
                  </a:ext>
                </a:extLst>
              </p:cNvPr>
              <p:cNvGraphicFramePr>
                <a:graphicFrameLocks noGrp="1"/>
              </p:cNvGraphicFramePr>
              <p:nvPr>
                <p:extLst>
                  <p:ext uri="{D42A27DB-BD31-4B8C-83A1-F6EECF244321}">
                    <p14:modId xmlns:p14="http://schemas.microsoft.com/office/powerpoint/2010/main" val="165182028"/>
                  </p:ext>
                </p:extLst>
              </p:nvPr>
            </p:nvGraphicFramePr>
            <p:xfrm>
              <a:off x="5981867" y="2737020"/>
              <a:ext cx="5638378" cy="3526301"/>
            </p:xfrm>
            <a:graphic>
              <a:graphicData uri="http://schemas.openxmlformats.org/drawingml/2006/table">
                <a:tbl>
                  <a:tblPr firstRow="1" bandRow="1"/>
                  <a:tblGrid>
                    <a:gridCol w="856255">
                      <a:extLst>
                        <a:ext uri="{9D8B030D-6E8A-4147-A177-3AD203B41FA5}">
                          <a16:colId xmlns:a16="http://schemas.microsoft.com/office/drawing/2014/main" val="2391215040"/>
                        </a:ext>
                      </a:extLst>
                    </a:gridCol>
                    <a:gridCol w="1345095">
                      <a:extLst>
                        <a:ext uri="{9D8B030D-6E8A-4147-A177-3AD203B41FA5}">
                          <a16:colId xmlns:a16="http://schemas.microsoft.com/office/drawing/2014/main" val="139227177"/>
                        </a:ext>
                      </a:extLst>
                    </a:gridCol>
                    <a:gridCol w="1232453">
                      <a:extLst>
                        <a:ext uri="{9D8B030D-6E8A-4147-A177-3AD203B41FA5}">
                          <a16:colId xmlns:a16="http://schemas.microsoft.com/office/drawing/2014/main" val="3331907017"/>
                        </a:ext>
                      </a:extLst>
                    </a:gridCol>
                    <a:gridCol w="1033669">
                      <a:extLst>
                        <a:ext uri="{9D8B030D-6E8A-4147-A177-3AD203B41FA5}">
                          <a16:colId xmlns:a16="http://schemas.microsoft.com/office/drawing/2014/main" val="2267916294"/>
                        </a:ext>
                      </a:extLst>
                    </a:gridCol>
                    <a:gridCol w="1170906">
                      <a:extLst>
                        <a:ext uri="{9D8B030D-6E8A-4147-A177-3AD203B41FA5}">
                          <a16:colId xmlns:a16="http://schemas.microsoft.com/office/drawing/2014/main" val="840893285"/>
                        </a:ext>
                      </a:extLst>
                    </a:gridCol>
                  </a:tblGrid>
                  <a:tr h="230651">
                    <a:tc gridSpan="2">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Application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DL I/P-stream</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UL pose/control</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spcBef>
                              <a:spcPts val="0"/>
                            </a:spcBef>
                            <a:spcAft>
                              <a:spcPts val="0"/>
                            </a:spcAft>
                          </a:pPr>
                          <a:r>
                            <a:rPr lang="en-GB" sz="1000" b="1" kern="100">
                              <a:effectLst/>
                              <a:latin typeface="+mn-lt"/>
                              <a:ea typeface="宋体" panose="02010600030101010101" pitchFamily="2" charset="-122"/>
                              <a:cs typeface="Times New Roman" panose="02020603050405020304" pitchFamily="18" charset="0"/>
                            </a:rPr>
                            <a:t>UL I/P-stream</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69438967"/>
                      </a:ext>
                    </a:extLst>
                  </a:tr>
                  <a:tr h="189230">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Frame per second/Sampling Frequency</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60 FPS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250 Hz</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60 FPS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6586612"/>
                      </a:ext>
                    </a:extLst>
                  </a:tr>
                  <a:tr h="341630">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Average data rate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endParaRPr lang="en-US"/>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179703" t="-125000" r="-180198" b="-830357"/>
                          </a:stretch>
                        </a:blipFill>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0.2 Mbps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382813" t="-125000" r="-1042" b="-830357"/>
                          </a:stretch>
                        </a:blipFill>
                      </a:tcPr>
                    </a:tc>
                    <a:extLst>
                      <a:ext uri="{0D108BD9-81ED-4DB2-BD59-A6C34878D82A}">
                        <a16:rowId xmlns:a16="http://schemas.microsoft.com/office/drawing/2014/main" val="1368401804"/>
                      </a:ext>
                    </a:extLst>
                  </a:tr>
                  <a:tr h="189230">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Packet delay budget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30ms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3013947"/>
                      </a:ext>
                    </a:extLst>
                  </a:tr>
                  <a:tr h="189230">
                    <a:tc gridSpan="2">
                      <a:txBody>
                        <a:bodyPr/>
                        <a:lstStyle/>
                        <a:p>
                          <a:pPr marL="0" marR="0" algn="ctr">
                            <a:spcBef>
                              <a:spcPts val="0"/>
                            </a:spcBef>
                            <a:spcAft>
                              <a:spcPts val="0"/>
                            </a:spcAft>
                          </a:pPr>
                          <a:r>
                            <a:rPr lang="en-GB" sz="1000" kern="100">
                              <a:effectLst/>
                              <a:latin typeface="+mn-lt"/>
                              <a:ea typeface="Gulim"/>
                              <a:cs typeface="Times New Roman" panose="02020603050405020304" pitchFamily="18" charset="0"/>
                            </a:rPr>
                            <a:t>Packet success rate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99%</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207230"/>
                      </a:ext>
                    </a:extLst>
                  </a:tr>
                  <a:tr h="189230">
                    <a:tc gridSpan="2">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GOP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K = 8</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K = 8</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3143604"/>
                      </a:ext>
                    </a:extLst>
                  </a:tr>
                  <a:tr h="341630">
                    <a:tc rowSpan="6">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Packet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Fixed Size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705840"/>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I-stream 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111112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37037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05047"/>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P-stream 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55556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18519 Bytes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9417441"/>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STD</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0.105*mean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0.105*mean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008344"/>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Max</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1.5*mean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6804273"/>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Min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0.5*mean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829841"/>
                      </a:ext>
                    </a:extLst>
                  </a:tr>
                  <a:tr h="341630">
                    <a:tc rowSpan="4">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Jitter</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Truncated Gaussian Distribution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0745224"/>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Mean</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0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3919786"/>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STD</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2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705287"/>
                      </a:ext>
                    </a:extLst>
                  </a:tr>
                  <a:tr h="189230">
                    <a:tc vMerge="1">
                      <a:txBody>
                        <a:bodyPr/>
                        <a:lstStyle/>
                        <a:p>
                          <a:endParaRPr lang="en-US"/>
                        </a:p>
                      </a:txBody>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Range</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[-4, 4] ms</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a:effectLst/>
                              <a:latin typeface="+mn-lt"/>
                              <a:ea typeface="宋体" panose="02010600030101010101" pitchFamily="2" charset="-122"/>
                              <a:cs typeface="Times New Roman" panose="02020603050405020304" pitchFamily="18" charset="0"/>
                            </a:rPr>
                            <a:t> </a:t>
                          </a:r>
                          <a:endParaRPr lang="en-US" sz="1000" kern="100">
                            <a:effectLst/>
                            <a:latin typeface="+mn-lt"/>
                            <a:ea typeface="等线" panose="02010600030101010101" pitchFamily="2" charset="-122"/>
                            <a:cs typeface="Times New Roman" panose="02020603050405020304" pitchFamily="18" charset="0"/>
                          </a:endParaRPr>
                        </a:p>
                      </a:txBody>
                      <a:tcPr marL="73025" marR="73025" marT="18415" marB="1841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kern="100" dirty="0">
                              <a:effectLst/>
                              <a:latin typeface="+mn-lt"/>
                              <a:ea typeface="宋体" panose="02010600030101010101" pitchFamily="2" charset="-122"/>
                              <a:cs typeface="Times New Roman" panose="02020603050405020304" pitchFamily="18" charset="0"/>
                            </a:rPr>
                            <a:t>[-4, 4] </a:t>
                          </a:r>
                          <a:r>
                            <a:rPr lang="en-GB" sz="1000" kern="100" dirty="0" err="1">
                              <a:effectLst/>
                              <a:latin typeface="+mn-lt"/>
                              <a:ea typeface="宋体" panose="02010600030101010101" pitchFamily="2" charset="-122"/>
                              <a:cs typeface="Times New Roman" panose="02020603050405020304" pitchFamily="18" charset="0"/>
                            </a:rPr>
                            <a:t>ms</a:t>
                          </a:r>
                          <a:endParaRPr lang="en-US" sz="1000" kern="100" dirty="0">
                            <a:effectLst/>
                            <a:latin typeface="+mn-lt"/>
                            <a:ea typeface="等线" panose="02010600030101010101" pitchFamily="2" charset="-122"/>
                            <a:cs typeface="Times New Roman" panose="02020603050405020304" pitchFamily="18" charset="0"/>
                          </a:endParaRPr>
                        </a:p>
                      </a:txBody>
                      <a:tcPr marL="73025" marR="73025" marT="18415" marB="1841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353960"/>
                      </a:ext>
                    </a:extLst>
                  </a:tr>
                </a:tbl>
              </a:graphicData>
            </a:graphic>
          </p:graphicFrame>
        </mc:Fallback>
      </mc:AlternateContent>
      <p:sp>
        <p:nvSpPr>
          <p:cNvPr id="8" name="Rectangle 7">
            <a:extLst>
              <a:ext uri="{FF2B5EF4-FFF2-40B4-BE49-F238E27FC236}">
                <a16:creationId xmlns:a16="http://schemas.microsoft.com/office/drawing/2014/main" id="{82E0099F-2C66-45C8-A6E8-5D4F4A65A7F5}"/>
              </a:ext>
            </a:extLst>
          </p:cNvPr>
          <p:cNvSpPr/>
          <p:nvPr/>
        </p:nvSpPr>
        <p:spPr>
          <a:xfrm>
            <a:off x="5882054" y="2432645"/>
            <a:ext cx="6096000" cy="276999"/>
          </a:xfrm>
          <a:prstGeom prst="rect">
            <a:avLst/>
          </a:prstGeom>
        </p:spPr>
        <p:txBody>
          <a:bodyPr>
            <a:spAutoFit/>
          </a:bodyPr>
          <a:lstStyle/>
          <a:p>
            <a:r>
              <a:rPr lang="en-GB" sz="1200" dirty="0">
                <a:ea typeface="宋体" panose="02010600030101010101" pitchFamily="2" charset="-122"/>
              </a:rPr>
              <a:t>Traffic model: GOP (</a:t>
            </a:r>
            <a:r>
              <a:rPr lang="en-GB" sz="1200" dirty="0">
                <a:ea typeface="等线" panose="02010600030101010101" pitchFamily="2" charset="-122"/>
              </a:rPr>
              <a:t>Group-Of-Picture</a:t>
            </a:r>
            <a:r>
              <a:rPr lang="en-GB" sz="1200" dirty="0">
                <a:ea typeface="宋体" panose="02010600030101010101" pitchFamily="2" charset="-122"/>
              </a:rPr>
              <a:t>) based I/P-Stream traffic model from 3GPP TR38.838</a:t>
            </a:r>
            <a:endParaRPr lang="en-US" sz="1200" dirty="0"/>
          </a:p>
        </p:txBody>
      </p:sp>
      <p:sp>
        <p:nvSpPr>
          <p:cNvPr id="6" name="Rectangle 5">
            <a:extLst>
              <a:ext uri="{FF2B5EF4-FFF2-40B4-BE49-F238E27FC236}">
                <a16:creationId xmlns:a16="http://schemas.microsoft.com/office/drawing/2014/main" id="{420ADE1D-26A2-41BF-94F1-517338444457}"/>
              </a:ext>
            </a:extLst>
          </p:cNvPr>
          <p:cNvSpPr/>
          <p:nvPr/>
        </p:nvSpPr>
        <p:spPr>
          <a:xfrm>
            <a:off x="831822" y="6094044"/>
            <a:ext cx="3636546" cy="338554"/>
          </a:xfrm>
          <a:prstGeom prst="rect">
            <a:avLst/>
          </a:prstGeom>
        </p:spPr>
        <p:txBody>
          <a:bodyPr wrap="square">
            <a:spAutoFit/>
          </a:bodyPr>
          <a:lstStyle/>
          <a:p>
            <a:pPr hangingPunct="0">
              <a:tabLst>
                <a:tab pos="228600" algn="l"/>
                <a:tab pos="342900"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800" dirty="0">
                <a:ea typeface="等线" panose="02010600030101010101" pitchFamily="2" charset="-122"/>
              </a:rPr>
              <a:t>BS 64: (M, N, P, Mg, Ng; </a:t>
            </a:r>
            <a:r>
              <a:rPr lang="en-GB" sz="800" dirty="0" err="1">
                <a:ea typeface="等线" panose="02010600030101010101" pitchFamily="2" charset="-122"/>
              </a:rPr>
              <a:t>Mp</a:t>
            </a:r>
            <a:r>
              <a:rPr lang="en-GB" sz="800" dirty="0">
                <a:ea typeface="等线" panose="02010600030101010101" pitchFamily="2" charset="-122"/>
              </a:rPr>
              <a:t>, Np) = (12,8,2,1,1,4,8), 192 antenna elements</a:t>
            </a:r>
            <a:endParaRPr lang="en-US" sz="800" dirty="0">
              <a:ea typeface="等线" panose="02010600030101010101" pitchFamily="2" charset="-122"/>
            </a:endParaRPr>
          </a:p>
          <a:p>
            <a:pPr marR="0" lvl="0" hangingPunct="0">
              <a:tabLst>
                <a:tab pos="228600" algn="l"/>
                <a:tab pos="342900"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800" dirty="0">
                <a:ea typeface="等线" panose="02010600030101010101" pitchFamily="2" charset="-122"/>
              </a:rPr>
              <a:t>BS 256: (M, N, P, Mg, Ng; </a:t>
            </a:r>
            <a:r>
              <a:rPr lang="en-GB" sz="800" dirty="0" err="1">
                <a:ea typeface="等线" panose="02010600030101010101" pitchFamily="2" charset="-122"/>
              </a:rPr>
              <a:t>Mp</a:t>
            </a:r>
            <a:r>
              <a:rPr lang="en-GB" sz="800" dirty="0">
                <a:ea typeface="等线" panose="02010600030101010101" pitchFamily="2" charset="-122"/>
              </a:rPr>
              <a:t>, Np) = (24,16,2,1,1,8,16), 768 antenna elements</a:t>
            </a:r>
            <a:endParaRPr lang="en-US" sz="800" dirty="0">
              <a:ea typeface="等线" panose="02010600030101010101" pitchFamily="2" charset="-122"/>
            </a:endParaRPr>
          </a:p>
        </p:txBody>
      </p:sp>
    </p:spTree>
    <p:extLst>
      <p:ext uri="{BB962C8B-B14F-4D97-AF65-F5344CB8AC3E}">
        <p14:creationId xmlns:p14="http://schemas.microsoft.com/office/powerpoint/2010/main" val="1803548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7CAB5F9-4539-4066-8F98-9D4318846E51}"/>
              </a:ext>
            </a:extLst>
          </p:cNvPr>
          <p:cNvSpPr>
            <a:spLocks noGrp="1"/>
          </p:cNvSpPr>
          <p:nvPr>
            <p:ph type="subTitle" idx="1"/>
          </p:nvPr>
        </p:nvSpPr>
        <p:spPr/>
        <p:txBody>
          <a:bodyPr/>
          <a:lstStyle/>
          <a:p>
            <a:r>
              <a:rPr lang="en-US" sz="2000" b="1" dirty="0">
                <a:latin typeface="+mn-lt"/>
              </a:rPr>
              <a:t>Background</a:t>
            </a:r>
            <a:endParaRPr lang="en-US" sz="2400" b="1" dirty="0">
              <a:latin typeface="+mn-lt"/>
            </a:endParaRPr>
          </a:p>
          <a:p>
            <a:endParaRPr lang="en-US" dirty="0"/>
          </a:p>
        </p:txBody>
      </p:sp>
      <p:sp>
        <p:nvSpPr>
          <p:cNvPr id="3" name="Content Placeholder 2">
            <a:extLst>
              <a:ext uri="{FF2B5EF4-FFF2-40B4-BE49-F238E27FC236}">
                <a16:creationId xmlns:a16="http://schemas.microsoft.com/office/drawing/2014/main" id="{87E17A26-A5FD-454A-846C-BD897B8FCD63}"/>
              </a:ext>
            </a:extLst>
          </p:cNvPr>
          <p:cNvSpPr>
            <a:spLocks noGrp="1"/>
          </p:cNvSpPr>
          <p:nvPr>
            <p:ph idx="12"/>
          </p:nvPr>
        </p:nvSpPr>
        <p:spPr/>
        <p:txBody>
          <a:bodyPr/>
          <a:lstStyle/>
          <a:p>
            <a:pPr>
              <a:lnSpc>
                <a:spcPct val="120000"/>
              </a:lnSpc>
            </a:pPr>
            <a:r>
              <a:rPr lang="en-GB" sz="1400" dirty="0">
                <a:latin typeface="+mn-lt"/>
              </a:rPr>
              <a:t>According to the endorsed 3GPP 6G timeline [1], RAN#106 approved the new Study Item of “Study on 6G scenarios/use cases and requirements” (ITU focused part) [2][3]. In response to the received LS [4], a reply LS [5] was sent to ITU-R WP5D including initial considerations of possible minimum Technical Performance Requirement (TPR) items, and evaluation configurations of carrier frequency and bandwidth. </a:t>
            </a:r>
            <a:endParaRPr lang="en-US" sz="1400" dirty="0">
              <a:latin typeface="+mn-lt"/>
            </a:endParaRPr>
          </a:p>
          <a:p>
            <a:pPr>
              <a:lnSpc>
                <a:spcPct val="120000"/>
              </a:lnSpc>
            </a:pPr>
            <a:r>
              <a:rPr lang="en-GB" sz="1400" dirty="0">
                <a:latin typeface="+mn-lt"/>
              </a:rPr>
              <a:t>The discussion continued in RAN#107, the following two conference calls and RAN#108 meeting. RAN#108 meeting reached agreement on candidate TPR items, as well as target values for some of them including DL Spectrum efficiency, Latency, Connection density etc. The second reply LS was sent to ITU-R WP5D [6]. </a:t>
            </a:r>
            <a:endParaRPr lang="en-US" sz="1400" dirty="0">
              <a:latin typeface="+mn-lt"/>
            </a:endParaRPr>
          </a:p>
          <a:p>
            <a:pPr>
              <a:lnSpc>
                <a:spcPct val="120000"/>
              </a:lnSpc>
            </a:pPr>
            <a:r>
              <a:rPr lang="en-GB" sz="1400" dirty="0">
                <a:latin typeface="+mn-lt"/>
              </a:rPr>
              <a:t>This document provides our suggestions on target value for remaining TPR items.</a:t>
            </a:r>
            <a:endParaRPr lang="en-US" sz="1400" dirty="0">
              <a:latin typeface="+mn-lt"/>
            </a:endParaRPr>
          </a:p>
          <a:p>
            <a:endParaRPr lang="en-US" dirty="0"/>
          </a:p>
        </p:txBody>
      </p:sp>
    </p:spTree>
    <p:extLst>
      <p:ext uri="{BB962C8B-B14F-4D97-AF65-F5344CB8AC3E}">
        <p14:creationId xmlns:p14="http://schemas.microsoft.com/office/powerpoint/2010/main" val="459414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F171C75-601C-45A9-98C6-38AA101A56FC}"/>
              </a:ext>
            </a:extLst>
          </p:cNvPr>
          <p:cNvSpPr>
            <a:spLocks noGrp="1"/>
          </p:cNvSpPr>
          <p:nvPr>
            <p:ph type="subTitle" idx="1"/>
          </p:nvPr>
        </p:nvSpPr>
        <p:spPr>
          <a:xfrm>
            <a:off x="491431" y="206198"/>
            <a:ext cx="10740640" cy="993400"/>
          </a:xfrm>
        </p:spPr>
        <p:txBody>
          <a:bodyPr/>
          <a:lstStyle/>
          <a:p>
            <a:r>
              <a:rPr lang="en-GB" sz="2400" b="1" dirty="0">
                <a:latin typeface="+mn-lt"/>
              </a:rPr>
              <a:t>Proposal</a:t>
            </a:r>
            <a:endParaRPr lang="en-US" dirty="0"/>
          </a:p>
        </p:txBody>
      </p:sp>
      <p:graphicFrame>
        <p:nvGraphicFramePr>
          <p:cNvPr id="4" name="Content Placeholder 4">
            <a:extLst>
              <a:ext uri="{FF2B5EF4-FFF2-40B4-BE49-F238E27FC236}">
                <a16:creationId xmlns:a16="http://schemas.microsoft.com/office/drawing/2014/main" id="{BCEFA7C3-B3F8-4FD5-8750-60F4966DF979}"/>
              </a:ext>
            </a:extLst>
          </p:cNvPr>
          <p:cNvGraphicFramePr>
            <a:graphicFrameLocks noGrp="1"/>
          </p:cNvGraphicFramePr>
          <p:nvPr>
            <p:ph idx="12"/>
            <p:extLst>
              <p:ext uri="{D42A27DB-BD31-4B8C-83A1-F6EECF244321}">
                <p14:modId xmlns:p14="http://schemas.microsoft.com/office/powerpoint/2010/main" val="2788655571"/>
              </p:ext>
            </p:extLst>
          </p:nvPr>
        </p:nvGraphicFramePr>
        <p:xfrm>
          <a:off x="463296" y="819983"/>
          <a:ext cx="11381233" cy="5200709"/>
        </p:xfrm>
        <a:graphic>
          <a:graphicData uri="http://schemas.openxmlformats.org/drawingml/2006/table">
            <a:tbl>
              <a:tblPr firstRow="1" firstCol="1" bandRow="1"/>
              <a:tblGrid>
                <a:gridCol w="1536147">
                  <a:extLst>
                    <a:ext uri="{9D8B030D-6E8A-4147-A177-3AD203B41FA5}">
                      <a16:colId xmlns:a16="http://schemas.microsoft.com/office/drawing/2014/main" val="478165047"/>
                    </a:ext>
                  </a:extLst>
                </a:gridCol>
                <a:gridCol w="1682541">
                  <a:extLst>
                    <a:ext uri="{9D8B030D-6E8A-4147-A177-3AD203B41FA5}">
                      <a16:colId xmlns:a16="http://schemas.microsoft.com/office/drawing/2014/main" val="813411226"/>
                    </a:ext>
                  </a:extLst>
                </a:gridCol>
                <a:gridCol w="2790972">
                  <a:extLst>
                    <a:ext uri="{9D8B030D-6E8A-4147-A177-3AD203B41FA5}">
                      <a16:colId xmlns:a16="http://schemas.microsoft.com/office/drawing/2014/main" val="1339820949"/>
                    </a:ext>
                  </a:extLst>
                </a:gridCol>
                <a:gridCol w="3280644">
                  <a:extLst>
                    <a:ext uri="{9D8B030D-6E8A-4147-A177-3AD203B41FA5}">
                      <a16:colId xmlns:a16="http://schemas.microsoft.com/office/drawing/2014/main" val="2381635285"/>
                    </a:ext>
                  </a:extLst>
                </a:gridCol>
                <a:gridCol w="2090929">
                  <a:extLst>
                    <a:ext uri="{9D8B030D-6E8A-4147-A177-3AD203B41FA5}">
                      <a16:colId xmlns:a16="http://schemas.microsoft.com/office/drawing/2014/main" val="2675452408"/>
                    </a:ext>
                  </a:extLst>
                </a:gridCol>
              </a:tblGrid>
              <a:tr h="125013">
                <a:tc>
                  <a:txBody>
                    <a:bodyPr/>
                    <a:lstStyle/>
                    <a:p>
                      <a:pPr marL="0" marR="0" algn="ctr" hangingPunct="0">
                        <a:spcBef>
                          <a:spcPts val="0"/>
                        </a:spcBef>
                        <a:spcAft>
                          <a:spcPts val="0"/>
                        </a:spcAft>
                        <a:tabLst>
                          <a:tab pos="720090" algn="l"/>
                          <a:tab pos="1188085" algn="l"/>
                          <a:tab pos="1440180" algn="l"/>
                        </a:tabLst>
                      </a:pPr>
                      <a:r>
                        <a:rPr lang="en-US" sz="1000" b="1" dirty="0">
                          <a:effectLst/>
                          <a:latin typeface="+mn-lt"/>
                          <a:ea typeface="宋体" panose="02010600030101010101" pitchFamily="2" charset="-122"/>
                        </a:rPr>
                        <a:t>TPR items</a:t>
                      </a:r>
                      <a:endParaRPr lang="en-US" sz="1000" b="1"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algn="ctr" hangingPunct="0">
                        <a:spcBef>
                          <a:spcPts val="0"/>
                        </a:spcBef>
                        <a:spcAft>
                          <a:spcPts val="0"/>
                        </a:spcAft>
                        <a:tabLst>
                          <a:tab pos="720090" algn="l"/>
                          <a:tab pos="1188085" algn="l"/>
                          <a:tab pos="1440180" algn="l"/>
                        </a:tabLst>
                      </a:pPr>
                      <a:r>
                        <a:rPr lang="en-US" altLang="zh-CN" sz="1000" b="1" dirty="0">
                          <a:effectLst/>
                          <a:latin typeface="+mn-lt"/>
                          <a:ea typeface="Times New Roman" panose="02020603050405020304" pitchFamily="18" charset="0"/>
                        </a:rPr>
                        <a:t>IMT-2020 requirements</a:t>
                      </a:r>
                      <a:endParaRPr lang="en-US" sz="1000" b="1"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algn="ctr" hangingPunct="0">
                        <a:spcBef>
                          <a:spcPts val="0"/>
                        </a:spcBef>
                        <a:spcAft>
                          <a:spcPts val="0"/>
                        </a:spcAft>
                        <a:tabLst>
                          <a:tab pos="720090" algn="l"/>
                          <a:tab pos="1188085" algn="l"/>
                          <a:tab pos="1440180" algn="l"/>
                        </a:tabLst>
                      </a:pPr>
                      <a:r>
                        <a:rPr lang="en-US" sz="1000" b="1" dirty="0">
                          <a:effectLst/>
                          <a:latin typeface="+mn-lt"/>
                          <a:ea typeface="Times New Roman" panose="02020603050405020304" pitchFamily="18" charset="0"/>
                        </a:rPr>
                        <a:t>3GPP’s agreement </a:t>
                      </a:r>
                      <a:r>
                        <a:rPr lang="en-US" altLang="zh-CN" sz="1000" b="1" dirty="0">
                          <a:effectLst/>
                          <a:latin typeface="+mn-lt"/>
                          <a:ea typeface="Times New Roman" panose="02020603050405020304" pitchFamily="18" charset="0"/>
                        </a:rPr>
                        <a:t>on IMT-2030 </a:t>
                      </a:r>
                      <a:r>
                        <a:rPr lang="en-US" sz="1000" b="1" dirty="0">
                          <a:effectLst/>
                          <a:latin typeface="+mn-lt"/>
                          <a:ea typeface="Times New Roman" panose="02020603050405020304" pitchFamily="18" charset="0"/>
                        </a:rPr>
                        <a:t>until RAN</a:t>
                      </a:r>
                      <a:r>
                        <a:rPr lang="en-US" sz="1000" b="1" kern="1200" dirty="0">
                          <a:solidFill>
                            <a:schemeClr val="tx1"/>
                          </a:solidFill>
                          <a:effectLst/>
                          <a:latin typeface="+mn-lt"/>
                          <a:ea typeface="Times New Roman" panose="02020603050405020304" pitchFamily="18" charset="0"/>
                          <a:cs typeface="+mn-cs"/>
                        </a:rPr>
                        <a:t>#108</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ctr" defTabSz="1187798" rtl="0" eaLnBrk="1" fontAlgn="auto" latinLnBrk="0" hangingPunct="0">
                        <a:lnSpc>
                          <a:spcPct val="100000"/>
                        </a:lnSpc>
                        <a:spcBef>
                          <a:spcPts val="0"/>
                        </a:spcBef>
                        <a:spcAft>
                          <a:spcPts val="0"/>
                        </a:spcAft>
                        <a:buClrTx/>
                        <a:buSzTx/>
                        <a:buFontTx/>
                        <a:buNone/>
                        <a:tabLst>
                          <a:tab pos="720090" algn="l"/>
                          <a:tab pos="1188085" algn="l"/>
                          <a:tab pos="1440180" algn="l"/>
                        </a:tabLst>
                        <a:defRPr/>
                      </a:pPr>
                      <a:r>
                        <a:rPr lang="en-US" sz="1000" b="1">
                          <a:effectLst/>
                          <a:latin typeface="+mn-lt"/>
                          <a:ea typeface="宋体" panose="02010600030101010101" pitchFamily="2" charset="-122"/>
                        </a:rPr>
                        <a:t>Proposed requirement </a:t>
                      </a:r>
                      <a:r>
                        <a:rPr lang="en-US" sz="1000" b="1" dirty="0">
                          <a:effectLst/>
                          <a:latin typeface="+mn-lt"/>
                          <a:ea typeface="宋体" panose="02010600030101010101" pitchFamily="2" charset="-122"/>
                        </a:rPr>
                        <a:t>values </a:t>
                      </a:r>
                      <a:r>
                        <a:rPr lang="en-US" sz="1000" b="1" dirty="0">
                          <a:effectLst/>
                          <a:latin typeface="+mn-lt"/>
                          <a:ea typeface="Times New Roman" panose="02020603050405020304" pitchFamily="18" charset="0"/>
                        </a:rPr>
                        <a:t>on </a:t>
                      </a:r>
                      <a:r>
                        <a:rPr lang="en-US" sz="1000" b="1">
                          <a:effectLst/>
                          <a:latin typeface="+mn-lt"/>
                          <a:ea typeface="Times New Roman" panose="02020603050405020304" pitchFamily="18" charset="0"/>
                        </a:rPr>
                        <a:t>remaining </a:t>
                      </a:r>
                      <a:r>
                        <a:rPr lang="en-US" sz="1000" b="1">
                          <a:effectLst/>
                          <a:latin typeface="+mn-lt"/>
                          <a:ea typeface="宋体" panose="02010600030101010101" pitchFamily="2" charset="-122"/>
                        </a:rPr>
                        <a:t>IMT-2030 </a:t>
                      </a:r>
                      <a:r>
                        <a:rPr lang="en-US" sz="1000" b="1">
                          <a:effectLst/>
                          <a:latin typeface="+mn-lt"/>
                          <a:ea typeface="Times New Roman" panose="02020603050405020304" pitchFamily="18" charset="0"/>
                        </a:rPr>
                        <a:t>items</a:t>
                      </a:r>
                      <a:endParaRPr lang="en-US" sz="1000" b="1"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187798" rtl="0" eaLnBrk="1" fontAlgn="auto" latinLnBrk="0" hangingPunct="0">
                        <a:lnSpc>
                          <a:spcPct val="100000"/>
                        </a:lnSpc>
                        <a:spcBef>
                          <a:spcPts val="0"/>
                        </a:spcBef>
                        <a:spcAft>
                          <a:spcPts val="0"/>
                        </a:spcAft>
                        <a:buClrTx/>
                        <a:buSzTx/>
                        <a:buFontTx/>
                        <a:buNone/>
                        <a:tabLst>
                          <a:tab pos="720090" algn="l"/>
                          <a:tab pos="1188085" algn="l"/>
                          <a:tab pos="1440180" algn="l"/>
                        </a:tabLst>
                        <a:defRPr/>
                      </a:pPr>
                      <a:r>
                        <a:rPr lang="en-US" sz="1000" b="1" dirty="0">
                          <a:effectLst/>
                          <a:latin typeface="+mn-lt"/>
                          <a:ea typeface="Times New Roman" panose="02020603050405020304" pitchFamily="18" charset="0"/>
                        </a:rPr>
                        <a:t>Comments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3837169"/>
                  </a:ext>
                </a:extLst>
              </a:tr>
              <a:tr h="250027">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1.	Peak Data Rate</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altLang="zh-CN" sz="1000" dirty="0">
                          <a:effectLst/>
                          <a:latin typeface="+mn-lt"/>
                          <a:ea typeface="Times New Roman" panose="02020603050405020304" pitchFamily="18" charset="0"/>
                        </a:rPr>
                        <a:t>DL 20,</a:t>
                      </a:r>
                      <a:r>
                        <a:rPr lang="zh-CN" altLang="en-US" sz="1000" dirty="0">
                          <a:effectLst/>
                          <a:latin typeface="+mn-lt"/>
                          <a:ea typeface="Times New Roman" panose="02020603050405020304" pitchFamily="18" charset="0"/>
                        </a:rPr>
                        <a:t> </a:t>
                      </a:r>
                      <a:r>
                        <a:rPr lang="en-US" altLang="zh-CN" sz="1000" dirty="0">
                          <a:effectLst/>
                          <a:latin typeface="+mn-lt"/>
                          <a:ea typeface="Times New Roman" panose="02020603050405020304" pitchFamily="18" charset="0"/>
                        </a:rPr>
                        <a:t>UL</a:t>
                      </a:r>
                      <a:r>
                        <a:rPr lang="zh-CN" altLang="en-US" sz="1000" dirty="0">
                          <a:effectLst/>
                          <a:latin typeface="+mn-lt"/>
                          <a:ea typeface="Times New Roman" panose="02020603050405020304" pitchFamily="18" charset="0"/>
                        </a:rPr>
                        <a:t> </a:t>
                      </a:r>
                      <a:r>
                        <a:rPr lang="en-US" altLang="zh-CN" sz="1000" dirty="0">
                          <a:effectLst/>
                          <a:latin typeface="+mn-lt"/>
                          <a:ea typeface="Times New Roman" panose="02020603050405020304" pitchFamily="18" charset="0"/>
                        </a:rPr>
                        <a:t>10Gbps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DL: 100~200Gbps </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UL: 50~100Gbps</a:t>
                      </a:r>
                      <a:endParaRPr lang="en-US" sz="1000" kern="1200" dirty="0">
                        <a:solidFill>
                          <a:schemeClr val="tx1"/>
                        </a:solidFill>
                        <a:effectLst/>
                        <a:latin typeface="+mn-lt"/>
                        <a:ea typeface="宋体" panose="02010600030101010101" pitchFamily="2" charset="-122"/>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Theoretical maximum data rate </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3191935"/>
                  </a:ext>
                </a:extLst>
              </a:tr>
              <a:tr h="375040">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2.	Peak Spectral Efficiency </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pl-PL" sz="1000" u="none" strike="noStrike" dirty="0">
                          <a:effectLst/>
                          <a:latin typeface="+mn-lt"/>
                          <a:ea typeface="+mn-ea"/>
                        </a:rPr>
                        <a:t>DL 30, UL 15bps/Hz</a:t>
                      </a:r>
                      <a:endParaRPr lang="pl-PL" sz="1000" b="0" i="0" u="none" strike="noStrike" dirty="0">
                        <a:solidFill>
                          <a:srgbClr val="000000"/>
                        </a:solidFill>
                        <a:effectLst/>
                        <a:latin typeface="+mn-lt"/>
                        <a:ea typeface="+mn-ea"/>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 on the values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DL: 60~90bps/Hz</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UL: 30~45bps/Hz</a:t>
                      </a:r>
                      <a:endParaRPr lang="en-US" sz="1000" kern="1200" dirty="0">
                        <a:solidFill>
                          <a:schemeClr val="tx1"/>
                        </a:solidFill>
                        <a:effectLst/>
                        <a:latin typeface="+mn-lt"/>
                        <a:ea typeface="宋体" panose="02010600030101010101" pitchFamily="2" charset="-122"/>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DL 8 layers/1024QAM, UL 8 layer/256QAM, and overhead optimization</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7658279"/>
                  </a:ext>
                </a:extLst>
              </a:tr>
              <a:tr h="275479">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3.	5</a:t>
                      </a:r>
                      <a:r>
                        <a:rPr lang="en-US" sz="1000" baseline="30000" dirty="0">
                          <a:effectLst/>
                          <a:latin typeface="+mn-lt"/>
                          <a:ea typeface="Tahoma" panose="020B0604030504040204" pitchFamily="34" charset="0"/>
                        </a:rPr>
                        <a:t>th</a:t>
                      </a:r>
                      <a:r>
                        <a:rPr lang="zh-CN" altLang="en-US" sz="1000" dirty="0">
                          <a:effectLst/>
                          <a:latin typeface="+mn-lt"/>
                          <a:ea typeface="Tahoma" panose="020B0604030504040204" pitchFamily="34" charset="0"/>
                        </a:rPr>
                        <a:t> </a:t>
                      </a:r>
                      <a:r>
                        <a:rPr lang="en-US" altLang="zh-CN" sz="1000" dirty="0">
                          <a:effectLst/>
                          <a:latin typeface="+mn-lt"/>
                          <a:ea typeface="Tahoma" panose="020B0604030504040204" pitchFamily="34" charset="0"/>
                        </a:rPr>
                        <a:t>percentile</a:t>
                      </a:r>
                      <a:r>
                        <a:rPr lang="zh-CN" altLang="en-US" sz="1000" dirty="0">
                          <a:effectLst/>
                          <a:latin typeface="+mn-lt"/>
                          <a:ea typeface="Tahoma" panose="020B0604030504040204" pitchFamily="34" charset="0"/>
                        </a:rPr>
                        <a:t> </a:t>
                      </a:r>
                      <a:r>
                        <a:rPr lang="en-US" altLang="zh-CN" sz="1000" dirty="0">
                          <a:effectLst/>
                          <a:latin typeface="+mn-lt"/>
                          <a:ea typeface="Tahoma" panose="020B0604030504040204" pitchFamily="34" charset="0"/>
                        </a:rPr>
                        <a:t>u</a:t>
                      </a:r>
                      <a:r>
                        <a:rPr lang="en-US" sz="1000" dirty="0">
                          <a:effectLst/>
                          <a:latin typeface="+mn-lt"/>
                          <a:ea typeface="Tahoma" panose="020B0604030504040204" pitchFamily="34" charset="0"/>
                        </a:rPr>
                        <a:t>ser data rate</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DL 100,</a:t>
                      </a:r>
                      <a:r>
                        <a:rPr lang="zh-CN" altLang="en-US" sz="1000" dirty="0">
                          <a:effectLst/>
                          <a:latin typeface="+mn-lt"/>
                          <a:ea typeface="Times New Roman" panose="02020603050405020304" pitchFamily="18" charset="0"/>
                        </a:rPr>
                        <a:t> </a:t>
                      </a:r>
                      <a:r>
                        <a:rPr lang="en-US" altLang="zh-CN" sz="1000" dirty="0">
                          <a:effectLst/>
                          <a:latin typeface="+mn-lt"/>
                          <a:ea typeface="Times New Roman" panose="02020603050405020304" pitchFamily="18" charset="0"/>
                        </a:rPr>
                        <a:t>UL</a:t>
                      </a:r>
                      <a:r>
                        <a:rPr lang="zh-CN" altLang="en-US" sz="1000" dirty="0">
                          <a:effectLst/>
                          <a:latin typeface="+mn-lt"/>
                          <a:ea typeface="Times New Roman" panose="02020603050405020304" pitchFamily="18" charset="0"/>
                        </a:rPr>
                        <a:t> </a:t>
                      </a:r>
                      <a:r>
                        <a:rPr lang="en-US" altLang="zh-CN" sz="1000" dirty="0">
                          <a:effectLst/>
                          <a:latin typeface="+mn-lt"/>
                          <a:ea typeface="Times New Roman" panose="02020603050405020304" pitchFamily="18" charset="0"/>
                        </a:rPr>
                        <a:t>50Mbps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 on the values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DL: 500~1000Mbps</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UL: </a:t>
                      </a:r>
                      <a:r>
                        <a:rPr lang="en-US" sz="1000" kern="1200" dirty="0">
                          <a:solidFill>
                            <a:schemeClr val="tx1"/>
                          </a:solidFill>
                          <a:effectLst/>
                          <a:latin typeface="+mn-lt"/>
                          <a:ea typeface="宋体" panose="02010600030101010101" pitchFamily="2" charset="-122"/>
                          <a:cs typeface="+mn-cs"/>
                        </a:rPr>
                        <a:t>50Mbps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DL: 3x IMT-2020 SE + wider bandwidth</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UL: see simulation in Annex</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8703342"/>
                  </a:ext>
                </a:extLst>
              </a:tr>
              <a:tr h="1000107">
                <a:tc>
                  <a:txBody>
                    <a:bodyPr/>
                    <a:lstStyle/>
                    <a:p>
                      <a:pPr marL="180340" marR="0" indent="-18034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4.	5</a:t>
                      </a:r>
                      <a:r>
                        <a:rPr lang="en-US" sz="1000" baseline="30000" dirty="0">
                          <a:effectLst/>
                          <a:latin typeface="+mn-lt"/>
                          <a:ea typeface="Tahoma" panose="020B0604030504040204" pitchFamily="34" charset="0"/>
                        </a:rPr>
                        <a:t>th</a:t>
                      </a:r>
                      <a:r>
                        <a:rPr lang="en-US" sz="1000" dirty="0">
                          <a:effectLst/>
                          <a:latin typeface="+mn-lt"/>
                          <a:ea typeface="Tahoma" panose="020B0604030504040204" pitchFamily="34" charset="0"/>
                        </a:rPr>
                        <a:t> percentile user Spectral Efficiency </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u="none" strike="noStrike" dirty="0">
                          <a:effectLst/>
                          <a:latin typeface="+mn-lt"/>
                          <a:ea typeface="+mn-ea"/>
                        </a:rPr>
                        <a:t>Indoor Hotspot </a:t>
                      </a:r>
                      <a:r>
                        <a:rPr lang="en-US" altLang="zh-CN" sz="1000" u="none" strike="noStrike" dirty="0">
                          <a:effectLst/>
                          <a:latin typeface="+mn-lt"/>
                          <a:ea typeface="+mn-ea"/>
                        </a:rPr>
                        <a:t>DL </a:t>
                      </a:r>
                      <a:r>
                        <a:rPr lang="en-US" sz="1000" u="none" strike="noStrike">
                          <a:effectLst/>
                          <a:latin typeface="+mn-lt"/>
                          <a:ea typeface="+mn-ea"/>
                        </a:rPr>
                        <a:t>0.3/</a:t>
                      </a:r>
                      <a:r>
                        <a:rPr lang="en-US" altLang="zh-CN" sz="1000" u="none" strike="noStrike">
                          <a:effectLst/>
                          <a:latin typeface="+mn-lt"/>
                          <a:ea typeface="+mn-ea"/>
                        </a:rPr>
                        <a:t>UL </a:t>
                      </a:r>
                      <a:r>
                        <a:rPr lang="en-US" sz="1000" u="none" strike="noStrike" dirty="0">
                          <a:effectLst/>
                          <a:latin typeface="+mn-lt"/>
                          <a:ea typeface="+mn-ea"/>
                        </a:rPr>
                        <a:t>0.21</a:t>
                      </a:r>
                      <a:br>
                        <a:rPr lang="en-US" sz="1000" u="none" strike="noStrike" dirty="0">
                          <a:effectLst/>
                          <a:latin typeface="+mn-lt"/>
                          <a:ea typeface="+mn-ea"/>
                        </a:rPr>
                      </a:br>
                      <a:r>
                        <a:rPr lang="en-US" sz="1000" u="none" strike="noStrike" dirty="0">
                          <a:effectLst/>
                          <a:latin typeface="+mn-lt"/>
                          <a:ea typeface="+mn-ea"/>
                        </a:rPr>
                        <a:t>Dense Urban 0.225/0.15</a:t>
                      </a:r>
                      <a:br>
                        <a:rPr lang="en-US" sz="1000" u="none" strike="noStrike" dirty="0">
                          <a:effectLst/>
                          <a:latin typeface="+mn-lt"/>
                          <a:ea typeface="+mn-ea"/>
                        </a:rPr>
                      </a:br>
                      <a:r>
                        <a:rPr lang="en-US" sz="1000" u="none" strike="noStrike" dirty="0">
                          <a:effectLst/>
                          <a:latin typeface="+mn-lt"/>
                          <a:ea typeface="+mn-ea"/>
                        </a:rPr>
                        <a:t>Rural 0.12/0.045</a:t>
                      </a:r>
                      <a:endParaRPr lang="en-US" sz="1000" b="0" i="0" u="none" strike="noStrike" dirty="0">
                        <a:solidFill>
                          <a:srgbClr val="000000"/>
                        </a:solidFill>
                        <a:effectLst/>
                        <a:latin typeface="+mn-lt"/>
                        <a:ea typeface="+mn-ea"/>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Indoor hotspot-IC/Dense urban-IC: </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a:t>
                      </a:r>
                      <a:r>
                        <a:rPr lang="en-GB" sz="1000" dirty="0">
                          <a:effectLst/>
                          <a:highlight>
                            <a:srgbClr val="00FF00"/>
                          </a:highlight>
                          <a:latin typeface="+mn-lt"/>
                          <a:ea typeface="宋体" panose="02010600030101010101" pitchFamily="2" charset="-122"/>
                        </a:rPr>
                        <a:t>3x of IMT-2020 for DL</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TBD for UL</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Assuming 7GHz with:</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BS: up to 1024 elements</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UE: 4Rx or 6Rx or 8Rx</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Form factor and other operational considerations may limit the number of receiver antennas of UE</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1000" dirty="0">
                          <a:effectLst/>
                          <a:latin typeface="+mn-lt"/>
                          <a:ea typeface="宋体" panose="02010600030101010101" pitchFamily="2" charset="-122"/>
                        </a:rPr>
                        <a:t>Rural-IC: </a:t>
                      </a:r>
                    </a:p>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dirty="0">
                          <a:solidFill>
                            <a:srgbClr val="000000"/>
                          </a:solidFill>
                          <a:effectLst/>
                          <a:latin typeface="+mn-lt"/>
                          <a:ea typeface="宋体" panose="02010600030101010101" pitchFamily="2" charset="-122"/>
                        </a:rPr>
                        <a:t>–	</a:t>
                      </a:r>
                      <a:r>
                        <a:rPr lang="en-GB" sz="1000" dirty="0">
                          <a:effectLst/>
                          <a:latin typeface="+mn-lt"/>
                          <a:ea typeface="宋体" panose="02010600030101010101" pitchFamily="2" charset="-122"/>
                        </a:rPr>
                        <a:t>3-5x of IMT-2020 for DL</a:t>
                      </a: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GB" sz="1000" dirty="0">
                        <a:effectLst/>
                        <a:latin typeface="+mn-lt"/>
                        <a:ea typeface="宋体" panose="02010600030101010101" pitchFamily="2" charset="-122"/>
                      </a:endParaRP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Indoor hotspot-IC/Dense urban-IC</a:t>
                      </a:r>
                      <a:r>
                        <a:rPr lang="en-US" sz="1000" dirty="0">
                          <a:effectLst/>
                          <a:latin typeface="+mn-lt"/>
                          <a:ea typeface="宋体" panose="02010600030101010101" pitchFamily="2" charset="-122"/>
                        </a:rPr>
                        <a:t>/</a:t>
                      </a:r>
                      <a:r>
                        <a:rPr lang="en-GB" sz="1000" dirty="0">
                          <a:effectLst/>
                          <a:latin typeface="+mn-lt"/>
                          <a:ea typeface="宋体" panose="02010600030101010101" pitchFamily="2" charset="-122"/>
                        </a:rPr>
                        <a:t>Rural-IC: </a:t>
                      </a: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solidFill>
                            <a:srgbClr val="000000"/>
                          </a:solidFill>
                          <a:effectLst/>
                          <a:latin typeface="+mn-lt"/>
                          <a:ea typeface="宋体" panose="02010600030101010101" pitchFamily="2" charset="-122"/>
                        </a:rPr>
                        <a:t>–	</a:t>
                      </a:r>
                      <a:r>
                        <a:rPr lang="en-GB" sz="1000" dirty="0">
                          <a:effectLst/>
                          <a:latin typeface="+mn-lt"/>
                          <a:ea typeface="宋体" panose="02010600030101010101" pitchFamily="2" charset="-122"/>
                        </a:rPr>
                        <a:t>3-5x of IMT-2020 for UL</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kern="1200" dirty="0">
                          <a:solidFill>
                            <a:schemeClr val="tx1"/>
                          </a:solidFill>
                          <a:effectLst/>
                          <a:latin typeface="+mn-lt"/>
                          <a:ea typeface="宋体" panose="02010600030101010101" pitchFamily="2" charset="-122"/>
                          <a:cs typeface="+mn-cs"/>
                        </a:rPr>
                        <a:t>See simulation in Annex</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3173690"/>
                  </a:ext>
                </a:extLst>
              </a:tr>
              <a:tr h="1000107">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5.	Average Spectral Efficiency</a:t>
                      </a:r>
                      <a:r>
                        <a:rPr lang="en-US" sz="1000">
                          <a:effectLst/>
                          <a:latin typeface="+mn-lt"/>
                          <a:ea typeface="宋体" panose="02010600030101010101" pitchFamily="2" charset="-122"/>
                        </a:rPr>
                        <a:t> </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u="none" strike="noStrike" dirty="0">
                          <a:effectLst/>
                          <a:latin typeface="+mn-lt"/>
                          <a:ea typeface="+mn-ea"/>
                        </a:rPr>
                        <a:t>Indoor Hotspot DL 9/UL 6.75</a:t>
                      </a:r>
                      <a:br>
                        <a:rPr lang="en-US" sz="1000" u="none" strike="noStrike" dirty="0">
                          <a:effectLst/>
                          <a:latin typeface="+mn-lt"/>
                          <a:ea typeface="+mn-ea"/>
                        </a:rPr>
                      </a:br>
                      <a:r>
                        <a:rPr lang="en-US" sz="1000" u="none" strike="noStrike" dirty="0">
                          <a:effectLst/>
                          <a:latin typeface="+mn-lt"/>
                          <a:ea typeface="+mn-ea"/>
                        </a:rPr>
                        <a:t>Dense Urban 7.8/5.4</a:t>
                      </a:r>
                      <a:br>
                        <a:rPr lang="en-US" sz="1000" u="none" strike="noStrike" dirty="0">
                          <a:effectLst/>
                          <a:latin typeface="+mn-lt"/>
                          <a:ea typeface="+mn-ea"/>
                        </a:rPr>
                      </a:br>
                      <a:r>
                        <a:rPr lang="en-US" sz="1000" u="none" strike="noStrike" dirty="0">
                          <a:effectLst/>
                          <a:latin typeface="+mn-lt"/>
                          <a:ea typeface="+mn-ea"/>
                        </a:rPr>
                        <a:t>Rural 3.3/1.6</a:t>
                      </a:r>
                      <a:endParaRPr lang="en-US" sz="1000" b="0" i="0" u="none" strike="noStrike" dirty="0">
                        <a:solidFill>
                          <a:srgbClr val="000000"/>
                        </a:solidFill>
                        <a:effectLst/>
                        <a:latin typeface="+mn-lt"/>
                        <a:ea typeface="+mn-ea"/>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Indoor hotspot-IC/Dense urban-IC: </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solidFill>
                            <a:srgbClr val="000000"/>
                          </a:solidFill>
                          <a:effectLst/>
                          <a:latin typeface="+mn-lt"/>
                          <a:ea typeface="宋体" panose="02010600030101010101" pitchFamily="2" charset="-122"/>
                        </a:rPr>
                        <a:t>–	</a:t>
                      </a:r>
                      <a:r>
                        <a:rPr lang="en-US" sz="1000" dirty="0">
                          <a:solidFill>
                            <a:srgbClr val="000000"/>
                          </a:solidFill>
                          <a:effectLst/>
                          <a:highlight>
                            <a:srgbClr val="00FF00"/>
                          </a:highlight>
                          <a:latin typeface="+mn-lt"/>
                          <a:ea typeface="宋体" panose="02010600030101010101" pitchFamily="2" charset="-122"/>
                        </a:rPr>
                        <a:t>3x of IMT-2020 for DL</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solidFill>
                            <a:srgbClr val="000000"/>
                          </a:solidFill>
                          <a:effectLst/>
                          <a:latin typeface="+mn-lt"/>
                          <a:ea typeface="宋体" panose="02010600030101010101" pitchFamily="2" charset="-122"/>
                        </a:rPr>
                        <a:t>–	TBD for UL</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Assuming 7GHz with:</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BS: up to 1024 elements</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	UE: 4Rx or 6Rx or 8Rx</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Form factor and other operational considerations may limit the number of receiver antennas of UE</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1000" dirty="0">
                          <a:effectLst/>
                          <a:latin typeface="+mn-lt"/>
                          <a:ea typeface="宋体" panose="02010600030101010101" pitchFamily="2" charset="-122"/>
                        </a:rPr>
                        <a:t>Rural-IC: </a:t>
                      </a:r>
                    </a:p>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dirty="0">
                          <a:solidFill>
                            <a:srgbClr val="000000"/>
                          </a:solidFill>
                          <a:effectLst/>
                          <a:latin typeface="+mn-lt"/>
                          <a:ea typeface="宋体" panose="02010600030101010101" pitchFamily="2" charset="-122"/>
                        </a:rPr>
                        <a:t>–	</a:t>
                      </a:r>
                      <a:r>
                        <a:rPr lang="en-GB" sz="1000" dirty="0">
                          <a:effectLst/>
                          <a:latin typeface="+mn-lt"/>
                          <a:ea typeface="宋体" panose="02010600030101010101" pitchFamily="2" charset="-122"/>
                        </a:rPr>
                        <a:t>3-5x of IMT-2020 for DL</a:t>
                      </a: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GB" sz="1000" dirty="0">
                        <a:effectLst/>
                        <a:latin typeface="+mn-lt"/>
                        <a:ea typeface="宋体" panose="02010600030101010101" pitchFamily="2" charset="-122"/>
                      </a:endParaRP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Indoor hotspot-IC/Dense urban-IC</a:t>
                      </a:r>
                      <a:r>
                        <a:rPr lang="en-US" sz="1000" dirty="0">
                          <a:effectLst/>
                          <a:latin typeface="+mn-lt"/>
                          <a:ea typeface="宋体" panose="02010600030101010101" pitchFamily="2" charset="-122"/>
                        </a:rPr>
                        <a:t>/</a:t>
                      </a:r>
                      <a:r>
                        <a:rPr lang="en-GB" sz="1000" dirty="0">
                          <a:effectLst/>
                          <a:latin typeface="+mn-lt"/>
                          <a:ea typeface="宋体" panose="02010600030101010101" pitchFamily="2" charset="-122"/>
                        </a:rPr>
                        <a:t>Rural-IC: </a:t>
                      </a:r>
                    </a:p>
                    <a:p>
                      <a:pPr marL="0" marR="0" hangingPunct="0">
                        <a:lnSpc>
                          <a:spcPct val="100000"/>
                        </a:lnSpc>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solidFill>
                            <a:srgbClr val="000000"/>
                          </a:solidFill>
                          <a:effectLst/>
                          <a:latin typeface="+mn-lt"/>
                          <a:ea typeface="宋体" panose="02010600030101010101" pitchFamily="2" charset="-122"/>
                        </a:rPr>
                        <a:t>–	</a:t>
                      </a:r>
                      <a:r>
                        <a:rPr lang="en-GB" sz="1000" dirty="0">
                          <a:effectLst/>
                          <a:latin typeface="+mn-lt"/>
                          <a:ea typeface="宋体" panose="02010600030101010101" pitchFamily="2" charset="-122"/>
                        </a:rPr>
                        <a:t>3-5x of IMT-2020 for UL</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kern="1200" dirty="0">
                          <a:solidFill>
                            <a:schemeClr val="tx1"/>
                          </a:solidFill>
                          <a:effectLst/>
                          <a:latin typeface="+mn-lt"/>
                          <a:ea typeface="宋体" panose="02010600030101010101" pitchFamily="2" charset="-122"/>
                          <a:cs typeface="+mn-cs"/>
                        </a:rPr>
                        <a:t>See simulation in Annex</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2369002"/>
                  </a:ext>
                </a:extLst>
              </a:tr>
              <a:tr h="1293082">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6.	Energy Efficiency</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Qualitative </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indent="0" hangingPunct="0">
                        <a:spcBef>
                          <a:spcPts val="200"/>
                        </a:spcBef>
                        <a:spcAft>
                          <a:spcPts val="0"/>
                        </a:spcAft>
                        <a:buFont typeface="Arial" panose="020B0604020202020204" pitchFamily="34" charset="0"/>
                        <a:buNone/>
                        <a:tabLst>
                          <a:tab pos="112713" algn="l"/>
                          <a:tab pos="358775" algn="l"/>
                          <a:tab pos="539750"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r>
                        <a:rPr lang="en-US" altLang="zh-CN" sz="1000" kern="1200" dirty="0">
                          <a:solidFill>
                            <a:schemeClr val="tx1"/>
                          </a:solidFill>
                          <a:effectLst/>
                          <a:latin typeface="+mn-lt"/>
                          <a:ea typeface="宋体" panose="02010600030101010101" pitchFamily="2" charset="-122"/>
                          <a:cs typeface="+mn-cs"/>
                        </a:rPr>
                        <a:t>TBD</a:t>
                      </a:r>
                      <a:endParaRPr lang="en-US" sz="1000" kern="1200" dirty="0">
                        <a:solidFill>
                          <a:schemeClr val="tx1"/>
                        </a:solidFill>
                        <a:effectLst/>
                        <a:latin typeface="+mn-lt"/>
                        <a:ea typeface="宋体" panose="02010600030101010101" pitchFamily="2" charset="-122"/>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hangingPunct="0">
                        <a:spcBef>
                          <a:spcPts val="0"/>
                        </a:spcBef>
                        <a:spcAft>
                          <a:spcPts val="0"/>
                        </a:spcAft>
                        <a:buFont typeface="Arial" panose="020B0604020202020204" pitchFamily="34" charset="0"/>
                        <a:buNone/>
                        <a:tabLst>
                          <a:tab pos="112713" algn="l"/>
                          <a:tab pos="358775" algn="l"/>
                          <a:tab pos="539750"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endParaRPr lang="en-US" altLang="zh-CN"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0038285"/>
                  </a:ext>
                </a:extLst>
              </a:tr>
              <a:tr h="250027">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7.	Area Traffic Capacity</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1000" kern="1200" dirty="0">
                          <a:solidFill>
                            <a:schemeClr val="tx1"/>
                          </a:solidFill>
                          <a:effectLst/>
                          <a:latin typeface="+mn-lt"/>
                          <a:ea typeface="+mn-ea"/>
                          <a:cs typeface="+mn-cs"/>
                        </a:rPr>
                        <a:t>10Mbit/s/m2@Indoor Hotspot</a:t>
                      </a:r>
                      <a:endParaRPr lang="en-US" sz="1000" kern="1200" dirty="0">
                        <a:solidFill>
                          <a:schemeClr val="tx1"/>
                        </a:solidFill>
                        <a:effectLst/>
                        <a:latin typeface="+mn-lt"/>
                        <a:ea typeface="Times New Roman" panose="02020603050405020304" pitchFamily="18" charset="0"/>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solidFill>
                            <a:srgbClr val="000000"/>
                          </a:solidFill>
                          <a:effectLst/>
                          <a:latin typeface="+mn-lt"/>
                          <a:ea typeface="宋体" panose="02010600030101010101" pitchFamily="2" charset="-122"/>
                        </a:rPr>
                        <a:t>TBD on values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mn-ea"/>
                          <a:cs typeface="+mn-cs"/>
                        </a:rPr>
                        <a:t>50~100 Mbit/s/m2@Indoor Hotspot</a:t>
                      </a:r>
                      <a:endParaRPr lang="en-US" sz="1000" kern="1200" dirty="0">
                        <a:solidFill>
                          <a:schemeClr val="tx1"/>
                        </a:solidFill>
                        <a:effectLst/>
                        <a:latin typeface="+mn-lt"/>
                        <a:ea typeface="Times New Roman" panose="02020603050405020304" pitchFamily="18" charset="0"/>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DL 3x IMT-2020 SE + wider bandwidth</a:t>
                      </a:r>
                      <a:endParaRPr lang="en-US" sz="1000" kern="1200" dirty="0">
                        <a:solidFill>
                          <a:schemeClr val="tx1"/>
                        </a:solidFill>
                        <a:effectLst/>
                        <a:latin typeface="+mn-lt"/>
                        <a:ea typeface="Times New Roman" panose="02020603050405020304" pitchFamily="18" charset="0"/>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9394289"/>
                  </a:ext>
                </a:extLst>
              </a:tr>
            </a:tbl>
          </a:graphicData>
        </a:graphic>
      </p:graphicFrame>
      <p:sp>
        <p:nvSpPr>
          <p:cNvPr id="3" name="TextBox 2">
            <a:extLst>
              <a:ext uri="{FF2B5EF4-FFF2-40B4-BE49-F238E27FC236}">
                <a16:creationId xmlns:a16="http://schemas.microsoft.com/office/drawing/2014/main" id="{221DD4C3-D7D9-4171-B66E-6811E2ED8EC5}"/>
              </a:ext>
            </a:extLst>
          </p:cNvPr>
          <p:cNvSpPr txBox="1"/>
          <p:nvPr/>
        </p:nvSpPr>
        <p:spPr>
          <a:xfrm>
            <a:off x="463296" y="6120715"/>
            <a:ext cx="3767057" cy="153888"/>
          </a:xfrm>
          <a:prstGeom prst="rect">
            <a:avLst/>
          </a:prstGeom>
          <a:noFill/>
        </p:spPr>
        <p:txBody>
          <a:bodyPr wrap="none" lIns="0" tIns="0" rIns="0" bIns="0" rtlCol="0">
            <a:spAutoFit/>
          </a:bodyPr>
          <a:lstStyle/>
          <a:p>
            <a:pPr algn="l"/>
            <a:r>
              <a:rPr kumimoji="1" lang="en-US" altLang="zh-CN" sz="1000" dirty="0">
                <a:solidFill>
                  <a:srgbClr val="000000"/>
                </a:solidFill>
                <a:ea typeface="Microsoft YaHei" panose="020B0503020204020204" pitchFamily="34" charset="-122"/>
              </a:rPr>
              <a:t>Note: green highlighted parts were agreed in 3GPP RAN#107&amp;RAN#108</a:t>
            </a:r>
            <a:endParaRPr kumimoji="1" lang="en-US" sz="1000" dirty="0">
              <a:solidFill>
                <a:srgbClr val="000000"/>
              </a:solidFill>
              <a:ea typeface="Microsoft YaHei" panose="020B0503020204020204" pitchFamily="34" charset="-122"/>
            </a:endParaRPr>
          </a:p>
        </p:txBody>
      </p:sp>
    </p:spTree>
    <p:extLst>
      <p:ext uri="{BB962C8B-B14F-4D97-AF65-F5344CB8AC3E}">
        <p14:creationId xmlns:p14="http://schemas.microsoft.com/office/powerpoint/2010/main" val="3220350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A576459-9973-49DF-9811-870C5FF92550}"/>
              </a:ext>
            </a:extLst>
          </p:cNvPr>
          <p:cNvGraphicFramePr>
            <a:graphicFrameLocks noGrp="1"/>
          </p:cNvGraphicFramePr>
          <p:nvPr>
            <p:ph idx="12"/>
            <p:extLst>
              <p:ext uri="{D42A27DB-BD31-4B8C-83A1-F6EECF244321}">
                <p14:modId xmlns:p14="http://schemas.microsoft.com/office/powerpoint/2010/main" val="1511090459"/>
              </p:ext>
            </p:extLst>
          </p:nvPr>
        </p:nvGraphicFramePr>
        <p:xfrm>
          <a:off x="725488" y="628968"/>
          <a:ext cx="10733557" cy="5144265"/>
        </p:xfrm>
        <a:graphic>
          <a:graphicData uri="http://schemas.openxmlformats.org/drawingml/2006/table">
            <a:tbl>
              <a:tblPr firstRow="1" firstCol="1" bandRow="1"/>
              <a:tblGrid>
                <a:gridCol w="1654575">
                  <a:extLst>
                    <a:ext uri="{9D8B030D-6E8A-4147-A177-3AD203B41FA5}">
                      <a16:colId xmlns:a16="http://schemas.microsoft.com/office/drawing/2014/main" val="3167453078"/>
                    </a:ext>
                  </a:extLst>
                </a:gridCol>
                <a:gridCol w="2122827">
                  <a:extLst>
                    <a:ext uri="{9D8B030D-6E8A-4147-A177-3AD203B41FA5}">
                      <a16:colId xmlns:a16="http://schemas.microsoft.com/office/drawing/2014/main" val="3378067454"/>
                    </a:ext>
                  </a:extLst>
                </a:gridCol>
                <a:gridCol w="3339447">
                  <a:extLst>
                    <a:ext uri="{9D8B030D-6E8A-4147-A177-3AD203B41FA5}">
                      <a16:colId xmlns:a16="http://schemas.microsoft.com/office/drawing/2014/main" val="787542397"/>
                    </a:ext>
                  </a:extLst>
                </a:gridCol>
                <a:gridCol w="2389919">
                  <a:extLst>
                    <a:ext uri="{9D8B030D-6E8A-4147-A177-3AD203B41FA5}">
                      <a16:colId xmlns:a16="http://schemas.microsoft.com/office/drawing/2014/main" val="717099890"/>
                    </a:ext>
                  </a:extLst>
                </a:gridCol>
                <a:gridCol w="1226789">
                  <a:extLst>
                    <a:ext uri="{9D8B030D-6E8A-4147-A177-3AD203B41FA5}">
                      <a16:colId xmlns:a16="http://schemas.microsoft.com/office/drawing/2014/main" val="2872636148"/>
                    </a:ext>
                  </a:extLst>
                </a:gridCol>
              </a:tblGrid>
              <a:tr h="314821">
                <a:tc>
                  <a:txBody>
                    <a:bodyPr/>
                    <a:lstStyle/>
                    <a:p>
                      <a:pPr marL="0" marR="0" algn="ctr" hangingPunct="0">
                        <a:spcBef>
                          <a:spcPts val="0"/>
                        </a:spcBef>
                        <a:spcAft>
                          <a:spcPts val="0"/>
                        </a:spcAft>
                        <a:tabLst>
                          <a:tab pos="720090" algn="l"/>
                          <a:tab pos="1188085" algn="l"/>
                          <a:tab pos="1440180" algn="l"/>
                        </a:tabLst>
                      </a:pPr>
                      <a:r>
                        <a:rPr lang="en-US" sz="1000" b="1" dirty="0">
                          <a:effectLst/>
                          <a:latin typeface="+mn-lt"/>
                          <a:ea typeface="宋体" panose="02010600030101010101" pitchFamily="2" charset="-122"/>
                        </a:rPr>
                        <a:t>TPR items</a:t>
                      </a:r>
                      <a:endParaRPr lang="en-US" sz="1000" b="1"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algn="ctr" hangingPunct="0">
                        <a:spcBef>
                          <a:spcPts val="0"/>
                        </a:spcBef>
                        <a:spcAft>
                          <a:spcPts val="0"/>
                        </a:spcAft>
                        <a:tabLst>
                          <a:tab pos="720090" algn="l"/>
                          <a:tab pos="1188085" algn="l"/>
                          <a:tab pos="1440180" algn="l"/>
                        </a:tabLst>
                      </a:pPr>
                      <a:r>
                        <a:rPr lang="en-US" altLang="zh-CN" sz="1000" b="1" dirty="0">
                          <a:effectLst/>
                          <a:latin typeface="+mn-lt"/>
                          <a:ea typeface="Times New Roman" panose="02020603050405020304" pitchFamily="18" charset="0"/>
                        </a:rPr>
                        <a:t>IMT-2020 requirements</a:t>
                      </a:r>
                      <a:endParaRPr lang="en-US" sz="1000" b="1"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algn="ctr" hangingPunct="0">
                        <a:spcBef>
                          <a:spcPts val="0"/>
                        </a:spcBef>
                        <a:spcAft>
                          <a:spcPts val="0"/>
                        </a:spcAft>
                        <a:tabLst>
                          <a:tab pos="720090" algn="l"/>
                          <a:tab pos="1188085" algn="l"/>
                          <a:tab pos="1440180" algn="l"/>
                        </a:tabLst>
                      </a:pPr>
                      <a:r>
                        <a:rPr lang="en-US" sz="1000" b="1" dirty="0">
                          <a:effectLst/>
                          <a:latin typeface="+mn-lt"/>
                          <a:ea typeface="Times New Roman" panose="02020603050405020304" pitchFamily="18" charset="0"/>
                        </a:rPr>
                        <a:t>3GPP’s agreement </a:t>
                      </a:r>
                      <a:r>
                        <a:rPr lang="en-US" altLang="zh-CN" sz="1000" b="1" dirty="0">
                          <a:effectLst/>
                          <a:latin typeface="+mn-lt"/>
                          <a:ea typeface="Times New Roman" panose="02020603050405020304" pitchFamily="18" charset="0"/>
                        </a:rPr>
                        <a:t>on IMT-2030 </a:t>
                      </a:r>
                      <a:r>
                        <a:rPr lang="en-US" sz="1000" b="1" dirty="0">
                          <a:effectLst/>
                          <a:latin typeface="+mn-lt"/>
                          <a:ea typeface="Times New Roman" panose="02020603050405020304" pitchFamily="18" charset="0"/>
                        </a:rPr>
                        <a:t>until RAN</a:t>
                      </a:r>
                      <a:r>
                        <a:rPr lang="en-US" sz="1000" b="1" kern="1200" dirty="0">
                          <a:solidFill>
                            <a:schemeClr val="tx1"/>
                          </a:solidFill>
                          <a:effectLst/>
                          <a:latin typeface="+mn-lt"/>
                          <a:ea typeface="Times New Roman" panose="02020603050405020304" pitchFamily="18" charset="0"/>
                          <a:cs typeface="+mn-cs"/>
                        </a:rPr>
                        <a:t>#108</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ctr" defTabSz="1187798" rtl="0" eaLnBrk="1" fontAlgn="auto" latinLnBrk="0" hangingPunct="0">
                        <a:lnSpc>
                          <a:spcPct val="100000"/>
                        </a:lnSpc>
                        <a:spcBef>
                          <a:spcPts val="0"/>
                        </a:spcBef>
                        <a:spcAft>
                          <a:spcPts val="0"/>
                        </a:spcAft>
                        <a:buClrTx/>
                        <a:buSzTx/>
                        <a:buFontTx/>
                        <a:buNone/>
                        <a:tabLst>
                          <a:tab pos="720090" algn="l"/>
                          <a:tab pos="1188085" algn="l"/>
                          <a:tab pos="1440180" algn="l"/>
                        </a:tabLst>
                        <a:defRPr/>
                      </a:pPr>
                      <a:r>
                        <a:rPr lang="en-US" sz="1000" b="1" dirty="0">
                          <a:effectLst/>
                          <a:latin typeface="+mn-lt"/>
                          <a:ea typeface="宋体" panose="02010600030101010101" pitchFamily="2" charset="-122"/>
                        </a:rPr>
                        <a:t>Proposed requirement values </a:t>
                      </a:r>
                      <a:r>
                        <a:rPr lang="en-US" sz="1000" b="1" dirty="0">
                          <a:effectLst/>
                          <a:latin typeface="+mn-lt"/>
                          <a:ea typeface="Times New Roman" panose="02020603050405020304" pitchFamily="18" charset="0"/>
                        </a:rPr>
                        <a:t>on remaining </a:t>
                      </a:r>
                      <a:r>
                        <a:rPr lang="en-US" sz="1000" b="1" dirty="0">
                          <a:effectLst/>
                          <a:latin typeface="+mn-lt"/>
                          <a:ea typeface="宋体" panose="02010600030101010101" pitchFamily="2" charset="-122"/>
                        </a:rPr>
                        <a:t>IMT-2030 </a:t>
                      </a:r>
                      <a:r>
                        <a:rPr lang="en-US" sz="1000" b="1" dirty="0">
                          <a:effectLst/>
                          <a:latin typeface="+mn-lt"/>
                          <a:ea typeface="Times New Roman" panose="02020603050405020304" pitchFamily="18" charset="0"/>
                        </a:rPr>
                        <a:t>items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187798" rtl="0" eaLnBrk="1" fontAlgn="auto" latinLnBrk="0" hangingPunct="0">
                        <a:lnSpc>
                          <a:spcPct val="100000"/>
                        </a:lnSpc>
                        <a:spcBef>
                          <a:spcPts val="0"/>
                        </a:spcBef>
                        <a:spcAft>
                          <a:spcPts val="0"/>
                        </a:spcAft>
                        <a:buClrTx/>
                        <a:buSzTx/>
                        <a:buFontTx/>
                        <a:buNone/>
                        <a:tabLst>
                          <a:tab pos="720090" algn="l"/>
                          <a:tab pos="1188085" algn="l"/>
                          <a:tab pos="1440180" algn="l"/>
                        </a:tabLst>
                        <a:defRPr/>
                      </a:pPr>
                      <a:r>
                        <a:rPr lang="en-US" sz="1000" b="1" dirty="0">
                          <a:effectLst/>
                          <a:latin typeface="+mn-lt"/>
                          <a:ea typeface="Times New Roman" panose="02020603050405020304" pitchFamily="18" charset="0"/>
                        </a:rPr>
                        <a:t>Comments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4581121"/>
                  </a:ext>
                </a:extLst>
              </a:tr>
              <a:tr h="201799">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8.	User Plane Latency</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GB" sz="1000" dirty="0" err="1">
                          <a:effectLst/>
                          <a:latin typeface="+mn-lt"/>
                          <a:ea typeface="宋体" panose="02010600030101010101" pitchFamily="2" charset="-122"/>
                        </a:rPr>
                        <a:t>eMBB</a:t>
                      </a:r>
                      <a:r>
                        <a:rPr lang="en-GB" sz="1000" dirty="0">
                          <a:effectLst/>
                          <a:latin typeface="+mn-lt"/>
                          <a:ea typeface="宋体" panose="02010600030101010101" pitchFamily="2" charset="-122"/>
                        </a:rPr>
                        <a:t>: 4ms</a:t>
                      </a:r>
                      <a:r>
                        <a:rPr lang="en-US" sz="1000" dirty="0">
                          <a:effectLst/>
                          <a:latin typeface="+mn-lt"/>
                          <a:ea typeface="宋体" panose="02010600030101010101" pitchFamily="2" charset="-122"/>
                        </a:rPr>
                        <a:t>, </a:t>
                      </a:r>
                      <a:r>
                        <a:rPr lang="en-GB" sz="1000" dirty="0">
                          <a:effectLst/>
                          <a:latin typeface="+mn-lt"/>
                          <a:ea typeface="宋体" panose="02010600030101010101" pitchFamily="2" charset="-122"/>
                        </a:rPr>
                        <a:t>URLLC: 1ms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IC: 4ms</a:t>
                      </a:r>
                      <a:r>
                        <a:rPr lang="en-US" sz="1000" dirty="0">
                          <a:effectLst/>
                          <a:highlight>
                            <a:srgbClr val="00FF00"/>
                          </a:highlight>
                          <a:latin typeface="+mn-lt"/>
                          <a:ea typeface="宋体" panose="02010600030101010101" pitchFamily="2" charset="-122"/>
                        </a:rPr>
                        <a:t>, </a:t>
                      </a:r>
                      <a:r>
                        <a:rPr lang="en-GB" sz="1000" dirty="0">
                          <a:effectLst/>
                          <a:highlight>
                            <a:srgbClr val="00FF00"/>
                          </a:highlight>
                          <a:latin typeface="+mn-lt"/>
                          <a:ea typeface="宋体" panose="02010600030101010101" pitchFamily="2" charset="-122"/>
                        </a:rPr>
                        <a:t>HRLLC: 1ms</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6355996"/>
                  </a:ext>
                </a:extLst>
              </a:tr>
              <a:tr h="17345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9.	Control Plane Latency</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20ms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20ms</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4644658"/>
                  </a:ext>
                </a:extLst>
              </a:tr>
              <a:tr h="17345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10.	Connection Density</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10⁶</a:t>
                      </a:r>
                      <a:r>
                        <a:rPr lang="en-US" sz="1000" dirty="0">
                          <a:effectLst/>
                          <a:latin typeface="+mn-lt"/>
                          <a:ea typeface="宋体" panose="02010600030101010101" pitchFamily="2" charset="-122"/>
                        </a:rPr>
                        <a:t> (</a:t>
                      </a:r>
                      <a:r>
                        <a:rPr lang="en-GB" sz="1000" dirty="0">
                          <a:effectLst/>
                          <a:latin typeface="+mn-lt"/>
                          <a:ea typeface="宋体" panose="02010600030101010101" pitchFamily="2" charset="-122"/>
                        </a:rPr>
                        <a:t>devices/km</a:t>
                      </a:r>
                      <a:r>
                        <a:rPr lang="en-GB" sz="1000" baseline="30000" dirty="0">
                          <a:effectLst/>
                          <a:latin typeface="+mn-lt"/>
                          <a:ea typeface="宋体" panose="02010600030101010101" pitchFamily="2" charset="-122"/>
                        </a:rPr>
                        <a:t>2</a:t>
                      </a:r>
                      <a:r>
                        <a:rPr lang="en-GB" sz="1000" dirty="0">
                          <a:effectLst/>
                          <a:latin typeface="+mn-lt"/>
                          <a:ea typeface="宋体" panose="02010600030101010101" pitchFamily="2" charset="-122"/>
                        </a:rPr>
                        <a:t>)</a:t>
                      </a:r>
                      <a:r>
                        <a:rPr lang="en-US" sz="1000" dirty="0">
                          <a:effectLst/>
                          <a:latin typeface="+mn-lt"/>
                          <a:ea typeface="宋体" panose="02010600030101010101" pitchFamily="2" charset="-122"/>
                        </a:rPr>
                        <a:t> for </a:t>
                      </a:r>
                      <a:r>
                        <a:rPr lang="en-US" sz="1000" dirty="0" err="1">
                          <a:effectLst/>
                          <a:latin typeface="+mn-lt"/>
                          <a:ea typeface="宋体" panose="02010600030101010101" pitchFamily="2" charset="-122"/>
                        </a:rPr>
                        <a:t>mMTC</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10⁶</a:t>
                      </a:r>
                      <a:r>
                        <a:rPr lang="en-US" sz="1000" dirty="0">
                          <a:effectLst/>
                          <a:highlight>
                            <a:srgbClr val="00FF00"/>
                          </a:highlight>
                          <a:latin typeface="+mn-lt"/>
                          <a:ea typeface="宋体" panose="02010600030101010101" pitchFamily="2" charset="-122"/>
                        </a:rPr>
                        <a:t> (</a:t>
                      </a:r>
                      <a:r>
                        <a:rPr lang="en-GB" sz="1000" dirty="0">
                          <a:effectLst/>
                          <a:highlight>
                            <a:srgbClr val="00FF00"/>
                          </a:highlight>
                          <a:latin typeface="+mn-lt"/>
                          <a:ea typeface="宋体" panose="02010600030101010101" pitchFamily="2" charset="-122"/>
                        </a:rPr>
                        <a:t>devices/km</a:t>
                      </a:r>
                      <a:r>
                        <a:rPr lang="en-GB" sz="1000" baseline="30000" dirty="0">
                          <a:effectLst/>
                          <a:highlight>
                            <a:srgbClr val="00FF00"/>
                          </a:highlight>
                          <a:latin typeface="+mn-lt"/>
                          <a:ea typeface="宋体" panose="02010600030101010101" pitchFamily="2" charset="-122"/>
                        </a:rPr>
                        <a:t>2</a:t>
                      </a:r>
                      <a:r>
                        <a:rPr lang="en-GB" sz="1000" dirty="0">
                          <a:effectLst/>
                          <a:highlight>
                            <a:srgbClr val="00FF00"/>
                          </a:highlight>
                          <a:latin typeface="+mn-lt"/>
                          <a:ea typeface="宋体" panose="02010600030101010101" pitchFamily="2" charset="-122"/>
                        </a:rPr>
                        <a:t>)</a:t>
                      </a:r>
                      <a:r>
                        <a:rPr lang="en-US" sz="1000" dirty="0">
                          <a:effectLst/>
                          <a:highlight>
                            <a:srgbClr val="00FF00"/>
                          </a:highlight>
                          <a:latin typeface="+mn-lt"/>
                          <a:ea typeface="宋体" panose="02010600030101010101" pitchFamily="2" charset="-122"/>
                        </a:rPr>
                        <a:t> for massive communication</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205134"/>
                  </a:ext>
                </a:extLst>
              </a:tr>
              <a:tr h="17345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11.	Reliability</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1-10</a:t>
                      </a:r>
                      <a:r>
                        <a:rPr lang="en-GB" sz="1000" baseline="30000" dirty="0">
                          <a:effectLst/>
                          <a:latin typeface="+mn-lt"/>
                          <a:ea typeface="宋体" panose="02010600030101010101" pitchFamily="2" charset="-122"/>
                        </a:rPr>
                        <a:t>-5</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1-10</a:t>
                      </a:r>
                      <a:r>
                        <a:rPr lang="en-GB" sz="1000" baseline="30000" dirty="0">
                          <a:effectLst/>
                          <a:highlight>
                            <a:srgbClr val="00FF00"/>
                          </a:highlight>
                          <a:latin typeface="+mn-lt"/>
                          <a:ea typeface="宋体" panose="02010600030101010101" pitchFamily="2" charset="-122"/>
                        </a:rPr>
                        <a:t>-5</a:t>
                      </a:r>
                      <a:r>
                        <a:rPr lang="en-GB" sz="1000" dirty="0">
                          <a:effectLst/>
                          <a:highlight>
                            <a:srgbClr val="00FF00"/>
                          </a:highlight>
                          <a:latin typeface="+mn-lt"/>
                          <a:ea typeface="宋体" panose="02010600030101010101" pitchFamily="2" charset="-122"/>
                        </a:rPr>
                        <a:t> with same IMT-2020 assumptions</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5812098"/>
                  </a:ext>
                </a:extLst>
              </a:tr>
              <a:tr h="1470250">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ahoma" panose="020B0604030504040204" pitchFamily="34" charset="0"/>
                        </a:rPr>
                        <a:t>12.	Mobility</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30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Indoor Hotspot-</a:t>
                      </a:r>
                      <a:r>
                        <a:rPr lang="en-US" sz="1000" dirty="0" err="1">
                          <a:effectLst/>
                          <a:latin typeface="+mn-lt"/>
                          <a:ea typeface="Times New Roman" panose="02020603050405020304" pitchFamily="18" charset="0"/>
                        </a:rPr>
                        <a:t>eMBB</a:t>
                      </a:r>
                      <a:r>
                        <a:rPr lang="en-US" sz="1000" dirty="0">
                          <a:effectLst/>
                          <a:latin typeface="+mn-lt"/>
                          <a:ea typeface="Times New Roman" panose="02020603050405020304" pitchFamily="18" charset="0"/>
                        </a:rPr>
                        <a:t> 1.5bit/s/Hz@10km/h</a:t>
                      </a:r>
                    </a:p>
                    <a:p>
                      <a:pPr marL="0" marR="0" hangingPunct="0">
                        <a:spcBef>
                          <a:spcPts val="30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Dense Urban-</a:t>
                      </a:r>
                      <a:r>
                        <a:rPr lang="en-US" sz="1000" dirty="0" err="1">
                          <a:effectLst/>
                          <a:latin typeface="+mn-lt"/>
                          <a:ea typeface="Times New Roman" panose="02020603050405020304" pitchFamily="18" charset="0"/>
                        </a:rPr>
                        <a:t>eMBB</a:t>
                      </a:r>
                      <a:r>
                        <a:rPr lang="en-US" sz="1000" dirty="0">
                          <a:effectLst/>
                          <a:latin typeface="+mn-lt"/>
                          <a:ea typeface="Times New Roman" panose="02020603050405020304" pitchFamily="18" charset="0"/>
                        </a:rPr>
                        <a:t> 1.12@30km/h</a:t>
                      </a:r>
                    </a:p>
                    <a:p>
                      <a:pPr marL="0" marR="0" hangingPunct="0">
                        <a:spcBef>
                          <a:spcPts val="30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Rural-</a:t>
                      </a:r>
                      <a:r>
                        <a:rPr lang="en-US" sz="1000" dirty="0" err="1">
                          <a:effectLst/>
                          <a:latin typeface="+mn-lt"/>
                          <a:ea typeface="Times New Roman" panose="02020603050405020304" pitchFamily="18" charset="0"/>
                        </a:rPr>
                        <a:t>eMBB</a:t>
                      </a:r>
                      <a:r>
                        <a:rPr lang="en-US" sz="1000" dirty="0">
                          <a:effectLst/>
                          <a:latin typeface="+mn-lt"/>
                          <a:ea typeface="Times New Roman" panose="02020603050405020304" pitchFamily="18" charset="0"/>
                        </a:rPr>
                        <a:t> 0.8@120km/h, 0.45@500km/h</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Calibri" panose="020F0502020204030204" pitchFamily="34" charset="0"/>
                        </a:rPr>
                        <a:t>Indoor Hotspot-IC:</a:t>
                      </a:r>
                      <a:r>
                        <a:rPr lang="en-US" sz="1000" dirty="0">
                          <a:effectLst/>
                          <a:highlight>
                            <a:srgbClr val="00FF00"/>
                          </a:highlight>
                          <a:latin typeface="+mn-lt"/>
                          <a:ea typeface="Calibri" panose="020F0502020204030204" pitchFamily="34" charset="0"/>
                        </a:rPr>
                        <a:t> </a:t>
                      </a:r>
                      <a:r>
                        <a:rPr lang="en-GB" sz="1000" dirty="0">
                          <a:effectLst/>
                          <a:highlight>
                            <a:srgbClr val="00FF00"/>
                          </a:highlight>
                          <a:latin typeface="+mn-lt"/>
                          <a:ea typeface="Calibri" panose="020F0502020204030204" pitchFamily="34" charset="0"/>
                        </a:rPr>
                        <a:t>2.25 (bit/s/Hz) @10 km/h</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Calibri" panose="020F0502020204030204" pitchFamily="34" charset="0"/>
                        </a:rPr>
                        <a:t>Dense Urban- IC: 1.68 (bit/s/Hz) @30 km/h</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Calibri" panose="020F0502020204030204" pitchFamily="34" charset="0"/>
                        </a:rPr>
                        <a:t>Rural-IC: [0.8~1.2] (bit/s/Hz)@120 km/h</a:t>
                      </a:r>
                      <a:endParaRPr lang="en-US" sz="1000" dirty="0">
                        <a:effectLst/>
                        <a:highlight>
                          <a:srgbClr val="00FF00"/>
                        </a:highligh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highlight>
                            <a:srgbClr val="00FF00"/>
                          </a:highlight>
                          <a:latin typeface="+mn-lt"/>
                          <a:ea typeface="宋体" panose="02010600030101010101" pitchFamily="2" charset="-122"/>
                        </a:rPr>
                        <a:t>	[0.45~0.675] (bit/s/Hz) @500 km/h</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NOTE1: Maximum velocity is up to 1000/1200km/h. Do not set spectrum efficiency target for this velocity for ITU TPRs.</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dirty="0">
                          <a:effectLst/>
                          <a:latin typeface="+mn-lt"/>
                          <a:ea typeface="宋体" panose="02010600030101010101" pitchFamily="2" charset="-122"/>
                        </a:rPr>
                        <a:t>NOTE2: For Rural-IC, TBD on whether to include other velocities, e.g. 30km/h, 60km/h</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3107962"/>
                  </a:ext>
                </a:extLst>
              </a:tr>
              <a:tr h="813287">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13.	Mobility Interruption Time</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0ms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algn="l" hangingPunct="0">
                        <a:spcBef>
                          <a:spcPts val="20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0ms, same as IMT-2020</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5716113"/>
                  </a:ext>
                </a:extLst>
              </a:tr>
              <a:tr h="17345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Tahoma" panose="020B0604030504040204" pitchFamily="34" charset="0"/>
                        </a:rPr>
                        <a:t>14.	Bandwidth </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100MHz</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highlight>
                            <a:srgbClr val="00FF00"/>
                          </a:highlight>
                          <a:latin typeface="+mn-lt"/>
                          <a:ea typeface="宋体" panose="02010600030101010101" pitchFamily="2" charset="-122"/>
                        </a:rPr>
                        <a:t>400MHz (same definition as IMT-2020)</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8038741"/>
                  </a:ext>
                </a:extLst>
              </a:tr>
              <a:tr h="520352">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15.	Positioning </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NA</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Quantitative TPR, TBD on the values</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a:spcBef>
                          <a:spcPts val="200"/>
                        </a:spcBef>
                        <a:spcAft>
                          <a:spcPts val="0"/>
                        </a:spcAft>
                      </a:pPr>
                      <a:r>
                        <a:rPr lang="en-GB" sz="1000" kern="1200" dirty="0">
                          <a:solidFill>
                            <a:schemeClr val="tx1"/>
                          </a:solidFill>
                          <a:effectLst/>
                          <a:latin typeface="+mn-lt"/>
                          <a:ea typeface="宋体" panose="02010600030101010101" pitchFamily="2" charset="-122"/>
                          <a:cs typeface="+mn-cs"/>
                        </a:rPr>
                        <a:t>Horizontal accuracy: [20-50cm]@90% for indoor</a:t>
                      </a:r>
                      <a:r>
                        <a:rPr lang="en-GB" sz="1000" kern="1200">
                          <a:solidFill>
                            <a:schemeClr val="tx1"/>
                          </a:solidFill>
                          <a:effectLst/>
                          <a:latin typeface="+mn-lt"/>
                          <a:ea typeface="宋体" panose="02010600030101010101" pitchFamily="2" charset="-122"/>
                          <a:cs typeface="+mn-cs"/>
                        </a:rPr>
                        <a:t>, [</a:t>
                      </a:r>
                      <a:r>
                        <a:rPr lang="en-GB" sz="1000" kern="1200" dirty="0">
                          <a:solidFill>
                            <a:schemeClr val="tx1"/>
                          </a:solidFill>
                          <a:effectLst/>
                          <a:latin typeface="+mn-lt"/>
                          <a:ea typeface="宋体" panose="02010600030101010101" pitchFamily="2" charset="-122"/>
                          <a:cs typeface="+mn-cs"/>
                        </a:rPr>
                        <a:t>3-5m]@90% for outdoor</a:t>
                      </a:r>
                      <a:endParaRPr lang="en-US" sz="1000" kern="1200" dirty="0">
                        <a:solidFill>
                          <a:schemeClr val="tx1"/>
                        </a:solidFill>
                        <a:effectLst/>
                        <a:latin typeface="+mn-lt"/>
                        <a:ea typeface="宋体" panose="02010600030101010101" pitchFamily="2" charset="-122"/>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宋体" panose="02010600030101010101" pitchFamily="2" charset="-122"/>
                          <a:cs typeface="+mn-cs"/>
                        </a:rPr>
                        <a:t>See simulation in Annex</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144601"/>
                  </a:ext>
                </a:extLst>
              </a:tr>
              <a:tr h="341055">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宋体" panose="02010600030101010101" pitchFamily="2" charset="-122"/>
                        </a:rPr>
                        <a:t>16.	Sensing-related capabilities </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dirty="0">
                          <a:effectLst/>
                          <a:latin typeface="+mn-lt"/>
                          <a:ea typeface="Times New Roman" panose="02020603050405020304" pitchFamily="18" charset="0"/>
                        </a:rPr>
                        <a:t>NA</a:t>
                      </a: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TBD</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a:spcBef>
                          <a:spcPts val="0"/>
                        </a:spcBef>
                        <a:spcAft>
                          <a:spcPts val="0"/>
                        </a:spcAft>
                      </a:pPr>
                      <a:r>
                        <a:rPr lang="en-US" sz="1000" kern="1200" dirty="0">
                          <a:solidFill>
                            <a:schemeClr val="tx1"/>
                          </a:solidFill>
                          <a:effectLst/>
                          <a:latin typeface="+mn-lt"/>
                          <a:ea typeface="宋体" panose="02010600030101010101" pitchFamily="2" charset="-122"/>
                          <a:cs typeface="+mn-cs"/>
                        </a:rPr>
                        <a:t>For Outdoor ISD=500m:</a:t>
                      </a:r>
                    </a:p>
                    <a:p>
                      <a:pPr marL="171450" indent="-171450">
                        <a:spcBef>
                          <a:spcPts val="0"/>
                        </a:spcBef>
                        <a:spcAft>
                          <a:spcPts val="0"/>
                        </a:spcAft>
                        <a:buFont typeface="Arial" panose="020B0604020202020204" pitchFamily="34" charset="0"/>
                        <a:buChar char="•"/>
                      </a:pPr>
                      <a:r>
                        <a:rPr lang="en-US" sz="1000" kern="1200" dirty="0">
                          <a:solidFill>
                            <a:schemeClr val="tx1"/>
                          </a:solidFill>
                          <a:effectLst/>
                          <a:latin typeface="+mn-lt"/>
                          <a:ea typeface="宋体" panose="02010600030101010101" pitchFamily="2" charset="-122"/>
                          <a:cs typeface="+mn-cs"/>
                        </a:rPr>
                        <a:t>Localization </a:t>
                      </a:r>
                      <a:r>
                        <a:rPr lang="en-GB" sz="1000" kern="1200" dirty="0">
                          <a:solidFill>
                            <a:schemeClr val="tx1"/>
                          </a:solidFill>
                          <a:effectLst/>
                          <a:latin typeface="+mn-lt"/>
                          <a:ea typeface="宋体" panose="02010600030101010101" pitchFamily="2" charset="-122"/>
                          <a:cs typeface="+mn-cs"/>
                        </a:rPr>
                        <a:t>horizontal </a:t>
                      </a:r>
                      <a:r>
                        <a:rPr lang="en-US" sz="1000" kern="1200" dirty="0">
                          <a:solidFill>
                            <a:schemeClr val="tx1"/>
                          </a:solidFill>
                          <a:effectLst/>
                          <a:latin typeface="+mn-lt"/>
                          <a:ea typeface="宋体" panose="02010600030101010101" pitchFamily="2" charset="-122"/>
                          <a:cs typeface="+mn-cs"/>
                        </a:rPr>
                        <a:t>accuracy: </a:t>
                      </a:r>
                      <a:r>
                        <a:rPr lang="en-GB" sz="1000" kern="1200" dirty="0">
                          <a:solidFill>
                            <a:schemeClr val="tx1"/>
                          </a:solidFill>
                          <a:effectLst/>
                          <a:latin typeface="+mn-lt"/>
                          <a:ea typeface="宋体" panose="02010600030101010101" pitchFamily="2" charset="-122"/>
                          <a:cs typeface="+mn-cs"/>
                        </a:rPr>
                        <a:t>3m </a:t>
                      </a:r>
                    </a:p>
                    <a:p>
                      <a:pPr marL="171450" indent="-171450">
                        <a:spcBef>
                          <a:spcPts val="0"/>
                        </a:spcBef>
                        <a:spcAft>
                          <a:spcPts val="0"/>
                        </a:spcAft>
                        <a:buFont typeface="Arial" panose="020B0604020202020204" pitchFamily="34" charset="0"/>
                        <a:buChar char="•"/>
                      </a:pPr>
                      <a:r>
                        <a:rPr lang="en-US" sz="1000" kern="1200" dirty="0">
                          <a:solidFill>
                            <a:schemeClr val="tx1"/>
                          </a:solidFill>
                          <a:effectLst/>
                          <a:latin typeface="+mn-lt"/>
                          <a:ea typeface="宋体" panose="02010600030101010101" pitchFamily="2" charset="-122"/>
                          <a:cs typeface="+mn-cs"/>
                        </a:rPr>
                        <a:t>Localization </a:t>
                      </a:r>
                      <a:r>
                        <a:rPr lang="en-GB" sz="1000" kern="1200" dirty="0">
                          <a:solidFill>
                            <a:schemeClr val="tx1"/>
                          </a:solidFill>
                          <a:effectLst/>
                          <a:latin typeface="+mn-lt"/>
                          <a:ea typeface="宋体" panose="02010600030101010101" pitchFamily="2" charset="-122"/>
                          <a:cs typeface="+mn-cs"/>
                        </a:rPr>
                        <a:t>vertical </a:t>
                      </a:r>
                      <a:r>
                        <a:rPr lang="en-US" sz="1000" kern="1200" dirty="0">
                          <a:solidFill>
                            <a:schemeClr val="tx1"/>
                          </a:solidFill>
                          <a:effectLst/>
                          <a:latin typeface="+mn-lt"/>
                          <a:ea typeface="宋体" panose="02010600030101010101" pitchFamily="2" charset="-122"/>
                          <a:cs typeface="+mn-cs"/>
                        </a:rPr>
                        <a:t>accuracy:</a:t>
                      </a:r>
                      <a:r>
                        <a:rPr lang="en-GB" sz="1000" kern="1200" dirty="0">
                          <a:solidFill>
                            <a:schemeClr val="tx1"/>
                          </a:solidFill>
                          <a:effectLst/>
                          <a:latin typeface="+mn-lt"/>
                          <a:ea typeface="宋体" panose="02010600030101010101" pitchFamily="2" charset="-122"/>
                          <a:cs typeface="+mn-cs"/>
                        </a:rPr>
                        <a:t> 3m</a:t>
                      </a:r>
                      <a:endParaRPr lang="en-US" sz="1000" kern="1200" dirty="0">
                        <a:solidFill>
                          <a:schemeClr val="tx1"/>
                        </a:solidFill>
                        <a:effectLst/>
                        <a:latin typeface="+mn-lt"/>
                        <a:ea typeface="宋体" panose="02010600030101010101" pitchFamily="2" charset="-122"/>
                        <a:cs typeface="+mn-cs"/>
                      </a:endParaRPr>
                    </a:p>
                    <a:p>
                      <a:pPr marL="171450" marR="0" indent="-171450" hangingPunct="0">
                        <a:spcBef>
                          <a:spcPts val="0"/>
                        </a:spcBef>
                        <a:spcAft>
                          <a:spcPts val="0"/>
                        </a:spcAft>
                        <a:buFont typeface="Arial" panose="020B0604020202020204" pitchFamily="34" charset="0"/>
                        <a:buChar char="•"/>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kern="1200" dirty="0">
                          <a:solidFill>
                            <a:schemeClr val="tx1"/>
                          </a:solidFill>
                          <a:effectLst/>
                          <a:latin typeface="+mn-lt"/>
                          <a:ea typeface="宋体" panose="02010600030101010101" pitchFamily="2" charset="-122"/>
                          <a:cs typeface="+mn-cs"/>
                        </a:rPr>
                        <a:t>Velocity accuracy	: 5m/s</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kern="1200" dirty="0">
                          <a:solidFill>
                            <a:schemeClr val="tx1"/>
                          </a:solidFill>
                          <a:effectLst/>
                          <a:latin typeface="+mn-lt"/>
                          <a:ea typeface="宋体" panose="02010600030101010101" pitchFamily="2" charset="-122"/>
                          <a:cs typeface="+mn-cs"/>
                        </a:rPr>
                        <a:t>See simulation in Annex</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6445812"/>
                  </a:ext>
                </a:extLst>
              </a:tr>
              <a:tr h="17345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a:effectLst/>
                          <a:latin typeface="+mn-lt"/>
                          <a:ea typeface="宋体" panose="02010600030101010101" pitchFamily="2" charset="-122"/>
                        </a:rPr>
                        <a:t>17.	AI-related capabilities</a:t>
                      </a:r>
                      <a:endParaRPr lang="en-US" sz="100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dirty="0">
                          <a:effectLst/>
                          <a:latin typeface="+mn-lt"/>
                          <a:ea typeface="Times New Roman" panose="02020603050405020304" pitchFamily="18" charset="0"/>
                        </a:rPr>
                        <a:t>NA</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highlight>
                            <a:srgbClr val="00FF00"/>
                          </a:highlight>
                          <a:latin typeface="+mn-lt"/>
                          <a:ea typeface="宋体" panose="02010600030101010101" pitchFamily="2" charset="-122"/>
                        </a:rPr>
                        <a:t>Qualitative TPR</a:t>
                      </a:r>
                      <a:endParaRPr lang="en-US" sz="1000" dirty="0">
                        <a:effectLst/>
                        <a:highlight>
                          <a:srgbClr val="00FF00"/>
                        </a:highligh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9103586"/>
                  </a:ext>
                </a:extLst>
              </a:tr>
              <a:tr h="346901">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18.	Joint/composite requirement</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Times New Roman" panose="02020603050405020304" pitchFamily="18" charset="0"/>
                        </a:rPr>
                        <a:t>NA</a:t>
                      </a: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US" sz="1000" dirty="0">
                          <a:effectLst/>
                          <a:latin typeface="+mn-lt"/>
                          <a:ea typeface="宋体" panose="02010600030101010101" pitchFamily="2" charset="-122"/>
                        </a:rPr>
                        <a:t>TPR related to data rate, latency, reliability, capacity etc.</a:t>
                      </a:r>
                      <a:endParaRPr lang="en-US" sz="1000" dirty="0">
                        <a:effectLst/>
                        <a:latin typeface="+mn-lt"/>
                        <a:ea typeface="Times New Roman" panose="02020603050405020304" pitchFamily="18" charset="0"/>
                      </a:endParaRPr>
                    </a:p>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fr-FR" sz="1000" dirty="0">
                          <a:effectLst/>
                          <a:latin typeface="+mn-lt"/>
                          <a:ea typeface="宋体" panose="02010600030101010101" pitchFamily="2" charset="-122"/>
                        </a:rPr>
                        <a:t>Applicable usage scenario: immersive communication</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10000"/>
                        <a:lumOff val="90000"/>
                      </a:schemeClr>
                    </a:solidFill>
                  </a:tcPr>
                </a:tc>
                <a:tc>
                  <a:txBody>
                    <a:bodyPr/>
                    <a:lstStyle/>
                    <a:p>
                      <a:pPr marL="0" marR="0" hangingPunct="0">
                        <a:spcBef>
                          <a:spcPts val="0"/>
                        </a:spcBef>
                        <a:spcAft>
                          <a:spcPts val="0"/>
                        </a:spcAft>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pPr>
                      <a:r>
                        <a:rPr lang="en-GB" sz="1000" kern="1200" dirty="0">
                          <a:solidFill>
                            <a:schemeClr val="tx1"/>
                          </a:solidFill>
                          <a:effectLst/>
                          <a:latin typeface="+mn-lt"/>
                          <a:ea typeface="宋体" panose="02010600030101010101" pitchFamily="2" charset="-122"/>
                          <a:cs typeface="+mn-cs"/>
                        </a:rPr>
                        <a:t>6-12 </a:t>
                      </a:r>
                      <a:r>
                        <a:rPr lang="en-US" altLang="zh-CN" sz="1000" kern="1200" dirty="0">
                          <a:solidFill>
                            <a:schemeClr val="tx1"/>
                          </a:solidFill>
                          <a:effectLst/>
                          <a:latin typeface="+mn-lt"/>
                          <a:ea typeface="宋体" panose="02010600030101010101" pitchFamily="2" charset="-122"/>
                          <a:cs typeface="+mn-cs"/>
                        </a:rPr>
                        <a:t>XR </a:t>
                      </a:r>
                      <a:r>
                        <a:rPr lang="en-GB" sz="1000" kern="1200" dirty="0">
                          <a:solidFill>
                            <a:schemeClr val="tx1"/>
                          </a:solidFill>
                          <a:effectLst/>
                          <a:latin typeface="+mn-lt"/>
                          <a:ea typeface="宋体" panose="02010600030101010101" pitchFamily="2" charset="-122"/>
                          <a:cs typeface="+mn-cs"/>
                        </a:rPr>
                        <a:t>users per </a:t>
                      </a:r>
                      <a:r>
                        <a:rPr lang="en-GB" sz="1000" kern="1200" dirty="0" err="1">
                          <a:solidFill>
                            <a:schemeClr val="tx1"/>
                          </a:solidFill>
                          <a:effectLst/>
                          <a:latin typeface="+mn-lt"/>
                          <a:ea typeface="宋体" panose="02010600030101010101" pitchFamily="2" charset="-122"/>
                          <a:cs typeface="+mn-cs"/>
                        </a:rPr>
                        <a:t>TRxP</a:t>
                      </a:r>
                      <a:r>
                        <a:rPr lang="en-GB" sz="1000" kern="1200" dirty="0">
                          <a:solidFill>
                            <a:schemeClr val="tx1"/>
                          </a:solidFill>
                          <a:effectLst/>
                          <a:latin typeface="+mn-lt"/>
                          <a:ea typeface="宋体" panose="02010600030101010101" pitchFamily="2" charset="-122"/>
                          <a:cs typeface="+mn-cs"/>
                        </a:rPr>
                        <a:t> for Dense urban ISD=200m</a:t>
                      </a:r>
                      <a:endParaRPr lang="en-US" sz="1000" kern="1200" dirty="0">
                        <a:solidFill>
                          <a:schemeClr val="tx1"/>
                        </a:solidFill>
                        <a:effectLst/>
                        <a:latin typeface="+mn-lt"/>
                        <a:ea typeface="宋体" panose="02010600030101010101" pitchFamily="2" charset="-122"/>
                        <a:cs typeface="+mn-cs"/>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187798" rtl="0" eaLnBrk="1" fontAlgn="auto" latinLnBrk="0" hangingPunct="0">
                        <a:lnSpc>
                          <a:spcPct val="100000"/>
                        </a:lnSpc>
                        <a:spcBef>
                          <a:spcPts val="0"/>
                        </a:spcBef>
                        <a:spcAft>
                          <a:spcPts val="0"/>
                        </a:spcAft>
                        <a:buClrTx/>
                        <a:buSzTx/>
                        <a:buFontTx/>
                        <a:buNone/>
                        <a:tabLst>
                          <a:tab pos="180340" algn="l"/>
                          <a:tab pos="360045" algn="l"/>
                          <a:tab pos="540385" algn="l"/>
                          <a:tab pos="720090" algn="l"/>
                          <a:tab pos="900430" algn="l"/>
                          <a:tab pos="1080135" algn="l"/>
                          <a:tab pos="1188085" algn="l"/>
                          <a:tab pos="1260475" algn="l"/>
                          <a:tab pos="1440180" algn="l"/>
                          <a:tab pos="1620520" algn="l"/>
                          <a:tab pos="1800225" algn="l"/>
                          <a:tab pos="1980565" algn="l"/>
                          <a:tab pos="2160270" algn="l"/>
                          <a:tab pos="2340610" algn="l"/>
                          <a:tab pos="2520315" algn="l"/>
                        </a:tabLst>
                        <a:defRPr/>
                      </a:pPr>
                      <a:r>
                        <a:rPr lang="en-US" sz="1000" kern="1200" dirty="0">
                          <a:solidFill>
                            <a:schemeClr val="tx1"/>
                          </a:solidFill>
                          <a:effectLst/>
                          <a:latin typeface="+mn-lt"/>
                          <a:ea typeface="宋体" panose="02010600030101010101" pitchFamily="2" charset="-122"/>
                          <a:cs typeface="+mn-cs"/>
                        </a:rPr>
                        <a:t>See simulation in Annex</a:t>
                      </a:r>
                      <a:endParaRPr lang="en-US" sz="1000" dirty="0">
                        <a:effectLst/>
                        <a:latin typeface="+mn-lt"/>
                        <a:ea typeface="Times New Roman" panose="02020603050405020304" pitchFamily="18" charset="0"/>
                      </a:endParaRPr>
                    </a:p>
                  </a:txBody>
                  <a:tcPr marL="34195" marR="34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9451676"/>
                  </a:ext>
                </a:extLst>
              </a:tr>
            </a:tbl>
          </a:graphicData>
        </a:graphic>
      </p:graphicFrame>
      <p:sp>
        <p:nvSpPr>
          <p:cNvPr id="5" name="Content Placeholder 2">
            <a:extLst>
              <a:ext uri="{FF2B5EF4-FFF2-40B4-BE49-F238E27FC236}">
                <a16:creationId xmlns:a16="http://schemas.microsoft.com/office/drawing/2014/main" id="{C3AF0BB8-B297-4BFD-B331-BE3E0C6D9B55}"/>
              </a:ext>
            </a:extLst>
          </p:cNvPr>
          <p:cNvSpPr txBox="1">
            <a:spLocks/>
          </p:cNvSpPr>
          <p:nvPr/>
        </p:nvSpPr>
        <p:spPr>
          <a:xfrm>
            <a:off x="597408" y="5985439"/>
            <a:ext cx="10733557" cy="554463"/>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icrosoft YaHei" panose="020B0503020204020204" pitchFamily="34" charset="-122"/>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icrosoft YaHei" panose="020B0503020204020204" pitchFamily="34" charset="-122"/>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300"/>
              </a:spcAft>
            </a:pPr>
            <a:r>
              <a:rPr lang="en-US" sz="1600" b="1" dirty="0">
                <a:latin typeface="+mn-lt"/>
              </a:rPr>
              <a:t>Proposal: adopt the </a:t>
            </a:r>
            <a:r>
              <a:rPr lang="en-US" sz="1600" b="1">
                <a:latin typeface="+mn-lt"/>
              </a:rPr>
              <a:t>target value </a:t>
            </a:r>
            <a:r>
              <a:rPr lang="en-US" sz="1600" b="1" dirty="0">
                <a:latin typeface="+mn-lt"/>
              </a:rPr>
              <a:t>in table above for remaining items of IMT-2030 TPRs</a:t>
            </a:r>
          </a:p>
        </p:txBody>
      </p:sp>
    </p:spTree>
    <p:extLst>
      <p:ext uri="{BB962C8B-B14F-4D97-AF65-F5344CB8AC3E}">
        <p14:creationId xmlns:p14="http://schemas.microsoft.com/office/powerpoint/2010/main" val="2638038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0052D-F92C-4FFF-834B-7480927E6DAA}"/>
              </a:ext>
            </a:extLst>
          </p:cNvPr>
          <p:cNvSpPr>
            <a:spLocks noGrp="1"/>
          </p:cNvSpPr>
          <p:nvPr>
            <p:ph idx="12"/>
          </p:nvPr>
        </p:nvSpPr>
        <p:spPr>
          <a:xfrm>
            <a:off x="513986" y="772602"/>
            <a:ext cx="10733557" cy="4605130"/>
          </a:xfrm>
        </p:spPr>
        <p:txBody>
          <a:bodyPr/>
          <a:lstStyle/>
          <a:p>
            <a:pPr marL="11113" indent="0">
              <a:buNone/>
            </a:pPr>
            <a:r>
              <a:rPr lang="en-US" sz="1200" b="1" dirty="0">
                <a:latin typeface="+mn-lt"/>
              </a:rPr>
              <a:t>Reference </a:t>
            </a:r>
          </a:p>
          <a:p>
            <a:pPr marL="284163" lvl="0" indent="-273050">
              <a:buFont typeface="+mj-lt"/>
              <a:buAutoNum type="arabicParenR"/>
            </a:pPr>
            <a:r>
              <a:rPr lang="en-GB" sz="1200" dirty="0">
                <a:latin typeface="+mn-lt"/>
              </a:rPr>
              <a:t>RP-240823, Additional Considerations for 6G Timeline, TSG Chairs, 3GPP TSG#103 Joint Session, March 2024</a:t>
            </a:r>
            <a:endParaRPr lang="en-US" sz="1200" dirty="0">
              <a:latin typeface="+mn-lt"/>
            </a:endParaRPr>
          </a:p>
          <a:p>
            <a:pPr marL="284163" lvl="0" indent="-273050">
              <a:buFont typeface="+mj-lt"/>
              <a:buAutoNum type="arabicParenR"/>
            </a:pPr>
            <a:r>
              <a:rPr lang="en-GB" sz="1200" dirty="0">
                <a:latin typeface="+mn-lt"/>
              </a:rPr>
              <a:t>RP-243327 New SID: Study on 6G scenarios/use cases and requirements, CMCC, Verizon, NTT DOCOMO, INC., Deutsche Telekom, 3GPP RAN#106, December 2024</a:t>
            </a:r>
          </a:p>
          <a:p>
            <a:pPr marL="284163" indent="-273050">
              <a:buFont typeface="+mj-lt"/>
              <a:buAutoNum type="arabicParenR"/>
            </a:pPr>
            <a:r>
              <a:rPr lang="en-GB" sz="1200" dirty="0">
                <a:latin typeface="+mn-lt"/>
              </a:rPr>
              <a:t>RP-243276	 RAN Chair’s Guidance for 6G Study: ITU Focused, 3GPP RAN#106, December 2024</a:t>
            </a:r>
            <a:endParaRPr lang="en-US" sz="1200" dirty="0">
              <a:latin typeface="+mn-lt"/>
            </a:endParaRPr>
          </a:p>
          <a:p>
            <a:pPr marL="284163" lvl="0" indent="-273050">
              <a:buFont typeface="+mj-lt"/>
              <a:buAutoNum type="arabicParenR"/>
            </a:pPr>
            <a:r>
              <a:rPr lang="en-GB" sz="1200" dirty="0">
                <a:latin typeface="+mn-lt"/>
              </a:rPr>
              <a:t>RP-243202 Liaison Statement to External Organizations Minimum requirements related to technical performance for IMT-2030 radio interface(s), source ITU-R WP5D, 3GPP RAN#106, December 2024</a:t>
            </a:r>
            <a:endParaRPr lang="en-US" sz="1200" dirty="0">
              <a:latin typeface="+mn-lt"/>
            </a:endParaRPr>
          </a:p>
          <a:p>
            <a:pPr marL="284163" lvl="0" indent="-273050">
              <a:buFont typeface="+mj-lt"/>
              <a:buAutoNum type="arabicParenR"/>
            </a:pPr>
            <a:r>
              <a:rPr lang="en-GB" sz="1200" dirty="0">
                <a:latin typeface="+mn-lt"/>
              </a:rPr>
              <a:t>RP-243325	Draft Reply to ITUR_WP5D_TEMP_167 = RP-243202 on Minimum requirements related to technical performance for IMT-2030 radio interface(s) (to: SA; cc: -; contact: CMCC), 3GPP RAN#106, December 2024</a:t>
            </a:r>
          </a:p>
          <a:p>
            <a:pPr marL="284163" indent="-273050">
              <a:buFont typeface="+mj-lt"/>
              <a:buAutoNum type="arabicParenR"/>
            </a:pPr>
            <a:r>
              <a:rPr lang="en-GB" sz="1200" dirty="0">
                <a:latin typeface="+mn-lt"/>
              </a:rPr>
              <a:t>RP-251825 Reply LS to ITU-R WP5D =RP-243202 on Minimum requirements related to technical performance for IMT-2030 radio interface(s) </a:t>
            </a:r>
            <a:r>
              <a:rPr lang="en-US" sz="1200" dirty="0">
                <a:latin typeface="+mn-lt"/>
              </a:rPr>
              <a:t>3GPP TSG RAN Meeting #108, Prague, Czech Republic, June 9-13, 2025</a:t>
            </a:r>
          </a:p>
          <a:p>
            <a:pPr marL="284163" lvl="0" indent="-273050">
              <a:buFont typeface="+mj-lt"/>
              <a:buAutoNum type="arabicParenR"/>
            </a:pPr>
            <a:r>
              <a:rPr lang="en-GB" sz="1200" dirty="0">
                <a:latin typeface="+mn-lt"/>
              </a:rPr>
              <a:t> “Working document towards a Preliminary Draft New Report ITU-R M.[IMT-2030.TECH PERF REQ]: Minimum requirements related to technical performance for IMT-2030 radio interface(s)”, Annex 5.14 to Chairman’s Report of </a:t>
            </a:r>
            <a:r>
              <a:rPr lang="en-US" sz="1200" dirty="0">
                <a:latin typeface="+mn-lt"/>
              </a:rPr>
              <a:t>the 49th meeting of Working Party 5D</a:t>
            </a:r>
            <a:r>
              <a:rPr lang="en-GB" sz="1200" dirty="0">
                <a:latin typeface="+mn-lt"/>
              </a:rPr>
              <a:t>.</a:t>
            </a:r>
          </a:p>
          <a:p>
            <a:pPr marL="284163" indent="-273050">
              <a:buFont typeface="+mj-lt"/>
              <a:buAutoNum type="arabicParenR"/>
            </a:pPr>
            <a:r>
              <a:rPr lang="en-GB" sz="1200" dirty="0">
                <a:latin typeface="+mn-lt"/>
              </a:rPr>
              <a:t>RP-251366 Consideration on TPRs relating to ITU-R IMT-2030, Huawei, </a:t>
            </a:r>
            <a:r>
              <a:rPr lang="en-GB" sz="1200" dirty="0" err="1">
                <a:latin typeface="+mn-lt"/>
              </a:rPr>
              <a:t>HiSilicon</a:t>
            </a:r>
            <a:r>
              <a:rPr lang="en-GB" sz="1200" dirty="0">
                <a:latin typeface="+mn-lt"/>
              </a:rPr>
              <a:t>, </a:t>
            </a:r>
            <a:r>
              <a:rPr lang="en-US" sz="1200" dirty="0">
                <a:latin typeface="+mn-lt"/>
              </a:rPr>
              <a:t>3GPP TSG RAN#108, June 2025</a:t>
            </a:r>
          </a:p>
          <a:p>
            <a:endParaRPr lang="en-US" sz="1200" dirty="0">
              <a:latin typeface="+mn-lt"/>
            </a:endParaRPr>
          </a:p>
          <a:p>
            <a:endParaRPr lang="en-US" sz="1200" dirty="0">
              <a:latin typeface="+mn-lt"/>
            </a:endParaRPr>
          </a:p>
          <a:p>
            <a:endParaRPr lang="en-US" sz="1200" dirty="0">
              <a:latin typeface="+mn-lt"/>
            </a:endParaRPr>
          </a:p>
          <a:p>
            <a:endParaRPr lang="en-US" sz="1200" dirty="0">
              <a:latin typeface="+mn-lt"/>
            </a:endParaRPr>
          </a:p>
          <a:p>
            <a:endParaRPr lang="en-US" sz="1200" dirty="0">
              <a:latin typeface="+mn-lt"/>
            </a:endParaRPr>
          </a:p>
        </p:txBody>
      </p:sp>
    </p:spTree>
    <p:extLst>
      <p:ext uri="{BB962C8B-B14F-4D97-AF65-F5344CB8AC3E}">
        <p14:creationId xmlns:p14="http://schemas.microsoft.com/office/powerpoint/2010/main" val="229029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AD61E9B-C5DB-40AB-8D9F-86AFE929F0CE}"/>
              </a:ext>
            </a:extLst>
          </p:cNvPr>
          <p:cNvSpPr>
            <a:spLocks noGrp="1"/>
          </p:cNvSpPr>
          <p:nvPr>
            <p:ph type="subTitle" idx="1"/>
          </p:nvPr>
        </p:nvSpPr>
        <p:spPr>
          <a:xfrm>
            <a:off x="3293165" y="2374649"/>
            <a:ext cx="5334000" cy="993400"/>
          </a:xfrm>
        </p:spPr>
        <p:txBody>
          <a:bodyPr/>
          <a:lstStyle/>
          <a:p>
            <a:r>
              <a:rPr lang="en-GB" dirty="0"/>
              <a:t>Annex: simulation results </a:t>
            </a:r>
            <a:endParaRPr lang="en-US" dirty="0"/>
          </a:p>
        </p:txBody>
      </p:sp>
    </p:spTree>
    <p:extLst>
      <p:ext uri="{BB962C8B-B14F-4D97-AF65-F5344CB8AC3E}">
        <p14:creationId xmlns:p14="http://schemas.microsoft.com/office/powerpoint/2010/main" val="2395367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5C8D9D3-9753-4093-ABD2-582F07621345}"/>
              </a:ext>
            </a:extLst>
          </p:cNvPr>
          <p:cNvSpPr>
            <a:spLocks noGrp="1"/>
          </p:cNvSpPr>
          <p:nvPr>
            <p:ph type="subTitle" idx="1"/>
          </p:nvPr>
        </p:nvSpPr>
        <p:spPr/>
        <p:txBody>
          <a:bodyPr/>
          <a:lstStyle/>
          <a:p>
            <a:r>
              <a:rPr lang="en-US" sz="2000" b="1" dirty="0">
                <a:latin typeface="+mn-lt"/>
              </a:rPr>
              <a:t>UL 5% user data rate</a:t>
            </a:r>
          </a:p>
        </p:txBody>
      </p:sp>
      <p:sp>
        <p:nvSpPr>
          <p:cNvPr id="3" name="Content Placeholder 2">
            <a:extLst>
              <a:ext uri="{FF2B5EF4-FFF2-40B4-BE49-F238E27FC236}">
                <a16:creationId xmlns:a16="http://schemas.microsoft.com/office/drawing/2014/main" id="{6E2B9B42-7035-462C-B1DD-B3822B22CC18}"/>
              </a:ext>
            </a:extLst>
          </p:cNvPr>
          <p:cNvSpPr>
            <a:spLocks noGrp="1"/>
          </p:cNvSpPr>
          <p:nvPr>
            <p:ph idx="12"/>
          </p:nvPr>
        </p:nvSpPr>
        <p:spPr>
          <a:xfrm>
            <a:off x="677253" y="1384859"/>
            <a:ext cx="10733557" cy="937717"/>
          </a:xfrm>
        </p:spPr>
        <p:txBody>
          <a:bodyPr/>
          <a:lstStyle/>
          <a:p>
            <a:r>
              <a:rPr lang="en-GB" sz="1200" dirty="0">
                <a:latin typeface="+mn-lt"/>
              </a:rPr>
              <a:t>Based on ITU-R IMT-2020 evaluation methodologies (ITU-R M.2412), uplink 5th percentile user data rate is simulated with different uplink bandwidth in </a:t>
            </a:r>
            <a:r>
              <a:rPr lang="en-GB" sz="1200" dirty="0" err="1">
                <a:latin typeface="+mn-lt"/>
              </a:rPr>
              <a:t>eMBB</a:t>
            </a:r>
            <a:r>
              <a:rPr lang="en-GB" sz="1200" dirty="0">
                <a:latin typeface="+mn-lt"/>
              </a:rPr>
              <a:t> test environment of Dense urban. The evaluated carrier frequency is replaced from 4GHz to 7 GHz, and the max UE transmission power is increased from 23dBm to 26dBm. The MIMO configuration is 768 antenna elements (24,16,2,1,1,8,16) for BS and 4 antenna elements for UE. </a:t>
            </a:r>
            <a:endParaRPr lang="en-US" sz="1200" dirty="0">
              <a:latin typeface="+mn-lt"/>
            </a:endParaRPr>
          </a:p>
        </p:txBody>
      </p:sp>
      <p:graphicFrame>
        <p:nvGraphicFramePr>
          <p:cNvPr id="5" name="Table 4">
            <a:extLst>
              <a:ext uri="{FF2B5EF4-FFF2-40B4-BE49-F238E27FC236}">
                <a16:creationId xmlns:a16="http://schemas.microsoft.com/office/drawing/2014/main" id="{754C17C3-B29F-4C3B-979E-14A5E0D76071}"/>
              </a:ext>
            </a:extLst>
          </p:cNvPr>
          <p:cNvGraphicFramePr>
            <a:graphicFrameLocks noGrp="1"/>
          </p:cNvGraphicFramePr>
          <p:nvPr>
            <p:extLst>
              <p:ext uri="{D42A27DB-BD31-4B8C-83A1-F6EECF244321}">
                <p14:modId xmlns:p14="http://schemas.microsoft.com/office/powerpoint/2010/main" val="1428906936"/>
              </p:ext>
            </p:extLst>
          </p:nvPr>
        </p:nvGraphicFramePr>
        <p:xfrm>
          <a:off x="1528091" y="3363028"/>
          <a:ext cx="8573266" cy="1271106"/>
        </p:xfrm>
        <a:graphic>
          <a:graphicData uri="http://schemas.openxmlformats.org/drawingml/2006/table">
            <a:tbl>
              <a:tblPr firstRow="1" firstCol="1" bandRow="1"/>
              <a:tblGrid>
                <a:gridCol w="543805">
                  <a:extLst>
                    <a:ext uri="{9D8B030D-6E8A-4147-A177-3AD203B41FA5}">
                      <a16:colId xmlns:a16="http://schemas.microsoft.com/office/drawing/2014/main" val="1368766444"/>
                    </a:ext>
                  </a:extLst>
                </a:gridCol>
                <a:gridCol w="1284995">
                  <a:extLst>
                    <a:ext uri="{9D8B030D-6E8A-4147-A177-3AD203B41FA5}">
                      <a16:colId xmlns:a16="http://schemas.microsoft.com/office/drawing/2014/main" val="2774336713"/>
                    </a:ext>
                  </a:extLst>
                </a:gridCol>
                <a:gridCol w="1927146">
                  <a:extLst>
                    <a:ext uri="{9D8B030D-6E8A-4147-A177-3AD203B41FA5}">
                      <a16:colId xmlns:a16="http://schemas.microsoft.com/office/drawing/2014/main" val="1496144776"/>
                    </a:ext>
                  </a:extLst>
                </a:gridCol>
                <a:gridCol w="2129354">
                  <a:extLst>
                    <a:ext uri="{9D8B030D-6E8A-4147-A177-3AD203B41FA5}">
                      <a16:colId xmlns:a16="http://schemas.microsoft.com/office/drawing/2014/main" val="823248353"/>
                    </a:ext>
                  </a:extLst>
                </a:gridCol>
                <a:gridCol w="2687966">
                  <a:extLst>
                    <a:ext uri="{9D8B030D-6E8A-4147-A177-3AD203B41FA5}">
                      <a16:colId xmlns:a16="http://schemas.microsoft.com/office/drawing/2014/main" val="324251453"/>
                    </a:ext>
                  </a:extLst>
                </a:gridCol>
              </a:tblGrid>
              <a:tr h="508443">
                <a:tc gridSpan="2">
                  <a:txBody>
                    <a:bodyPr/>
                    <a:lstStyle/>
                    <a:p>
                      <a:pPr marL="0" marR="0" algn="ctr" fontAlgn="auto" hangingPunct="1">
                        <a:spcBef>
                          <a:spcPts val="0"/>
                        </a:spcBef>
                        <a:spcAft>
                          <a:spcPts val="0"/>
                        </a:spcAft>
                        <a:tabLst>
                          <a:tab pos="720090" algn="l"/>
                          <a:tab pos="1188085" algn="l"/>
                          <a:tab pos="1440180" algn="l"/>
                          <a:tab pos="457200" algn="l"/>
                        </a:tabLst>
                      </a:pPr>
                      <a:r>
                        <a:rPr lang="en-GB" sz="1000" dirty="0">
                          <a:effectLst/>
                          <a:latin typeface="Arial" panose="020B0604020202020204" pitchFamily="34" charset="0"/>
                          <a:ea typeface="等线" panose="02010600030101010101" pitchFamily="2" charset="-122"/>
                          <a:cs typeface="Arial" panose="020B0604020202020204" pitchFamily="34" charset="0"/>
                        </a:rPr>
                        <a:t>Test environment</a:t>
                      </a:r>
                      <a:endParaRPr lang="en-US" sz="10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dirty="0">
                          <a:effectLst/>
                          <a:latin typeface="Arial" panose="020B0604020202020204" pitchFamily="34" charset="0"/>
                          <a:ea typeface="等线" panose="02010600030101010101" pitchFamily="2" charset="-122"/>
                          <a:cs typeface="Arial" panose="020B0604020202020204" pitchFamily="34" charset="0"/>
                        </a:rPr>
                        <a:t>Bandwidth (MHz</a:t>
                      </a:r>
                      <a:r>
                        <a:rPr lang="en-US" sz="1000" dirty="0">
                          <a:effectLst/>
                          <a:latin typeface="Arial" panose="020B0604020202020204" pitchFamily="34" charset="0"/>
                          <a:ea typeface="宋体" panose="02010600030101010101" pitchFamily="2" charset="-122"/>
                          <a:cs typeface="Arial" panose="020B0604020202020204" pitchFamily="34"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dirty="0">
                          <a:effectLst/>
                          <a:latin typeface="Arial" panose="020B0604020202020204" pitchFamily="34" charset="0"/>
                          <a:ea typeface="等线" panose="02010600030101010101" pitchFamily="2" charset="-122"/>
                          <a:cs typeface="Arial" panose="020B0604020202020204" pitchFamily="34" charset="0"/>
                        </a:rPr>
                        <a:t>UL 5</a:t>
                      </a:r>
                      <a:r>
                        <a:rPr lang="en-GB" sz="1000" baseline="30000" dirty="0">
                          <a:effectLst/>
                          <a:latin typeface="Arial" panose="020B0604020202020204" pitchFamily="34" charset="0"/>
                          <a:ea typeface="等线" panose="02010600030101010101" pitchFamily="2" charset="-122"/>
                          <a:cs typeface="Arial" panose="020B0604020202020204" pitchFamily="34" charset="0"/>
                        </a:rPr>
                        <a:t>th</a:t>
                      </a:r>
                      <a:r>
                        <a:rPr lang="en-GB" sz="1000" dirty="0">
                          <a:effectLst/>
                          <a:latin typeface="Arial" panose="020B0604020202020204" pitchFamily="34" charset="0"/>
                          <a:ea typeface="等线" panose="02010600030101010101" pitchFamily="2" charset="-122"/>
                          <a:cs typeface="Arial" panose="020B0604020202020204" pitchFamily="34" charset="0"/>
                        </a:rPr>
                        <a:t> percentile SE (bit/s/Hz)</a:t>
                      </a:r>
                      <a:endParaRPr lang="en-US" sz="10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GB" sz="1000" dirty="0">
                          <a:effectLst/>
                          <a:latin typeface="Arial" panose="020B0604020202020204" pitchFamily="34" charset="0"/>
                          <a:ea typeface="等线" panose="02010600030101010101" pitchFamily="2" charset="-122"/>
                          <a:cs typeface="Arial" panose="020B0604020202020204" pitchFamily="34" charset="0"/>
                        </a:rPr>
                        <a:t>UL 5</a:t>
                      </a:r>
                      <a:r>
                        <a:rPr lang="en-GB" sz="1000" baseline="30000" dirty="0">
                          <a:effectLst/>
                          <a:latin typeface="Arial" panose="020B0604020202020204" pitchFamily="34" charset="0"/>
                          <a:ea typeface="等线" panose="02010600030101010101" pitchFamily="2" charset="-122"/>
                          <a:cs typeface="Arial" panose="020B0604020202020204" pitchFamily="34" charset="0"/>
                        </a:rPr>
                        <a:t>th</a:t>
                      </a:r>
                      <a:r>
                        <a:rPr lang="en-GB" sz="1000" dirty="0">
                          <a:effectLst/>
                          <a:latin typeface="Arial" panose="020B0604020202020204" pitchFamily="34" charset="0"/>
                          <a:ea typeface="等线" panose="02010600030101010101" pitchFamily="2" charset="-122"/>
                          <a:cs typeface="Arial" panose="020B0604020202020204" pitchFamily="34" charset="0"/>
                        </a:rPr>
                        <a:t> percentile user data rate (Mbps) </a:t>
                      </a:r>
                      <a:endParaRPr lang="en-US" sz="1000" dirty="0">
                        <a:effectLst/>
                        <a:latin typeface="Arial" panose="020B0604020202020204" pitchFamily="34" charset="0"/>
                        <a:ea typeface="宋体" panose="02010600030101010101" pitchFamily="2" charset="-122"/>
                        <a:cs typeface="Arial" panose="020B0604020202020204" pitchFamily="34" charset="0"/>
                      </a:endParaRPr>
                    </a:p>
                    <a:p>
                      <a:pPr marL="0" marR="0" algn="ctr" fontAlgn="auto" hangingPunct="1">
                        <a:spcBef>
                          <a:spcPts val="0"/>
                        </a:spcBef>
                        <a:spcAft>
                          <a:spcPts val="0"/>
                        </a:spcAft>
                        <a:tabLst>
                          <a:tab pos="720090" algn="l"/>
                          <a:tab pos="1188085" algn="l"/>
                          <a:tab pos="1440180" algn="l"/>
                          <a:tab pos="457200" algn="l"/>
                        </a:tabLst>
                      </a:pPr>
                      <a:r>
                        <a:rPr lang="en-GB" sz="1000" dirty="0">
                          <a:effectLst/>
                          <a:latin typeface="Arial" panose="020B0604020202020204" pitchFamily="34" charset="0"/>
                          <a:ea typeface="等线" panose="02010600030101010101" pitchFamily="2" charset="-122"/>
                          <a:cs typeface="Arial" panose="020B0604020202020204" pitchFamily="34" charset="0"/>
                        </a:rPr>
                        <a:t>assuming 50% UL time ratio</a:t>
                      </a:r>
                      <a:endParaRPr lang="en-US" sz="10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371273"/>
                  </a:ext>
                </a:extLst>
              </a:tr>
              <a:tr h="254221">
                <a:tc rowSpan="3">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UL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ctr" fontAlgn="auto" hangingPunct="1">
                        <a:spcBef>
                          <a:spcPts val="0"/>
                        </a:spcBef>
                        <a:spcAft>
                          <a:spcPts val="0"/>
                        </a:spcAft>
                        <a:tabLst>
                          <a:tab pos="720090" algn="l"/>
                          <a:tab pos="1188085" algn="l"/>
                          <a:tab pos="1440180" algn="l"/>
                          <a:tab pos="457200" algn="l"/>
                        </a:tabLst>
                      </a:pPr>
                      <a:r>
                        <a:rPr lang="en-US" sz="1000" dirty="0">
                          <a:effectLst/>
                          <a:latin typeface="Arial" panose="020B0604020202020204" pitchFamily="34" charset="0"/>
                          <a:ea typeface="宋体" panose="02010600030101010101" pitchFamily="2" charset="-122"/>
                          <a:cs typeface="Arial" panose="020B0604020202020204" pitchFamily="34" charset="0"/>
                        </a:rPr>
                        <a:t>Dense urban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1.36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13.6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8987828"/>
                  </a:ext>
                </a:extLst>
              </a:tr>
              <a:tr h="254221">
                <a:tc vMerge="1">
                  <a:txBody>
                    <a:bodyPr/>
                    <a:lstStyle/>
                    <a:p>
                      <a:endParaRPr lang="en-US"/>
                    </a:p>
                  </a:txBody>
                  <a:tcPr/>
                </a:tc>
                <a:tc vMerge="1">
                  <a:txBody>
                    <a:bodyPr/>
                    <a:lstStyle/>
                    <a:p>
                      <a:endParaRPr lang="en-US"/>
                    </a:p>
                  </a:txBody>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100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1.17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58.5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187155"/>
                  </a:ext>
                </a:extLst>
              </a:tr>
              <a:tr h="254221">
                <a:tc vMerge="1">
                  <a:txBody>
                    <a:bodyPr/>
                    <a:lstStyle/>
                    <a:p>
                      <a:endParaRPr lang="en-US"/>
                    </a:p>
                  </a:txBody>
                  <a:tcPr/>
                </a:tc>
                <a:tc vMerge="1">
                  <a:txBody>
                    <a:bodyPr/>
                    <a:lstStyle/>
                    <a:p>
                      <a:endParaRPr lang="en-US"/>
                    </a:p>
                  </a:txBody>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200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a:effectLst/>
                          <a:latin typeface="Arial" panose="020B0604020202020204" pitchFamily="34" charset="0"/>
                          <a:ea typeface="宋体" panose="02010600030101010101" pitchFamily="2" charset="-122"/>
                          <a:cs typeface="Arial" panose="020B0604020202020204" pitchFamily="34" charset="0"/>
                        </a:rPr>
                        <a:t>0.64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720090" algn="l"/>
                          <a:tab pos="1188085" algn="l"/>
                          <a:tab pos="1440180" algn="l"/>
                          <a:tab pos="457200" algn="l"/>
                        </a:tabLst>
                      </a:pPr>
                      <a:r>
                        <a:rPr lang="en-US" sz="1000" dirty="0">
                          <a:effectLst/>
                          <a:latin typeface="Arial" panose="020B0604020202020204" pitchFamily="34" charset="0"/>
                          <a:ea typeface="宋体" panose="02010600030101010101" pitchFamily="2" charset="-122"/>
                          <a:cs typeface="Arial" panose="020B0604020202020204" pitchFamily="34" charset="0"/>
                        </a:rPr>
                        <a:t>64</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1263023"/>
                  </a:ext>
                </a:extLst>
              </a:tr>
            </a:tbl>
          </a:graphicData>
        </a:graphic>
      </p:graphicFrame>
    </p:spTree>
    <p:extLst>
      <p:ext uri="{BB962C8B-B14F-4D97-AF65-F5344CB8AC3E}">
        <p14:creationId xmlns:p14="http://schemas.microsoft.com/office/powerpoint/2010/main" val="2558744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E0F4EE3-85B6-4617-A34C-E9AC58E44A3C}"/>
              </a:ext>
            </a:extLst>
          </p:cNvPr>
          <p:cNvSpPr>
            <a:spLocks noGrp="1"/>
          </p:cNvSpPr>
          <p:nvPr>
            <p:ph type="subTitle" idx="1"/>
          </p:nvPr>
        </p:nvSpPr>
        <p:spPr/>
        <p:txBody>
          <a:bodyPr>
            <a:normAutofit/>
          </a:bodyPr>
          <a:lstStyle/>
          <a:p>
            <a:r>
              <a:rPr lang="en-GB" sz="2000" b="1" dirty="0">
                <a:latin typeface="+mn-lt"/>
              </a:rPr>
              <a:t>Spectral efficiency </a:t>
            </a:r>
            <a:endParaRPr lang="en-US" sz="2000" b="1" dirty="0">
              <a:latin typeface="+mn-lt"/>
            </a:endParaRPr>
          </a:p>
        </p:txBody>
      </p:sp>
      <p:sp>
        <p:nvSpPr>
          <p:cNvPr id="3" name="Content Placeholder 2">
            <a:extLst>
              <a:ext uri="{FF2B5EF4-FFF2-40B4-BE49-F238E27FC236}">
                <a16:creationId xmlns:a16="http://schemas.microsoft.com/office/drawing/2014/main" id="{01110320-D25D-455C-A71E-783FB95DDFD0}"/>
              </a:ext>
            </a:extLst>
          </p:cNvPr>
          <p:cNvSpPr>
            <a:spLocks noGrp="1"/>
          </p:cNvSpPr>
          <p:nvPr>
            <p:ph idx="12"/>
          </p:nvPr>
        </p:nvSpPr>
        <p:spPr>
          <a:xfrm>
            <a:off x="736258" y="1241205"/>
            <a:ext cx="10952159" cy="1501995"/>
          </a:xfrm>
        </p:spPr>
        <p:txBody>
          <a:bodyPr/>
          <a:lstStyle/>
          <a:p>
            <a:r>
              <a:rPr lang="en-GB" sz="1200" dirty="0">
                <a:latin typeface="+mn-lt"/>
              </a:rPr>
              <a:t>Based on ITU-R IMT-2020 evaluation methodologies (ITU-R M.2412), spectral efficiency is simulated for three </a:t>
            </a:r>
            <a:r>
              <a:rPr lang="en-GB" sz="1200" dirty="0" err="1">
                <a:latin typeface="+mn-lt"/>
              </a:rPr>
              <a:t>eMBB</a:t>
            </a:r>
            <a:r>
              <a:rPr lang="en-GB" sz="1200" dirty="0">
                <a:latin typeface="+mn-lt"/>
              </a:rPr>
              <a:t> test environments of Dense urban, Rural and Indoor. The evaluated carrier frequency is replaced from 4GHz to 7 GHz. The extended MIMO configuration is BS up to 1536 Tx/Rx antenna elements, UE up to 16 Tx/Rx antenna elements. </a:t>
            </a:r>
            <a:endParaRPr lang="en-US" sz="1200" dirty="0">
              <a:latin typeface="+mn-lt"/>
            </a:endParaRPr>
          </a:p>
          <a:p>
            <a:r>
              <a:rPr lang="en-GB" sz="1200" dirty="0">
                <a:latin typeface="+mn-lt"/>
              </a:rPr>
              <a:t>The simulation results are summarized in table below. The total overhead (control channel, reference signal etc.) is counted as 20%. The effect of real channel estimation is considered. Compared with ITU-R IMT-2020 requirements, spectral efficiency results higher than 5 times IMT-2020 REQ are observed with different extended MIMO configurations at 7 GHz.</a:t>
            </a:r>
            <a:endParaRPr lang="en-US" sz="1200" dirty="0">
              <a:latin typeface="+mn-lt"/>
            </a:endParaRPr>
          </a:p>
          <a:p>
            <a:endParaRPr lang="en-US" sz="1400" dirty="0">
              <a:latin typeface="+mn-lt"/>
            </a:endParaRPr>
          </a:p>
        </p:txBody>
      </p:sp>
      <p:graphicFrame>
        <p:nvGraphicFramePr>
          <p:cNvPr id="5" name="Table 4">
            <a:extLst>
              <a:ext uri="{FF2B5EF4-FFF2-40B4-BE49-F238E27FC236}">
                <a16:creationId xmlns:a16="http://schemas.microsoft.com/office/drawing/2014/main" id="{2600B85F-4119-4635-983A-607303971F53}"/>
              </a:ext>
            </a:extLst>
          </p:cNvPr>
          <p:cNvGraphicFramePr>
            <a:graphicFrameLocks noGrp="1"/>
          </p:cNvGraphicFramePr>
          <p:nvPr>
            <p:extLst>
              <p:ext uri="{D42A27DB-BD31-4B8C-83A1-F6EECF244321}">
                <p14:modId xmlns:p14="http://schemas.microsoft.com/office/powerpoint/2010/main" val="3846323076"/>
              </p:ext>
            </p:extLst>
          </p:nvPr>
        </p:nvGraphicFramePr>
        <p:xfrm>
          <a:off x="1875183" y="2948925"/>
          <a:ext cx="7898296" cy="2312191"/>
        </p:xfrm>
        <a:graphic>
          <a:graphicData uri="http://schemas.openxmlformats.org/drawingml/2006/table">
            <a:tbl>
              <a:tblPr firstRow="1" firstCol="1" bandRow="1"/>
              <a:tblGrid>
                <a:gridCol w="490330">
                  <a:extLst>
                    <a:ext uri="{9D8B030D-6E8A-4147-A177-3AD203B41FA5}">
                      <a16:colId xmlns:a16="http://schemas.microsoft.com/office/drawing/2014/main" val="781194976"/>
                    </a:ext>
                  </a:extLst>
                </a:gridCol>
                <a:gridCol w="1066800">
                  <a:extLst>
                    <a:ext uri="{9D8B030D-6E8A-4147-A177-3AD203B41FA5}">
                      <a16:colId xmlns:a16="http://schemas.microsoft.com/office/drawing/2014/main" val="1245703406"/>
                    </a:ext>
                  </a:extLst>
                </a:gridCol>
                <a:gridCol w="2055266">
                  <a:extLst>
                    <a:ext uri="{9D8B030D-6E8A-4147-A177-3AD203B41FA5}">
                      <a16:colId xmlns:a16="http://schemas.microsoft.com/office/drawing/2014/main" val="2756636243"/>
                    </a:ext>
                  </a:extLst>
                </a:gridCol>
                <a:gridCol w="857181">
                  <a:extLst>
                    <a:ext uri="{9D8B030D-6E8A-4147-A177-3AD203B41FA5}">
                      <a16:colId xmlns:a16="http://schemas.microsoft.com/office/drawing/2014/main" val="3679446446"/>
                    </a:ext>
                  </a:extLst>
                </a:gridCol>
                <a:gridCol w="918406">
                  <a:extLst>
                    <a:ext uri="{9D8B030D-6E8A-4147-A177-3AD203B41FA5}">
                      <a16:colId xmlns:a16="http://schemas.microsoft.com/office/drawing/2014/main" val="1739247745"/>
                    </a:ext>
                  </a:extLst>
                </a:gridCol>
                <a:gridCol w="918406">
                  <a:extLst>
                    <a:ext uri="{9D8B030D-6E8A-4147-A177-3AD203B41FA5}">
                      <a16:colId xmlns:a16="http://schemas.microsoft.com/office/drawing/2014/main" val="197548270"/>
                    </a:ext>
                  </a:extLst>
                </a:gridCol>
                <a:gridCol w="857181">
                  <a:extLst>
                    <a:ext uri="{9D8B030D-6E8A-4147-A177-3AD203B41FA5}">
                      <a16:colId xmlns:a16="http://schemas.microsoft.com/office/drawing/2014/main" val="3884616120"/>
                    </a:ext>
                  </a:extLst>
                </a:gridCol>
                <a:gridCol w="734726">
                  <a:extLst>
                    <a:ext uri="{9D8B030D-6E8A-4147-A177-3AD203B41FA5}">
                      <a16:colId xmlns:a16="http://schemas.microsoft.com/office/drawing/2014/main" val="387961900"/>
                    </a:ext>
                  </a:extLst>
                </a:gridCol>
              </a:tblGrid>
              <a:tr h="459515">
                <a:tc rowSpan="2" gridSpan="2">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eMBB test environments</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rowSpan="2" hMerge="1">
                  <a:txBody>
                    <a:bodyPr/>
                    <a:lstStyle/>
                    <a:p>
                      <a:endParaRPr lang="en-US"/>
                    </a:p>
                  </a:txBody>
                  <a:tcPr/>
                </a:tc>
                <a:tc rowSpan="2">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ITU IMT-2020 REQ </a:t>
                      </a:r>
                      <a:endParaRPr lang="en-US" sz="1000">
                        <a:effectLst/>
                        <a:latin typeface="Times New Roman" panose="02020603050405020304" pitchFamily="18" charset="0"/>
                        <a:ea typeface="等线" panose="02010600030101010101" pitchFamily="2" charset="-122"/>
                      </a:endParaRPr>
                    </a:p>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(Average/Cell edge SE, bps/Hz)</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gridSpan="5">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Spectral efficiency of different MIMO configurations@7GHz </a:t>
                      </a:r>
                      <a:endParaRPr lang="en-US" sz="1000">
                        <a:effectLst/>
                        <a:latin typeface="Times New Roman" panose="02020603050405020304" pitchFamily="18" charset="0"/>
                        <a:ea typeface="等线" panose="02010600030101010101" pitchFamily="2" charset="-122"/>
                      </a:endParaRPr>
                    </a:p>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(Average/Cell edge SE, N x ITU IMT-2020 REQ)</a:t>
                      </a:r>
                      <a:r>
                        <a:rPr lang="en-GB" sz="1000">
                          <a:effectLst/>
                          <a:latin typeface="Arial" panose="020B0604020202020204" pitchFamily="34" charset="0"/>
                          <a:ea typeface="等线" panose="02010600030101010101" pitchFamily="2" charset="-122"/>
                        </a:rPr>
                        <a:t> </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8134503"/>
                  </a:ext>
                </a:extLst>
              </a:tr>
              <a:tr h="264668">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768*x8</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768*x16</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1536*x8</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1536*x16</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tc>
                  <a:txBody>
                    <a:bodyPr/>
                    <a:lstStyle/>
                    <a:p>
                      <a:pPr marL="0" marR="0" algn="ctr">
                        <a:spcBef>
                          <a:spcPts val="0"/>
                        </a:spcBef>
                        <a:spcAft>
                          <a:spcPts val="0"/>
                        </a:spcAft>
                        <a:tabLst>
                          <a:tab pos="323850" algn="l"/>
                        </a:tabLst>
                      </a:pPr>
                      <a:r>
                        <a:rPr lang="en-GB" sz="1000" dirty="0">
                          <a:effectLst/>
                          <a:latin typeface="Arial" panose="020B0604020202020204" pitchFamily="34" charset="0"/>
                          <a:ea typeface="等线" panose="02010600030101010101" pitchFamily="2" charset="-122"/>
                        </a:rPr>
                        <a:t>768*x4</a:t>
                      </a:r>
                      <a:endParaRPr lang="en-US" sz="10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3153390303"/>
                  </a:ext>
                </a:extLst>
              </a:tr>
              <a:tr h="264668">
                <a:tc rowSpan="3">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DL</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Dense urban</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7.8/0.225 </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4.9x/5.6x  </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7.3x/9.4x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6.6x/8.1x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9.2x/13.1x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a:t>
                      </a:r>
                      <a:endParaRPr lang="en-US" sz="1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961921"/>
                  </a:ext>
                </a:extLst>
              </a:tr>
              <a:tr h="264668">
                <a:tc vMerge="1">
                  <a:txBody>
                    <a:bodyPr/>
                    <a:lstStyle/>
                    <a:p>
                      <a:endParaRPr lang="en-US"/>
                    </a:p>
                  </a:txBody>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Rural</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3.3/0.12 </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dirty="0">
                          <a:solidFill>
                            <a:srgbClr val="0070C0"/>
                          </a:solidFill>
                          <a:effectLst/>
                          <a:latin typeface="Arial" panose="020B0604020202020204" pitchFamily="34" charset="0"/>
                          <a:ea typeface="等线" panose="02010600030101010101" pitchFamily="2" charset="-122"/>
                        </a:rPr>
                        <a:t>11.3x/9.6x</a:t>
                      </a:r>
                      <a:endParaRPr lang="en-US" sz="1000" dirty="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18.6x/16.7x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16.1x/14.2x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23.9x/26.6x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a:t>
                      </a:r>
                      <a:endParaRPr lang="en-US" sz="1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6257337"/>
                  </a:ext>
                </a:extLst>
              </a:tr>
              <a:tr h="264668">
                <a:tc vMerge="1">
                  <a:txBody>
                    <a:bodyPr/>
                    <a:lstStyle/>
                    <a:p>
                      <a:endParaRPr lang="en-US"/>
                    </a:p>
                  </a:txBody>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Indoor</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9/0.3</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4.6x/5.1x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6.4x/8.1x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6.3x/8.8x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8.2x/13.2x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a:t>
                      </a:r>
                      <a:endParaRPr lang="en-US" sz="1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1487067"/>
                  </a:ext>
                </a:extLst>
              </a:tr>
              <a:tr h="264668">
                <a:tc rowSpan="3">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UL</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Dense urban</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5.4/0.15</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13.5x/6.9x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14.7x/8.8x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16x/12.3x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16.7x/14.8x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12.4x/5.2x</a:t>
                      </a:r>
                      <a:endParaRPr lang="en-US" sz="1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6486172"/>
                  </a:ext>
                </a:extLst>
              </a:tr>
              <a:tr h="264668">
                <a:tc vMerge="1">
                  <a:txBody>
                    <a:bodyPr/>
                    <a:lstStyle/>
                    <a:p>
                      <a:endParaRPr lang="en-US"/>
                    </a:p>
                  </a:txBody>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Rural</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1.6/0.05</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30.7x/8.8x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33.4x/11.8x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37.6x/18.1x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39.7x/23.4x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28.3x/6.8x</a:t>
                      </a:r>
                      <a:endParaRPr lang="en-US" sz="100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1167238"/>
                  </a:ext>
                </a:extLst>
              </a:tr>
              <a:tr h="264668">
                <a:tc vMerge="1">
                  <a:txBody>
                    <a:bodyPr/>
                    <a:lstStyle/>
                    <a:p>
                      <a:endParaRPr lang="en-US"/>
                    </a:p>
                  </a:txBody>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Indoor</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effectLst/>
                          <a:latin typeface="Arial" panose="020B0604020202020204" pitchFamily="34" charset="0"/>
                          <a:ea typeface="等线" panose="02010600030101010101" pitchFamily="2" charset="-122"/>
                        </a:rPr>
                        <a:t>6.75/0.21</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10.7x/20x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12.4x/26.2x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15.7x/45x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a:solidFill>
                            <a:srgbClr val="0070C0"/>
                          </a:solidFill>
                          <a:effectLst/>
                          <a:latin typeface="Arial" panose="020B0604020202020204" pitchFamily="34" charset="0"/>
                          <a:ea typeface="等线" panose="02010600030101010101" pitchFamily="2" charset="-122"/>
                        </a:rPr>
                        <a:t>16.4x/49.5x</a:t>
                      </a:r>
                      <a:endParaRPr lang="en-US" sz="1000">
                        <a:effectLst/>
                        <a:latin typeface="Times New Roman" panose="02020603050405020304" pitchFamily="18" charset="0"/>
                        <a:ea typeface="等线" panose="02010600030101010101" pitchFamily="2" charset="-122"/>
                      </a:endParaRPr>
                    </a:p>
                  </a:txBody>
                  <a:tcPr marL="73025" marR="73025" marT="27305" marB="273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323850" algn="l"/>
                        </a:tabLst>
                      </a:pPr>
                      <a:r>
                        <a:rPr lang="en-GB" sz="1000" dirty="0">
                          <a:solidFill>
                            <a:srgbClr val="0070C0"/>
                          </a:solidFill>
                          <a:effectLst/>
                          <a:latin typeface="Arial" panose="020B0604020202020204" pitchFamily="34" charset="0"/>
                          <a:ea typeface="等线" panose="02010600030101010101" pitchFamily="2" charset="-122"/>
                        </a:rPr>
                        <a:t>8.9x/14.5x</a:t>
                      </a:r>
                      <a:endParaRPr lang="en-US" sz="1000" dirty="0">
                        <a:effectLst/>
                        <a:latin typeface="Times New Roman" panose="02020603050405020304" pitchFamily="18" charset="0"/>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1114462"/>
                  </a:ext>
                </a:extLst>
              </a:tr>
            </a:tbl>
          </a:graphicData>
        </a:graphic>
      </p:graphicFrame>
      <p:sp>
        <p:nvSpPr>
          <p:cNvPr id="6" name="Rectangle 5">
            <a:extLst>
              <a:ext uri="{FF2B5EF4-FFF2-40B4-BE49-F238E27FC236}">
                <a16:creationId xmlns:a16="http://schemas.microsoft.com/office/drawing/2014/main" id="{8E44FF5C-7022-4A4A-8DB0-67AC5F335813}"/>
              </a:ext>
            </a:extLst>
          </p:cNvPr>
          <p:cNvSpPr/>
          <p:nvPr/>
        </p:nvSpPr>
        <p:spPr>
          <a:xfrm>
            <a:off x="1809684" y="5357510"/>
            <a:ext cx="3902003" cy="1169551"/>
          </a:xfrm>
          <a:prstGeom prst="rect">
            <a:avLst/>
          </a:prstGeom>
        </p:spPr>
        <p:txBody>
          <a:bodyPr wrap="square">
            <a:spAutoFit/>
          </a:bodyPr>
          <a:lstStyle/>
          <a:p>
            <a:r>
              <a:rPr lang="en-GB" sz="1000" dirty="0">
                <a:ea typeface="等线" panose="02010600030101010101" pitchFamily="2" charset="-122"/>
              </a:rPr>
              <a:t>* for outdoor (Dense urban and Rural)</a:t>
            </a:r>
            <a:endParaRPr lang="en-US" sz="1000" dirty="0">
              <a:ea typeface="等线" panose="02010600030101010101" pitchFamily="2" charset="-122"/>
            </a:endParaRPr>
          </a:p>
          <a:p>
            <a:pPr marL="173038" marR="63500" lvl="0" indent="-173038" hangingPunct="0">
              <a:buFont typeface="Wingdings" panose="05000000000000000000" pitchFamily="2" charset="2"/>
              <a:buChar char=""/>
              <a:tabLst>
                <a:tab pos="173038" algn="l"/>
                <a:tab pos="228600" algn="l"/>
                <a:tab pos="231775"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r>
              <a:rPr lang="en-GB" sz="1000" dirty="0">
                <a:ea typeface="等线" panose="02010600030101010101" pitchFamily="2" charset="-122"/>
              </a:rPr>
              <a:t>BS 768 = (M, N, P, Mg, Ng; </a:t>
            </a:r>
            <a:r>
              <a:rPr lang="en-GB" sz="1000" dirty="0" err="1">
                <a:ea typeface="等线" panose="02010600030101010101" pitchFamily="2" charset="-122"/>
              </a:rPr>
              <a:t>Mp</a:t>
            </a:r>
            <a:r>
              <a:rPr lang="en-GB" sz="1000" dirty="0">
                <a:ea typeface="等线" panose="02010600030101010101" pitchFamily="2" charset="-122"/>
              </a:rPr>
              <a:t>, Np) = (24,16,2,1,1,8,16)</a:t>
            </a:r>
            <a:endParaRPr lang="en-US" sz="1000" dirty="0">
              <a:ea typeface="等线" panose="02010600030101010101" pitchFamily="2" charset="-122"/>
            </a:endParaRPr>
          </a:p>
          <a:p>
            <a:pPr marL="173038" marR="63500" lvl="0" indent="-173038" hangingPunct="0">
              <a:buFont typeface="Wingdings" panose="05000000000000000000" pitchFamily="2" charset="2"/>
              <a:buChar char=""/>
              <a:tabLst>
                <a:tab pos="173038" algn="l"/>
                <a:tab pos="228600" algn="l"/>
                <a:tab pos="231775"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r>
              <a:rPr lang="en-GB" sz="1000" dirty="0">
                <a:ea typeface="等线" panose="02010600030101010101" pitchFamily="2" charset="-122"/>
              </a:rPr>
              <a:t>BS 1536 = (24,32,2,1,1,8,32) </a:t>
            </a:r>
            <a:endParaRPr lang="en-US" sz="1000" dirty="0">
              <a:ea typeface="等线" panose="02010600030101010101" pitchFamily="2" charset="-122"/>
            </a:endParaRPr>
          </a:p>
          <a:p>
            <a:r>
              <a:rPr lang="en-GB" sz="1000" dirty="0">
                <a:ea typeface="等线" panose="02010600030101010101" pitchFamily="2" charset="-122"/>
              </a:rPr>
              <a:t>For indoor hotspot</a:t>
            </a:r>
            <a:endParaRPr lang="en-US" sz="1000" dirty="0">
              <a:ea typeface="等线" panose="02010600030101010101" pitchFamily="2" charset="-122"/>
            </a:endParaRPr>
          </a:p>
          <a:p>
            <a:pPr marL="173038" marR="63500" lvl="0" indent="-173038" hangingPunct="0">
              <a:buFont typeface="Wingdings" panose="05000000000000000000" pitchFamily="2" charset="2"/>
              <a:buChar char=""/>
              <a:tabLst>
                <a:tab pos="173038" algn="l"/>
                <a:tab pos="228600" algn="l"/>
                <a:tab pos="284163"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r>
              <a:rPr lang="en-GB" sz="1000" dirty="0">
                <a:ea typeface="等线" panose="02010600030101010101" pitchFamily="2" charset="-122"/>
              </a:rPr>
              <a:t>BS 768 = (8,16,2,1,1,8,16), 256 antenna elements</a:t>
            </a:r>
            <a:endParaRPr lang="en-US" sz="1000" dirty="0">
              <a:ea typeface="等线" panose="02010600030101010101" pitchFamily="2" charset="-122"/>
            </a:endParaRPr>
          </a:p>
          <a:p>
            <a:pPr marL="173038" marR="63500" lvl="0" indent="-173038" hangingPunct="0">
              <a:buFont typeface="Wingdings" panose="05000000000000000000" pitchFamily="2" charset="2"/>
              <a:buChar char=""/>
              <a:tabLst>
                <a:tab pos="173038" algn="l"/>
                <a:tab pos="228600" algn="l"/>
                <a:tab pos="284163" algn="l"/>
                <a:tab pos="719138" algn="l"/>
                <a:tab pos="900113" algn="l"/>
                <a:tab pos="1079500" algn="l"/>
                <a:tab pos="1187450" algn="l"/>
                <a:tab pos="1260475" algn="l"/>
                <a:tab pos="1439863" algn="l"/>
                <a:tab pos="1619250" algn="l"/>
                <a:tab pos="1800225" algn="l"/>
                <a:tab pos="1979613" algn="l"/>
                <a:tab pos="2159000" algn="l"/>
                <a:tab pos="2339975" algn="l"/>
                <a:tab pos="2519363" algn="l"/>
              </a:tabLst>
            </a:pPr>
            <a:r>
              <a:rPr lang="en-GB" sz="1000" dirty="0">
                <a:ea typeface="等线" panose="02010600030101010101" pitchFamily="2" charset="-122"/>
              </a:rPr>
              <a:t>BS 1536 = (8,32,2,1,1,8,32), 512 antenna elements</a:t>
            </a:r>
            <a:endParaRPr lang="en-US" sz="1000" dirty="0">
              <a:ea typeface="等线" panose="02010600030101010101" pitchFamily="2" charset="-122"/>
            </a:endParaRPr>
          </a:p>
          <a:p>
            <a:r>
              <a:rPr lang="en-GB" sz="1000" dirty="0">
                <a:ea typeface="等线" panose="02010600030101010101" pitchFamily="2" charset="-122"/>
              </a:rPr>
              <a:t>For outdoor and indoor, UE 8 = (2,2,2,1,1,2,2), UE 16 = (2,4,2,1,1,2,4)</a:t>
            </a:r>
            <a:endParaRPr lang="en-US" sz="1000" dirty="0">
              <a:ea typeface="等线" panose="02010600030101010101" pitchFamily="2" charset="-122"/>
            </a:endParaRPr>
          </a:p>
        </p:txBody>
      </p:sp>
    </p:spTree>
    <p:extLst>
      <p:ext uri="{BB962C8B-B14F-4D97-AF65-F5344CB8AC3E}">
        <p14:creationId xmlns:p14="http://schemas.microsoft.com/office/powerpoint/2010/main" val="2652750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1A8C068-75D1-4F75-A0FD-3DCC634AF093}"/>
              </a:ext>
            </a:extLst>
          </p:cNvPr>
          <p:cNvSpPr>
            <a:spLocks noGrp="1"/>
          </p:cNvSpPr>
          <p:nvPr>
            <p:ph type="subTitle" idx="1"/>
          </p:nvPr>
        </p:nvSpPr>
        <p:spPr/>
        <p:txBody>
          <a:bodyPr/>
          <a:lstStyle/>
          <a:p>
            <a:r>
              <a:rPr lang="en-GB" sz="2000" b="1" dirty="0">
                <a:latin typeface="+mn-lt"/>
              </a:rPr>
              <a:t>Positioning</a:t>
            </a:r>
            <a:endParaRPr lang="en-US" sz="2000" b="1" dirty="0">
              <a:latin typeface="+mn-lt"/>
            </a:endParaRPr>
          </a:p>
        </p:txBody>
      </p:sp>
      <p:sp>
        <p:nvSpPr>
          <p:cNvPr id="3" name="Content Placeholder 2">
            <a:extLst>
              <a:ext uri="{FF2B5EF4-FFF2-40B4-BE49-F238E27FC236}">
                <a16:creationId xmlns:a16="http://schemas.microsoft.com/office/drawing/2014/main" id="{EE3E161C-9216-4D10-BD32-14C6109914CF}"/>
              </a:ext>
            </a:extLst>
          </p:cNvPr>
          <p:cNvSpPr>
            <a:spLocks noGrp="1"/>
          </p:cNvSpPr>
          <p:nvPr>
            <p:ph idx="12"/>
          </p:nvPr>
        </p:nvSpPr>
        <p:spPr>
          <a:xfrm>
            <a:off x="736258" y="1011839"/>
            <a:ext cx="10945533" cy="1372449"/>
          </a:xfrm>
        </p:spPr>
        <p:txBody>
          <a:bodyPr/>
          <a:lstStyle/>
          <a:p>
            <a:r>
              <a:rPr lang="en-GB" sz="1200" dirty="0">
                <a:latin typeface="+mn-lt"/>
              </a:rPr>
              <a:t>To investigate the proper requirement for positioning accuracy, simulations are conducted in </a:t>
            </a:r>
            <a:r>
              <a:rPr lang="en-US" altLang="zh-CN" sz="1200" dirty="0">
                <a:latin typeface="+mn-lt"/>
              </a:rPr>
              <a:t>three</a:t>
            </a:r>
            <a:r>
              <a:rPr lang="en-GB" sz="1200" dirty="0">
                <a:latin typeface="+mn-lt"/>
              </a:rPr>
              <a:t> scenarios: </a:t>
            </a:r>
            <a:r>
              <a:rPr lang="en-GB" sz="1200" dirty="0" err="1">
                <a:latin typeface="+mn-lt"/>
              </a:rPr>
              <a:t>InF</a:t>
            </a:r>
            <a:r>
              <a:rPr lang="en-GB" sz="1200" dirty="0">
                <a:latin typeface="+mn-lt"/>
              </a:rPr>
              <a:t>-SH (Indoor Factory with Sparse clutter and High base station height), Indoor office (or hotspot as called in ITU), and Urban Macro. The positioning method of UL-TDOA and single-BS positioning is used in the indoor and outdoor simulation, respectively, with 200MHz SRS bandwidth at carrier frequency around 7GHz.</a:t>
            </a:r>
            <a:endParaRPr lang="en-US" sz="1200" dirty="0">
              <a:latin typeface="+mn-lt"/>
            </a:endParaRPr>
          </a:p>
          <a:p>
            <a:r>
              <a:rPr lang="en-GB" sz="1200" dirty="0">
                <a:latin typeface="+mn-lt"/>
              </a:rPr>
              <a:t>As results below, the simulation in </a:t>
            </a:r>
            <a:r>
              <a:rPr lang="en-GB" sz="1200" dirty="0" err="1">
                <a:latin typeface="+mn-lt"/>
              </a:rPr>
              <a:t>InF</a:t>
            </a:r>
            <a:r>
              <a:rPr lang="en-GB" sz="1200" dirty="0">
                <a:latin typeface="+mn-lt"/>
              </a:rPr>
              <a:t>-SH is able to achieve the positioning accuracy of 0.20m@90% CDF for central UE (UE located inside the red box). The result of In</a:t>
            </a:r>
            <a:r>
              <a:rPr lang="en-US" sz="1200" dirty="0">
                <a:latin typeface="+mn-lt"/>
              </a:rPr>
              <a:t>door office/hotspot is 0.46</a:t>
            </a:r>
            <a:r>
              <a:rPr lang="en-GB" sz="1200" dirty="0">
                <a:latin typeface="+mn-lt"/>
              </a:rPr>
              <a:t>m@90% CDF due to less LOS BS sites compared with </a:t>
            </a:r>
            <a:r>
              <a:rPr lang="en-GB" sz="1200" dirty="0" err="1">
                <a:latin typeface="+mn-lt"/>
              </a:rPr>
              <a:t>InF</a:t>
            </a:r>
            <a:r>
              <a:rPr lang="en-GB" sz="1200" dirty="0">
                <a:latin typeface="+mn-lt"/>
              </a:rPr>
              <a:t>-SH scenario. The result of Uma is 2.5m@90% due to visibility of single-BS and </a:t>
            </a:r>
            <a:r>
              <a:rPr lang="en-GB" sz="1200" dirty="0" err="1">
                <a:latin typeface="+mn-lt"/>
              </a:rPr>
              <a:t>NLoS</a:t>
            </a:r>
            <a:r>
              <a:rPr lang="en-GB" sz="1200" dirty="0">
                <a:latin typeface="+mn-lt"/>
              </a:rPr>
              <a:t> conditions.</a:t>
            </a:r>
            <a:endParaRPr lang="en-US" sz="1200" dirty="0">
              <a:latin typeface="+mn-lt"/>
            </a:endParaRPr>
          </a:p>
          <a:p>
            <a:r>
              <a:rPr lang="en-GB" sz="1200" dirty="0">
                <a:latin typeface="+mn-lt"/>
              </a:rPr>
              <a:t>Accordingly, it is proposed to consider Horizontal accuracy of [20-50cm] @90% for indoor scenario and </a:t>
            </a:r>
            <a:r>
              <a:rPr lang="en-US" altLang="zh-CN" sz="1200" dirty="0">
                <a:latin typeface="+mn-lt"/>
              </a:rPr>
              <a:t>[</a:t>
            </a:r>
            <a:r>
              <a:rPr lang="en-GB" sz="1200" dirty="0">
                <a:latin typeface="+mn-lt"/>
              </a:rPr>
              <a:t>3-5m]@90% for outdoor scenario as requirement for positioning accuracy TPR.</a:t>
            </a:r>
            <a:endParaRPr lang="en-US" sz="1200" dirty="0">
              <a:latin typeface="+mn-lt"/>
            </a:endParaRPr>
          </a:p>
          <a:p>
            <a:endParaRPr lang="en-US" dirty="0"/>
          </a:p>
        </p:txBody>
      </p:sp>
      <p:graphicFrame>
        <p:nvGraphicFramePr>
          <p:cNvPr id="18" name="Table 17">
            <a:extLst>
              <a:ext uri="{FF2B5EF4-FFF2-40B4-BE49-F238E27FC236}">
                <a16:creationId xmlns:a16="http://schemas.microsoft.com/office/drawing/2014/main" id="{1EC5F568-1FDA-49AD-9BF1-0AC5ADAAB6CE}"/>
              </a:ext>
            </a:extLst>
          </p:cNvPr>
          <p:cNvGraphicFramePr>
            <a:graphicFrameLocks noGrp="1"/>
          </p:cNvGraphicFramePr>
          <p:nvPr>
            <p:extLst>
              <p:ext uri="{D42A27DB-BD31-4B8C-83A1-F6EECF244321}">
                <p14:modId xmlns:p14="http://schemas.microsoft.com/office/powerpoint/2010/main" val="2449927103"/>
              </p:ext>
            </p:extLst>
          </p:nvPr>
        </p:nvGraphicFramePr>
        <p:xfrm>
          <a:off x="8849803" y="2882808"/>
          <a:ext cx="3135465" cy="3537609"/>
        </p:xfrm>
        <a:graphic>
          <a:graphicData uri="http://schemas.openxmlformats.org/drawingml/2006/table">
            <a:tbl>
              <a:tblPr firstRow="1" firstCol="1" bandRow="1"/>
              <a:tblGrid>
                <a:gridCol w="526445">
                  <a:extLst>
                    <a:ext uri="{9D8B030D-6E8A-4147-A177-3AD203B41FA5}">
                      <a16:colId xmlns:a16="http://schemas.microsoft.com/office/drawing/2014/main" val="1479107622"/>
                    </a:ext>
                  </a:extLst>
                </a:gridCol>
                <a:gridCol w="727741">
                  <a:extLst>
                    <a:ext uri="{9D8B030D-6E8A-4147-A177-3AD203B41FA5}">
                      <a16:colId xmlns:a16="http://schemas.microsoft.com/office/drawing/2014/main" val="3091866436"/>
                    </a:ext>
                  </a:extLst>
                </a:gridCol>
                <a:gridCol w="627093">
                  <a:extLst>
                    <a:ext uri="{9D8B030D-6E8A-4147-A177-3AD203B41FA5}">
                      <a16:colId xmlns:a16="http://schemas.microsoft.com/office/drawing/2014/main" val="3284005063"/>
                    </a:ext>
                  </a:extLst>
                </a:gridCol>
                <a:gridCol w="627093">
                  <a:extLst>
                    <a:ext uri="{9D8B030D-6E8A-4147-A177-3AD203B41FA5}">
                      <a16:colId xmlns:a16="http://schemas.microsoft.com/office/drawing/2014/main" val="484873142"/>
                    </a:ext>
                  </a:extLst>
                </a:gridCol>
                <a:gridCol w="627093">
                  <a:extLst>
                    <a:ext uri="{9D8B030D-6E8A-4147-A177-3AD203B41FA5}">
                      <a16:colId xmlns:a16="http://schemas.microsoft.com/office/drawing/2014/main" val="998548991"/>
                    </a:ext>
                  </a:extLst>
                </a:gridCol>
              </a:tblGrid>
              <a:tr h="468712">
                <a:tc gridSpan="2">
                  <a:txBody>
                    <a:bodyPr/>
                    <a:lstStyle/>
                    <a:p>
                      <a:pPr marL="0" marR="0" algn="ctr">
                        <a:spcBef>
                          <a:spcPts val="0"/>
                        </a:spcBef>
                        <a:spcAft>
                          <a:spcPts val="0"/>
                        </a:spcAft>
                      </a:pPr>
                      <a:r>
                        <a:rPr lang="en-GB" sz="1000" b="1" dirty="0">
                          <a:effectLst/>
                          <a:latin typeface="+mn-lt"/>
                          <a:ea typeface="等线" panose="02010600030101010101" pitchFamily="2" charset="-122"/>
                        </a:rPr>
                        <a:t> </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marL="0" marR="0" algn="ctr">
                        <a:spcBef>
                          <a:spcPts val="0"/>
                        </a:spcBef>
                        <a:spcAft>
                          <a:spcPts val="0"/>
                        </a:spcAft>
                      </a:pPr>
                      <a:r>
                        <a:rPr lang="en-GB" sz="1000" b="1">
                          <a:effectLst/>
                          <a:latin typeface="+mn-lt"/>
                          <a:ea typeface="等线" panose="02010600030101010101" pitchFamily="2" charset="-122"/>
                        </a:rPr>
                        <a:t>InF-SH</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b="1" dirty="0">
                          <a:effectLst/>
                          <a:latin typeface="+mn-lt"/>
                          <a:ea typeface="等线" panose="02010600030101010101" pitchFamily="2" charset="-122"/>
                        </a:rPr>
                        <a:t>Indoor Hot Spot</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altLang="zh-CN" sz="1000" b="1" dirty="0" err="1">
                          <a:effectLst/>
                          <a:latin typeface="+mn-lt"/>
                          <a:ea typeface="等线" panose="02010600030101010101" pitchFamily="2" charset="-122"/>
                        </a:rPr>
                        <a:t>UMa</a:t>
                      </a:r>
                      <a:endParaRPr lang="en-US" sz="1000" b="1"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469390972"/>
                  </a:ext>
                </a:extLst>
              </a:tr>
              <a:tr h="192898">
                <a:tc gridSpan="2">
                  <a:txBody>
                    <a:bodyPr/>
                    <a:lstStyle/>
                    <a:p>
                      <a:pPr marL="0" marR="0" algn="ctr">
                        <a:spcBef>
                          <a:spcPts val="0"/>
                        </a:spcBef>
                        <a:spcAft>
                          <a:spcPts val="0"/>
                        </a:spcAft>
                      </a:pPr>
                      <a:r>
                        <a:rPr lang="en-GB" sz="1000" b="1">
                          <a:effectLst/>
                          <a:latin typeface="+mn-lt"/>
                          <a:ea typeface="等线" panose="02010600030101010101" pitchFamily="2" charset="-122"/>
                        </a:rPr>
                        <a:t>Frequency</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marL="0" marR="0" algn="ctr">
                        <a:spcBef>
                          <a:spcPts val="0"/>
                        </a:spcBef>
                        <a:spcAft>
                          <a:spcPts val="0"/>
                        </a:spcAft>
                      </a:pPr>
                      <a:r>
                        <a:rPr lang="en-GB" sz="1000" dirty="0">
                          <a:effectLst/>
                          <a:latin typeface="+mn-lt"/>
                          <a:ea typeface="等线" panose="02010600030101010101" pitchFamily="2" charset="-122"/>
                        </a:rPr>
                        <a:t>6.7GHz</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dirty="0">
                          <a:effectLst/>
                          <a:latin typeface="+mn-lt"/>
                          <a:ea typeface="等线" panose="02010600030101010101" pitchFamily="2" charset="-122"/>
                        </a:rPr>
                        <a:t>6.7GHz</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6.7</a:t>
                      </a:r>
                      <a:r>
                        <a:rPr lang="en-US" altLang="zh-CN" sz="1000" dirty="0">
                          <a:effectLst/>
                          <a:latin typeface="+mn-lt"/>
                          <a:ea typeface="等线" panose="02010600030101010101" pitchFamily="2" charset="-122"/>
                        </a:rPr>
                        <a:t>GHz</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3051631634"/>
                  </a:ext>
                </a:extLst>
              </a:tr>
              <a:tr h="192898">
                <a:tc gridSpan="2">
                  <a:txBody>
                    <a:bodyPr/>
                    <a:lstStyle/>
                    <a:p>
                      <a:pPr marL="0" marR="0" algn="ctr">
                        <a:spcBef>
                          <a:spcPts val="0"/>
                        </a:spcBef>
                        <a:spcAft>
                          <a:spcPts val="0"/>
                        </a:spcAft>
                      </a:pPr>
                      <a:r>
                        <a:rPr lang="en-GB" sz="1000" b="1">
                          <a:effectLst/>
                          <a:latin typeface="+mn-lt"/>
                          <a:ea typeface="等线" panose="02010600030101010101" pitchFamily="2" charset="-122"/>
                        </a:rPr>
                        <a:t>Bandwidth</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marL="0" marR="0" algn="ctr">
                        <a:spcBef>
                          <a:spcPts val="0"/>
                        </a:spcBef>
                        <a:spcAft>
                          <a:spcPts val="0"/>
                        </a:spcAft>
                      </a:pPr>
                      <a:r>
                        <a:rPr lang="en-GB" sz="1000">
                          <a:effectLst/>
                          <a:latin typeface="+mn-lt"/>
                          <a:ea typeface="等线" panose="02010600030101010101" pitchFamily="2" charset="-122"/>
                        </a:rPr>
                        <a:t>200MHz</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200MHz</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200MHz</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454699130"/>
                  </a:ext>
                </a:extLst>
              </a:tr>
              <a:tr h="468712">
                <a:tc rowSpan="3">
                  <a:txBody>
                    <a:bodyPr/>
                    <a:lstStyle/>
                    <a:p>
                      <a:pPr marL="0" marR="0" algn="ctr">
                        <a:spcBef>
                          <a:spcPts val="0"/>
                        </a:spcBef>
                        <a:spcAft>
                          <a:spcPts val="0"/>
                        </a:spcAft>
                      </a:pPr>
                      <a:r>
                        <a:rPr lang="en-GB" sz="1000" b="1">
                          <a:effectLst/>
                          <a:latin typeface="+mn-lt"/>
                          <a:ea typeface="等线" panose="02010600030101010101" pitchFamily="2" charset="-122"/>
                        </a:rPr>
                        <a:t>Layout</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solidFill>
                            <a:srgbClr val="000000"/>
                          </a:solidFill>
                          <a:effectLst/>
                          <a:latin typeface="+mn-lt"/>
                          <a:ea typeface="等线" panose="02010600030101010101" pitchFamily="2" charset="-122"/>
                        </a:rPr>
                        <a:t>Room Size (L x W x H)</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300m x 150m x 10m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120m x 50m x 3m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N/A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2125360942"/>
                  </a:ext>
                </a:extLst>
              </a:tr>
              <a:tr h="192898">
                <a:tc vMerge="1">
                  <a:txBody>
                    <a:bodyPr/>
                    <a:lstStyle/>
                    <a:p>
                      <a:endParaRPr lang="en-US"/>
                    </a:p>
                  </a:txBody>
                  <a:tcPr/>
                </a:tc>
                <a:tc>
                  <a:txBody>
                    <a:bodyPr/>
                    <a:lstStyle/>
                    <a:p>
                      <a:pPr marL="0" marR="0" algn="ctr">
                        <a:spcBef>
                          <a:spcPts val="0"/>
                        </a:spcBef>
                        <a:spcAft>
                          <a:spcPts val="0"/>
                        </a:spcAft>
                      </a:pPr>
                      <a:r>
                        <a:rPr lang="en-GB" sz="1000">
                          <a:effectLst/>
                          <a:latin typeface="+mn-lt"/>
                          <a:ea typeface="等线" panose="02010600030101010101" pitchFamily="2" charset="-122"/>
                        </a:rPr>
                        <a:t>ISD</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50m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20m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500m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527303502"/>
                  </a:ext>
                </a:extLst>
              </a:tr>
              <a:tr h="312475">
                <a:tc vMerge="1">
                  <a:txBody>
                    <a:bodyPr/>
                    <a:lstStyle/>
                    <a:p>
                      <a:endParaRPr lang="en-US"/>
                    </a:p>
                  </a:txBody>
                  <a:tcPr/>
                </a:tc>
                <a:tc>
                  <a:txBody>
                    <a:bodyPr/>
                    <a:lstStyle/>
                    <a:p>
                      <a:pPr marL="0" marR="0" algn="ctr">
                        <a:spcBef>
                          <a:spcPts val="0"/>
                        </a:spcBef>
                        <a:spcAft>
                          <a:spcPts val="0"/>
                        </a:spcAft>
                      </a:pPr>
                      <a:r>
                        <a:rPr lang="en-GB" sz="1000">
                          <a:effectLst/>
                          <a:latin typeface="+mn-lt"/>
                          <a:ea typeface="等线" panose="02010600030101010101" pitchFamily="2" charset="-122"/>
                        </a:rPr>
                        <a:t>BS number</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18 (6 x 3)</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12 (6 x 2)</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812012383"/>
                  </a:ext>
                </a:extLst>
              </a:tr>
              <a:tr h="192898">
                <a:tc rowSpan="3">
                  <a:txBody>
                    <a:bodyPr/>
                    <a:lstStyle/>
                    <a:p>
                      <a:pPr marL="0" marR="0" algn="ctr">
                        <a:spcBef>
                          <a:spcPts val="0"/>
                        </a:spcBef>
                        <a:spcAft>
                          <a:spcPts val="0"/>
                        </a:spcAft>
                      </a:pPr>
                      <a:r>
                        <a:rPr lang="en-GB" sz="1000" b="1" dirty="0">
                          <a:solidFill>
                            <a:srgbClr val="000000"/>
                          </a:solidFill>
                          <a:effectLst/>
                          <a:latin typeface="+mn-lt"/>
                          <a:ea typeface="等线" panose="02010600030101010101" pitchFamily="2" charset="-122"/>
                        </a:rPr>
                        <a:t>BS Parameters</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BS height</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8m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3m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25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046692899"/>
                  </a:ext>
                </a:extLst>
              </a:tr>
              <a:tr h="192898">
                <a:tc vMerge="1">
                  <a:txBody>
                    <a:bodyPr/>
                    <a:lstStyle/>
                    <a:p>
                      <a:endParaRPr lang="en-US"/>
                    </a:p>
                  </a:txBody>
                  <a:tcPr/>
                </a:tc>
                <a:tc>
                  <a:txBody>
                    <a:bodyPr/>
                    <a:lstStyle/>
                    <a:p>
                      <a:pPr marL="0" marR="0" algn="ctr">
                        <a:spcBef>
                          <a:spcPts val="0"/>
                        </a:spcBef>
                        <a:spcAft>
                          <a:spcPts val="0"/>
                        </a:spcAft>
                      </a:pPr>
                      <a:r>
                        <a:rPr lang="en-GB" sz="1000">
                          <a:solidFill>
                            <a:srgbClr val="000000"/>
                          </a:solidFill>
                          <a:effectLst/>
                          <a:latin typeface="+mn-lt"/>
                          <a:ea typeface="等线" panose="02010600030101010101" pitchFamily="2" charset="-122"/>
                        </a:rPr>
                        <a:t>BS Power</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23dBm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23dBm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56dBm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3138041760"/>
                  </a:ext>
                </a:extLst>
              </a:tr>
              <a:tr h="468712">
                <a:tc vMerge="1">
                  <a:txBody>
                    <a:bodyPr/>
                    <a:lstStyle/>
                    <a:p>
                      <a:endParaRPr lang="en-US"/>
                    </a:p>
                  </a:txBody>
                  <a:tcPr/>
                </a:tc>
                <a:tc>
                  <a:txBody>
                    <a:bodyPr/>
                    <a:lstStyle/>
                    <a:p>
                      <a:pPr marL="0" marR="0" algn="ctr">
                        <a:spcBef>
                          <a:spcPts val="0"/>
                        </a:spcBef>
                        <a:spcAft>
                          <a:spcPts val="0"/>
                        </a:spcAft>
                      </a:pPr>
                      <a:r>
                        <a:rPr lang="en-GB" sz="1000">
                          <a:solidFill>
                            <a:srgbClr val="000000"/>
                          </a:solidFill>
                          <a:effectLst/>
                          <a:latin typeface="+mn-lt"/>
                          <a:ea typeface="等线" panose="02010600030101010101" pitchFamily="2" charset="-122"/>
                        </a:rPr>
                        <a:t>BS Antenna Number</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altLang="zh-CN" sz="1000" dirty="0">
                          <a:effectLst/>
                          <a:latin typeface="+mn-lt"/>
                          <a:ea typeface="+mn-ea"/>
                        </a:rPr>
                        <a:t>256TRX</a:t>
                      </a:r>
                      <a:endParaRPr lang="en-US" sz="1000" dirty="0">
                        <a:effectLst/>
                        <a:latin typeface="+mn-lt"/>
                        <a:ea typeface="等线" panose="02010600030101010101" pitchFamily="2" charset="-122"/>
                      </a:endParaRPr>
                    </a:p>
                    <a:p>
                      <a:pPr marL="0" marR="0" algn="ctr">
                        <a:spcBef>
                          <a:spcPts val="0"/>
                        </a:spcBef>
                        <a:spcAft>
                          <a:spcPts val="0"/>
                        </a:spcAft>
                      </a:pPr>
                      <a:r>
                        <a:rPr lang="en-US" sz="1000" dirty="0">
                          <a:effectLst/>
                          <a:latin typeface="+mn-lt"/>
                          <a:ea typeface="等线" panose="02010600030101010101" pitchFamily="2" charset="-122"/>
                        </a:rPr>
                        <a:t>1536AE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2425507742"/>
                  </a:ext>
                </a:extLst>
              </a:tr>
              <a:tr h="192898">
                <a:tc rowSpan="3">
                  <a:txBody>
                    <a:bodyPr/>
                    <a:lstStyle/>
                    <a:p>
                      <a:pPr marL="0" marR="0" algn="ctr">
                        <a:spcBef>
                          <a:spcPts val="0"/>
                        </a:spcBef>
                        <a:spcAft>
                          <a:spcPts val="0"/>
                        </a:spcAft>
                      </a:pPr>
                      <a:r>
                        <a:rPr lang="en-GB" sz="1000" b="1">
                          <a:solidFill>
                            <a:srgbClr val="000000"/>
                          </a:solidFill>
                          <a:effectLst/>
                          <a:latin typeface="+mn-lt"/>
                          <a:ea typeface="等线" panose="02010600030101010101" pitchFamily="2" charset="-122"/>
                        </a:rPr>
                        <a:t>UE Parameters</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UE height</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1.5m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1.5m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1.5m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291082425"/>
                  </a:ext>
                </a:extLst>
              </a:tr>
              <a:tr h="192898">
                <a:tc vMerge="1">
                  <a:txBody>
                    <a:bodyPr/>
                    <a:lstStyle/>
                    <a:p>
                      <a:endParaRPr lang="en-US"/>
                    </a:p>
                  </a:txBody>
                  <a:tcPr/>
                </a:tc>
                <a:tc>
                  <a:txBody>
                    <a:bodyPr/>
                    <a:lstStyle/>
                    <a:p>
                      <a:pPr marL="0" marR="0" algn="ctr">
                        <a:spcBef>
                          <a:spcPts val="0"/>
                        </a:spcBef>
                        <a:spcAft>
                          <a:spcPts val="0"/>
                        </a:spcAft>
                      </a:pPr>
                      <a:r>
                        <a:rPr lang="en-GB" sz="1000" dirty="0">
                          <a:solidFill>
                            <a:srgbClr val="000000"/>
                          </a:solidFill>
                          <a:effectLst/>
                          <a:latin typeface="+mn-lt"/>
                          <a:ea typeface="等线" panose="02010600030101010101" pitchFamily="2" charset="-122"/>
                        </a:rPr>
                        <a:t>UE Power</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23dBm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a:effectLst/>
                          <a:latin typeface="+mn-lt"/>
                          <a:ea typeface="等线" panose="02010600030101010101" pitchFamily="2" charset="-122"/>
                        </a:rPr>
                        <a:t>23dBm</a:t>
                      </a:r>
                      <a:endParaRPr lang="en-US" sz="100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23dBm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570469350"/>
                  </a:ext>
                </a:extLst>
              </a:tr>
              <a:tr h="468712">
                <a:tc vMerge="1">
                  <a:txBody>
                    <a:bodyPr/>
                    <a:lstStyle/>
                    <a:p>
                      <a:endParaRPr lang="en-US"/>
                    </a:p>
                  </a:txBody>
                  <a:tcPr/>
                </a:tc>
                <a:tc>
                  <a:txBody>
                    <a:bodyPr/>
                    <a:lstStyle/>
                    <a:p>
                      <a:pPr marL="0" marR="0" algn="ctr">
                        <a:spcBef>
                          <a:spcPts val="0"/>
                        </a:spcBef>
                        <a:spcAft>
                          <a:spcPts val="0"/>
                        </a:spcAft>
                      </a:pPr>
                      <a:r>
                        <a:rPr lang="en-GB" sz="1000" dirty="0">
                          <a:solidFill>
                            <a:srgbClr val="000000"/>
                          </a:solidFill>
                          <a:effectLst/>
                          <a:latin typeface="+mn-lt"/>
                          <a:ea typeface="等线" panose="02010600030101010101" pitchFamily="2" charset="-122"/>
                        </a:rPr>
                        <a:t>UE Antenna Number</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dirty="0">
                          <a:effectLst/>
                          <a:latin typeface="+mn-lt"/>
                          <a:ea typeface="等线" panose="02010600030101010101" pitchFamily="2" charset="-122"/>
                        </a:rPr>
                        <a:t>1</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GB" sz="1000" dirty="0">
                          <a:effectLst/>
                          <a:latin typeface="+mn-lt"/>
                          <a:ea typeface="等线" panose="02010600030101010101" pitchFamily="2" charset="-122"/>
                        </a:rPr>
                        <a:t>1</a:t>
                      </a:r>
                      <a:endParaRPr lang="en-US" sz="1000" dirty="0">
                        <a:effectLst/>
                        <a:latin typeface="+mn-lt"/>
                        <a:ea typeface="等线"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marL="0" marR="0" algn="ctr">
                        <a:spcBef>
                          <a:spcPts val="0"/>
                        </a:spcBef>
                        <a:spcAft>
                          <a:spcPts val="0"/>
                        </a:spcAft>
                      </a:pPr>
                      <a:r>
                        <a:rPr lang="en-US" sz="1000" dirty="0">
                          <a:effectLst/>
                          <a:latin typeface="+mn-lt"/>
                          <a:ea typeface="等线" panose="02010600030101010101" pitchFamily="2" charset="-122"/>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3437418155"/>
                  </a:ext>
                </a:extLst>
              </a:tr>
            </a:tbl>
          </a:graphicData>
        </a:graphic>
      </p:graphicFrame>
      <p:sp>
        <p:nvSpPr>
          <p:cNvPr id="13" name="矩形 12">
            <a:extLst>
              <a:ext uri="{FF2B5EF4-FFF2-40B4-BE49-F238E27FC236}">
                <a16:creationId xmlns:a16="http://schemas.microsoft.com/office/drawing/2014/main" id="{7ACE31CA-BE01-4D56-B2CA-2501CDD15430}"/>
              </a:ext>
            </a:extLst>
          </p:cNvPr>
          <p:cNvSpPr/>
          <p:nvPr/>
        </p:nvSpPr>
        <p:spPr>
          <a:xfrm>
            <a:off x="224588" y="2882807"/>
            <a:ext cx="4800155" cy="3553467"/>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17" name="表格 84">
            <a:extLst>
              <a:ext uri="{FF2B5EF4-FFF2-40B4-BE49-F238E27FC236}">
                <a16:creationId xmlns:a16="http://schemas.microsoft.com/office/drawing/2014/main" id="{2A6292E0-1759-435E-9AF6-483C7FE0E55A}"/>
              </a:ext>
            </a:extLst>
          </p:cNvPr>
          <p:cNvGraphicFramePr>
            <a:graphicFrameLocks noGrp="1"/>
          </p:cNvGraphicFramePr>
          <p:nvPr>
            <p:extLst>
              <p:ext uri="{D42A27DB-BD31-4B8C-83A1-F6EECF244321}">
                <p14:modId xmlns:p14="http://schemas.microsoft.com/office/powerpoint/2010/main" val="4090384101"/>
              </p:ext>
            </p:extLst>
          </p:nvPr>
        </p:nvGraphicFramePr>
        <p:xfrm>
          <a:off x="2794478" y="2987171"/>
          <a:ext cx="2115991" cy="1553449"/>
        </p:xfrm>
        <a:graphic>
          <a:graphicData uri="http://schemas.openxmlformats.org/drawingml/2006/table">
            <a:tbl>
              <a:tblPr firstRow="1" firstCol="1" bandRow="1"/>
              <a:tblGrid>
                <a:gridCol w="589680">
                  <a:extLst>
                    <a:ext uri="{9D8B030D-6E8A-4147-A177-3AD203B41FA5}">
                      <a16:colId xmlns:a16="http://schemas.microsoft.com/office/drawing/2014/main" val="20000"/>
                    </a:ext>
                  </a:extLst>
                </a:gridCol>
                <a:gridCol w="469321">
                  <a:extLst>
                    <a:ext uri="{9D8B030D-6E8A-4147-A177-3AD203B41FA5}">
                      <a16:colId xmlns:a16="http://schemas.microsoft.com/office/drawing/2014/main" val="20001"/>
                    </a:ext>
                  </a:extLst>
                </a:gridCol>
                <a:gridCol w="352330">
                  <a:extLst>
                    <a:ext uri="{9D8B030D-6E8A-4147-A177-3AD203B41FA5}">
                      <a16:colId xmlns:a16="http://schemas.microsoft.com/office/drawing/2014/main" val="20003"/>
                    </a:ext>
                  </a:extLst>
                </a:gridCol>
                <a:gridCol w="352330">
                  <a:extLst>
                    <a:ext uri="{9D8B030D-6E8A-4147-A177-3AD203B41FA5}">
                      <a16:colId xmlns:a16="http://schemas.microsoft.com/office/drawing/2014/main" val="20004"/>
                    </a:ext>
                  </a:extLst>
                </a:gridCol>
                <a:gridCol w="352330">
                  <a:extLst>
                    <a:ext uri="{9D8B030D-6E8A-4147-A177-3AD203B41FA5}">
                      <a16:colId xmlns:a16="http://schemas.microsoft.com/office/drawing/2014/main" val="20005"/>
                    </a:ext>
                  </a:extLst>
                </a:gridCol>
              </a:tblGrid>
              <a:tr h="181849">
                <a:tc gridSpan="2">
                  <a:txBody>
                    <a:bodyPr/>
                    <a:lstStyle/>
                    <a:p>
                      <a:pPr algn="ctr">
                        <a:spcAft>
                          <a:spcPts val="0"/>
                        </a:spcAft>
                      </a:pPr>
                      <a:r>
                        <a:rPr lang="en-GB" sz="900" b="1" dirty="0">
                          <a:effectLst/>
                          <a:latin typeface="+mn-lt"/>
                          <a:ea typeface="+mn-ea"/>
                          <a:cs typeface="+mn-ea"/>
                          <a:sym typeface="+mn-lt"/>
                        </a:rPr>
                        <a:t>Case</a:t>
                      </a:r>
                      <a:endParaRPr lang="zh-CN" sz="1100" b="1"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spcAft>
                          <a:spcPts val="0"/>
                        </a:spcAft>
                      </a:pPr>
                      <a:r>
                        <a:rPr lang="en-GB" sz="900" b="1" dirty="0">
                          <a:effectLst/>
                          <a:latin typeface="+mn-lt"/>
                          <a:ea typeface="+mn-ea"/>
                          <a:cs typeface="+mn-ea"/>
                          <a:sym typeface="+mn-lt"/>
                        </a:rPr>
                        <a:t>67%</a:t>
                      </a:r>
                      <a:endParaRPr lang="zh-CN" sz="1100" b="1"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mn-lt"/>
                          <a:ea typeface="+mn-ea"/>
                          <a:cs typeface="+mn-ea"/>
                          <a:sym typeface="+mn-lt"/>
                        </a:rPr>
                        <a:t>80%</a:t>
                      </a:r>
                      <a:endParaRPr lang="zh-CN" sz="1100" b="1"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dirty="0">
                          <a:effectLst/>
                          <a:latin typeface="+mn-lt"/>
                          <a:ea typeface="+mn-ea"/>
                          <a:cs typeface="+mn-ea"/>
                          <a:sym typeface="+mn-lt"/>
                        </a:rPr>
                        <a:t>90%</a:t>
                      </a:r>
                      <a:endParaRPr lang="zh-CN" sz="1100" b="1"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2900">
                <a:tc rowSpan="2">
                  <a:txBody>
                    <a:bodyPr/>
                    <a:lstStyle/>
                    <a:p>
                      <a:pPr algn="ctr">
                        <a:spcAft>
                          <a:spcPts val="0"/>
                        </a:spcAft>
                      </a:pPr>
                      <a:r>
                        <a:rPr lang="en-GB" sz="900" dirty="0" err="1">
                          <a:effectLst/>
                          <a:latin typeface="+mn-lt"/>
                          <a:ea typeface="+mn-ea"/>
                          <a:cs typeface="+mn-ea"/>
                          <a:sym typeface="+mn-lt"/>
                        </a:rPr>
                        <a:t>InF</a:t>
                      </a:r>
                      <a:r>
                        <a:rPr lang="en-GB" sz="900" dirty="0">
                          <a:effectLst/>
                          <a:latin typeface="+mn-lt"/>
                          <a:ea typeface="+mn-ea"/>
                          <a:cs typeface="+mn-ea"/>
                          <a:sym typeface="+mn-lt"/>
                        </a:rPr>
                        <a:t>-SH, 7</a:t>
                      </a:r>
                      <a:r>
                        <a:rPr lang="en-US" altLang="zh-CN" sz="900" dirty="0">
                          <a:effectLst/>
                          <a:latin typeface="+mn-lt"/>
                          <a:ea typeface="+mn-ea"/>
                          <a:cs typeface="+mn-ea"/>
                          <a:sym typeface="+mn-lt"/>
                        </a:rPr>
                        <a:t>GHz</a:t>
                      </a:r>
                      <a:r>
                        <a:rPr lang="en-GB" sz="900" dirty="0">
                          <a:effectLst/>
                          <a:latin typeface="+mn-lt"/>
                          <a:ea typeface="+mn-ea"/>
                          <a:cs typeface="+mn-ea"/>
                          <a:sym typeface="+mn-lt"/>
                        </a:rPr>
                        <a:t>, UL-TDOA, 200M</a:t>
                      </a:r>
                      <a:r>
                        <a:rPr lang="en-US" altLang="zh-CN" sz="900" dirty="0">
                          <a:effectLst/>
                          <a:latin typeface="+mn-lt"/>
                          <a:ea typeface="+mn-ea"/>
                          <a:cs typeface="+mn-ea"/>
                          <a:sym typeface="+mn-lt"/>
                        </a:rPr>
                        <a:t>Hz</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All UE</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0.06</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0.15</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0.34</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2900">
                <a:tc vMerge="1">
                  <a:txBody>
                    <a:bodyPr/>
                    <a:lstStyle/>
                    <a:p>
                      <a:endParaRPr lang="zh-CN" altLang="en-US"/>
                    </a:p>
                  </a:txBody>
                  <a:tcPr/>
                </a:tc>
                <a:tc>
                  <a:txBody>
                    <a:bodyPr/>
                    <a:lstStyle/>
                    <a:p>
                      <a:pPr algn="ctr">
                        <a:spcAft>
                          <a:spcPts val="0"/>
                        </a:spcAft>
                      </a:pPr>
                      <a:r>
                        <a:rPr lang="en-GB" sz="900" dirty="0">
                          <a:effectLst/>
                          <a:latin typeface="+mn-lt"/>
                          <a:ea typeface="+mn-ea"/>
                          <a:cs typeface="+mn-ea"/>
                          <a:sym typeface="+mn-lt"/>
                        </a:rPr>
                        <a:t>Central UE</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0.05</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0.09</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FF0000"/>
                          </a:solidFill>
                          <a:effectLst/>
                          <a:latin typeface="+mn-lt"/>
                          <a:ea typeface="+mn-ea"/>
                          <a:cs typeface="+mn-ea"/>
                          <a:sym typeface="+mn-lt"/>
                        </a:rPr>
                        <a:t>0.20</a:t>
                      </a:r>
                      <a:endParaRPr lang="zh-CN" sz="1100" dirty="0">
                        <a:solidFill>
                          <a:srgbClr val="FF0000"/>
                        </a:solidFill>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2900">
                <a:tc rowSpan="2">
                  <a:txBody>
                    <a:bodyPr/>
                    <a:lstStyle/>
                    <a:p>
                      <a:pPr algn="ctr">
                        <a:spcAft>
                          <a:spcPts val="0"/>
                        </a:spcAft>
                      </a:pPr>
                      <a:r>
                        <a:rPr lang="en-GB" sz="900" dirty="0">
                          <a:effectLst/>
                          <a:latin typeface="+mn-lt"/>
                          <a:ea typeface="+mn-ea"/>
                          <a:cs typeface="+mn-ea"/>
                          <a:sym typeface="+mn-lt"/>
                        </a:rPr>
                        <a:t>In</a:t>
                      </a:r>
                      <a:r>
                        <a:rPr lang="en-US" altLang="zh-CN" sz="900" dirty="0">
                          <a:effectLst/>
                          <a:latin typeface="+mn-lt"/>
                          <a:ea typeface="+mn-ea"/>
                          <a:cs typeface="+mn-ea"/>
                          <a:sym typeface="+mn-lt"/>
                        </a:rPr>
                        <a:t>door Hot Spot</a:t>
                      </a:r>
                      <a:r>
                        <a:rPr lang="en-GB" sz="900" dirty="0">
                          <a:effectLst/>
                          <a:latin typeface="+mn-lt"/>
                          <a:ea typeface="+mn-ea"/>
                          <a:cs typeface="+mn-ea"/>
                          <a:sym typeface="+mn-lt"/>
                        </a:rPr>
                        <a:t>, 7</a:t>
                      </a:r>
                      <a:r>
                        <a:rPr lang="en-US" altLang="zh-CN" sz="900" dirty="0">
                          <a:effectLst/>
                          <a:latin typeface="+mn-lt"/>
                          <a:ea typeface="+mn-ea"/>
                          <a:cs typeface="+mn-ea"/>
                          <a:sym typeface="+mn-lt"/>
                        </a:rPr>
                        <a:t>GHz</a:t>
                      </a:r>
                      <a:r>
                        <a:rPr lang="en-GB" sz="900" dirty="0">
                          <a:effectLst/>
                          <a:latin typeface="+mn-lt"/>
                          <a:ea typeface="+mn-ea"/>
                          <a:cs typeface="+mn-ea"/>
                          <a:sym typeface="+mn-lt"/>
                        </a:rPr>
                        <a:t>, UL-TDOA, 200M</a:t>
                      </a:r>
                      <a:r>
                        <a:rPr lang="en-US" altLang="zh-CN" sz="900" dirty="0">
                          <a:effectLst/>
                          <a:latin typeface="+mn-lt"/>
                          <a:ea typeface="+mn-ea"/>
                          <a:cs typeface="+mn-ea"/>
                          <a:sym typeface="+mn-lt"/>
                        </a:rPr>
                        <a:t>Hz</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All UE</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0.18</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0.43</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0.95</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2900">
                <a:tc vMerge="1">
                  <a:txBody>
                    <a:bodyPr/>
                    <a:lstStyle/>
                    <a:p>
                      <a:endParaRPr lang="zh-CN" altLang="en-US"/>
                    </a:p>
                  </a:txBody>
                  <a:tcPr/>
                </a:tc>
                <a:tc>
                  <a:txBody>
                    <a:bodyPr/>
                    <a:lstStyle/>
                    <a:p>
                      <a:pPr algn="ctr">
                        <a:spcAft>
                          <a:spcPts val="0"/>
                        </a:spcAft>
                      </a:pPr>
                      <a:r>
                        <a:rPr lang="en-GB" sz="900" dirty="0">
                          <a:effectLst/>
                          <a:latin typeface="+mn-lt"/>
                          <a:ea typeface="+mn-ea"/>
                          <a:cs typeface="+mn-ea"/>
                          <a:sym typeface="+mn-lt"/>
                        </a:rPr>
                        <a:t>Central UE</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0.09</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mn-lt"/>
                          <a:ea typeface="+mn-ea"/>
                          <a:cs typeface="+mn-ea"/>
                          <a:sym typeface="+mn-lt"/>
                        </a:rPr>
                        <a:t>0.17</a:t>
                      </a:r>
                      <a:endParaRPr lang="zh-CN" sz="1100" dirty="0">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solidFill>
                            <a:srgbClr val="FF0000"/>
                          </a:solidFill>
                          <a:effectLst/>
                          <a:latin typeface="+mn-lt"/>
                          <a:ea typeface="+mn-ea"/>
                          <a:cs typeface="+mn-ea"/>
                          <a:sym typeface="+mn-lt"/>
                        </a:rPr>
                        <a:t>0.46</a:t>
                      </a:r>
                      <a:endParaRPr lang="zh-CN" sz="1100" dirty="0">
                        <a:solidFill>
                          <a:srgbClr val="FF0000"/>
                        </a:solidFill>
                        <a:effectLst/>
                        <a:latin typeface="+mn-lt"/>
                        <a:ea typeface="+mn-ea"/>
                        <a:cs typeface="+mn-ea"/>
                        <a:sym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20" name="Picture 6">
            <a:extLst>
              <a:ext uri="{FF2B5EF4-FFF2-40B4-BE49-F238E27FC236}">
                <a16:creationId xmlns:a16="http://schemas.microsoft.com/office/drawing/2014/main" id="{9138BEFB-5012-47C4-9C54-7272556F0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2881" y="4711492"/>
            <a:ext cx="2156446" cy="1633036"/>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11">
            <a:extLst>
              <a:ext uri="{FF2B5EF4-FFF2-40B4-BE49-F238E27FC236}">
                <a16:creationId xmlns:a16="http://schemas.microsoft.com/office/drawing/2014/main" id="{004E888A-A8C3-4A61-9146-1EC530136AE8}"/>
              </a:ext>
            </a:extLst>
          </p:cNvPr>
          <p:cNvSpPr/>
          <p:nvPr/>
        </p:nvSpPr>
        <p:spPr>
          <a:xfrm>
            <a:off x="283725" y="2984205"/>
            <a:ext cx="2250937" cy="261610"/>
          </a:xfrm>
          <a:prstGeom prst="rect">
            <a:avLst/>
          </a:prstGeom>
        </p:spPr>
        <p:txBody>
          <a:bodyPr wrap="none">
            <a:spAutoFit/>
          </a:bodyPr>
          <a:lstStyle/>
          <a:p>
            <a:pPr algn="ctr"/>
            <a:r>
              <a:rPr lang="en-US" altLang="zh-CN" sz="1050" dirty="0">
                <a:cs typeface="+mn-ea"/>
                <a:sym typeface="+mn-lt"/>
              </a:rPr>
              <a:t>Case1 </a:t>
            </a:r>
            <a:r>
              <a:rPr lang="en-GB" sz="1050" dirty="0" err="1">
                <a:cs typeface="+mn-ea"/>
                <a:sym typeface="+mn-lt"/>
              </a:rPr>
              <a:t>InF</a:t>
            </a:r>
            <a:r>
              <a:rPr lang="en-GB" sz="1050" dirty="0">
                <a:cs typeface="+mn-ea"/>
                <a:sym typeface="+mn-lt"/>
              </a:rPr>
              <a:t>-SH, ISD=50, BS height=8m</a:t>
            </a:r>
            <a:endParaRPr lang="en-US" sz="1050" dirty="0"/>
          </a:p>
        </p:txBody>
      </p:sp>
      <p:sp>
        <p:nvSpPr>
          <p:cNvPr id="24" name="Rectangle 12">
            <a:extLst>
              <a:ext uri="{FF2B5EF4-FFF2-40B4-BE49-F238E27FC236}">
                <a16:creationId xmlns:a16="http://schemas.microsoft.com/office/drawing/2014/main" id="{277BD5D0-88FE-4E00-BBF9-1470F6B40718}"/>
              </a:ext>
            </a:extLst>
          </p:cNvPr>
          <p:cNvSpPr/>
          <p:nvPr/>
        </p:nvSpPr>
        <p:spPr>
          <a:xfrm>
            <a:off x="213636" y="4786711"/>
            <a:ext cx="2629245" cy="253916"/>
          </a:xfrm>
          <a:prstGeom prst="rect">
            <a:avLst/>
          </a:prstGeom>
        </p:spPr>
        <p:txBody>
          <a:bodyPr wrap="none">
            <a:spAutoFit/>
          </a:bodyPr>
          <a:lstStyle/>
          <a:p>
            <a:pPr algn="ctr"/>
            <a:r>
              <a:rPr lang="en-US" altLang="zh-CN" sz="1050" dirty="0">
                <a:cs typeface="+mn-ea"/>
                <a:sym typeface="+mn-lt"/>
              </a:rPr>
              <a:t>Case2 </a:t>
            </a:r>
            <a:r>
              <a:rPr lang="en-GB" sz="1050" dirty="0">
                <a:cs typeface="+mn-ea"/>
                <a:sym typeface="+mn-lt"/>
              </a:rPr>
              <a:t>In</a:t>
            </a:r>
            <a:r>
              <a:rPr lang="en-US" altLang="zh-CN" sz="1050" dirty="0">
                <a:cs typeface="+mn-ea"/>
                <a:sym typeface="+mn-lt"/>
              </a:rPr>
              <a:t>door hotspot</a:t>
            </a:r>
            <a:r>
              <a:rPr lang="en-GB" sz="1050" dirty="0">
                <a:cs typeface="+mn-ea"/>
                <a:sym typeface="+mn-lt"/>
              </a:rPr>
              <a:t>, ISD=20, BS height=3m</a:t>
            </a:r>
            <a:endParaRPr lang="en-US" sz="1050" dirty="0"/>
          </a:p>
        </p:txBody>
      </p:sp>
      <p:pic>
        <p:nvPicPr>
          <p:cNvPr id="21" name="Picture 9">
            <a:extLst>
              <a:ext uri="{FF2B5EF4-FFF2-40B4-BE49-F238E27FC236}">
                <a16:creationId xmlns:a16="http://schemas.microsoft.com/office/drawing/2014/main" id="{AEEB5EFC-0037-42EF-B9BD-918C73EB9FD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430" y="3279575"/>
            <a:ext cx="2592743" cy="1383860"/>
          </a:xfrm>
          <a:prstGeom prst="rect">
            <a:avLst/>
          </a:prstGeom>
          <a:noFill/>
          <a:ln>
            <a:noFill/>
          </a:ln>
        </p:spPr>
      </p:pic>
      <p:pic>
        <p:nvPicPr>
          <p:cNvPr id="22" name="Picture 10">
            <a:extLst>
              <a:ext uri="{FF2B5EF4-FFF2-40B4-BE49-F238E27FC236}">
                <a16:creationId xmlns:a16="http://schemas.microsoft.com/office/drawing/2014/main" id="{8B668860-5CD0-437D-8A28-2C783AE12B03}"/>
              </a:ext>
            </a:extLst>
          </p:cNvPr>
          <p:cNvPicPr>
            <a:picLocks noChangeAspect="1"/>
          </p:cNvPicPr>
          <p:nvPr/>
        </p:nvPicPr>
        <p:blipFill>
          <a:blip r:embed="rId4"/>
          <a:stretch>
            <a:fillRect/>
          </a:stretch>
        </p:blipFill>
        <p:spPr>
          <a:xfrm>
            <a:off x="254548" y="5058040"/>
            <a:ext cx="2405790" cy="1172632"/>
          </a:xfrm>
          <a:prstGeom prst="rect">
            <a:avLst/>
          </a:prstGeom>
        </p:spPr>
      </p:pic>
      <p:sp>
        <p:nvSpPr>
          <p:cNvPr id="25" name="Rectangle 13">
            <a:extLst>
              <a:ext uri="{FF2B5EF4-FFF2-40B4-BE49-F238E27FC236}">
                <a16:creationId xmlns:a16="http://schemas.microsoft.com/office/drawing/2014/main" id="{C4DDB090-E6C9-4DE3-84B0-03F05713FDBA}"/>
              </a:ext>
            </a:extLst>
          </p:cNvPr>
          <p:cNvSpPr/>
          <p:nvPr/>
        </p:nvSpPr>
        <p:spPr>
          <a:xfrm>
            <a:off x="491718" y="5436715"/>
            <a:ext cx="1850272" cy="43680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Rectangle 14">
            <a:extLst>
              <a:ext uri="{FF2B5EF4-FFF2-40B4-BE49-F238E27FC236}">
                <a16:creationId xmlns:a16="http://schemas.microsoft.com/office/drawing/2014/main" id="{75F16AE9-14CB-4A91-9884-AFED9E169624}"/>
              </a:ext>
            </a:extLst>
          </p:cNvPr>
          <p:cNvSpPr/>
          <p:nvPr/>
        </p:nvSpPr>
        <p:spPr>
          <a:xfrm>
            <a:off x="461844" y="3455388"/>
            <a:ext cx="1850272" cy="75576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Rectangle 1">
            <a:extLst>
              <a:ext uri="{FF2B5EF4-FFF2-40B4-BE49-F238E27FC236}">
                <a16:creationId xmlns:a16="http://schemas.microsoft.com/office/drawing/2014/main" id="{2E9A5F0D-9315-44A7-8A75-ADE7CDE00E99}"/>
              </a:ext>
            </a:extLst>
          </p:cNvPr>
          <p:cNvSpPr/>
          <p:nvPr/>
        </p:nvSpPr>
        <p:spPr>
          <a:xfrm>
            <a:off x="1045884" y="3646285"/>
            <a:ext cx="668977" cy="220038"/>
          </a:xfrm>
          <a:prstGeom prst="rect">
            <a:avLst/>
          </a:prstGeom>
        </p:spPr>
        <p:txBody>
          <a:bodyPr wrap="none">
            <a:spAutoFit/>
          </a:bodyPr>
          <a:lstStyle/>
          <a:p>
            <a:pPr algn="ctr">
              <a:spcAft>
                <a:spcPts val="0"/>
              </a:spcAft>
            </a:pPr>
            <a:r>
              <a:rPr lang="en-GB" sz="1200" dirty="0">
                <a:solidFill>
                  <a:srgbClr val="FF0000"/>
                </a:solidFill>
                <a:cs typeface="+mn-ea"/>
                <a:sym typeface="+mn-lt"/>
              </a:rPr>
              <a:t>Central UE</a:t>
            </a:r>
            <a:endParaRPr lang="zh-CN" altLang="en-US" dirty="0">
              <a:solidFill>
                <a:srgbClr val="FF0000"/>
              </a:solidFill>
              <a:cs typeface="+mn-ea"/>
              <a:sym typeface="+mn-lt"/>
            </a:endParaRPr>
          </a:p>
        </p:txBody>
      </p:sp>
      <p:sp>
        <p:nvSpPr>
          <p:cNvPr id="28" name="Rectangle 15">
            <a:extLst>
              <a:ext uri="{FF2B5EF4-FFF2-40B4-BE49-F238E27FC236}">
                <a16:creationId xmlns:a16="http://schemas.microsoft.com/office/drawing/2014/main" id="{95C53452-414D-478C-B046-9238D4805B13}"/>
              </a:ext>
            </a:extLst>
          </p:cNvPr>
          <p:cNvSpPr/>
          <p:nvPr/>
        </p:nvSpPr>
        <p:spPr>
          <a:xfrm>
            <a:off x="1087272" y="5545852"/>
            <a:ext cx="668977" cy="220038"/>
          </a:xfrm>
          <a:prstGeom prst="rect">
            <a:avLst/>
          </a:prstGeom>
        </p:spPr>
        <p:txBody>
          <a:bodyPr wrap="none">
            <a:spAutoFit/>
          </a:bodyPr>
          <a:lstStyle/>
          <a:p>
            <a:pPr algn="ctr">
              <a:spcAft>
                <a:spcPts val="0"/>
              </a:spcAft>
            </a:pPr>
            <a:r>
              <a:rPr lang="en-GB" sz="1200" dirty="0">
                <a:solidFill>
                  <a:srgbClr val="FF0000"/>
                </a:solidFill>
                <a:cs typeface="+mn-ea"/>
                <a:sym typeface="+mn-lt"/>
              </a:rPr>
              <a:t>Central UE</a:t>
            </a:r>
            <a:endParaRPr lang="zh-CN" altLang="en-US" dirty="0">
              <a:solidFill>
                <a:srgbClr val="FF0000"/>
              </a:solidFill>
              <a:cs typeface="+mn-ea"/>
              <a:sym typeface="+mn-lt"/>
            </a:endParaRPr>
          </a:p>
        </p:txBody>
      </p:sp>
      <p:sp>
        <p:nvSpPr>
          <p:cNvPr id="29" name="Title 2">
            <a:extLst>
              <a:ext uri="{FF2B5EF4-FFF2-40B4-BE49-F238E27FC236}">
                <a16:creationId xmlns:a16="http://schemas.microsoft.com/office/drawing/2014/main" id="{D3ACB5E9-1A77-4FD5-944E-AF983EF72C7A}"/>
              </a:ext>
            </a:extLst>
          </p:cNvPr>
          <p:cNvSpPr txBox="1">
            <a:spLocks/>
          </p:cNvSpPr>
          <p:nvPr/>
        </p:nvSpPr>
        <p:spPr>
          <a:xfrm>
            <a:off x="377324" y="2580861"/>
            <a:ext cx="4494681" cy="246438"/>
          </a:xfrm>
          <a:prstGeom prst="rect">
            <a:avLst/>
          </a:prstGeom>
          <a:solidFill>
            <a:schemeClr val="tx2"/>
          </a:solidFill>
        </p:spPr>
        <p:txBody>
          <a:bodyPr anchor="ct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algn="ctr"/>
            <a:r>
              <a:rPr lang="en-US" altLang="zh-CN" sz="1400" b="1" dirty="0">
                <a:latin typeface="+mn-lt"/>
              </a:rPr>
              <a:t>Simulation of indoor scenarios (</a:t>
            </a:r>
            <a:r>
              <a:rPr lang="en-US" altLang="zh-CN" sz="1400" b="1" dirty="0" err="1">
                <a:latin typeface="+mn-lt"/>
              </a:rPr>
              <a:t>InF</a:t>
            </a:r>
            <a:r>
              <a:rPr lang="en-US" altLang="zh-CN" sz="1400" b="1" dirty="0">
                <a:latin typeface="+mn-lt"/>
              </a:rPr>
              <a:t>-SH and Indoor hotspot)</a:t>
            </a:r>
            <a:endParaRPr lang="en-US" sz="1400" b="1" dirty="0">
              <a:latin typeface="+mn-lt"/>
            </a:endParaRPr>
          </a:p>
        </p:txBody>
      </p:sp>
      <p:sp>
        <p:nvSpPr>
          <p:cNvPr id="30" name="矩形 29">
            <a:extLst>
              <a:ext uri="{FF2B5EF4-FFF2-40B4-BE49-F238E27FC236}">
                <a16:creationId xmlns:a16="http://schemas.microsoft.com/office/drawing/2014/main" id="{1BC14834-541E-457B-A254-F6DAB03D6C4C}"/>
              </a:ext>
            </a:extLst>
          </p:cNvPr>
          <p:cNvSpPr/>
          <p:nvPr/>
        </p:nvSpPr>
        <p:spPr>
          <a:xfrm>
            <a:off x="5129147" y="2882807"/>
            <a:ext cx="3618609" cy="3553467"/>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Title 2">
            <a:extLst>
              <a:ext uri="{FF2B5EF4-FFF2-40B4-BE49-F238E27FC236}">
                <a16:creationId xmlns:a16="http://schemas.microsoft.com/office/drawing/2014/main" id="{268FB347-D3F3-4EA8-9990-954DBD8E8705}"/>
              </a:ext>
            </a:extLst>
          </p:cNvPr>
          <p:cNvSpPr txBox="1">
            <a:spLocks/>
          </p:cNvSpPr>
          <p:nvPr/>
        </p:nvSpPr>
        <p:spPr>
          <a:xfrm>
            <a:off x="5321774" y="2580861"/>
            <a:ext cx="3104815" cy="246438"/>
          </a:xfrm>
          <a:prstGeom prst="rect">
            <a:avLst/>
          </a:prstGeom>
          <a:solidFill>
            <a:schemeClr val="tx2"/>
          </a:solidFill>
        </p:spPr>
        <p:txBody>
          <a:bodyPr anchor="ct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algn="ctr"/>
            <a:r>
              <a:rPr lang="en-US" altLang="zh-CN" sz="1400" b="1" dirty="0">
                <a:latin typeface="+mn-lt"/>
              </a:rPr>
              <a:t>Simulation of outdoor scenarios (</a:t>
            </a:r>
            <a:r>
              <a:rPr lang="en-US" altLang="zh-CN" sz="1400" b="1" dirty="0" err="1">
                <a:latin typeface="+mn-lt"/>
              </a:rPr>
              <a:t>UMa</a:t>
            </a:r>
            <a:r>
              <a:rPr lang="en-US" altLang="zh-CN" sz="1400" b="1" dirty="0">
                <a:latin typeface="+mn-lt"/>
              </a:rPr>
              <a:t>)</a:t>
            </a:r>
            <a:endParaRPr lang="en-US" sz="1400" b="1" dirty="0">
              <a:latin typeface="+mn-lt"/>
            </a:endParaRPr>
          </a:p>
        </p:txBody>
      </p:sp>
      <p:grpSp>
        <p:nvGrpSpPr>
          <p:cNvPr id="32" name="组合 31">
            <a:extLst>
              <a:ext uri="{FF2B5EF4-FFF2-40B4-BE49-F238E27FC236}">
                <a16:creationId xmlns:a16="http://schemas.microsoft.com/office/drawing/2014/main" id="{1A43FBB2-AFB6-4801-8D81-7B506775409C}"/>
              </a:ext>
            </a:extLst>
          </p:cNvPr>
          <p:cNvGrpSpPr/>
          <p:nvPr/>
        </p:nvGrpSpPr>
        <p:grpSpPr>
          <a:xfrm>
            <a:off x="5259703" y="3289822"/>
            <a:ext cx="1309835" cy="1137031"/>
            <a:chOff x="717848" y="2822600"/>
            <a:chExt cx="2601944" cy="2258673"/>
          </a:xfrm>
        </p:grpSpPr>
        <p:grpSp>
          <p:nvGrpSpPr>
            <p:cNvPr id="33" name="组合 32">
              <a:extLst>
                <a:ext uri="{FF2B5EF4-FFF2-40B4-BE49-F238E27FC236}">
                  <a16:creationId xmlns:a16="http://schemas.microsoft.com/office/drawing/2014/main" id="{4199C1C6-C155-4C23-89AD-014E19DD03D6}"/>
                </a:ext>
              </a:extLst>
            </p:cNvPr>
            <p:cNvGrpSpPr/>
            <p:nvPr/>
          </p:nvGrpSpPr>
          <p:grpSpPr>
            <a:xfrm>
              <a:off x="717848" y="2822600"/>
              <a:ext cx="2048076" cy="2258673"/>
              <a:chOff x="7191625" y="3167542"/>
              <a:chExt cx="2923176" cy="3223757"/>
            </a:xfrm>
          </p:grpSpPr>
          <p:grpSp>
            <p:nvGrpSpPr>
              <p:cNvPr id="48" name="组合 47">
                <a:extLst>
                  <a:ext uri="{FF2B5EF4-FFF2-40B4-BE49-F238E27FC236}">
                    <a16:creationId xmlns:a16="http://schemas.microsoft.com/office/drawing/2014/main" id="{2EA47252-5B4E-4E7A-8A99-8255D378E2A3}"/>
                  </a:ext>
                </a:extLst>
              </p:cNvPr>
              <p:cNvGrpSpPr/>
              <p:nvPr/>
            </p:nvGrpSpPr>
            <p:grpSpPr>
              <a:xfrm>
                <a:off x="8066956" y="4183262"/>
                <a:ext cx="1169270" cy="1186037"/>
                <a:chOff x="8066956" y="4014613"/>
                <a:chExt cx="1417674" cy="1438003"/>
              </a:xfrm>
              <a:solidFill>
                <a:srgbClr val="FFFF00"/>
              </a:solidFill>
            </p:grpSpPr>
            <p:sp>
              <p:nvSpPr>
                <p:cNvPr id="73" name="六边形 72">
                  <a:extLst>
                    <a:ext uri="{FF2B5EF4-FFF2-40B4-BE49-F238E27FC236}">
                      <a16:creationId xmlns:a16="http://schemas.microsoft.com/office/drawing/2014/main" id="{0A4A1FCF-4A77-402D-8AD7-429C56782B83}"/>
                    </a:ext>
                  </a:extLst>
                </p:cNvPr>
                <p:cNvSpPr/>
                <p:nvPr/>
              </p:nvSpPr>
              <p:spPr>
                <a:xfrm rot="5400000">
                  <a:off x="8361039" y="4071320"/>
                  <a:ext cx="822251" cy="708837"/>
                </a:xfrm>
                <a:prstGeom prst="hexagon">
                  <a:avLst>
                    <a:gd name="adj" fmla="val 28996"/>
                    <a:gd name="vf" fmla="val 11547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74" name="六边形 73">
                  <a:extLst>
                    <a:ext uri="{FF2B5EF4-FFF2-40B4-BE49-F238E27FC236}">
                      <a16:creationId xmlns:a16="http://schemas.microsoft.com/office/drawing/2014/main" id="{D94E401E-E96A-40C1-AC3E-BD53E17742D0}"/>
                    </a:ext>
                  </a:extLst>
                </p:cNvPr>
                <p:cNvSpPr/>
                <p:nvPr/>
              </p:nvSpPr>
              <p:spPr>
                <a:xfrm rot="5400000">
                  <a:off x="8010249" y="4687072"/>
                  <a:ext cx="822251" cy="708837"/>
                </a:xfrm>
                <a:prstGeom prst="hexagon">
                  <a:avLst>
                    <a:gd name="adj" fmla="val 28996"/>
                    <a:gd name="vf" fmla="val 11547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75" name="六边形 74">
                  <a:extLst>
                    <a:ext uri="{FF2B5EF4-FFF2-40B4-BE49-F238E27FC236}">
                      <a16:creationId xmlns:a16="http://schemas.microsoft.com/office/drawing/2014/main" id="{26AC11B3-2413-47BC-AF46-9BC18785499B}"/>
                    </a:ext>
                  </a:extLst>
                </p:cNvPr>
                <p:cNvSpPr/>
                <p:nvPr/>
              </p:nvSpPr>
              <p:spPr>
                <a:xfrm rot="5400000">
                  <a:off x="8719086" y="4687072"/>
                  <a:ext cx="822251" cy="708837"/>
                </a:xfrm>
                <a:prstGeom prst="hexagon">
                  <a:avLst>
                    <a:gd name="adj" fmla="val 28996"/>
                    <a:gd name="vf" fmla="val 11547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49" name="组合 48">
                <a:extLst>
                  <a:ext uri="{FF2B5EF4-FFF2-40B4-BE49-F238E27FC236}">
                    <a16:creationId xmlns:a16="http://schemas.microsoft.com/office/drawing/2014/main" id="{890A0A18-794C-4590-A374-9F7FD25C4F1D}"/>
                  </a:ext>
                </a:extLst>
              </p:cNvPr>
              <p:cNvGrpSpPr/>
              <p:nvPr/>
            </p:nvGrpSpPr>
            <p:grpSpPr>
              <a:xfrm>
                <a:off x="8076183" y="5205262"/>
                <a:ext cx="1169270" cy="1186037"/>
                <a:chOff x="8066956" y="4014613"/>
                <a:chExt cx="1417674" cy="1438003"/>
              </a:xfrm>
              <a:solidFill>
                <a:schemeClr val="accent5">
                  <a:lumMod val="20000"/>
                  <a:lumOff val="80000"/>
                </a:schemeClr>
              </a:solidFill>
            </p:grpSpPr>
            <p:sp>
              <p:nvSpPr>
                <p:cNvPr id="70" name="六边形 69">
                  <a:extLst>
                    <a:ext uri="{FF2B5EF4-FFF2-40B4-BE49-F238E27FC236}">
                      <a16:creationId xmlns:a16="http://schemas.microsoft.com/office/drawing/2014/main" id="{D4532C37-BC85-41BE-B556-B693CDEE8990}"/>
                    </a:ext>
                  </a:extLst>
                </p:cNvPr>
                <p:cNvSpPr/>
                <p:nvPr/>
              </p:nvSpPr>
              <p:spPr>
                <a:xfrm rot="5400000">
                  <a:off x="8361039" y="4071320"/>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71" name="六边形 70">
                  <a:extLst>
                    <a:ext uri="{FF2B5EF4-FFF2-40B4-BE49-F238E27FC236}">
                      <a16:creationId xmlns:a16="http://schemas.microsoft.com/office/drawing/2014/main" id="{6512CB22-AE96-42D8-87A1-4ED363B8B5E4}"/>
                    </a:ext>
                  </a:extLst>
                </p:cNvPr>
                <p:cNvSpPr/>
                <p:nvPr/>
              </p:nvSpPr>
              <p:spPr>
                <a:xfrm rot="5400000">
                  <a:off x="8010249"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72" name="六边形 71">
                  <a:extLst>
                    <a:ext uri="{FF2B5EF4-FFF2-40B4-BE49-F238E27FC236}">
                      <a16:creationId xmlns:a16="http://schemas.microsoft.com/office/drawing/2014/main" id="{E9A90E00-B4C9-469A-8C4C-0E2F0DE02392}"/>
                    </a:ext>
                  </a:extLst>
                </p:cNvPr>
                <p:cNvSpPr/>
                <p:nvPr/>
              </p:nvSpPr>
              <p:spPr>
                <a:xfrm rot="5400000">
                  <a:off x="8719086"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50" name="组合 49">
                <a:extLst>
                  <a:ext uri="{FF2B5EF4-FFF2-40B4-BE49-F238E27FC236}">
                    <a16:creationId xmlns:a16="http://schemas.microsoft.com/office/drawing/2014/main" id="{6335C566-6D6E-4854-8094-D136E3879919}"/>
                  </a:ext>
                </a:extLst>
              </p:cNvPr>
              <p:cNvGrpSpPr/>
              <p:nvPr/>
            </p:nvGrpSpPr>
            <p:grpSpPr>
              <a:xfrm>
                <a:off x="7196238" y="4697402"/>
                <a:ext cx="1169270" cy="1186037"/>
                <a:chOff x="8066956" y="4014613"/>
                <a:chExt cx="1417674" cy="1438003"/>
              </a:xfrm>
              <a:solidFill>
                <a:schemeClr val="accent4">
                  <a:lumMod val="20000"/>
                  <a:lumOff val="80000"/>
                </a:schemeClr>
              </a:solidFill>
            </p:grpSpPr>
            <p:sp>
              <p:nvSpPr>
                <p:cNvPr id="67" name="六边形 66">
                  <a:extLst>
                    <a:ext uri="{FF2B5EF4-FFF2-40B4-BE49-F238E27FC236}">
                      <a16:creationId xmlns:a16="http://schemas.microsoft.com/office/drawing/2014/main" id="{BAD878EC-7016-400C-928F-2959F55B0B9C}"/>
                    </a:ext>
                  </a:extLst>
                </p:cNvPr>
                <p:cNvSpPr/>
                <p:nvPr/>
              </p:nvSpPr>
              <p:spPr>
                <a:xfrm rot="5400000">
                  <a:off x="8361039" y="4071320"/>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8" name="六边形 67">
                  <a:extLst>
                    <a:ext uri="{FF2B5EF4-FFF2-40B4-BE49-F238E27FC236}">
                      <a16:creationId xmlns:a16="http://schemas.microsoft.com/office/drawing/2014/main" id="{7656442D-2C56-41C3-B698-6FD89BCF3B23}"/>
                    </a:ext>
                  </a:extLst>
                </p:cNvPr>
                <p:cNvSpPr/>
                <p:nvPr/>
              </p:nvSpPr>
              <p:spPr>
                <a:xfrm rot="5400000">
                  <a:off x="8010249"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9" name="六边形 68">
                  <a:extLst>
                    <a:ext uri="{FF2B5EF4-FFF2-40B4-BE49-F238E27FC236}">
                      <a16:creationId xmlns:a16="http://schemas.microsoft.com/office/drawing/2014/main" id="{86A649B9-7958-4F28-A7AA-F1CBC47904CB}"/>
                    </a:ext>
                  </a:extLst>
                </p:cNvPr>
                <p:cNvSpPr/>
                <p:nvPr/>
              </p:nvSpPr>
              <p:spPr>
                <a:xfrm rot="5400000">
                  <a:off x="8719086"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51" name="组合 50">
                <a:extLst>
                  <a:ext uri="{FF2B5EF4-FFF2-40B4-BE49-F238E27FC236}">
                    <a16:creationId xmlns:a16="http://schemas.microsoft.com/office/drawing/2014/main" id="{8CEC3FF2-C1BB-45C5-88C8-9046F24C677B}"/>
                  </a:ext>
                </a:extLst>
              </p:cNvPr>
              <p:cNvGrpSpPr/>
              <p:nvPr/>
            </p:nvGrpSpPr>
            <p:grpSpPr>
              <a:xfrm>
                <a:off x="7191625" y="3675402"/>
                <a:ext cx="1169270" cy="1186037"/>
                <a:chOff x="8066956" y="4014613"/>
                <a:chExt cx="1417674" cy="1438003"/>
              </a:xfrm>
              <a:solidFill>
                <a:schemeClr val="accent5">
                  <a:lumMod val="20000"/>
                  <a:lumOff val="80000"/>
                </a:schemeClr>
              </a:solidFill>
            </p:grpSpPr>
            <p:sp>
              <p:nvSpPr>
                <p:cNvPr id="64" name="六边形 63">
                  <a:extLst>
                    <a:ext uri="{FF2B5EF4-FFF2-40B4-BE49-F238E27FC236}">
                      <a16:creationId xmlns:a16="http://schemas.microsoft.com/office/drawing/2014/main" id="{306D9730-D0A8-429E-AC47-046CFE2BFF47}"/>
                    </a:ext>
                  </a:extLst>
                </p:cNvPr>
                <p:cNvSpPr/>
                <p:nvPr/>
              </p:nvSpPr>
              <p:spPr>
                <a:xfrm rot="5400000">
                  <a:off x="8361039" y="4071320"/>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5" name="六边形 64">
                  <a:extLst>
                    <a:ext uri="{FF2B5EF4-FFF2-40B4-BE49-F238E27FC236}">
                      <a16:creationId xmlns:a16="http://schemas.microsoft.com/office/drawing/2014/main" id="{0B14814B-7E98-47D0-8925-21BD7F7C07CC}"/>
                    </a:ext>
                  </a:extLst>
                </p:cNvPr>
                <p:cNvSpPr/>
                <p:nvPr/>
              </p:nvSpPr>
              <p:spPr>
                <a:xfrm rot="5400000">
                  <a:off x="8010249"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6" name="六边形 65">
                  <a:extLst>
                    <a:ext uri="{FF2B5EF4-FFF2-40B4-BE49-F238E27FC236}">
                      <a16:creationId xmlns:a16="http://schemas.microsoft.com/office/drawing/2014/main" id="{F156EB6E-CCAB-44AA-A932-E4C85C2ED05C}"/>
                    </a:ext>
                  </a:extLst>
                </p:cNvPr>
                <p:cNvSpPr/>
                <p:nvPr/>
              </p:nvSpPr>
              <p:spPr>
                <a:xfrm rot="5400000">
                  <a:off x="8719086"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52" name="组合 51">
                <a:extLst>
                  <a:ext uri="{FF2B5EF4-FFF2-40B4-BE49-F238E27FC236}">
                    <a16:creationId xmlns:a16="http://schemas.microsoft.com/office/drawing/2014/main" id="{5C4E6DCD-0748-4730-B880-08A5401929AC}"/>
                  </a:ext>
                </a:extLst>
              </p:cNvPr>
              <p:cNvGrpSpPr/>
              <p:nvPr/>
            </p:nvGrpSpPr>
            <p:grpSpPr>
              <a:xfrm>
                <a:off x="8066956" y="3167542"/>
                <a:ext cx="1169270" cy="1186037"/>
                <a:chOff x="8066956" y="4014613"/>
                <a:chExt cx="1417674" cy="1438003"/>
              </a:xfrm>
              <a:solidFill>
                <a:schemeClr val="accent4">
                  <a:lumMod val="20000"/>
                  <a:lumOff val="80000"/>
                </a:schemeClr>
              </a:solidFill>
            </p:grpSpPr>
            <p:sp>
              <p:nvSpPr>
                <p:cNvPr id="61" name="六边形 60">
                  <a:extLst>
                    <a:ext uri="{FF2B5EF4-FFF2-40B4-BE49-F238E27FC236}">
                      <a16:creationId xmlns:a16="http://schemas.microsoft.com/office/drawing/2014/main" id="{A0711D8F-84A7-420D-9C6A-DB37EE2782B0}"/>
                    </a:ext>
                  </a:extLst>
                </p:cNvPr>
                <p:cNvSpPr/>
                <p:nvPr/>
              </p:nvSpPr>
              <p:spPr>
                <a:xfrm rot="5400000">
                  <a:off x="8361039" y="4071320"/>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2" name="六边形 61">
                  <a:extLst>
                    <a:ext uri="{FF2B5EF4-FFF2-40B4-BE49-F238E27FC236}">
                      <a16:creationId xmlns:a16="http://schemas.microsoft.com/office/drawing/2014/main" id="{AEBB0F3E-F917-485C-A945-40EA46559D9F}"/>
                    </a:ext>
                  </a:extLst>
                </p:cNvPr>
                <p:cNvSpPr/>
                <p:nvPr/>
              </p:nvSpPr>
              <p:spPr>
                <a:xfrm rot="5400000">
                  <a:off x="8010249"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3" name="六边形 62">
                  <a:extLst>
                    <a:ext uri="{FF2B5EF4-FFF2-40B4-BE49-F238E27FC236}">
                      <a16:creationId xmlns:a16="http://schemas.microsoft.com/office/drawing/2014/main" id="{FEE56EE2-DBF9-4B7C-983A-9D6DB936AD88}"/>
                    </a:ext>
                  </a:extLst>
                </p:cNvPr>
                <p:cNvSpPr/>
                <p:nvPr/>
              </p:nvSpPr>
              <p:spPr>
                <a:xfrm rot="5400000">
                  <a:off x="8719086"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53" name="组合 52">
                <a:extLst>
                  <a:ext uri="{FF2B5EF4-FFF2-40B4-BE49-F238E27FC236}">
                    <a16:creationId xmlns:a16="http://schemas.microsoft.com/office/drawing/2014/main" id="{821F0DD0-10D1-408F-8ECC-27DA8ABD2C23}"/>
                  </a:ext>
                </a:extLst>
              </p:cNvPr>
              <p:cNvGrpSpPr/>
              <p:nvPr/>
            </p:nvGrpSpPr>
            <p:grpSpPr>
              <a:xfrm>
                <a:off x="8945531" y="3681682"/>
                <a:ext cx="1169270" cy="1186037"/>
                <a:chOff x="8066956" y="4014613"/>
                <a:chExt cx="1417674" cy="1438003"/>
              </a:xfrm>
              <a:solidFill>
                <a:schemeClr val="accent5">
                  <a:lumMod val="20000"/>
                  <a:lumOff val="80000"/>
                </a:schemeClr>
              </a:solidFill>
            </p:grpSpPr>
            <p:sp>
              <p:nvSpPr>
                <p:cNvPr id="58" name="六边形 57">
                  <a:extLst>
                    <a:ext uri="{FF2B5EF4-FFF2-40B4-BE49-F238E27FC236}">
                      <a16:creationId xmlns:a16="http://schemas.microsoft.com/office/drawing/2014/main" id="{A75E4138-AF00-4BC2-8C32-A8B31F6C4D1F}"/>
                    </a:ext>
                  </a:extLst>
                </p:cNvPr>
                <p:cNvSpPr/>
                <p:nvPr/>
              </p:nvSpPr>
              <p:spPr>
                <a:xfrm rot="5400000">
                  <a:off x="8361039" y="4071320"/>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59" name="六边形 58">
                  <a:extLst>
                    <a:ext uri="{FF2B5EF4-FFF2-40B4-BE49-F238E27FC236}">
                      <a16:creationId xmlns:a16="http://schemas.microsoft.com/office/drawing/2014/main" id="{1D59022B-01FE-4E4C-9B30-E8F3E3EE0236}"/>
                    </a:ext>
                  </a:extLst>
                </p:cNvPr>
                <p:cNvSpPr/>
                <p:nvPr/>
              </p:nvSpPr>
              <p:spPr>
                <a:xfrm rot="5400000">
                  <a:off x="8010249"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60" name="六边形 59">
                  <a:extLst>
                    <a:ext uri="{FF2B5EF4-FFF2-40B4-BE49-F238E27FC236}">
                      <a16:creationId xmlns:a16="http://schemas.microsoft.com/office/drawing/2014/main" id="{D1790B35-5E6E-4310-A0BF-FF8A2FBDE3FD}"/>
                    </a:ext>
                  </a:extLst>
                </p:cNvPr>
                <p:cNvSpPr/>
                <p:nvPr/>
              </p:nvSpPr>
              <p:spPr>
                <a:xfrm rot="5400000">
                  <a:off x="8719086" y="4687072"/>
                  <a:ext cx="822251" cy="708837"/>
                </a:xfrm>
                <a:prstGeom prst="hexagon">
                  <a:avLst>
                    <a:gd name="adj" fmla="val 28996"/>
                    <a:gd name="vf" fmla="val 115470"/>
                  </a:avLst>
                </a:prstGeom>
                <a:solidFill>
                  <a:schemeClr val="accent4">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nvGrpSpPr>
              <p:cNvPr id="54" name="组合 53">
                <a:extLst>
                  <a:ext uri="{FF2B5EF4-FFF2-40B4-BE49-F238E27FC236}">
                    <a16:creationId xmlns:a16="http://schemas.microsoft.com/office/drawing/2014/main" id="{4C576F85-D642-4F3B-B2D4-9FCE2416D3E0}"/>
                  </a:ext>
                </a:extLst>
              </p:cNvPr>
              <p:cNvGrpSpPr/>
              <p:nvPr/>
            </p:nvGrpSpPr>
            <p:grpSpPr>
              <a:xfrm>
                <a:off x="8945531" y="4691122"/>
                <a:ext cx="1169270" cy="1186037"/>
                <a:chOff x="8066956" y="4014613"/>
                <a:chExt cx="1417674" cy="1438003"/>
              </a:xfrm>
              <a:solidFill>
                <a:schemeClr val="accent4">
                  <a:lumMod val="20000"/>
                  <a:lumOff val="80000"/>
                </a:schemeClr>
              </a:solidFill>
            </p:grpSpPr>
            <p:sp>
              <p:nvSpPr>
                <p:cNvPr id="55" name="六边形 54">
                  <a:extLst>
                    <a:ext uri="{FF2B5EF4-FFF2-40B4-BE49-F238E27FC236}">
                      <a16:creationId xmlns:a16="http://schemas.microsoft.com/office/drawing/2014/main" id="{04AC50E7-422A-41C8-A53C-0887013B9368}"/>
                    </a:ext>
                  </a:extLst>
                </p:cNvPr>
                <p:cNvSpPr/>
                <p:nvPr/>
              </p:nvSpPr>
              <p:spPr>
                <a:xfrm rot="5400000">
                  <a:off x="8361039" y="4071320"/>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56" name="六边形 55">
                  <a:extLst>
                    <a:ext uri="{FF2B5EF4-FFF2-40B4-BE49-F238E27FC236}">
                      <a16:creationId xmlns:a16="http://schemas.microsoft.com/office/drawing/2014/main" id="{51203CD0-390E-44E8-8EFE-C2D8160387BD}"/>
                    </a:ext>
                  </a:extLst>
                </p:cNvPr>
                <p:cNvSpPr/>
                <p:nvPr/>
              </p:nvSpPr>
              <p:spPr>
                <a:xfrm rot="5400000">
                  <a:off x="8010249"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sp>
              <p:nvSpPr>
                <p:cNvPr id="57" name="六边形 56">
                  <a:extLst>
                    <a:ext uri="{FF2B5EF4-FFF2-40B4-BE49-F238E27FC236}">
                      <a16:creationId xmlns:a16="http://schemas.microsoft.com/office/drawing/2014/main" id="{206341B5-66BF-45C2-8AE8-08BD73ACE366}"/>
                    </a:ext>
                  </a:extLst>
                </p:cNvPr>
                <p:cNvSpPr/>
                <p:nvPr/>
              </p:nvSpPr>
              <p:spPr>
                <a:xfrm rot="5400000">
                  <a:off x="8719086" y="4687072"/>
                  <a:ext cx="822251" cy="708837"/>
                </a:xfrm>
                <a:prstGeom prst="hexagon">
                  <a:avLst>
                    <a:gd name="adj" fmla="val 28996"/>
                    <a:gd name="vf" fmla="val 11547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666666"/>
                    </a:solidFill>
                    <a:effectLst/>
                    <a:uLnTx/>
                    <a:uFillTx/>
                    <a:latin typeface="Calibri"/>
                    <a:ea typeface="微软雅黑"/>
                    <a:cs typeface="+mn-cs"/>
                  </a:endParaRPr>
                </a:p>
              </p:txBody>
            </p:sp>
          </p:grpSp>
        </p:grpSp>
        <p:cxnSp>
          <p:nvCxnSpPr>
            <p:cNvPr id="34" name="直接箭头连接符 33">
              <a:extLst>
                <a:ext uri="{FF2B5EF4-FFF2-40B4-BE49-F238E27FC236}">
                  <a16:creationId xmlns:a16="http://schemas.microsoft.com/office/drawing/2014/main" id="{A355FF99-4040-41FD-83D3-753CE5D4FD59}"/>
                </a:ext>
              </a:extLst>
            </p:cNvPr>
            <p:cNvCxnSpPr>
              <a:cxnSpLocks/>
              <a:stCxn id="75" idx="2"/>
            </p:cNvCxnSpPr>
            <p:nvPr/>
          </p:nvCxnSpPr>
          <p:spPr>
            <a:xfrm flipV="1">
              <a:off x="1740751" y="3752765"/>
              <a:ext cx="0" cy="2560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id="{727CF664-5615-40E4-ACBE-23C8E5F4A740}"/>
                </a:ext>
              </a:extLst>
            </p:cNvPr>
            <p:cNvCxnSpPr>
              <a:cxnSpLocks/>
              <a:stCxn id="75" idx="2"/>
            </p:cNvCxnSpPr>
            <p:nvPr/>
          </p:nvCxnSpPr>
          <p:spPr>
            <a:xfrm flipH="1">
              <a:off x="1522695" y="4008845"/>
              <a:ext cx="218056" cy="1264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a16="http://schemas.microsoft.com/office/drawing/2014/main" id="{DB4B4586-0791-4637-90E3-3B2E668448A1}"/>
                </a:ext>
              </a:extLst>
            </p:cNvPr>
            <p:cNvCxnSpPr>
              <a:cxnSpLocks/>
              <a:stCxn id="75" idx="2"/>
            </p:cNvCxnSpPr>
            <p:nvPr/>
          </p:nvCxnSpPr>
          <p:spPr>
            <a:xfrm>
              <a:off x="1740751" y="4008845"/>
              <a:ext cx="222412" cy="1290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5454752-B549-452A-8204-C1EAFEEBE479}"/>
                </a:ext>
              </a:extLst>
            </p:cNvPr>
            <p:cNvCxnSpPr>
              <a:stCxn id="63" idx="2"/>
            </p:cNvCxnSpPr>
            <p:nvPr/>
          </p:nvCxnSpPr>
          <p:spPr>
            <a:xfrm>
              <a:off x="1740751" y="3297197"/>
              <a:ext cx="1401619" cy="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C72D72C4-4798-4B5D-B48F-A82CD7AB0FC0}"/>
                </a:ext>
              </a:extLst>
            </p:cNvPr>
            <p:cNvCxnSpPr/>
            <p:nvPr/>
          </p:nvCxnSpPr>
          <p:spPr>
            <a:xfrm>
              <a:off x="1740751" y="4004444"/>
              <a:ext cx="1401619" cy="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9BC94FE7-76E0-4C56-96BC-5CEF436C5731}"/>
                </a:ext>
              </a:extLst>
            </p:cNvPr>
            <p:cNvCxnSpPr/>
            <p:nvPr/>
          </p:nvCxnSpPr>
          <p:spPr>
            <a:xfrm>
              <a:off x="3029199" y="3306555"/>
              <a:ext cx="0" cy="711646"/>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39D713E7-4C7D-417F-8A51-8F66486FD2EF}"/>
                </a:ext>
              </a:extLst>
            </p:cNvPr>
            <p:cNvSpPr txBox="1"/>
            <p:nvPr/>
          </p:nvSpPr>
          <p:spPr>
            <a:xfrm>
              <a:off x="2733240" y="3560246"/>
              <a:ext cx="586552" cy="213986"/>
            </a:xfrm>
            <a:prstGeom prst="rect">
              <a:avLst/>
            </a:prstGeom>
            <a:solidFill>
              <a:schemeClr val="tx2"/>
            </a:solidFill>
          </p:spPr>
          <p:txBody>
            <a:bodyPr wrap="square" lIns="0" tIns="0" rIns="0" bIns="0" rtlCol="0">
              <a:spAutoFit/>
            </a:bodyPr>
            <a:lstStyle/>
            <a:p>
              <a:pPr algn="ctr"/>
              <a:r>
                <a:rPr kumimoji="1" lang="en-US" altLang="zh-CN" sz="700" dirty="0">
                  <a:solidFill>
                    <a:srgbClr val="000000"/>
                  </a:solidFill>
                  <a:latin typeface="Microsoft YaHei" panose="020B0503020204020204" pitchFamily="34" charset="-122"/>
                  <a:ea typeface="Microsoft YaHei" panose="020B0503020204020204" pitchFamily="34" charset="-122"/>
                </a:rPr>
                <a:t>500m</a:t>
              </a:r>
              <a:endParaRPr kumimoji="1" lang="zh-CN" altLang="en-US" sz="700" dirty="0">
                <a:solidFill>
                  <a:srgbClr val="000000"/>
                </a:solidFill>
                <a:latin typeface="Microsoft YaHei" panose="020B0503020204020204" pitchFamily="34" charset="-122"/>
                <a:ea typeface="Microsoft YaHei" panose="020B0503020204020204" pitchFamily="34" charset="-122"/>
              </a:endParaRPr>
            </a:p>
          </p:txBody>
        </p:sp>
        <p:sp>
          <p:nvSpPr>
            <p:cNvPr id="41" name="等腰三角形 40">
              <a:extLst>
                <a:ext uri="{FF2B5EF4-FFF2-40B4-BE49-F238E27FC236}">
                  <a16:creationId xmlns:a16="http://schemas.microsoft.com/office/drawing/2014/main" id="{667903FA-B921-40CA-ABAC-8CCE953E3BD8}"/>
                </a:ext>
              </a:extLst>
            </p:cNvPr>
            <p:cNvSpPr/>
            <p:nvPr/>
          </p:nvSpPr>
          <p:spPr>
            <a:xfrm>
              <a:off x="1697042" y="3900811"/>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2" name="等腰三角形 41">
              <a:extLst>
                <a:ext uri="{FF2B5EF4-FFF2-40B4-BE49-F238E27FC236}">
                  <a16:creationId xmlns:a16="http://schemas.microsoft.com/office/drawing/2014/main" id="{C7156789-EA59-4758-9304-F59A762252E1}"/>
                </a:ext>
              </a:extLst>
            </p:cNvPr>
            <p:cNvSpPr/>
            <p:nvPr/>
          </p:nvSpPr>
          <p:spPr>
            <a:xfrm>
              <a:off x="1697042" y="3200214"/>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3" name="等腰三角形 42">
              <a:extLst>
                <a:ext uri="{FF2B5EF4-FFF2-40B4-BE49-F238E27FC236}">
                  <a16:creationId xmlns:a16="http://schemas.microsoft.com/office/drawing/2014/main" id="{93F79D16-7505-4640-855D-423AD429B940}"/>
                </a:ext>
              </a:extLst>
            </p:cNvPr>
            <p:cNvSpPr/>
            <p:nvPr/>
          </p:nvSpPr>
          <p:spPr>
            <a:xfrm>
              <a:off x="1697042" y="4616368"/>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4" name="等腰三角形 43">
              <a:extLst>
                <a:ext uri="{FF2B5EF4-FFF2-40B4-BE49-F238E27FC236}">
                  <a16:creationId xmlns:a16="http://schemas.microsoft.com/office/drawing/2014/main" id="{A6D3B1C8-F42F-4521-949B-14E708BF9221}"/>
                </a:ext>
              </a:extLst>
            </p:cNvPr>
            <p:cNvSpPr/>
            <p:nvPr/>
          </p:nvSpPr>
          <p:spPr>
            <a:xfrm>
              <a:off x="2313835" y="4264935"/>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5" name="等腰三角形 44">
              <a:extLst>
                <a:ext uri="{FF2B5EF4-FFF2-40B4-BE49-F238E27FC236}">
                  <a16:creationId xmlns:a16="http://schemas.microsoft.com/office/drawing/2014/main" id="{D3A0EC2B-214D-4008-85B9-C2C196FD876D}"/>
                </a:ext>
              </a:extLst>
            </p:cNvPr>
            <p:cNvSpPr/>
            <p:nvPr/>
          </p:nvSpPr>
          <p:spPr>
            <a:xfrm>
              <a:off x="2313835" y="3564338"/>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6" name="等腰三角形 45">
              <a:extLst>
                <a:ext uri="{FF2B5EF4-FFF2-40B4-BE49-F238E27FC236}">
                  <a16:creationId xmlns:a16="http://schemas.microsoft.com/office/drawing/2014/main" id="{64390D2F-61BF-45B2-ACCD-B9F71C575B0D}"/>
                </a:ext>
              </a:extLst>
            </p:cNvPr>
            <p:cNvSpPr/>
            <p:nvPr/>
          </p:nvSpPr>
          <p:spPr>
            <a:xfrm>
              <a:off x="1084716" y="4264935"/>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47" name="等腰三角形 46">
              <a:extLst>
                <a:ext uri="{FF2B5EF4-FFF2-40B4-BE49-F238E27FC236}">
                  <a16:creationId xmlns:a16="http://schemas.microsoft.com/office/drawing/2014/main" id="{99B56519-FF7F-4630-AB2C-DAF558DD3438}"/>
                </a:ext>
              </a:extLst>
            </p:cNvPr>
            <p:cNvSpPr/>
            <p:nvPr/>
          </p:nvSpPr>
          <p:spPr>
            <a:xfrm>
              <a:off x="1084716" y="3564338"/>
              <a:ext cx="89486" cy="14760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grpSp>
      <p:sp>
        <p:nvSpPr>
          <p:cNvPr id="76" name="Rectangle 11">
            <a:extLst>
              <a:ext uri="{FF2B5EF4-FFF2-40B4-BE49-F238E27FC236}">
                <a16:creationId xmlns:a16="http://schemas.microsoft.com/office/drawing/2014/main" id="{8359EFFA-7E76-462F-B6E5-69046B7D7C2D}"/>
              </a:ext>
            </a:extLst>
          </p:cNvPr>
          <p:cNvSpPr/>
          <p:nvPr/>
        </p:nvSpPr>
        <p:spPr>
          <a:xfrm>
            <a:off x="5325116" y="2984205"/>
            <a:ext cx="1008609" cy="261610"/>
          </a:xfrm>
          <a:prstGeom prst="rect">
            <a:avLst/>
          </a:prstGeom>
        </p:spPr>
        <p:txBody>
          <a:bodyPr wrap="none">
            <a:spAutoFit/>
          </a:bodyPr>
          <a:lstStyle/>
          <a:p>
            <a:pPr algn="ctr"/>
            <a:r>
              <a:rPr lang="en-US" altLang="zh-CN" sz="1050" dirty="0" err="1">
                <a:cs typeface="+mn-ea"/>
                <a:sym typeface="+mn-lt"/>
              </a:rPr>
              <a:t>UMa</a:t>
            </a:r>
            <a:r>
              <a:rPr lang="en-US" altLang="zh-CN" sz="1050" dirty="0">
                <a:cs typeface="+mn-ea"/>
                <a:sym typeface="+mn-lt"/>
              </a:rPr>
              <a:t> ISD500m</a:t>
            </a:r>
            <a:endParaRPr lang="en-US" sz="1050" dirty="0"/>
          </a:p>
        </p:txBody>
      </p:sp>
      <p:pic>
        <p:nvPicPr>
          <p:cNvPr id="77" name="Picture 4">
            <a:extLst>
              <a:ext uri="{FF2B5EF4-FFF2-40B4-BE49-F238E27FC236}">
                <a16:creationId xmlns:a16="http://schemas.microsoft.com/office/drawing/2014/main" id="{2F945DE0-7A23-4257-B594-F26A0103AE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4182" y="4652276"/>
            <a:ext cx="1764174" cy="1312106"/>
          </a:xfrm>
          <a:prstGeom prst="rect">
            <a:avLst/>
          </a:prstGeom>
          <a:noFill/>
          <a:extLst>
            <a:ext uri="{909E8E84-426E-40DD-AFC4-6F175D3DCCD1}">
              <a14:hiddenFill xmlns:a14="http://schemas.microsoft.com/office/drawing/2010/main">
                <a:solidFill>
                  <a:srgbClr val="FFFFFF"/>
                </a:solidFill>
              </a14:hiddenFill>
            </a:ext>
          </a:extLst>
        </p:spPr>
      </p:pic>
      <p:pic>
        <p:nvPicPr>
          <p:cNvPr id="78" name="图片 77">
            <a:extLst>
              <a:ext uri="{FF2B5EF4-FFF2-40B4-BE49-F238E27FC236}">
                <a16:creationId xmlns:a16="http://schemas.microsoft.com/office/drawing/2014/main" id="{4B7334EA-2227-4756-8389-E160BD220211}"/>
              </a:ext>
            </a:extLst>
          </p:cNvPr>
          <p:cNvPicPr>
            <a:picLocks noChangeAspect="1"/>
          </p:cNvPicPr>
          <p:nvPr/>
        </p:nvPicPr>
        <p:blipFill>
          <a:blip r:embed="rId6"/>
          <a:stretch>
            <a:fillRect/>
          </a:stretch>
        </p:blipFill>
        <p:spPr>
          <a:xfrm>
            <a:off x="5202362" y="4734402"/>
            <a:ext cx="1497862" cy="1172938"/>
          </a:xfrm>
          <a:prstGeom prst="rect">
            <a:avLst/>
          </a:prstGeom>
        </p:spPr>
      </p:pic>
      <p:sp>
        <p:nvSpPr>
          <p:cNvPr id="79" name="文本框 78">
            <a:extLst>
              <a:ext uri="{FF2B5EF4-FFF2-40B4-BE49-F238E27FC236}">
                <a16:creationId xmlns:a16="http://schemas.microsoft.com/office/drawing/2014/main" id="{559A0A1F-C9F3-40F0-9764-F721C7B45C93}"/>
              </a:ext>
            </a:extLst>
          </p:cNvPr>
          <p:cNvSpPr txBox="1"/>
          <p:nvPr/>
        </p:nvSpPr>
        <p:spPr>
          <a:xfrm>
            <a:off x="6806229" y="2969697"/>
            <a:ext cx="1850074" cy="1477328"/>
          </a:xfrm>
          <a:prstGeom prst="rect">
            <a:avLst/>
          </a:prstGeom>
          <a:noFill/>
        </p:spPr>
        <p:txBody>
          <a:bodyPr wrap="square" lIns="0" tIns="0" rIns="0" bIns="0" rtlCol="0">
            <a:spAutoFit/>
          </a:bodyPr>
          <a:lstStyle/>
          <a:p>
            <a:pPr algn="l"/>
            <a:r>
              <a:rPr kumimoji="1" lang="en-US" altLang="zh-CN" sz="1200" b="1" dirty="0">
                <a:solidFill>
                  <a:srgbClr val="000000"/>
                </a:solidFill>
                <a:ea typeface="Microsoft YaHei" panose="020B0503020204020204" pitchFamily="34" charset="-122"/>
              </a:rPr>
              <a:t>Positioning method</a:t>
            </a:r>
          </a:p>
          <a:p>
            <a:pPr marL="171450" indent="-171450" algn="l">
              <a:buFont typeface="Arial" panose="020B0604020202020204" pitchFamily="34" charset="0"/>
              <a:buChar char="•"/>
            </a:pPr>
            <a:r>
              <a:rPr kumimoji="1" lang="en-US" altLang="zh-CN" sz="1200" b="1" u="sng" dirty="0">
                <a:solidFill>
                  <a:srgbClr val="000000"/>
                </a:solidFill>
                <a:ea typeface="Microsoft YaHei" panose="020B0503020204020204" pitchFamily="34" charset="-122"/>
              </a:rPr>
              <a:t>Geometry-based: </a:t>
            </a:r>
            <a:r>
              <a:rPr kumimoji="1" lang="en-US" altLang="zh-CN" sz="1200" dirty="0">
                <a:solidFill>
                  <a:srgbClr val="000000"/>
                </a:solidFill>
                <a:ea typeface="Microsoft YaHei" panose="020B0503020204020204" pitchFamily="34" charset="-122"/>
              </a:rPr>
              <a:t>Single-BS </a:t>
            </a:r>
            <a:r>
              <a:rPr kumimoji="1" lang="en-US" altLang="zh-CN" sz="1200" dirty="0" err="1">
                <a:solidFill>
                  <a:srgbClr val="000000"/>
                </a:solidFill>
                <a:ea typeface="Microsoft YaHei" panose="020B0503020204020204" pitchFamily="34" charset="-122"/>
              </a:rPr>
              <a:t>RTT+AoA</a:t>
            </a:r>
            <a:endParaRPr kumimoji="1" lang="en-US" altLang="zh-CN" sz="1200" dirty="0">
              <a:solidFill>
                <a:srgbClr val="000000"/>
              </a:solidFill>
              <a:ea typeface="Microsoft YaHei" panose="020B0503020204020204" pitchFamily="34" charset="-122"/>
            </a:endParaRPr>
          </a:p>
          <a:p>
            <a:pPr marL="171450" indent="-171450" algn="l">
              <a:buFont typeface="Arial" panose="020B0604020202020204" pitchFamily="34" charset="0"/>
              <a:buChar char="•"/>
            </a:pPr>
            <a:r>
              <a:rPr kumimoji="1" lang="en-US" altLang="zh-CN" sz="1200" b="1" u="sng" dirty="0">
                <a:solidFill>
                  <a:srgbClr val="000000"/>
                </a:solidFill>
                <a:ea typeface="Microsoft YaHei" panose="020B0503020204020204" pitchFamily="34" charset="-122"/>
              </a:rPr>
              <a:t>AI-based: </a:t>
            </a:r>
            <a:r>
              <a:rPr kumimoji="1" lang="en-US" altLang="zh-CN" sz="1200" dirty="0">
                <a:solidFill>
                  <a:srgbClr val="000000"/>
                </a:solidFill>
                <a:ea typeface="Microsoft YaHei" panose="020B0503020204020204" pitchFamily="34" charset="-122"/>
              </a:rPr>
              <a:t>Single-BS AI positioning</a:t>
            </a:r>
          </a:p>
          <a:p>
            <a:pPr marL="628690" lvl="1" indent="-171450">
              <a:buFont typeface="Arial" panose="020B0604020202020204" pitchFamily="34" charset="0"/>
              <a:buChar char="•"/>
            </a:pPr>
            <a:r>
              <a:rPr kumimoji="1" lang="en-US" altLang="zh-CN" sz="1200" dirty="0">
                <a:solidFill>
                  <a:srgbClr val="000000"/>
                </a:solidFill>
                <a:ea typeface="Microsoft YaHei" panose="020B0503020204020204" pitchFamily="34" charset="-122"/>
              </a:rPr>
              <a:t>Rel-19 AI/ML positioning extension</a:t>
            </a:r>
            <a:endParaRPr kumimoji="1" lang="zh-CN" altLang="en-US" sz="1200" dirty="0">
              <a:solidFill>
                <a:srgbClr val="000000"/>
              </a:solidFill>
              <a:ea typeface="Microsoft YaHei" panose="020B0503020204020204" pitchFamily="34" charset="-122"/>
            </a:endParaRPr>
          </a:p>
        </p:txBody>
      </p:sp>
      <p:sp>
        <p:nvSpPr>
          <p:cNvPr id="80" name="文本框 79">
            <a:extLst>
              <a:ext uri="{FF2B5EF4-FFF2-40B4-BE49-F238E27FC236}">
                <a16:creationId xmlns:a16="http://schemas.microsoft.com/office/drawing/2014/main" id="{6B6D52E6-4CCE-416C-B43A-04E40BCA8C2A}"/>
              </a:ext>
            </a:extLst>
          </p:cNvPr>
          <p:cNvSpPr txBox="1"/>
          <p:nvPr/>
        </p:nvSpPr>
        <p:spPr>
          <a:xfrm>
            <a:off x="5150519" y="6005552"/>
            <a:ext cx="1681038" cy="153888"/>
          </a:xfrm>
          <a:prstGeom prst="rect">
            <a:avLst/>
          </a:prstGeom>
          <a:noFill/>
        </p:spPr>
        <p:txBody>
          <a:bodyPr wrap="square" lIns="0" tIns="0" rIns="0" bIns="0" rtlCol="0">
            <a:spAutoFit/>
          </a:bodyPr>
          <a:lstStyle/>
          <a:p>
            <a:pPr algn="ctr"/>
            <a:r>
              <a:rPr lang="en-US" altLang="zh-CN" sz="1000" dirty="0">
                <a:latin typeface="Microsoft YaHei" panose="020B0503020204020204" pitchFamily="34" charset="-122"/>
                <a:ea typeface="Microsoft YaHei" panose="020B0503020204020204" pitchFamily="34" charset="-122"/>
              </a:rPr>
              <a:t>RTT+AOA: 14.9m@90%</a:t>
            </a:r>
            <a:endParaRPr lang="zh-CN" altLang="en-US" sz="1000" dirty="0">
              <a:latin typeface="Microsoft YaHei" panose="020B0503020204020204" pitchFamily="34" charset="-122"/>
              <a:ea typeface="Microsoft YaHei" panose="020B0503020204020204" pitchFamily="34" charset="-122"/>
            </a:endParaRPr>
          </a:p>
        </p:txBody>
      </p:sp>
      <p:sp>
        <p:nvSpPr>
          <p:cNvPr id="81" name="文本框 80">
            <a:extLst>
              <a:ext uri="{FF2B5EF4-FFF2-40B4-BE49-F238E27FC236}">
                <a16:creationId xmlns:a16="http://schemas.microsoft.com/office/drawing/2014/main" id="{887CAEEC-44D9-48F2-9225-7861C62FA3C2}"/>
              </a:ext>
            </a:extLst>
          </p:cNvPr>
          <p:cNvSpPr txBox="1"/>
          <p:nvPr/>
        </p:nvSpPr>
        <p:spPr>
          <a:xfrm>
            <a:off x="6836463" y="6005552"/>
            <a:ext cx="1923522" cy="153888"/>
          </a:xfrm>
          <a:prstGeom prst="rect">
            <a:avLst/>
          </a:prstGeom>
          <a:noFill/>
        </p:spPr>
        <p:txBody>
          <a:bodyPr wrap="square" lIns="0" tIns="0" rIns="0" bIns="0" rtlCol="0">
            <a:spAutoFit/>
          </a:bodyPr>
          <a:lstStyle/>
          <a:p>
            <a:pPr algn="ctr"/>
            <a:r>
              <a:rPr lang="en-US" altLang="zh-CN" sz="1000" dirty="0">
                <a:latin typeface="Microsoft YaHei" panose="020B0503020204020204" pitchFamily="34" charset="-122"/>
                <a:ea typeface="Microsoft YaHei" panose="020B0503020204020204" pitchFamily="34" charset="-122"/>
              </a:rPr>
              <a:t>Single-BS AI pos: 2.5m@90%</a:t>
            </a:r>
            <a:endParaRPr lang="zh-CN" altLang="en-US" sz="1000" dirty="0">
              <a:latin typeface="Microsoft YaHei" panose="020B0503020204020204" pitchFamily="34" charset="-122"/>
              <a:ea typeface="Microsoft YaHei" panose="020B0503020204020204" pitchFamily="34" charset="-122"/>
            </a:endParaRPr>
          </a:p>
        </p:txBody>
      </p:sp>
      <p:sp>
        <p:nvSpPr>
          <p:cNvPr id="82" name="Title 2">
            <a:extLst>
              <a:ext uri="{FF2B5EF4-FFF2-40B4-BE49-F238E27FC236}">
                <a16:creationId xmlns:a16="http://schemas.microsoft.com/office/drawing/2014/main" id="{8CB08553-5ADF-4430-A103-43535A64BC75}"/>
              </a:ext>
            </a:extLst>
          </p:cNvPr>
          <p:cNvSpPr txBox="1">
            <a:spLocks/>
          </p:cNvSpPr>
          <p:nvPr/>
        </p:nvSpPr>
        <p:spPr>
          <a:xfrm>
            <a:off x="9169142" y="2580861"/>
            <a:ext cx="2816126" cy="246438"/>
          </a:xfrm>
          <a:prstGeom prst="rect">
            <a:avLst/>
          </a:prstGeom>
          <a:solidFill>
            <a:schemeClr val="tx2"/>
          </a:solidFill>
        </p:spPr>
        <p:txBody>
          <a:bodyPr anchor="ct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algn="ctr"/>
            <a:r>
              <a:rPr lang="en-US" altLang="zh-CN" sz="1400" b="1" dirty="0">
                <a:latin typeface="+mn-lt"/>
              </a:rPr>
              <a:t>Simulation configurations </a:t>
            </a:r>
          </a:p>
        </p:txBody>
      </p:sp>
    </p:spTree>
    <p:extLst>
      <p:ext uri="{BB962C8B-B14F-4D97-AF65-F5344CB8AC3E}">
        <p14:creationId xmlns:p14="http://schemas.microsoft.com/office/powerpoint/2010/main" val="4212889626"/>
      </p:ext>
    </p:extLst>
  </p:cSld>
  <p:clrMapOvr>
    <a:masterClrMapping/>
  </p:clrMapOvr>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3.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4.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808</TotalTime>
  <Words>2588</Words>
  <Application>Microsoft Office PowerPoint</Application>
  <PresentationFormat>Custom</PresentationFormat>
  <Paragraphs>423</Paragraphs>
  <Slides>12</Slides>
  <Notes>2</Notes>
  <HiddenSlides>0</HiddenSlides>
  <MMClips>0</MMClips>
  <ScaleCrop>false</ScaleCrop>
  <HeadingPairs>
    <vt:vector size="6" baseType="variant">
      <vt:variant>
        <vt:lpstr>Fonts Used</vt:lpstr>
      </vt:variant>
      <vt:variant>
        <vt:i4>14</vt:i4>
      </vt:variant>
      <vt:variant>
        <vt:lpstr>Theme</vt:lpstr>
      </vt:variant>
      <vt:variant>
        <vt:i4>4</vt:i4>
      </vt:variant>
      <vt:variant>
        <vt:lpstr>Slide Titles</vt:lpstr>
      </vt:variant>
      <vt:variant>
        <vt:i4>12</vt:i4>
      </vt:variant>
    </vt:vector>
  </HeadingPairs>
  <TitlesOfParts>
    <vt:vector size="30" baseType="lpstr">
      <vt:lpstr>Gulim</vt:lpstr>
      <vt:lpstr>MS Mincho</vt:lpstr>
      <vt:lpstr>等线</vt:lpstr>
      <vt:lpstr>等线 Light</vt:lpstr>
      <vt:lpstr>黑体</vt:lpstr>
      <vt:lpstr>宋体</vt:lpstr>
      <vt:lpstr>Microsoft YaHei</vt:lpstr>
      <vt:lpstr>Microsoft YaHei</vt:lpstr>
      <vt:lpstr>Arial</vt:lpstr>
      <vt:lpstr>Calibri</vt:lpstr>
      <vt:lpstr>Cambria Math</vt:lpstr>
      <vt:lpstr>Tahoma</vt:lpstr>
      <vt:lpstr>Times New Roman</vt:lpstr>
      <vt:lpstr>Wingdings</vt:lpstr>
      <vt:lpstr>封面页_图片版 </vt:lpstr>
      <vt:lpstr>目录页</vt:lpstr>
      <vt:lpstr>章节页</vt:lpstr>
      <vt:lpstr>结束页</vt:lpstr>
      <vt:lpstr>Consideration on TPRs relating to ITU-R IMT-2030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linhui (H)</dc:creator>
  <cp:lastModifiedBy>Hui Lin2</cp:lastModifiedBy>
  <cp:revision>415</cp:revision>
  <dcterms:created xsi:type="dcterms:W3CDTF">2020-08-28T08:44:19Z</dcterms:created>
  <dcterms:modified xsi:type="dcterms:W3CDTF">2025-09-03T13:19:53Z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(3)jYYNeYqg9URZpIMFTCIdCeNVquPuEel+nDIRQAPIrqxIM5/g5oBljBFaM7g0G3UnNz5I+Lxl
3XzinOb8XrntK+5cii2s/5KHPjVzf2+eT3mkXei0qIqPydT3E9AVL+q4EyN8GFi16B7wafrk
4kKM5b+QlkGvEvrZjPSJu+gnMw7e5TCMMA4EFmF63Ml0dr3+nOPNvAa9KZcwTzlYVuij6jfG
g8y1IjQWMDwHw00j5e</vt:lpwstr>
  </property>
  <property fmtid="{D5CDD505-2E9C-101B-9397-08002B2CF9AE}" pid="3" name="_2015_ms_pID_7253431">
    <vt:lpwstr>H7ij+MfWkrtIywe4S+a0D9BcavELomSG2Ib18xpyvB9q0hdvxoTFcA
gBSOtSnelc6axUseSTlTOvrYN0dRtpTwq9jai4mvc90zFnFZ95NvYO9xJufYr9daOcrVzTqA
GLaIfnqxEKsMJa+WZsbxcLXVnwjEyMOlQVTIeSsuPg293uwzAsm52yuhwds5TG3iH8g9FsCF
fj4i37YlF4KE29z1CbP/AqQpgHM7wlZTKoEN</vt:lpwstr>
  </property>
  <property fmtid="{D5CDD505-2E9C-101B-9397-08002B2CF9AE}" pid="4" name="_2015_ms_pID_7253432">
    <vt:lpwstr>9g==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1756905103</vt:lpwstr>
  </property>
</Properties>
</file>