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42"/>
  </p:notesMasterIdLst>
  <p:handoutMasterIdLst>
    <p:handoutMasterId r:id="rId43"/>
  </p:handoutMasterIdLst>
  <p:sldIdLst>
    <p:sldId id="1132" r:id="rId6"/>
    <p:sldId id="1133" r:id="rId7"/>
    <p:sldId id="1184" r:id="rId8"/>
    <p:sldId id="1185" r:id="rId9"/>
    <p:sldId id="1186" r:id="rId10"/>
    <p:sldId id="1169" r:id="rId11"/>
    <p:sldId id="1173" r:id="rId12"/>
    <p:sldId id="1206" r:id="rId13"/>
    <p:sldId id="1148" r:id="rId14"/>
    <p:sldId id="1170" r:id="rId15"/>
    <p:sldId id="1167" r:id="rId16"/>
    <p:sldId id="1166" r:id="rId17"/>
    <p:sldId id="1140" r:id="rId18"/>
    <p:sldId id="1122" r:id="rId19"/>
    <p:sldId id="1194" r:id="rId20"/>
    <p:sldId id="1195" r:id="rId21"/>
    <p:sldId id="1196" r:id="rId22"/>
    <p:sldId id="1135" r:id="rId23"/>
    <p:sldId id="1210" r:id="rId24"/>
    <p:sldId id="1143" r:id="rId25"/>
    <p:sldId id="1142" r:id="rId26"/>
    <p:sldId id="1190" r:id="rId27"/>
    <p:sldId id="1181" r:id="rId28"/>
    <p:sldId id="1197" r:id="rId29"/>
    <p:sldId id="1198" r:id="rId30"/>
    <p:sldId id="1199" r:id="rId31"/>
    <p:sldId id="1200" r:id="rId32"/>
    <p:sldId id="1202" r:id="rId33"/>
    <p:sldId id="1204" r:id="rId34"/>
    <p:sldId id="1205" r:id="rId35"/>
    <p:sldId id="1203" r:id="rId36"/>
    <p:sldId id="1201" r:id="rId37"/>
    <p:sldId id="1209" r:id="rId38"/>
    <p:sldId id="1207" r:id="rId39"/>
    <p:sldId id="1208" r:id="rId40"/>
    <p:sldId id="1211" r:id="rId41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32523"/>
    <a:srgbClr val="FFC000"/>
    <a:srgbClr val="B6BEC8"/>
    <a:srgbClr val="BFBFBF"/>
    <a:srgbClr val="00CC00"/>
    <a:srgbClr val="00B0F0"/>
    <a:srgbClr val="33993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03" autoAdjust="0"/>
    <p:restoredTop sz="94660"/>
  </p:normalViewPr>
  <p:slideViewPr>
    <p:cSldViewPr snapToGrid="0">
      <p:cViewPr>
        <p:scale>
          <a:sx n="54" d="100"/>
          <a:sy n="54" d="100"/>
        </p:scale>
        <p:origin x="998" y="45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viewProps" Target="viewProps.xml"/><Relationship Id="rId20" Type="http://schemas.openxmlformats.org/officeDocument/2006/relationships/slide" Target="slides/slide15.xml"/><Relationship Id="rId41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59" b="1" i="0" u="none" strike="noStrike" kern="1200" cap="none" spc="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GB" b="1">
                <a:solidFill>
                  <a:schemeClr val="tx1"/>
                </a:solidFill>
              </a:rPr>
              <a:t>RAN2 Attendees</a:t>
            </a:r>
          </a:p>
        </c:rich>
      </c:tx>
      <c:overlay val="0"/>
      <c:spPr>
        <a:noFill/>
        <a:ln w="25355">
          <a:noFill/>
        </a:ln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Attendees</c:v>
                </c:pt>
              </c:strCache>
            </c:strRef>
          </c:tx>
          <c:spPr>
            <a:solidFill>
              <a:srgbClr val="00B0F0"/>
            </a:solidFill>
            <a:ln w="9508" cap="flat" cmpd="sng" algn="ctr">
              <a:solidFill>
                <a:schemeClr val="tx2">
                  <a:lumMod val="40000"/>
                  <a:lumOff val="60000"/>
                </a:schemeClr>
              </a:solidFill>
              <a:round/>
            </a:ln>
            <a:effectLst/>
          </c:spPr>
          <c:invertIfNegative val="0"/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3CF3-480A-93B3-4C8EC953397B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3CF3-480A-93B3-4C8EC953397B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3CF3-480A-93B3-4C8EC953397B}"/>
              </c:ext>
            </c:extLst>
          </c:dPt>
          <c:dPt>
            <c:idx val="11"/>
            <c:invertIfNegative val="0"/>
            <c:bubble3D val="0"/>
            <c:spPr>
              <a:solidFill>
                <a:srgbClr val="00CC00"/>
              </a:solidFill>
              <a:ln w="9508" cap="flat" cmpd="sng" algn="ctr">
                <a:solidFill>
                  <a:schemeClr val="tx2">
                    <a:lumMod val="40000"/>
                    <a:lumOff val="60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2D24-41D1-A4AB-177220FE9BFC}"/>
              </c:ext>
            </c:extLst>
          </c:dPt>
          <c:dLbls>
            <c:spPr>
              <a:noFill/>
              <a:ln w="25355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5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Sheet1!$A$3:$A$14</c:f>
              <c:strCache>
                <c:ptCount val="12"/>
                <c:pt idx="0">
                  <c:v>123bis</c:v>
                </c:pt>
                <c:pt idx="1">
                  <c:v>124</c:v>
                </c:pt>
                <c:pt idx="2">
                  <c:v>125</c:v>
                </c:pt>
                <c:pt idx="3">
                  <c:v>125bis</c:v>
                </c:pt>
                <c:pt idx="4">
                  <c:v>126</c:v>
                </c:pt>
                <c:pt idx="5">
                  <c:v>127</c:v>
                </c:pt>
                <c:pt idx="6">
                  <c:v>127bis</c:v>
                </c:pt>
                <c:pt idx="7">
                  <c:v>128</c:v>
                </c:pt>
                <c:pt idx="8">
                  <c:v>129</c:v>
                </c:pt>
                <c:pt idx="9">
                  <c:v>129bis</c:v>
                </c:pt>
                <c:pt idx="10">
                  <c:v>130</c:v>
                </c:pt>
                <c:pt idx="11">
                  <c:v>131</c:v>
                </c:pt>
              </c:strCache>
            </c:strRef>
          </c:cat>
          <c:val>
            <c:numRef>
              <c:f>Sheet1!$B$3:$B$14</c:f>
              <c:numCache>
                <c:formatCode>General</c:formatCode>
                <c:ptCount val="12"/>
                <c:pt idx="0">
                  <c:v>333</c:v>
                </c:pt>
                <c:pt idx="1">
                  <c:v>389</c:v>
                </c:pt>
                <c:pt idx="2">
                  <c:v>418</c:v>
                </c:pt>
                <c:pt idx="3">
                  <c:v>363</c:v>
                </c:pt>
                <c:pt idx="4">
                  <c:v>447</c:v>
                </c:pt>
                <c:pt idx="5">
                  <c:v>455</c:v>
                </c:pt>
                <c:pt idx="6">
                  <c:v>410</c:v>
                </c:pt>
                <c:pt idx="7">
                  <c:v>432</c:v>
                </c:pt>
                <c:pt idx="8">
                  <c:v>480</c:v>
                </c:pt>
                <c:pt idx="9">
                  <c:v>385</c:v>
                </c:pt>
                <c:pt idx="10">
                  <c:v>368</c:v>
                </c:pt>
                <c:pt idx="11">
                  <c:v>371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CF3-480A-93B3-4C8EC95339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236254560"/>
        <c:axId val="1"/>
      </c:barChart>
      <c:catAx>
        <c:axId val="236254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08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98" b="1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508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339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195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6254560"/>
        <c:crosses val="autoZero"/>
        <c:crossBetween val="between"/>
      </c:valAx>
      <c:spPr>
        <a:noFill/>
        <a:ln w="25356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147" b="1" i="0" u="none" strike="noStrike" baseline="0">
                <a:solidFill>
                  <a:srgbClr val="333333"/>
                </a:solidFill>
                <a:latin typeface="Calibri Light"/>
                <a:ea typeface="Calibri Light"/>
                <a:cs typeface="Calibri Light"/>
              </a:defRPr>
            </a:pPr>
            <a:r>
              <a:rPr lang="en-GB"/>
              <a:t>Tdocs per meeting</a:t>
            </a:r>
          </a:p>
        </c:rich>
      </c:tx>
      <c:overlay val="0"/>
      <c:spPr>
        <a:noFill/>
        <a:ln w="25669">
          <a:noFill/>
        </a:ln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Tdocs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spPr>
              <a:solidFill>
                <a:schemeClr val="accent1"/>
              </a:solidFill>
              <a:ln w="25669">
                <a:noFill/>
              </a:ln>
            </c:spPr>
            <c:extLst>
              <c:ext xmlns:c16="http://schemas.microsoft.com/office/drawing/2014/chart" uri="{C3380CC4-5D6E-409C-BE32-E72D297353CC}">
                <c16:uniqueId val="{00000000-15A7-4D30-8560-58C0F34477F8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1"/>
              </a:solidFill>
              <a:ln w="25669">
                <a:noFill/>
              </a:ln>
            </c:spPr>
            <c:extLst>
              <c:ext xmlns:c16="http://schemas.microsoft.com/office/drawing/2014/chart" uri="{C3380CC4-5D6E-409C-BE32-E72D297353CC}">
                <c16:uniqueId val="{00000001-15A7-4D30-8560-58C0F34477F8}"/>
              </c:ext>
            </c:extLst>
          </c:dPt>
          <c:dPt>
            <c:idx val="10"/>
            <c:invertIfNegative val="0"/>
            <c:bubble3D val="0"/>
            <c:spPr>
              <a:solidFill>
                <a:srgbClr val="0070C0"/>
              </a:solidFill>
              <a:ln w="25669">
                <a:noFill/>
              </a:ln>
            </c:spPr>
            <c:extLst>
              <c:ext xmlns:c16="http://schemas.microsoft.com/office/drawing/2014/chart" uri="{C3380CC4-5D6E-409C-BE32-E72D297353CC}">
                <c16:uniqueId val="{00000002-15A7-4D30-8560-58C0F34477F8}"/>
              </c:ext>
            </c:extLst>
          </c:dPt>
          <c:dPt>
            <c:idx val="11"/>
            <c:invertIfNegative val="0"/>
            <c:bubble3D val="0"/>
            <c:spPr>
              <a:solidFill>
                <a:srgbClr val="00CC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F933-4D8A-8998-606A6DB2A69A}"/>
              </c:ext>
            </c:extLst>
          </c:dPt>
          <c:dLbls>
            <c:spPr>
              <a:noFill/>
              <a:ln w="25669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8" b="0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123bis</c:v>
                </c:pt>
                <c:pt idx="1">
                  <c:v>124</c:v>
                </c:pt>
                <c:pt idx="2">
                  <c:v>125</c:v>
                </c:pt>
                <c:pt idx="3">
                  <c:v>125bis</c:v>
                </c:pt>
                <c:pt idx="4">
                  <c:v>126</c:v>
                </c:pt>
                <c:pt idx="5">
                  <c:v>127</c:v>
                </c:pt>
                <c:pt idx="6">
                  <c:v>127bis</c:v>
                </c:pt>
                <c:pt idx="7">
                  <c:v>128</c:v>
                </c:pt>
                <c:pt idx="8">
                  <c:v>129</c:v>
                </c:pt>
                <c:pt idx="9">
                  <c:v>129bis</c:v>
                </c:pt>
                <c:pt idx="10">
                  <c:v>130</c:v>
                </c:pt>
                <c:pt idx="11">
                  <c:v>131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2098</c:v>
                </c:pt>
                <c:pt idx="1">
                  <c:v>2369</c:v>
                </c:pt>
                <c:pt idx="2">
                  <c:v>2045</c:v>
                </c:pt>
                <c:pt idx="3">
                  <c:v>1813</c:v>
                </c:pt>
                <c:pt idx="4">
                  <c:v>1993</c:v>
                </c:pt>
                <c:pt idx="5">
                  <c:v>1620</c:v>
                </c:pt>
                <c:pt idx="6">
                  <c:v>1461</c:v>
                </c:pt>
                <c:pt idx="7">
                  <c:v>1716</c:v>
                </c:pt>
                <c:pt idx="8">
                  <c:v>1577</c:v>
                </c:pt>
                <c:pt idx="9">
                  <c:v>1430</c:v>
                </c:pt>
                <c:pt idx="10">
                  <c:v>1626</c:v>
                </c:pt>
                <c:pt idx="11">
                  <c:v>1615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5A7-4D30-8560-58C0F34477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227402768"/>
        <c:axId val="1"/>
      </c:barChart>
      <c:catAx>
        <c:axId val="227402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6043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2700000" vert="horz"/>
          <a:lstStyle/>
          <a:p>
            <a:pPr>
              <a:defRPr sz="1413" b="1" i="0" u="none" strike="noStrike" baseline="0">
                <a:ln>
                  <a:noFill/>
                </a:ln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626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417">
            <a:noFill/>
          </a:ln>
        </c:spPr>
        <c:txPr>
          <a:bodyPr rot="0" vert="horz"/>
          <a:lstStyle/>
          <a:p>
            <a:pPr>
              <a:defRPr sz="1208" b="0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227402768"/>
        <c:crosses val="autoZero"/>
        <c:crossBetween val="between"/>
      </c:valAx>
      <c:spPr>
        <a:noFill/>
        <a:ln w="25368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09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16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Agreed CRs per meeting</a:t>
            </a:r>
          </a:p>
        </c:rich>
      </c:tx>
      <c:overlay val="0"/>
      <c:spPr>
        <a:noFill/>
        <a:ln w="25251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5.9965934456791034E-2"/>
          <c:y val="6.9267268679387789E-2"/>
          <c:w val="0.9400339983277245"/>
          <c:h val="0.83232868168706631"/>
        </c:manualLayout>
      </c:layout>
      <c:barChart>
        <c:barDir val="col"/>
        <c:grouping val="clustered"/>
        <c:varyColors val="0"/>
        <c:ser>
          <c:idx val="3"/>
          <c:order val="0"/>
          <c:tx>
            <c:strRef>
              <c:f>Sheet1!$B$1</c:f>
              <c:strCache>
                <c:ptCount val="1"/>
                <c:pt idx="0">
                  <c:v>Rel-14/15/16</c:v>
                </c:pt>
              </c:strCache>
            </c:strRef>
          </c:tx>
          <c:invertIfNegative val="0"/>
          <c:val>
            <c:numRef>
              <c:f>Sheet1!$B$2:$B$12</c:f>
              <c:numCache>
                <c:formatCode>General</c:formatCode>
                <c:ptCount val="11"/>
                <c:pt idx="0">
                  <c:v>32</c:v>
                </c:pt>
                <c:pt idx="1">
                  <c:v>43</c:v>
                </c:pt>
                <c:pt idx="2">
                  <c:v>26</c:v>
                </c:pt>
                <c:pt idx="3">
                  <c:v>24</c:v>
                </c:pt>
                <c:pt idx="4">
                  <c:v>15</c:v>
                </c:pt>
                <c:pt idx="5">
                  <c:v>26</c:v>
                </c:pt>
                <c:pt idx="6">
                  <c:v>14</c:v>
                </c:pt>
                <c:pt idx="7">
                  <c:v>20</c:v>
                </c:pt>
                <c:pt idx="8">
                  <c:v>8</c:v>
                </c:pt>
                <c:pt idx="9">
                  <c:v>30</c:v>
                </c:pt>
                <c:pt idx="10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93C-4D48-8692-D89EF357E8CA}"/>
            </c:ext>
          </c:extLst>
        </c:ser>
        <c:ser>
          <c:idx val="1"/>
          <c:order val="1"/>
          <c:tx>
            <c:v>Rel-17</c:v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strRef>
              <c:f>Sheet1!$A$2:$A$12</c:f>
              <c:strCache>
                <c:ptCount val="11"/>
                <c:pt idx="0">
                  <c:v>121</c:v>
                </c:pt>
                <c:pt idx="1">
                  <c:v>122</c:v>
                </c:pt>
                <c:pt idx="2">
                  <c:v>123</c:v>
                </c:pt>
                <c:pt idx="3">
                  <c:v>124</c:v>
                </c:pt>
                <c:pt idx="4">
                  <c:v>125</c:v>
                </c:pt>
                <c:pt idx="5">
                  <c:v>126</c:v>
                </c:pt>
                <c:pt idx="6">
                  <c:v>127</c:v>
                </c:pt>
                <c:pt idx="7">
                  <c:v>128</c:v>
                </c:pt>
                <c:pt idx="8">
                  <c:v>129</c:v>
                </c:pt>
                <c:pt idx="9">
                  <c:v>130</c:v>
                </c:pt>
                <c:pt idx="10">
                  <c:v>131</c:v>
                </c:pt>
              </c:strCache>
            </c:strRef>
          </c:cat>
          <c:val>
            <c:numRef>
              <c:f>Sheet1!$C$2:$C$12</c:f>
              <c:numCache>
                <c:formatCode>General</c:formatCode>
                <c:ptCount val="11"/>
                <c:pt idx="0">
                  <c:v>136</c:v>
                </c:pt>
                <c:pt idx="1">
                  <c:v>157</c:v>
                </c:pt>
                <c:pt idx="2">
                  <c:v>64</c:v>
                </c:pt>
                <c:pt idx="3">
                  <c:v>93</c:v>
                </c:pt>
                <c:pt idx="4">
                  <c:v>46</c:v>
                </c:pt>
                <c:pt idx="5">
                  <c:v>56</c:v>
                </c:pt>
                <c:pt idx="6">
                  <c:v>27</c:v>
                </c:pt>
                <c:pt idx="7">
                  <c:v>63</c:v>
                </c:pt>
                <c:pt idx="8">
                  <c:v>27</c:v>
                </c:pt>
                <c:pt idx="9">
                  <c:v>44</c:v>
                </c:pt>
                <c:pt idx="10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A59-4555-BB2A-64A0A6BDD11E}"/>
            </c:ext>
          </c:extLst>
        </c:ser>
        <c:ser>
          <c:idx val="2"/>
          <c:order val="2"/>
          <c:tx>
            <c:v>Rel-18</c:v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strRef>
              <c:f>Sheet1!$A$2:$A$12</c:f>
              <c:strCache>
                <c:ptCount val="11"/>
                <c:pt idx="0">
                  <c:v>121</c:v>
                </c:pt>
                <c:pt idx="1">
                  <c:v>122</c:v>
                </c:pt>
                <c:pt idx="2">
                  <c:v>123</c:v>
                </c:pt>
                <c:pt idx="3">
                  <c:v>124</c:v>
                </c:pt>
                <c:pt idx="4">
                  <c:v>125</c:v>
                </c:pt>
                <c:pt idx="5">
                  <c:v>126</c:v>
                </c:pt>
                <c:pt idx="6">
                  <c:v>127</c:v>
                </c:pt>
                <c:pt idx="7">
                  <c:v>128</c:v>
                </c:pt>
                <c:pt idx="8">
                  <c:v>129</c:v>
                </c:pt>
                <c:pt idx="9">
                  <c:v>130</c:v>
                </c:pt>
                <c:pt idx="10">
                  <c:v>131</c:v>
                </c:pt>
              </c:strCache>
            </c:strRef>
          </c:cat>
          <c:val>
            <c:numRef>
              <c:f>Sheet1!$D$2:$D$12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162</c:v>
                </c:pt>
                <c:pt idx="4">
                  <c:v>183</c:v>
                </c:pt>
                <c:pt idx="5">
                  <c:v>188</c:v>
                </c:pt>
                <c:pt idx="6">
                  <c:v>103</c:v>
                </c:pt>
                <c:pt idx="7">
                  <c:v>200</c:v>
                </c:pt>
                <c:pt idx="8">
                  <c:v>84</c:v>
                </c:pt>
                <c:pt idx="9">
                  <c:v>116</c:v>
                </c:pt>
                <c:pt idx="10">
                  <c:v>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A59-4555-BB2A-64A0A6BDD11E}"/>
            </c:ext>
          </c:extLst>
        </c:ser>
        <c:ser>
          <c:idx val="0"/>
          <c:order val="3"/>
          <c:tx>
            <c:strRef>
              <c:f>Sheet1!$E$1</c:f>
              <c:strCache>
                <c:ptCount val="1"/>
                <c:pt idx="0">
                  <c:v>Rel-19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strRef>
              <c:f>Sheet1!$A$2:$A$12</c:f>
              <c:strCache>
                <c:ptCount val="11"/>
                <c:pt idx="0">
                  <c:v>121</c:v>
                </c:pt>
                <c:pt idx="1">
                  <c:v>122</c:v>
                </c:pt>
                <c:pt idx="2">
                  <c:v>123</c:v>
                </c:pt>
                <c:pt idx="3">
                  <c:v>124</c:v>
                </c:pt>
                <c:pt idx="4">
                  <c:v>125</c:v>
                </c:pt>
                <c:pt idx="5">
                  <c:v>126</c:v>
                </c:pt>
                <c:pt idx="6">
                  <c:v>127</c:v>
                </c:pt>
                <c:pt idx="7">
                  <c:v>128</c:v>
                </c:pt>
                <c:pt idx="8">
                  <c:v>129</c:v>
                </c:pt>
                <c:pt idx="9">
                  <c:v>130</c:v>
                </c:pt>
                <c:pt idx="10">
                  <c:v>131</c:v>
                </c:pt>
              </c:strCache>
            </c:strRef>
          </c:cat>
          <c:val>
            <c:numRef>
              <c:f>Sheet1!$E$2:$E$12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137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A59-4555-BB2A-64A0A6BDD1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223406632"/>
        <c:axId val="1"/>
      </c:barChart>
      <c:catAx>
        <c:axId val="223406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6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92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468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314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191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3406632"/>
        <c:crosses val="autoZero"/>
        <c:crossBetween val="between"/>
      </c:valAx>
      <c:spPr>
        <a:noFill/>
        <a:ln w="25326">
          <a:noFill/>
        </a:ln>
      </c:spPr>
    </c:plotArea>
    <c:legend>
      <c:legendPos val="t"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8CA422DA-A7DB-0475-B4EB-9DA27AF7D68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94CA82E-EC24-535B-F3EA-9DEAFDA6EFB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F8F3608-5CBB-45ED-BABF-008C1F20C280}" type="datetime1">
              <a:rPr lang="en-US" altLang="en-US"/>
              <a:pPr>
                <a:defRPr/>
              </a:pPr>
              <a:t>9/14/2025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EEC588FA-88EC-8AD4-94D4-F940B26F2AD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D0A6328-5528-8681-CB18-CDAEBFF3F3A8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651967B-DB5C-49CC-8197-9FA58D72D1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FDF174AC-1D58-F89F-11BC-8FB00C27D30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986700D-78E6-037E-95F4-EC5263FF836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26DC320-43AC-4D79-BAA7-1CEF20B0D249}" type="datetime1">
              <a:rPr lang="en-US" altLang="en-US"/>
              <a:pPr>
                <a:defRPr/>
              </a:pPr>
              <a:t>9/14/2025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B7D06A0C-A99E-57E4-D1F9-079FC55A95E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AF929DCA-0CC9-7629-ABA6-789B29CFB34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5C3E2F3-2687-CD92-EBA2-07FC8E64BF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7886126D-319C-147E-77C2-4EA0C2548E5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BDF5F8B-90CC-464C-A9DC-648A3FB467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105/Info_for_workplan/revised_WID_41/RAN2_5/RP-241789.zip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105/Info_for_workplan/revised_WID_41/RAN2_5/RP-241789.zip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555949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32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328920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400138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650478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153516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D15D2088-7040-1868-165A-75E0900840B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C9D46C39-3698-0207-051D-B8F5444801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120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RP-241771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i="0" u="sng" strike="noStrike">
                <a:solidFill>
                  <a:srgbClr val="0563C1"/>
                </a:solidFill>
                <a:effectLst/>
                <a:latin typeface="Calibri" panose="020F0502020204030204" pitchFamily="34" charset="0"/>
                <a:hlinkClick r:id="rId3"/>
              </a:rPr>
              <a:t>RP-241789</a:t>
            </a:r>
            <a:endParaRPr lang="en-US" sz="1000" b="0" i="0" u="sng" strike="noStrike">
              <a:solidFill>
                <a:srgbClr val="0563C1"/>
              </a:solidFill>
              <a:effectLst/>
              <a:latin typeface="Calibri" panose="020F0502020204030204" pitchFamily="34" charset="0"/>
            </a:endParaRPr>
          </a:p>
          <a:p>
            <a:endParaRPr lang="en-US" altLang="en-US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011B0D8C-4851-B9E7-BCA2-4EE7BFF6457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DDBE3C8B-28C2-4316-81B7-777AD5B6FB5C}" type="slidenum">
              <a:rPr lang="en-GB" altLang="en-US" sz="1200" smtClean="0">
                <a:latin typeface="Times New Roman" panose="02020603050405020304" pitchFamily="18" charset="0"/>
              </a:rPr>
              <a:pPr/>
              <a:t>12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645676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839086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88492D-D36E-784B-9B66-3D82417459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AD6AAD93-0A1F-879B-0CE4-727013B2CB7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96C544B7-A494-2800-BDB9-583D6F39BC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120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RP-241771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i="0" u="sng" strike="noStrike">
                <a:solidFill>
                  <a:srgbClr val="0563C1"/>
                </a:solidFill>
                <a:effectLst/>
                <a:latin typeface="Calibri" panose="020F0502020204030204" pitchFamily="34" charset="0"/>
                <a:hlinkClick r:id="rId3"/>
              </a:rPr>
              <a:t>RP-241789</a:t>
            </a:r>
            <a:endParaRPr lang="en-US" sz="1000" b="0" i="0" u="sng" strike="noStrike">
              <a:solidFill>
                <a:srgbClr val="0563C1"/>
              </a:solidFill>
              <a:effectLst/>
              <a:latin typeface="Calibri" panose="020F0502020204030204" pitchFamily="34" charset="0"/>
            </a:endParaRPr>
          </a:p>
          <a:p>
            <a:endParaRPr lang="en-US" altLang="en-US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0C98FE02-DA3C-60C2-FA6F-65EF6A05CF8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DDBE3C8B-28C2-4316-81B7-777AD5B6FB5C}" type="slidenum">
              <a:rPr lang="en-GB" altLang="en-US" sz="1200" smtClean="0">
                <a:latin typeface="Times New Roman" panose="02020603050405020304" pitchFamily="18" charset="0"/>
              </a:rPr>
              <a:pPr/>
              <a:t>16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56852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23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02750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EE363D8-4F58-8D1A-CDBE-F5B7D6E9D2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74111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F8D0033-F77D-C86C-9F13-39C6C4855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870F8-A32A-4DBC-8563-7B9A6F482A8E}" type="datetimeFigureOut">
              <a:rPr lang="en-GB"/>
              <a:pPr>
                <a:defRPr/>
              </a:pPr>
              <a:t>14/09/2025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F64FB58-5E4D-5E5D-727C-A7A58BC0A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C0D16F9-4352-4018-A9BD-DE9098447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12307-B7AB-4FBC-959C-FDDA63BECF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62033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51449DD-E3CA-2BEB-7ED3-2A05C13EC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9ED1D-98E5-4625-ABFF-20EB64451F54}" type="datetimeFigureOut">
              <a:rPr lang="en-GB"/>
              <a:pPr>
                <a:defRPr/>
              </a:pPr>
              <a:t>14/09/2025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0BC49D7-E59C-3298-DBF9-EC0F3EF06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BD1CDA-C534-9B3C-0836-5E09E7EB5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EB9A4-ADBA-476F-BFD0-57BC84112E9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239571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F979215-9014-0AAB-C2A9-830405068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3BC0A-67DC-45A0-802D-D729480CE991}" type="datetimeFigureOut">
              <a:rPr lang="en-GB"/>
              <a:pPr>
                <a:defRPr/>
              </a:pPr>
              <a:t>14/09/2025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FFACF22-3F42-5F4C-1E90-C76C00F5B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BDBB4A-3E65-229A-4BBD-B16C6836F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6B79E-2132-4C55-9F39-BEE6BD01D45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491621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AEF3B1-B627-7362-912C-2D71DBB7C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EA4CC-3D45-460C-9CF5-56D0A2B565C4}" type="datetimeFigureOut">
              <a:rPr lang="en-GB"/>
              <a:pPr>
                <a:defRPr/>
              </a:pPr>
              <a:t>14/09/2025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F1E08B-BE48-7599-9673-272BD64D3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42ABD-AE4F-26BE-4A3D-82A894077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A6A36-75EA-4087-8366-3CDBA61436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18890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0FC87A-0858-073E-B192-B07A934FC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22C3F-A3CD-4CF1-899D-579F9DCF72AA}" type="datetimeFigureOut">
              <a:rPr lang="en-GB"/>
              <a:pPr>
                <a:defRPr/>
              </a:pPr>
              <a:t>14/09/2025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6A4F41-AE1F-4300-9B8F-C2C2D374B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797F85-FD09-4D8F-1CE0-D2E05E774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61C94-50F6-49F3-893C-D68F48DF43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82009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38653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160833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BBA4AB-99C9-445B-47C6-3974A5CAE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516FA-C7A0-41EB-BF29-B51AD962177A}" type="datetimeFigureOut">
              <a:rPr lang="en-GB"/>
              <a:pPr>
                <a:defRPr/>
              </a:pPr>
              <a:t>14/09/2025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18CAB2-8165-9649-B733-BBC1AC19B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5D41F-0EE5-E017-E510-7311676B4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1BF1E-660B-48E1-87CD-0BF8017A94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3598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41AAFE-F3FC-7525-7783-730EBBBF1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E9A0C-61A3-48D5-94EA-3A0622E8F8D7}" type="datetimeFigureOut">
              <a:rPr lang="en-GB"/>
              <a:pPr>
                <a:defRPr/>
              </a:pPr>
              <a:t>14/09/2025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862176-5863-F206-07A1-6346B0B55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9DD93C-FE7A-3734-36BD-F589161D2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B23C2-782D-4CC6-9C99-407CD1DE51C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81569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6B49C8-CD60-BACF-750C-58563A08F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2705E-F8E3-484F-8926-97762C24A157}" type="datetimeFigureOut">
              <a:rPr lang="en-GB"/>
              <a:pPr>
                <a:defRPr/>
              </a:pPr>
              <a:t>14/09/2025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09286C-F548-1DC2-D70C-D015C89BE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C3F0EC-3AFC-90F1-8129-899096239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F017C-53EC-425F-8A9F-17C45C27478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928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D628E00-B15B-EFDD-9EB5-2492BB2A0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C34C3-9336-4C2F-A983-CADD0B967F50}" type="datetimeFigureOut">
              <a:rPr lang="en-GB"/>
              <a:pPr>
                <a:defRPr/>
              </a:pPr>
              <a:t>14/09/2025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9EC4BE2-D9C3-8F25-253B-107C3B32B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91E455B-4331-1054-88C2-CB980491D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9117F-C16C-4E36-9145-8AD3DB89A92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78109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D726445-ABA9-5268-8CA8-8A6A612A9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2A983-D4DF-409E-BB2A-1A7345194D40}" type="datetimeFigureOut">
              <a:rPr lang="en-GB"/>
              <a:pPr>
                <a:defRPr/>
              </a:pPr>
              <a:t>14/09/2025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8C5106D-5473-A13E-5F49-576895580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670BCCF-DEB5-A142-B4A6-2007CD861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B6817-5448-4137-BE5C-0DFF65121A3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36894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C53AD75-9494-89AC-98A4-DBE1D3E8C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6CF00-0CDA-4445-81F6-926D2AC71F06}" type="datetimeFigureOut">
              <a:rPr lang="en-GB"/>
              <a:pPr>
                <a:defRPr/>
              </a:pPr>
              <a:t>14/09/2025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CD1E057-ED08-DE77-FC91-FE2F1EDAE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588376B-6D16-8113-C804-A3349EC1A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6737D-ECEC-46B7-907A-78276FA755D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14324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3D20CBD-8253-9E33-A603-2ECBFD3F415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AF099C3-B0DC-238A-6175-D803698E75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ECC06D2E-0177-3EC2-95AE-895ADC7836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DD230897-B8EE-09ED-9D98-A65EE60324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E8A78132-7CDA-3552-30AE-94959AF796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D7BA3DB9-DBED-48F5-B0DA-C0D75FEE2AFA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83" r:id="rId1"/>
    <p:sldLayoutId id="2147485970" r:id="rId2"/>
    <p:sldLayoutId id="214748597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224158FE-B728-94B6-EE22-F71F9A33C31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5552D21-5BA1-B523-FF67-20943F62A0C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B2B9B-9631-A946-1176-C1ED7F9DF8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C7F4A733-E5FC-420F-99F0-D23F08CD8144}" type="datetimeFigureOut">
              <a:rPr lang="en-GB"/>
              <a:pPr>
                <a:defRPr/>
              </a:pPr>
              <a:t>14/09/2025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E45B8D-4E70-EFE8-6741-E09373B17F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076A40-7702-5AC8-6CFF-8F5A574744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E4B2DD7-3E97-447A-ACCD-704D1B913C0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72" r:id="rId1"/>
    <p:sldLayoutId id="2147485973" r:id="rId2"/>
    <p:sldLayoutId id="2147485974" r:id="rId3"/>
    <p:sldLayoutId id="2147485975" r:id="rId4"/>
    <p:sldLayoutId id="2147485976" r:id="rId5"/>
    <p:sldLayoutId id="2147485977" r:id="rId6"/>
    <p:sldLayoutId id="2147485978" r:id="rId7"/>
    <p:sldLayoutId id="2147485979" r:id="rId8"/>
    <p:sldLayoutId id="2147485980" r:id="rId9"/>
    <p:sldLayoutId id="2147485981" r:id="rId10"/>
    <p:sldLayoutId id="214748598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RP-250188.zip" TargetMode="External"/><Relationship Id="rId3" Type="http://schemas.openxmlformats.org/officeDocument/2006/relationships/image" Target="../media/image2.jpeg"/><Relationship Id="rId7" Type="http://schemas.openxmlformats.org/officeDocument/2006/relationships/hyperlink" Target="https://www.3gpp.org/ftp/Information/WI_Sheet/RP-250107.zip" TargetMode="External"/><Relationship Id="rId12" Type="http://schemas.openxmlformats.org/officeDocument/2006/relationships/hyperlink" Target="https://www.3gpp.org/ftp/tsg_ran/TSG_RAN/TSGR_104/Info_for_workplan/revised_WID_48/RAN2_5/RP-240924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RP-243300.zip" TargetMode="External"/><Relationship Id="rId11" Type="http://schemas.openxmlformats.org/officeDocument/2006/relationships/hyperlink" Target="https://www.3gpp.org/ftp/Information/WI_Sheet/RP-242397.zip" TargetMode="External"/><Relationship Id="rId5" Type="http://schemas.openxmlformats.org/officeDocument/2006/relationships/hyperlink" Target="https://www.3gpp.org/ftp/Information/WI_Sheet/RP-250339.zip" TargetMode="External"/><Relationship Id="rId10" Type="http://schemas.openxmlformats.org/officeDocument/2006/relationships/hyperlink" Target="https://www.3gpp.org/ftp/Information/WI_Sheet/RP-251552.zip" TargetMode="External"/><Relationship Id="rId4" Type="http://schemas.openxmlformats.org/officeDocument/2006/relationships/hyperlink" Target="https://www.3gpp.org/ftp/Information/WI_Sheet/RP-242393.zip" TargetMode="External"/><Relationship Id="rId9" Type="http://schemas.openxmlformats.org/officeDocument/2006/relationships/hyperlink" Target="https://www.3gpp.org/ftp/Information/WI_Sheet/RP-250767.zip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ftp.3gpp.org/tsg_ran/TSG_RAN/TSGR_108/Docs/RP-251867.zip" TargetMode="External"/><Relationship Id="rId3" Type="http://schemas.openxmlformats.org/officeDocument/2006/relationships/image" Target="../media/image2.jpeg"/><Relationship Id="rId7" Type="http://schemas.openxmlformats.org/officeDocument/2006/relationships/hyperlink" Target="https://www.3gpp.org/ftp/Information/WI_Sheet/RP-251878.zip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RP-251866.zip" TargetMode="External"/><Relationship Id="rId5" Type="http://schemas.openxmlformats.org/officeDocument/2006/relationships/hyperlink" Target="https://www.3gpp.org/ftp/Information/WI_Sheet/RP-251865.zip" TargetMode="External"/><Relationship Id="rId4" Type="http://schemas.openxmlformats.org/officeDocument/2006/relationships/hyperlink" Target="https://www.3gpp.org/ftp/Information/WI_Sheet/RP-251864.zip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Specifications/SpecificationDetails.aspx?specificationId=2440" TargetMode="External"/><Relationship Id="rId3" Type="http://schemas.openxmlformats.org/officeDocument/2006/relationships/hyperlink" Target="https://www.3gpp.org/ftp/tsg_ran/WG2_RL2/TSGR2_131/Docs/R2-2505084.zip" TargetMode="External"/><Relationship Id="rId7" Type="http://schemas.openxmlformats.org/officeDocument/2006/relationships/hyperlink" Target="https://www.3gpp.org/ftp/tsg_ran/WG2_RL2/TSGR2_131/Docs/R2-2505367.zip" TargetMode="External"/><Relationship Id="rId12" Type="http://schemas.openxmlformats.org/officeDocument/2006/relationships/hyperlink" Target="https://portal.3gpp.org/desktopmodules/Specifications/SpecificationDetails.aspx?specificationId=3197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desktopmodules/WorkItem/WorkItemDetails.aspx?workitemId=980130" TargetMode="External"/><Relationship Id="rId11" Type="http://schemas.openxmlformats.org/officeDocument/2006/relationships/hyperlink" Target="https://www.3gpp.org/ftp/tsg_ran/WG2_RL2/TSGR2_131/Docs/R2-2505454.zip" TargetMode="External"/><Relationship Id="rId5" Type="http://schemas.openxmlformats.org/officeDocument/2006/relationships/hyperlink" Target="https://portal.3gpp.org/desktopmodules/Specifications/SpecificationDetails.aspx?specificationId=2434" TargetMode="External"/><Relationship Id="rId10" Type="http://schemas.openxmlformats.org/officeDocument/2006/relationships/hyperlink" Target="https://portal.3gpp.org/desktopmodules/Specifications/SpecificationDetails.aspx?specificationId=2430" TargetMode="External"/><Relationship Id="rId4" Type="http://schemas.openxmlformats.org/officeDocument/2006/relationships/hyperlink" Target="https://portal.3gpp.org/desktopmodules/Release/ReleaseDetails.aspx?releaseId=194" TargetMode="External"/><Relationship Id="rId9" Type="http://schemas.openxmlformats.org/officeDocument/2006/relationships/hyperlink" Target="https://www.3gpp.org/ftp/tsg_ran/WG2_RL2/TSGR2_131/Docs/R2-2505368.zip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ran/WG2_RL2/TSGR2_131/Docs/R2-2506629.zip" TargetMode="External"/><Relationship Id="rId3" Type="http://schemas.openxmlformats.org/officeDocument/2006/relationships/image" Target="../media/image4.png"/><Relationship Id="rId7" Type="http://schemas.openxmlformats.org/officeDocument/2006/relationships/hyperlink" Target="https://portal.3gpp.org/desktopmodules/WorkItem/WorkItemDetails.aspx?workitemId=980130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desktopmodules/Specifications/SpecificationDetails.aspx?specificationId=3197" TargetMode="External"/><Relationship Id="rId11" Type="http://schemas.openxmlformats.org/officeDocument/2006/relationships/hyperlink" Target="https://portal.3gpp.org/desktopmodules/Specifications/SpecificationDetails.aspx?specificationId=3671" TargetMode="External"/><Relationship Id="rId5" Type="http://schemas.openxmlformats.org/officeDocument/2006/relationships/hyperlink" Target="https://portal.3gpp.org/desktopmodules/Release/ReleaseDetails.aspx?releaseId=194" TargetMode="External"/><Relationship Id="rId10" Type="http://schemas.openxmlformats.org/officeDocument/2006/relationships/hyperlink" Target="https://www.3gpp.org/ftp/tsg_ran/WG2_RL2/TSGR2_131/Docs/R2-2505963.zip" TargetMode="External"/><Relationship Id="rId4" Type="http://schemas.openxmlformats.org/officeDocument/2006/relationships/hyperlink" Target="https://www.3gpp.org/ftp/tsg_ran/WG2_RL2/TSGR2_131/Docs/R2-2505758.zip" TargetMode="External"/><Relationship Id="rId9" Type="http://schemas.openxmlformats.org/officeDocument/2006/relationships/hyperlink" Target="https://portal.3gpp.org/desktopmodules/Specifications/SpecificationDetails.aspx?specificationId=3191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Specifications/SpecificationDetails.aspx?specificationId=2434" TargetMode="External"/><Relationship Id="rId3" Type="http://schemas.openxmlformats.org/officeDocument/2006/relationships/hyperlink" Target="https://www.3gpp.org/ftp/tsg_ran/WG2_RL2/TSGR2_131/Docs/R2-2506086.zip" TargetMode="External"/><Relationship Id="rId7" Type="http://schemas.openxmlformats.org/officeDocument/2006/relationships/hyperlink" Target="https://www.3gpp.org/ftp/tsg_ran/WG2_RL2/TSGR2_131/Docs/R2-2506087.zip" TargetMode="External"/><Relationship Id="rId12" Type="http://schemas.openxmlformats.org/officeDocument/2006/relationships/hyperlink" Target="https://portal.3gpp.org/desktopmodules/Specifications/SpecificationDetails.aspx?specificationId=3197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portal.3gpp.org/desktopmodules/WorkItem/WorkItemDetails.aspx?workitemId=980130" TargetMode="External"/><Relationship Id="rId11" Type="http://schemas.openxmlformats.org/officeDocument/2006/relationships/hyperlink" Target="https://www.3gpp.org/ftp/tsg_ran/WG2_RL2/TSGR2_131/Docs/R2-2506624.zip" TargetMode="External"/><Relationship Id="rId5" Type="http://schemas.openxmlformats.org/officeDocument/2006/relationships/hyperlink" Target="https://portal.3gpp.org/desktopmodules/Specifications/SpecificationDetails.aspx?specificationId=2440" TargetMode="External"/><Relationship Id="rId10" Type="http://schemas.openxmlformats.org/officeDocument/2006/relationships/hyperlink" Target="https://portal.3gpp.org/desktopmodules/Specifications/SpecificationDetails.aspx?specificationId=3193" TargetMode="External"/><Relationship Id="rId4" Type="http://schemas.openxmlformats.org/officeDocument/2006/relationships/hyperlink" Target="https://portal.3gpp.org/desktopmodules/Release/ReleaseDetails.aspx?releaseId=194" TargetMode="External"/><Relationship Id="rId9" Type="http://schemas.openxmlformats.org/officeDocument/2006/relationships/hyperlink" Target="https://www.3gpp.org/ftp/tsg_ran/WG2_RL2/TSGR2_131/Docs/R2-2506197.zip" TargetMode="Externa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Specifications/SpecificationDetails.aspx?specificationId=3310" TargetMode="External"/><Relationship Id="rId3" Type="http://schemas.openxmlformats.org/officeDocument/2006/relationships/hyperlink" Target="https://www.3gpp.org/ftp/tsg_ran/WG2_RL2/TSGR2_131/Docs/R2-2506318.zip" TargetMode="External"/><Relationship Id="rId7" Type="http://schemas.openxmlformats.org/officeDocument/2006/relationships/hyperlink" Target="https://www.3gpp.org/ftp/tsg_ran/WG2_RL2/TSGR2_131/Docs/R2-2506319.zip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portal.3gpp.org/desktopmodules/WorkItem/WorkItemDetails.aspx?workitemId=980130" TargetMode="External"/><Relationship Id="rId5" Type="http://schemas.openxmlformats.org/officeDocument/2006/relationships/hyperlink" Target="https://portal.3gpp.org/desktopmodules/Specifications/SpecificationDetails.aspx?specificationId=3710" TargetMode="External"/><Relationship Id="rId4" Type="http://schemas.openxmlformats.org/officeDocument/2006/relationships/hyperlink" Target="https://portal.3gpp.org/desktopmodules/Release/ReleaseDetails.aspx?releaseId=194" TargetMode="External"/><Relationship Id="rId9" Type="http://schemas.openxmlformats.org/officeDocument/2006/relationships/hyperlink" Target="https://www.3gpp.org/ftp/tsg_ran/WG2_RL2/TSGR2_131/Docs/R2-2506477.zip" TargetMode="Externa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Specifications/SpecificationDetails.aspx?specificationId=3197" TargetMode="External"/><Relationship Id="rId13" Type="http://schemas.openxmlformats.org/officeDocument/2006/relationships/hyperlink" Target="https://portal.3gpp.org/desktopmodules/Specifications/SpecificationDetails.aspx?specificationId=2440" TargetMode="External"/><Relationship Id="rId3" Type="http://schemas.openxmlformats.org/officeDocument/2006/relationships/hyperlink" Target="https://www.3gpp.org/ftp/tsg_ran/WG2_RL2/TSGR2_131/Docs/R2-2506320.zip" TargetMode="External"/><Relationship Id="rId7" Type="http://schemas.openxmlformats.org/officeDocument/2006/relationships/hyperlink" Target="https://www.3gpp.org/ftp/tsg_ran/WG2_RL2/TSGR2_131/Docs/R2-2506321.zip" TargetMode="External"/><Relationship Id="rId12" Type="http://schemas.openxmlformats.org/officeDocument/2006/relationships/hyperlink" Target="https://www.3gpp.org/ftp/tsg_ran/WG2_RL2/TSGR2_131/Docs/R2-2506342.zip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portal.3gpp.org/desktopmodules/WorkItem/WorkItemDetails.aspx?workitemId=980130" TargetMode="External"/><Relationship Id="rId11" Type="http://schemas.openxmlformats.org/officeDocument/2006/relationships/hyperlink" Target="https://www.3gpp.org/ftp/tsg_ran/WG2_RL2/TSGR2_131/Docs/R2-2506628.zip" TargetMode="External"/><Relationship Id="rId5" Type="http://schemas.openxmlformats.org/officeDocument/2006/relationships/hyperlink" Target="https://portal.3gpp.org/desktopmodules/Specifications/SpecificationDetails.aspx?specificationId=3710" TargetMode="External"/><Relationship Id="rId15" Type="http://schemas.openxmlformats.org/officeDocument/2006/relationships/hyperlink" Target="https://portal.3gpp.org/desktopmodules/Specifications/SpecificationDetails.aspx?specificationId=2434" TargetMode="External"/><Relationship Id="rId10" Type="http://schemas.openxmlformats.org/officeDocument/2006/relationships/hyperlink" Target="https://portal.3gpp.org/desktopmodules/Specifications/SpecificationDetails.aspx?specificationId=3193" TargetMode="External"/><Relationship Id="rId4" Type="http://schemas.openxmlformats.org/officeDocument/2006/relationships/hyperlink" Target="https://portal.3gpp.org/desktopmodules/Release/ReleaseDetails.aspx?releaseId=194" TargetMode="External"/><Relationship Id="rId9" Type="http://schemas.openxmlformats.org/officeDocument/2006/relationships/hyperlink" Target="https://www.3gpp.org/ftp/tsg_ran/WG2_RL2/TSGR2_131/Docs/R2-2506627.zip" TargetMode="External"/><Relationship Id="rId14" Type="http://schemas.openxmlformats.org/officeDocument/2006/relationships/hyperlink" Target="https://www.3gpp.org/ftp/tsg_ran/WG2_RL2/TSGR2_131/Docs/R2-2506343.zip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Specifications/SpecificationDetails.aspx?specificationId=3197" TargetMode="External"/><Relationship Id="rId3" Type="http://schemas.openxmlformats.org/officeDocument/2006/relationships/hyperlink" Target="https://www.3gpp.org/ftp/tsg_ran/WG2_RL2/TSGR2_131/Docs/R2-2506408.zip" TargetMode="External"/><Relationship Id="rId7" Type="http://schemas.openxmlformats.org/officeDocument/2006/relationships/hyperlink" Target="https://www.3gpp.org/ftp/tsg_ran/WG2_RL2/TSGR2_131/Docs/R2-2506409.zip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portal.3gpp.org/desktopmodules/WorkItem/WorkItemDetails.aspx?workitemId=980130" TargetMode="External"/><Relationship Id="rId5" Type="http://schemas.openxmlformats.org/officeDocument/2006/relationships/hyperlink" Target="https://portal.3gpp.org/desktopmodules/Specifications/SpecificationDetails.aspx?specificationId=3191" TargetMode="External"/><Relationship Id="rId10" Type="http://schemas.openxmlformats.org/officeDocument/2006/relationships/hyperlink" Target="https://portal.3gpp.org/desktopmodules/Specifications/SpecificationDetails.aspx?specificationId=3193" TargetMode="External"/><Relationship Id="rId4" Type="http://schemas.openxmlformats.org/officeDocument/2006/relationships/hyperlink" Target="https://portal.3gpp.org/desktopmodules/Release/ReleaseDetails.aspx?releaseId=194" TargetMode="External"/><Relationship Id="rId9" Type="http://schemas.openxmlformats.org/officeDocument/2006/relationships/hyperlink" Target="https://www.3gpp.org/ftp/tsg_ran/WG2_RL2/TSGR2_131/Docs/R2-2506410.zip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Specifications/SpecificationDetails.aspx?specificationId=3192" TargetMode="External"/><Relationship Id="rId3" Type="http://schemas.openxmlformats.org/officeDocument/2006/relationships/hyperlink" Target="https://www.3gpp.org/ftp/tsg_ran/WG2_RL2/TSGR2_131/Docs/R2-2506461.zip" TargetMode="External"/><Relationship Id="rId7" Type="http://schemas.openxmlformats.org/officeDocument/2006/relationships/hyperlink" Target="https://www.3gpp.org/ftp/tsg_ran/WG2_RL2/TSGR2_131/Docs/R2-2506462.zip" TargetMode="External"/><Relationship Id="rId12" Type="http://schemas.openxmlformats.org/officeDocument/2006/relationships/hyperlink" Target="https://portal.3gpp.org/desktopmodules/Specifications/SpecificationDetails.aspx?specificationId=3197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portal.3gpp.org/desktopmodules/WorkItem/WorkItemDetails.aspx?workitemId=980130" TargetMode="External"/><Relationship Id="rId11" Type="http://schemas.openxmlformats.org/officeDocument/2006/relationships/hyperlink" Target="https://www.3gpp.org/ftp/tsg_ran/WG2_RL2/TSGR2_131/Docs/R2-2506464.zip" TargetMode="External"/><Relationship Id="rId5" Type="http://schemas.openxmlformats.org/officeDocument/2006/relationships/hyperlink" Target="https://portal.3gpp.org/desktopmodules/Specifications/SpecificationDetails.aspx?specificationId=3191" TargetMode="External"/><Relationship Id="rId10" Type="http://schemas.openxmlformats.org/officeDocument/2006/relationships/hyperlink" Target="https://portal.3gpp.org/desktopmodules/Specifications/SpecificationDetails.aspx?specificationId=3193" TargetMode="External"/><Relationship Id="rId4" Type="http://schemas.openxmlformats.org/officeDocument/2006/relationships/hyperlink" Target="https://portal.3gpp.org/desktopmodules/Release/ReleaseDetails.aspx?releaseId=194" TargetMode="External"/><Relationship Id="rId9" Type="http://schemas.openxmlformats.org/officeDocument/2006/relationships/hyperlink" Target="https://www.3gpp.org/ftp/tsg_ran/WG2_RL2/TSGR2_131/Docs/R2-2506463.zip" TargetMode="Externa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Specifications/SpecificationDetails.aspx?specificationId=3193" TargetMode="External"/><Relationship Id="rId3" Type="http://schemas.openxmlformats.org/officeDocument/2006/relationships/hyperlink" Target="https://www.3gpp.org/ftp/tsg_ran/WG2_RL2/TSGR2_131/Docs/R2-2506580.zip" TargetMode="External"/><Relationship Id="rId7" Type="http://schemas.openxmlformats.org/officeDocument/2006/relationships/hyperlink" Target="https://www.3gpp.org/ftp/tsg_ran/WG2_RL2/TSGR2_131/Docs/R2-2506582.zip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portal.3gpp.org/desktopmodules/WorkItem/WorkItemDetails.aspx?workitemId=980130" TargetMode="External"/><Relationship Id="rId11" Type="http://schemas.openxmlformats.org/officeDocument/2006/relationships/hyperlink" Target="https://www.3gpp.org/ftp/tsg_ran/WG2_RL2/TSGR2_131/Docs/R2-2506628.zip" TargetMode="External"/><Relationship Id="rId5" Type="http://schemas.openxmlformats.org/officeDocument/2006/relationships/hyperlink" Target="https://portal.3gpp.org/desktopmodules/Specifications/SpecificationDetails.aspx?specificationId=3197" TargetMode="External"/><Relationship Id="rId10" Type="http://schemas.openxmlformats.org/officeDocument/2006/relationships/hyperlink" Target="https://www.3gpp.org/ftp/tsg_ran/WG2_RL2/TSGR2_131/Docs/R2-2506627.zip" TargetMode="External"/><Relationship Id="rId4" Type="http://schemas.openxmlformats.org/officeDocument/2006/relationships/hyperlink" Target="https://portal.3gpp.org/desktopmodules/Release/ReleaseDetails.aspx?releaseId=194" TargetMode="External"/><Relationship Id="rId9" Type="http://schemas.openxmlformats.org/officeDocument/2006/relationships/hyperlink" Target="https://www.3gpp.org/ftp/tsg_ran/WG2_RL2/TSGR2_131/Docs/R2-2506589.zip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Specifications/SpecificationDetails.aspx?specificationId=3197" TargetMode="External"/><Relationship Id="rId13" Type="http://schemas.openxmlformats.org/officeDocument/2006/relationships/hyperlink" Target="https://www.3gpp.org/ftp/tsg_ran/WG2_RL2/TSGR2_131/Docs/R2-2506650.zip" TargetMode="External"/><Relationship Id="rId3" Type="http://schemas.openxmlformats.org/officeDocument/2006/relationships/hyperlink" Target="https://www.3gpp.org/ftp/tsg_ran/WG2_RL2/TSGR2_131/Docs/R2-2506654.zip" TargetMode="External"/><Relationship Id="rId7" Type="http://schemas.openxmlformats.org/officeDocument/2006/relationships/hyperlink" Target="https://www.3gpp.org/ftp/tsg_ran/WG2_RL2/TSGR2_131/Docs/R2-2506655.zip" TargetMode="External"/><Relationship Id="rId12" Type="http://schemas.openxmlformats.org/officeDocument/2006/relationships/hyperlink" Target="https://portal.3gpp.org/desktopmodules/Specifications/SpecificationDetails.aspx?specificationId=3191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portal.3gpp.org/desktopmodules/WorkItem/WorkItemDetails.aspx?workitemId=980130" TargetMode="External"/><Relationship Id="rId11" Type="http://schemas.openxmlformats.org/officeDocument/2006/relationships/hyperlink" Target="https://www.3gpp.org/ftp/tsg_ran/WG2_RL2/TSGR2_131/Docs/R2-2506657.zip" TargetMode="External"/><Relationship Id="rId5" Type="http://schemas.openxmlformats.org/officeDocument/2006/relationships/hyperlink" Target="https://portal.3gpp.org/desktopmodules/Specifications/SpecificationDetails.aspx?specificationId=3310" TargetMode="External"/><Relationship Id="rId10" Type="http://schemas.openxmlformats.org/officeDocument/2006/relationships/hyperlink" Target="https://portal.3gpp.org/desktopmodules/Specifications/SpecificationDetails.aspx?specificationId=3193" TargetMode="External"/><Relationship Id="rId4" Type="http://schemas.openxmlformats.org/officeDocument/2006/relationships/hyperlink" Target="https://portal.3gpp.org/desktopmodules/Release/ReleaseDetails.aspx?releaseId=194" TargetMode="External"/><Relationship Id="rId9" Type="http://schemas.openxmlformats.org/officeDocument/2006/relationships/hyperlink" Target="https://www.3gpp.org/ftp/tsg_ran/WG2_RL2/TSGR2_131/Docs/R2-2506656.zip" TargetMode="External"/><Relationship Id="rId14" Type="http://schemas.openxmlformats.org/officeDocument/2006/relationships/hyperlink" Target="https://www.3gpp.org/ftp/tsg_ran/WG2_RL2/TSGR2_131/Docs/R2-2506652.zip" TargetMode="Externa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Specifications/SpecificationDetails.aspx?specificationId=3191" TargetMode="External"/><Relationship Id="rId3" Type="http://schemas.openxmlformats.org/officeDocument/2006/relationships/hyperlink" Target="https://portal.3gpp.org/desktopmodules/Release/ReleaseDetails.aspx?releaseId=194" TargetMode="External"/><Relationship Id="rId7" Type="http://schemas.openxmlformats.org/officeDocument/2006/relationships/hyperlink" Target="https://www.3gpp.org/ftp/tsg_ran/WG2_RL2/TSGR2_131/Docs/R2-2506511.zip" TargetMode="External"/><Relationship Id="rId2" Type="http://schemas.openxmlformats.org/officeDocument/2006/relationships/hyperlink" Target="https://www.3gpp.org/ftp/tsg_ran/WG2_RL2/TSGR2_131/Docs/R2-2506512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hyperlink" Target="https://portal.3gpp.org/desktopmodules/WorkItem/WorkItemDetails.aspx?workitemId=980130" TargetMode="External"/><Relationship Id="rId4" Type="http://schemas.openxmlformats.org/officeDocument/2006/relationships/hyperlink" Target="https://portal.3gpp.org/desktopmodules/Specifications/SpecificationDetails.aspx?specificationId=3310" TargetMode="Externa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ran/WG2_RL2/TSGR2_131/Docs/R2-2506471.zip" TargetMode="External"/><Relationship Id="rId3" Type="http://schemas.openxmlformats.org/officeDocument/2006/relationships/hyperlink" Target="https://www.3gpp.org/ftp/tsg_ran/WG2_RL2/TSGR2_131/Docs/R2-2506412.zip" TargetMode="Externa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portal.3gpp.org/desktopmodules/WorkItem/WorkItemDetails.aspx?workitemId=980130" TargetMode="External"/><Relationship Id="rId5" Type="http://schemas.openxmlformats.org/officeDocument/2006/relationships/hyperlink" Target="https://portal.3gpp.org/desktopmodules/Specifications/SpecificationDetails.aspx?specificationId=3197" TargetMode="External"/><Relationship Id="rId4" Type="http://schemas.openxmlformats.org/officeDocument/2006/relationships/hyperlink" Target="https://portal.3gpp.org/desktopmodules/Release/ReleaseDetails.aspx?releaseId=194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desktopmodules/Release/ReleaseDetails.aspx?releaseId=194" TargetMode="External"/><Relationship Id="rId2" Type="http://schemas.openxmlformats.org/officeDocument/2006/relationships/hyperlink" Target="https://www.3gpp.org/ftp/tsg_ran/WG2_RL2/TSGR2_131/Docs/R2-2506627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portal.3gpp.org/desktopmodules/Specifications/SpecificationDetails.aspx?specificationId=3197" TargetMode="External"/><Relationship Id="rId5" Type="http://schemas.openxmlformats.org/officeDocument/2006/relationships/hyperlink" Target="https://www.3gpp.org/ftp/tsg_ran/WG2_RL2/TSGR2_131/Docs/R2-2506628.zip" TargetMode="External"/><Relationship Id="rId4" Type="http://schemas.openxmlformats.org/officeDocument/2006/relationships/hyperlink" Target="https://portal.3gpp.org/desktopmodules/Specifications/SpecificationDetails.aspx?specificationId=3193" TargetMode="Externa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Specifications/SpecificationDetails.aspx?specificationId=3193" TargetMode="External"/><Relationship Id="rId3" Type="http://schemas.openxmlformats.org/officeDocument/2006/relationships/hyperlink" Target="https://www.3gpp.org/ftp/tsg_ran/WG2_RL2/TSGR2_131/Docs/R2-2506647.zip" TargetMode="External"/><Relationship Id="rId7" Type="http://schemas.openxmlformats.org/officeDocument/2006/relationships/hyperlink" Target="https://www.3gpp.org/ftp/tsg_ran/WG2_RL2/TSGR2_131/Docs/R2-2506648.zip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portal.3gpp.org/desktopmodules/WorkItem/WorkItemDetails.aspx?workitemId=920042" TargetMode="External"/><Relationship Id="rId5" Type="http://schemas.openxmlformats.org/officeDocument/2006/relationships/hyperlink" Target="https://portal.3gpp.org/desktopmodules/Specifications/SpecificationDetails.aspx?specificationId=3197" TargetMode="External"/><Relationship Id="rId10" Type="http://schemas.openxmlformats.org/officeDocument/2006/relationships/hyperlink" Target="https://www.3gpp.org/ftp/tsg_ran/WG2_RL2/TSGR2_131/Docs/R2-2506469.zip" TargetMode="External"/><Relationship Id="rId4" Type="http://schemas.openxmlformats.org/officeDocument/2006/relationships/hyperlink" Target="https://portal.3gpp.org/desktopmodules/Release/ReleaseDetails.aspx?releaseId=193" TargetMode="External"/><Relationship Id="rId9" Type="http://schemas.openxmlformats.org/officeDocument/2006/relationships/hyperlink" Target="https://www.3gpp.org/ftp/tsg_ran/WG2_RL2/TSGR2_131/Docs/R2-2506637.zip" TargetMode="Externa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Specifications/SpecificationDetails.aspx?specificationId=3197" TargetMode="External"/><Relationship Id="rId3" Type="http://schemas.openxmlformats.org/officeDocument/2006/relationships/hyperlink" Target="https://portal.3gpp.org/desktopmodules/Release/ReleaseDetails.aspx?releaseId=193" TargetMode="External"/><Relationship Id="rId7" Type="http://schemas.openxmlformats.org/officeDocument/2006/relationships/hyperlink" Target="https://www.3gpp.org/ftp/tsg_ran/WG2_RL2/TSGR2_131/Docs/R2-2506579.zip" TargetMode="External"/><Relationship Id="rId2" Type="http://schemas.openxmlformats.org/officeDocument/2006/relationships/hyperlink" Target="https://www.3gpp.org/ftp/tsg_ran/WG2_RL2/TSGR2_131/Docs/R2-2506354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portal.3gpp.org/desktopmodules/Specifications/SpecificationDetails.aspx?specificationId=2437" TargetMode="External"/><Relationship Id="rId5" Type="http://schemas.openxmlformats.org/officeDocument/2006/relationships/hyperlink" Target="https://www.3gpp.org/ftp/tsg_ran/WG2_RL2/TSGR2_131/Docs/R2-2506374.zip" TargetMode="External"/><Relationship Id="rId10" Type="http://schemas.openxmlformats.org/officeDocument/2006/relationships/hyperlink" Target="https://www.3gpp.org/ftp/tsg_ran/WG2_RL2/TSGR2_131/Docs/R2-2506636.zip" TargetMode="External"/><Relationship Id="rId4" Type="http://schemas.openxmlformats.org/officeDocument/2006/relationships/hyperlink" Target="https://portal.3gpp.org/desktopmodules/Specifications/SpecificationDetails.aspx?specificationId=2440" TargetMode="External"/><Relationship Id="rId9" Type="http://schemas.openxmlformats.org/officeDocument/2006/relationships/hyperlink" Target="https://www.3gpp.org/ftp/tsg_ran/WG2_RL2/TSGR2_131/Docs/R2-2506630.zip" TargetMode="Externa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ran/WG2_RL2/TSGR2_131/Docs/R2-2506641.zip" TargetMode="External"/><Relationship Id="rId13" Type="http://schemas.openxmlformats.org/officeDocument/2006/relationships/hyperlink" Target="https://www.3gpp.org/ftp/tsg_ran/WG2_RL2/TSGR2_131/Docs/R2-2506644.zip" TargetMode="External"/><Relationship Id="rId3" Type="http://schemas.openxmlformats.org/officeDocument/2006/relationships/hyperlink" Target="https://portal.3gpp.org/desktopmodules/Release/ReleaseDetails.aspx?releaseId=190" TargetMode="External"/><Relationship Id="rId7" Type="http://schemas.openxmlformats.org/officeDocument/2006/relationships/hyperlink" Target="https://portal.3gpp.org/desktopmodules/Release/ReleaseDetails.aspx?releaseId=191" TargetMode="External"/><Relationship Id="rId12" Type="http://schemas.openxmlformats.org/officeDocument/2006/relationships/hyperlink" Target="https://www.3gpp.org/ftp/tsg_ran/WG2_RL2/TSGR2_131/Docs/R2-2506643.zip" TargetMode="External"/><Relationship Id="rId2" Type="http://schemas.openxmlformats.org/officeDocument/2006/relationships/hyperlink" Target="https://www.3gpp.org/ftp/tsg_ran/WG2_RL2/TSGR2_131/Docs/R2-2506639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tsg_ran/WG2_RL2/TSGR2_131/Docs/R2-2506640.zip" TargetMode="External"/><Relationship Id="rId11" Type="http://schemas.openxmlformats.org/officeDocument/2006/relationships/hyperlink" Target="https://portal.3gpp.org/desktopmodules/Release/ReleaseDetails.aspx?releaseId=193" TargetMode="External"/><Relationship Id="rId5" Type="http://schemas.openxmlformats.org/officeDocument/2006/relationships/hyperlink" Target="https://portal.3gpp.org/desktopmodules/WorkItem/WorkItemDetails.aspx?workitemId=750033" TargetMode="External"/><Relationship Id="rId15" Type="http://schemas.openxmlformats.org/officeDocument/2006/relationships/hyperlink" Target="https://www.3gpp.org/ftp/tsg_ran/WG2_RL2/TSGR2_131/Docs/R2-2506646.zip" TargetMode="External"/><Relationship Id="rId10" Type="http://schemas.openxmlformats.org/officeDocument/2006/relationships/hyperlink" Target="https://www.3gpp.org/ftp/tsg_ran/WG2_RL2/TSGR2_131/Docs/R2-2506642.zip" TargetMode="External"/><Relationship Id="rId4" Type="http://schemas.openxmlformats.org/officeDocument/2006/relationships/hyperlink" Target="https://portal.3gpp.org/desktopmodules/Specifications/SpecificationDetails.aspx?specificationId=3193" TargetMode="External"/><Relationship Id="rId9" Type="http://schemas.openxmlformats.org/officeDocument/2006/relationships/hyperlink" Target="https://portal.3gpp.org/desktopmodules/Release/ReleaseDetails.aspx?releaseId=192" TargetMode="External"/><Relationship Id="rId14" Type="http://schemas.openxmlformats.org/officeDocument/2006/relationships/hyperlink" Target="https://www.3gpp.org/ftp/tsg_ran/WG2_RL2/TSGR2_131/Docs/R2-2506645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A54FB8B6-A555-1257-7682-BB47863141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7950" y="2859088"/>
            <a:ext cx="6400800" cy="1314450"/>
          </a:xfrm>
        </p:spPr>
        <p:txBody>
          <a:bodyPr/>
          <a:lstStyle/>
          <a:p>
            <a:r>
              <a:rPr lang="en-US" altLang="en-US"/>
              <a:t>3GPP RAN WG2 Chair </a:t>
            </a:r>
          </a:p>
          <a:p>
            <a:r>
              <a:rPr lang="en-US" altLang="en-US"/>
              <a:t>Diana Pani</a:t>
            </a:r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id="{61D91145-DDE1-87F5-C162-C4747C205699}"/>
              </a:ext>
            </a:extLst>
          </p:cNvPr>
          <p:cNvSpPr>
            <a:spLocks noGrp="1"/>
          </p:cNvSpPr>
          <p:nvPr/>
        </p:nvSpPr>
        <p:spPr bwMode="auto">
          <a:xfrm>
            <a:off x="409575" y="1152525"/>
            <a:ext cx="8602663" cy="18256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0000"/>
                </a:solidFill>
                <a:latin typeface="+mn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Status Report RAN WG2</a:t>
            </a:r>
          </a:p>
          <a:p>
            <a:pPr>
              <a:defRPr/>
            </a:pPr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RAN 109</a:t>
            </a:r>
            <a:endParaRPr lang="en-US" sz="3200" dirty="0"/>
          </a:p>
        </p:txBody>
      </p:sp>
      <p:sp>
        <p:nvSpPr>
          <p:cNvPr id="6148" name="TextBox 3">
            <a:extLst>
              <a:ext uri="{FF2B5EF4-FFF2-40B4-BE49-F238E27FC236}">
                <a16:creationId xmlns:a16="http://schemas.microsoft.com/office/drawing/2014/main" id="{020A0A9A-5BED-676D-59D8-8EA29A2518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888" y="98425"/>
            <a:ext cx="131478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457200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914400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371600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828800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cs typeface="Arial" panose="020B0604020202020204" pitchFamily="34" charset="0"/>
              </a:rPr>
              <a:t>RP‑251895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9BFDD2D9-6B7D-DD4A-5C1A-C78844FABF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Maintenance up to Rel-18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C007C0F0-9F40-DF03-2C90-61CDF955A1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090613"/>
            <a:ext cx="8388350" cy="3776662"/>
          </a:xfrm>
        </p:spPr>
        <p:txBody>
          <a:bodyPr/>
          <a:lstStyle/>
          <a:p>
            <a:pPr marL="341313" indent="-341313"/>
            <a:r>
              <a:rPr lang="en-US" altLang="en-US" sz="1800" dirty="0"/>
              <a:t>Number of CRs decreased, but load still remains high</a:t>
            </a:r>
          </a:p>
          <a:p>
            <a:pPr marL="739815" lvl="1" indent="-341313"/>
            <a:r>
              <a:rPr lang="en-US" altLang="en-US" sz="1400" dirty="0"/>
              <a:t>51 CR agreed for Rel-18 </a:t>
            </a:r>
            <a:endParaRPr lang="en-US" altLang="en-US" sz="1600" dirty="0"/>
          </a:p>
          <a:p>
            <a:pPr marL="341313" indent="-341313"/>
            <a:r>
              <a:rPr lang="en-US" altLang="en-US" sz="1800" b="1" dirty="0"/>
              <a:t>NBC CRs </a:t>
            </a:r>
            <a:endParaRPr lang="en-US" altLang="en-US" sz="1800" dirty="0"/>
          </a:p>
          <a:p>
            <a:pPr marL="744538" lvl="1" indent="-344488">
              <a:spcBef>
                <a:spcPts val="300"/>
              </a:spcBef>
              <a:defRPr/>
            </a:pPr>
            <a:r>
              <a:rPr lang="en-GB" sz="12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2684382146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>
            <a:extLst>
              <a:ext uri="{FF2B5EF4-FFF2-40B4-BE49-F238E27FC236}">
                <a16:creationId xmlns:a16="http://schemas.microsoft.com/office/drawing/2014/main" id="{D58DBAFD-F5DE-3056-4894-88C6D1742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3" y="1887538"/>
            <a:ext cx="6827837" cy="857250"/>
          </a:xfrm>
        </p:spPr>
        <p:txBody>
          <a:bodyPr/>
          <a:lstStyle/>
          <a:p>
            <a:r>
              <a:rPr lang="en-US" altLang="en-US" b="1"/>
              <a:t>Rel-19 NR</a:t>
            </a:r>
          </a:p>
        </p:txBody>
      </p:sp>
    </p:spTree>
    <p:extLst>
      <p:ext uri="{BB962C8B-B14F-4D97-AF65-F5344CB8AC3E}">
        <p14:creationId xmlns:p14="http://schemas.microsoft.com/office/powerpoint/2010/main" val="555484399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7128DD28-21FB-1A99-68CF-6F9427A7C7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0750" y="76200"/>
            <a:ext cx="6827838" cy="857250"/>
          </a:xfrm>
        </p:spPr>
        <p:txBody>
          <a:bodyPr/>
          <a:lstStyle/>
          <a:p>
            <a:r>
              <a:rPr lang="en-GB" altLang="en-US"/>
              <a:t>Rel-19 RAN2 Led WID/SIDs</a:t>
            </a:r>
            <a:endParaRPr lang="en-US" altLang="en-US"/>
          </a:p>
        </p:txBody>
      </p:sp>
      <p:sp>
        <p:nvSpPr>
          <p:cNvPr id="14339" name="Text Box 50">
            <a:extLst>
              <a:ext uri="{FF2B5EF4-FFF2-40B4-BE49-F238E27FC236}">
                <a16:creationId xmlns:a16="http://schemas.microsoft.com/office/drawing/2014/main" id="{11151850-FC09-994E-6A7B-6E30687D56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13" y="92075"/>
            <a:ext cx="5537200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Tx/>
              <a:buNone/>
            </a:pPr>
            <a:r>
              <a:rPr lang="en-US" altLang="nl-NL" sz="1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Updates in </a:t>
            </a:r>
            <a:r>
              <a:rPr lang="en-US" altLang="nl-NL" sz="1400" b="1" i="1">
                <a:solidFill>
                  <a:srgbClr val="FF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RED</a:t>
            </a:r>
            <a:endParaRPr lang="it-IT" altLang="nl-NL" sz="1400" b="1" i="1">
              <a:solidFill>
                <a:srgbClr val="FF000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54D3AA4-67D6-1F6C-14B2-4A02EE6A24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1643707"/>
              </p:ext>
            </p:extLst>
          </p:nvPr>
        </p:nvGraphicFramePr>
        <p:xfrm>
          <a:off x="422275" y="1477963"/>
          <a:ext cx="8493125" cy="329864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000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19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9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70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42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61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23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287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182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UID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Name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Acronym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Target </a:t>
                      </a:r>
                      <a:r>
                        <a:rPr lang="en-GB" sz="800"/>
                        <a:t>(dd/mm/yyyy)</a:t>
                      </a:r>
                      <a:endParaRPr lang="en-GB" sz="1000"/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Old 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1020084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Study on Artificial Intelligence (AI)/Machine Learning (ML) for mobility in NR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FS_NR_AIML_Mob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9/15/2025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90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90%</a:t>
                      </a:r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/>
                          <a:hlinkClick r:id="rId4"/>
                        </a:rPr>
                        <a:t>RP-242393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8" marR="66678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1021091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   Core part: NR mobility enhancements Phase 4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NR_Mob_Ph4-Core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9/15/2025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90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91%</a:t>
                      </a:r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RP-250339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>
                        <a:solidFill>
                          <a:srgbClr val="FF0000"/>
                        </a:solidFill>
                      </a:endParaRPr>
                    </a:p>
                  </a:txBody>
                  <a:tcPr marL="35999" marR="35999" marT="0" marB="0" anchor="ctr"/>
                </a:tc>
                <a:extLst>
                  <a:ext uri="{0D108BD9-81ED-4DB2-BD59-A6C34878D82A}">
                    <a16:rowId xmlns:a16="http://schemas.microsoft.com/office/drawing/2014/main" val="28619186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1021097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 Core part: Non-Terrestrial Networks (NTN) for NR Phase 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NR_NTN_Ph3-Core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9/15/2025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90%</a:t>
                      </a:r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sng" strike="noStrike" kern="120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6"/>
                        </a:rPr>
                        <a:t>RP-243300</a:t>
                      </a:r>
                      <a:endParaRPr lang="en-US" sz="900" b="0" i="0" u="sng" strike="noStrike" kern="120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8" marR="66678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1021098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Core part: XR (eXtended Reality) for NR Phase 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NR_XR_Ph3-Core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9/15/2025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90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90%</a:t>
                      </a:r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RP-250107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8" marR="66678" marT="0" marB="0"/>
                </a:tc>
                <a:extLst>
                  <a:ext uri="{0D108BD9-81ED-4DB2-BD59-A6C34878D82A}">
                    <a16:rowId xmlns:a16="http://schemas.microsoft.com/office/drawing/2014/main" val="3369652622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1040114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latinLnBrk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0045" algn="l"/>
                        </a:tabLs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Yu Mincho"/>
                          <a:cs typeface="Times New Roman"/>
                        </a:rPr>
                        <a:t>NR sidelink multi-hop relay</a:t>
                      </a:r>
                      <a:endParaRPr lang="en-US" sz="900" kern="100">
                        <a:effectLst/>
                        <a:latin typeface="Arial"/>
                        <a:ea typeface="Yu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kern="120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NR_SL_relay_multihop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9/15/2025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90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90%</a:t>
                      </a:r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/>
                          <a:hlinkClick r:id="rId8"/>
                        </a:rPr>
                        <a:t>RP-250188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>
                        <a:solidFill>
                          <a:srgbClr val="FF0000"/>
                        </a:solidFill>
                      </a:endParaRPr>
                    </a:p>
                  </a:txBody>
                  <a:tcPr marL="35999" marR="35999" marT="0" marB="0" anchor="ctr"/>
                </a:tc>
                <a:extLst>
                  <a:ext uri="{0D108BD9-81ED-4DB2-BD59-A6C34878D82A}">
                    <a16:rowId xmlns:a16="http://schemas.microsoft.com/office/drawing/2014/main" val="3000098828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1050121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latinLnBrk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0045" algn="l"/>
                        </a:tabLst>
                      </a:pPr>
                      <a:r>
                        <a:rPr lang="en-US" sz="900" kern="100">
                          <a:effectLst/>
                          <a:latin typeface="Arial"/>
                          <a:ea typeface="Yu Mincho"/>
                          <a:cs typeface="Arial"/>
                        </a:rPr>
                        <a:t>Introduction of BDS B2b Signal in A-GNSS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LCS_BDS_B2b_LTE_NR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9/15/2025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90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99%</a:t>
                      </a:r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/>
                          <a:hlinkClick r:id="rId9"/>
                        </a:rPr>
                        <a:t>RP-250767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>
                        <a:solidFill>
                          <a:srgbClr val="FF0000"/>
                        </a:solidFill>
                      </a:endParaRPr>
                    </a:p>
                  </a:txBody>
                  <a:tcPr marL="35999" marR="35999" marT="0" marB="0" anchor="ctr"/>
                </a:tc>
                <a:extLst>
                  <a:ext uri="{0D108BD9-81ED-4DB2-BD59-A6C34878D82A}">
                    <a16:rowId xmlns:a16="http://schemas.microsoft.com/office/drawing/2014/main" val="317869562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1050122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latinLnBrk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0045" algn="l"/>
                        </a:tabLst>
                      </a:pPr>
                      <a:r>
                        <a:rPr lang="en-US" sz="900" kern="100">
                          <a:effectLst/>
                          <a:latin typeface="Arial"/>
                          <a:ea typeface="Yu Mincho"/>
                          <a:cs typeface="Arial"/>
                        </a:rPr>
                        <a:t>Introduction of A-GNSS support for NavIC L1 SPS in NR and LTE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LCS_NAVIC_L1_SPS_NR_LTE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6/9/2025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90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99%</a:t>
                      </a:r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/>
                          <a:hlinkClick r:id="rId10"/>
                        </a:rPr>
                        <a:t>RP-251552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>
                        <a:solidFill>
                          <a:srgbClr val="FF0000"/>
                        </a:solidFill>
                      </a:endParaRPr>
                    </a:p>
                  </a:txBody>
                  <a:tcPr marL="35999" marR="35999" marT="0" marB="0" anchor="ctr"/>
                </a:tc>
                <a:extLst>
                  <a:ext uri="{0D108BD9-81ED-4DB2-BD59-A6C34878D82A}">
                    <a16:rowId xmlns:a16="http://schemas.microsoft.com/office/drawing/2014/main" val="3905645417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1021096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Core part: Non-Terrestrial Networks (NTN) for Internet of Things (IoT) Phase 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IoT_NTN_Ph3-Core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9/15/2025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90%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/>
                          <a:hlinkClick r:id="rId11"/>
                        </a:rPr>
                        <a:t>RP-242397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8" marR="66678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1031076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Inter RAT mode mobility support from E-UTRAN TN to NR-NTN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n-NO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LTE_TN_NR_NTN_mob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9/15/2025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90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99%</a:t>
                      </a:r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2"/>
                        </a:rPr>
                        <a:t>RP-240924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>
                        <a:solidFill>
                          <a:srgbClr val="FF0000"/>
                        </a:solidFill>
                      </a:endParaRPr>
                    </a:p>
                  </a:txBody>
                  <a:tcPr marL="35999" marR="35999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8537369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F09E5C9F-C725-031E-DA7E-6D09B5BFF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Rel-19 WIs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1E8197F7-E463-5C87-31C2-70F6A0D365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867456"/>
            <a:ext cx="8388350" cy="3881437"/>
          </a:xfrm>
        </p:spPr>
        <p:txBody>
          <a:bodyPr/>
          <a:lstStyle/>
          <a:p>
            <a:pPr>
              <a:defRPr/>
            </a:pPr>
            <a:r>
              <a:rPr lang="en-US" altLang="en-US" sz="1800" dirty="0"/>
              <a:t>Currently RAN2 has 15 WIs ongoing and 1 ongoing SI </a:t>
            </a:r>
          </a:p>
          <a:p>
            <a:pPr lvl="1">
              <a:defRPr/>
            </a:pPr>
            <a:r>
              <a:rPr lang="en-US" altLang="en-US" sz="1600" dirty="0"/>
              <a:t>All WIs and SI are considered complete from RAN2 point of view</a:t>
            </a:r>
          </a:p>
          <a:p>
            <a:pPr lvl="1">
              <a:defRPr/>
            </a:pPr>
            <a:r>
              <a:rPr lang="en-US" altLang="en-US" sz="1600" dirty="0"/>
              <a:t>137 Rel-19 CRs agreed in RAN2#131</a:t>
            </a:r>
          </a:p>
          <a:p>
            <a:pPr>
              <a:defRPr/>
            </a:pPr>
            <a:r>
              <a:rPr lang="en-US" altLang="en-US" sz="1800" dirty="0"/>
              <a:t>ASN.1 plan and effort kicked off</a:t>
            </a:r>
            <a:endParaRPr lang="en-US" altLang="en-US" sz="1600" dirty="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A2FA6351-6A42-0F05-416A-E7EE13B8B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TEI18/19 - Summary</a:t>
            </a:r>
          </a:p>
        </p:txBody>
      </p:sp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0A472CBD-8536-7FB1-ED69-898B51C120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831850"/>
            <a:ext cx="8388350" cy="3622675"/>
          </a:xfrm>
        </p:spPr>
        <p:txBody>
          <a:bodyPr/>
          <a:lstStyle/>
          <a:p>
            <a:pPr marL="341313" indent="-341313"/>
            <a:r>
              <a:rPr lang="en-US" altLang="en-US" sz="2000" dirty="0"/>
              <a:t>6 Agreed CRs (TEI18)</a:t>
            </a:r>
          </a:p>
          <a:p>
            <a:pPr lvl="1"/>
            <a:r>
              <a:rPr lang="en-US" altLang="en-US" sz="1400" dirty="0"/>
              <a:t>2 Cat B and 1 Cat F</a:t>
            </a:r>
          </a:p>
          <a:p>
            <a:r>
              <a:rPr lang="en-US" altLang="en-US" sz="1800" dirty="0"/>
              <a:t>39 Agreed CRs (TEI19)</a:t>
            </a:r>
          </a:p>
          <a:p>
            <a:pPr lvl="1"/>
            <a:r>
              <a:rPr lang="en-US" altLang="en-US" sz="1400" dirty="0"/>
              <a:t>All Cat B</a:t>
            </a:r>
          </a:p>
          <a:p>
            <a:pPr marL="341313" indent="-341313"/>
            <a:r>
              <a:rPr lang="en-US" altLang="en-US" sz="2000" dirty="0"/>
              <a:t>Details of each agreed TEI17 CR and corresponding identifier in Appendix</a:t>
            </a:r>
          </a:p>
          <a:p>
            <a:pPr marL="398502" lvl="1" indent="0">
              <a:buNone/>
            </a:pPr>
            <a:endParaRPr lang="en-US" altLang="en-US" sz="1400" b="1" dirty="0"/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DBC0C2-ED02-F26F-D959-CBB2194578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>
            <a:extLst>
              <a:ext uri="{FF2B5EF4-FFF2-40B4-BE49-F238E27FC236}">
                <a16:creationId xmlns:a16="http://schemas.microsoft.com/office/drawing/2014/main" id="{EEA3306D-A9DD-8BB2-CAFB-497554E4E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3" y="1887538"/>
            <a:ext cx="6827837" cy="857250"/>
          </a:xfrm>
        </p:spPr>
        <p:txBody>
          <a:bodyPr/>
          <a:lstStyle/>
          <a:p>
            <a:r>
              <a:rPr lang="en-US" altLang="en-US" b="1" dirty="0"/>
              <a:t>Rel-20 NR</a:t>
            </a:r>
          </a:p>
        </p:txBody>
      </p:sp>
    </p:spTree>
    <p:extLst>
      <p:ext uri="{BB962C8B-B14F-4D97-AF65-F5344CB8AC3E}">
        <p14:creationId xmlns:p14="http://schemas.microsoft.com/office/powerpoint/2010/main" val="2326946615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CEF2-06A8-56E6-6C39-F342C102E9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52C34081-D093-C5C5-F2CC-826F87276E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0750" y="76200"/>
            <a:ext cx="6827838" cy="857250"/>
          </a:xfrm>
        </p:spPr>
        <p:txBody>
          <a:bodyPr/>
          <a:lstStyle/>
          <a:p>
            <a:r>
              <a:rPr lang="en-GB" altLang="en-US" dirty="0"/>
              <a:t>Rel-20 RAN2 Led WID/SIDs</a:t>
            </a:r>
            <a:endParaRPr lang="en-US" altLang="en-US" dirty="0"/>
          </a:p>
        </p:txBody>
      </p:sp>
      <p:sp>
        <p:nvSpPr>
          <p:cNvPr id="14339" name="Text Box 50">
            <a:extLst>
              <a:ext uri="{FF2B5EF4-FFF2-40B4-BE49-F238E27FC236}">
                <a16:creationId xmlns:a16="http://schemas.microsoft.com/office/drawing/2014/main" id="{35B4DE5D-DB43-BF2A-6F7E-6B171AA607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13" y="92075"/>
            <a:ext cx="5537200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Tx/>
              <a:buNone/>
            </a:pPr>
            <a:r>
              <a:rPr lang="en-US" altLang="nl-NL" sz="1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Updates in </a:t>
            </a:r>
            <a:r>
              <a:rPr lang="en-US" altLang="nl-NL" sz="1400" b="1" i="1">
                <a:solidFill>
                  <a:srgbClr val="FF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RED</a:t>
            </a:r>
            <a:endParaRPr lang="it-IT" altLang="nl-NL" sz="1400" b="1" i="1">
              <a:solidFill>
                <a:srgbClr val="FF000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D8F03C2-807F-40A7-4E61-07E2073A5E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5420887"/>
              </p:ext>
            </p:extLst>
          </p:nvPr>
        </p:nvGraphicFramePr>
        <p:xfrm>
          <a:off x="422275" y="1477963"/>
          <a:ext cx="8493125" cy="201848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000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19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9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70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42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61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23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287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182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UID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Name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Acronym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Target </a:t>
                      </a:r>
                      <a:r>
                        <a:rPr lang="en-GB" sz="800"/>
                        <a:t>(dd/mm/yyyy)</a:t>
                      </a:r>
                      <a:endParaRPr lang="en-GB" sz="1000"/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Old 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1081087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Artificial Intelligence (AI)/Machine Learning (ML) for mobility in NR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NR_AIML_Mob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3/15/2027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/>
                          <a:hlinkClick r:id="rId4"/>
                        </a:rPr>
                        <a:t>RP-251864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8" marR="66678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1080088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   NR mobility enhancements Phase 5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NR_Mob_Ph5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3/15/2027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RP-251865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5999" marR="35999" marT="0" marB="0" anchor="ctr"/>
                </a:tc>
                <a:extLst>
                  <a:ext uri="{0D108BD9-81ED-4DB2-BD59-A6C34878D82A}">
                    <a16:rowId xmlns:a16="http://schemas.microsoft.com/office/drawing/2014/main" val="28619186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1021098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Core part: XR (</a:t>
                      </a:r>
                      <a:r>
                        <a:rPr lang="en-US" sz="9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eXtended</a:t>
                      </a:r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 Reality) for NR Phase 4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NR_XR_Ph4-Core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3/15/2027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RP-251866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8" marR="66678" marT="0" marB="0"/>
                </a:tc>
                <a:extLst>
                  <a:ext uri="{0D108BD9-81ED-4DB2-BD59-A6C34878D82A}">
                    <a16:rowId xmlns:a16="http://schemas.microsoft.com/office/drawing/2014/main" val="3369652622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latinLnBrk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0045" algn="l"/>
                        </a:tabLs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Yu Mincho"/>
                          <a:cs typeface="Times New Roman"/>
                        </a:rPr>
                        <a:t>E-UTRA TN (Terrestrial Network) to NR NTN (Non-Terrestrial Network) handover enhancements</a:t>
                      </a:r>
                      <a:endParaRPr lang="en-US" sz="900" kern="100" dirty="0">
                        <a:effectLst/>
                        <a:latin typeface="Arial"/>
                        <a:ea typeface="Yu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n-NO" sz="9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LTE_TN_NR_NTN_HO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3/15/2027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/>
                          <a:hlinkClick r:id="rId7"/>
                        </a:rPr>
                        <a:t>RP-251878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>
                        <a:solidFill>
                          <a:srgbClr val="FF0000"/>
                        </a:solidFill>
                      </a:endParaRPr>
                    </a:p>
                  </a:txBody>
                  <a:tcPr marL="35999" marR="35999" marT="0" marB="0" anchor="ctr"/>
                </a:tc>
                <a:extLst>
                  <a:ext uri="{0D108BD9-81ED-4DB2-BD59-A6C34878D82A}">
                    <a16:rowId xmlns:a16="http://schemas.microsoft.com/office/drawing/2014/main" val="3000098828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1080090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Non-Terrestrial Networks (NTN) for Internet of Things (IoT) Phase 4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IoT_NTN_Ph4-Core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3/15/2027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9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/>
                          <a:hlinkClick r:id="rId8"/>
                        </a:rPr>
                        <a:t>RP-251867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8" marR="66678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4583399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86E4D-684A-14E8-FBD3-4E0F27C89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plenary consideration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FD3461-F451-BA38-643A-0870DD136B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Rel-19 6 DL MIMO layer – RAN2 endorsed to two sets of CRs</a:t>
            </a:r>
          </a:p>
          <a:p>
            <a:pPr lvl="1"/>
            <a:r>
              <a:rPr lang="en-GB" sz="2000" b="1" dirty="0"/>
              <a:t>Introduce new general DL MIMO Layer capability -  </a:t>
            </a:r>
            <a:r>
              <a:rPr lang="en-GB" sz="2000" dirty="0"/>
              <a:t>technically endorsed in R2-2506259 and R2-2506260</a:t>
            </a:r>
            <a:endParaRPr lang="en-US" sz="2000" dirty="0"/>
          </a:p>
          <a:p>
            <a:pPr lvl="1"/>
            <a:r>
              <a:rPr lang="en-GB" sz="2000" b="1" dirty="0"/>
              <a:t>Introduce new UE 6DL MIMO layer capability for FWA UEs - </a:t>
            </a:r>
            <a:r>
              <a:rPr lang="en-GB" sz="2000" dirty="0"/>
              <a:t>technically endorsed in R2-2506466 and R2-2506467</a:t>
            </a:r>
            <a:endParaRPr lang="en-US" sz="2000" dirty="0"/>
          </a:p>
          <a:p>
            <a:pPr marL="401638" indent="55563">
              <a:buNone/>
            </a:pPr>
            <a:r>
              <a:rPr lang="en-US" sz="2400" dirty="0"/>
              <a:t>Action: RAN plenary to decide which set of CRs to agree</a:t>
            </a:r>
          </a:p>
          <a:p>
            <a:r>
              <a:rPr lang="en-US" sz="2400" dirty="0"/>
              <a:t>Rel-20 AI Mobility scope.  RAN to agree on following aspects:</a:t>
            </a:r>
          </a:p>
          <a:p>
            <a:pPr lvl="1"/>
            <a:r>
              <a:rPr lang="en-US" sz="1800" dirty="0"/>
              <a:t>Whether NW sided model spatial domain is supported </a:t>
            </a:r>
          </a:p>
          <a:p>
            <a:pPr lvl="1"/>
            <a:r>
              <a:rPr lang="en-US" sz="1800" dirty="0"/>
              <a:t>Whether L3 beam level prediction is supported for UE and/or NW sided models</a:t>
            </a:r>
          </a:p>
          <a:p>
            <a:pPr lvl="1"/>
            <a:r>
              <a:rPr lang="en-US" sz="1800" dirty="0"/>
              <a:t>Whether to support direct event prediction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0988866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CB37C2F7-B224-8FF3-8128-E81205CDC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Next Steps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5BCAA93-F329-5C07-4981-6E4CEFB092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988634"/>
              </p:ext>
            </p:extLst>
          </p:nvPr>
        </p:nvGraphicFramePr>
        <p:xfrm>
          <a:off x="681038" y="819150"/>
          <a:ext cx="8462962" cy="132221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4280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5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14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679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8630">
                <a:tc>
                  <a:txBody>
                    <a:bodyPr/>
                    <a:lstStyle/>
                    <a:p>
                      <a:r>
                        <a:rPr lang="en-US" sz="1200"/>
                        <a:t>Upcoming Meetings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Date 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Location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Scope </a:t>
                      </a:r>
                    </a:p>
                  </a:txBody>
                  <a:tcPr marL="91447" marR="91447" marT="45757" marB="4575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142">
                <a:tc>
                  <a:txBody>
                    <a:bodyPr/>
                    <a:lstStyle/>
                    <a:p>
                      <a:r>
                        <a:rPr lang="en-US" sz="1100" dirty="0"/>
                        <a:t>RAN2#131bis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October 13</a:t>
                      </a:r>
                      <a:r>
                        <a:rPr lang="en-US" sz="1100" baseline="30000"/>
                        <a:t>th</a:t>
                      </a:r>
                      <a:r>
                        <a:rPr lang="en-US" sz="1100"/>
                        <a:t> – 17</a:t>
                      </a:r>
                      <a:r>
                        <a:rPr lang="en-US" sz="1100" baseline="30000"/>
                        <a:t>th</a:t>
                      </a:r>
                      <a:r>
                        <a:rPr lang="en-US" sz="1100" baseline="0"/>
                        <a:t>, 2025</a:t>
                      </a:r>
                      <a:endParaRPr lang="en-US" sz="1100"/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dirty="0"/>
                        <a:t>Prague, Czech Republic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Maintenance, ASN.1 review,Rel-19 corrections, R20 (5GA and 6G)</a:t>
                      </a:r>
                    </a:p>
                  </a:txBody>
                  <a:tcPr marL="91447" marR="91447" marT="45757" marB="45757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142">
                <a:tc>
                  <a:txBody>
                    <a:bodyPr/>
                    <a:lstStyle/>
                    <a:p>
                      <a:r>
                        <a:rPr lang="en-US" sz="1100" dirty="0"/>
                        <a:t>RAN2#132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Nov. 17</a:t>
                      </a:r>
                      <a:r>
                        <a:rPr lang="en-US" sz="1100" baseline="30000" dirty="0"/>
                        <a:t>th</a:t>
                      </a:r>
                      <a:r>
                        <a:rPr lang="en-US" sz="1100" dirty="0"/>
                        <a:t> – 21</a:t>
                      </a:r>
                      <a:r>
                        <a:rPr lang="en-US" sz="1100" baseline="30000" dirty="0"/>
                        <a:t>st</a:t>
                      </a:r>
                      <a:r>
                        <a:rPr lang="en-US" sz="1100" dirty="0"/>
                        <a:t>, 2025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dirty="0"/>
                        <a:t>Dallas, US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Maintenance, ASN.1  review, Rel-19 corrections and freeze, R20 (5GA and 6G)</a:t>
                      </a:r>
                    </a:p>
                  </a:txBody>
                  <a:tcPr marL="91447" marR="91447" marT="45757" marB="45757"/>
                </a:tc>
                <a:extLst>
                  <a:ext uri="{0D108BD9-81ED-4DB2-BD59-A6C34878D82A}">
                    <a16:rowId xmlns:a16="http://schemas.microsoft.com/office/drawing/2014/main" val="772787662"/>
                  </a:ext>
                </a:extLst>
              </a:tr>
            </a:tbl>
          </a:graphicData>
        </a:graphic>
      </p:graphicFrame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3F49F57-7740-7055-0403-D8198FEC2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038" y="2327275"/>
            <a:ext cx="8388350" cy="2644775"/>
          </a:xfrm>
        </p:spPr>
        <p:txBody>
          <a:bodyPr/>
          <a:lstStyle/>
          <a:p>
            <a:pPr>
              <a:defRPr/>
            </a:pPr>
            <a:r>
              <a:rPr lang="en-US" sz="2000" dirty="0"/>
              <a:t>Rel-18</a:t>
            </a:r>
          </a:p>
          <a:p>
            <a:pPr lvl="1">
              <a:defRPr/>
            </a:pPr>
            <a:r>
              <a:rPr lang="en-US" sz="1600" dirty="0"/>
              <a:t>Continue maintenance work. </a:t>
            </a:r>
          </a:p>
          <a:p>
            <a:pPr>
              <a:defRPr/>
            </a:pPr>
            <a:r>
              <a:rPr lang="en-US" sz="2000" dirty="0"/>
              <a:t>Rel-19 work</a:t>
            </a:r>
          </a:p>
          <a:p>
            <a:pPr lvl="1">
              <a:defRPr/>
            </a:pPr>
            <a:r>
              <a:rPr lang="en-US" sz="1600" dirty="0"/>
              <a:t>ASN.1 review </a:t>
            </a:r>
          </a:p>
          <a:p>
            <a:pPr lvl="1">
              <a:defRPr/>
            </a:pPr>
            <a:r>
              <a:rPr lang="en-US" sz="1600" dirty="0"/>
              <a:t>Correction phase and complete ASN.1 freeze</a:t>
            </a:r>
          </a:p>
          <a:p>
            <a:pPr>
              <a:defRPr/>
            </a:pPr>
            <a:r>
              <a:rPr lang="en-US" sz="2000" dirty="0"/>
              <a:t>Rel-20 </a:t>
            </a:r>
          </a:p>
          <a:p>
            <a:pPr lvl="1">
              <a:defRPr/>
            </a:pPr>
            <a:r>
              <a:rPr lang="en-US" sz="1600" dirty="0"/>
              <a:t>Start 6G work </a:t>
            </a:r>
          </a:p>
          <a:p>
            <a:pPr lvl="1">
              <a:defRPr/>
            </a:pPr>
            <a:r>
              <a:rPr lang="en-US" sz="1600" dirty="0"/>
              <a:t>Start work on 5GA Voice over IoT NTN and </a:t>
            </a:r>
            <a:r>
              <a:rPr lang="en-US" sz="1600" dirty="0" err="1"/>
              <a:t>AIoT</a:t>
            </a:r>
            <a:r>
              <a:rPr lang="en-US" sz="1600" dirty="0"/>
              <a:t> (if time allows) </a:t>
            </a:r>
          </a:p>
        </p:txBody>
      </p:sp>
    </p:spTree>
    <p:extLst>
      <p:ext uri="{BB962C8B-B14F-4D97-AF65-F5344CB8AC3E}">
        <p14:creationId xmlns:p14="http://schemas.microsoft.com/office/powerpoint/2010/main" val="2452964720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774E7-C712-9781-B7E6-FE2EEF7FE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 RAN2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65AF74-52AB-B446-CC42-8FCF58FA87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Placeholder for picture </a:t>
            </a:r>
          </a:p>
        </p:txBody>
      </p:sp>
      <p:pic>
        <p:nvPicPr>
          <p:cNvPr id="5" name="Picture 4" descr="A group of people in a room&#10;&#10;AI-generated content may be incorrect.">
            <a:extLst>
              <a:ext uri="{FF2B5EF4-FFF2-40B4-BE49-F238E27FC236}">
                <a16:creationId xmlns:a16="http://schemas.microsoft.com/office/drawing/2014/main" id="{9CFF0640-3BDB-7AE6-AFB0-5D82F08DEC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31048"/>
            <a:ext cx="9144000" cy="3644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10210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A29401F-9C2F-DD54-965F-A68056650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Executive Summary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C072EFA-4C01-C738-07DB-87AE220DCF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6614422"/>
              </p:ext>
            </p:extLst>
          </p:nvPr>
        </p:nvGraphicFramePr>
        <p:xfrm>
          <a:off x="825500" y="785813"/>
          <a:ext cx="7829549" cy="100682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279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657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861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977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5607">
                <a:tc>
                  <a:txBody>
                    <a:bodyPr/>
                    <a:lstStyle/>
                    <a:p>
                      <a:r>
                        <a:rPr lang="en-US" sz="1600"/>
                        <a:t>Meetings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Date 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Location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Scope </a:t>
                      </a:r>
                    </a:p>
                  </a:txBody>
                  <a:tcPr marL="91441" marR="91441" marT="45765" marB="4576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607">
                <a:tc>
                  <a:txBody>
                    <a:bodyPr/>
                    <a:lstStyle/>
                    <a:p>
                      <a:r>
                        <a:rPr lang="en-US" sz="1400"/>
                        <a:t>RAN2#131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August 25</a:t>
                      </a:r>
                      <a:r>
                        <a:rPr lang="en-US" sz="1400" baseline="30000"/>
                        <a:t>th</a:t>
                      </a:r>
                      <a:r>
                        <a:rPr lang="en-US" sz="1400"/>
                        <a:t> – 29</a:t>
                      </a:r>
                      <a:r>
                        <a:rPr lang="en-US" sz="1400" baseline="30000"/>
                        <a:t>th</a:t>
                      </a:r>
                      <a:r>
                        <a:rPr lang="en-US" sz="1400" baseline="0"/>
                        <a:t>, 2025</a:t>
                      </a:r>
                      <a:endParaRPr lang="en-US" sz="1400"/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/>
                        <a:t>Bangalore, India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Maintenance, Rel-19</a:t>
                      </a:r>
                    </a:p>
                  </a:txBody>
                  <a:tcPr marL="91441" marR="91441" marT="45765" marB="4576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607">
                <a:tc>
                  <a:txBody>
                    <a:bodyPr/>
                    <a:lstStyle/>
                    <a:p>
                      <a:r>
                        <a:rPr lang="en-US" sz="1400" b="1"/>
                        <a:t>RAN #109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400" b="1"/>
                        <a:t>September 15</a:t>
                      </a:r>
                      <a:r>
                        <a:rPr lang="en-US" sz="1400" b="1" baseline="30000"/>
                        <a:t>th</a:t>
                      </a:r>
                      <a:r>
                        <a:rPr lang="en-US" sz="1400" b="1"/>
                        <a:t> – 18</a:t>
                      </a:r>
                      <a:r>
                        <a:rPr lang="en-US" sz="1400" b="1" baseline="30000"/>
                        <a:t>th</a:t>
                      </a:r>
                      <a:r>
                        <a:rPr lang="en-US" sz="1400" b="1"/>
                        <a:t>, 2025 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b="1"/>
                        <a:t>Beijing, China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 marL="91441" marR="91441" marT="45765" marB="45765"/>
                </a:tc>
                <a:extLst>
                  <a:ext uri="{0D108BD9-81ED-4DB2-BD59-A6C34878D82A}">
                    <a16:rowId xmlns:a16="http://schemas.microsoft.com/office/drawing/2014/main" val="1366177502"/>
                  </a:ext>
                </a:extLst>
              </a:tr>
            </a:tbl>
          </a:graphicData>
        </a:graphic>
      </p:graphicFrame>
      <p:sp>
        <p:nvSpPr>
          <p:cNvPr id="7193" name="Content Placeholder 7">
            <a:extLst>
              <a:ext uri="{FF2B5EF4-FFF2-40B4-BE49-F238E27FC236}">
                <a16:creationId xmlns:a16="http://schemas.microsoft.com/office/drawing/2014/main" id="{435DE895-CCEF-46AA-76C9-A3B08A594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9965" y="2150663"/>
            <a:ext cx="8388350" cy="2821387"/>
          </a:xfrm>
        </p:spPr>
        <p:txBody>
          <a:bodyPr/>
          <a:lstStyle/>
          <a:p>
            <a:pPr marL="341313" indent="-341313"/>
            <a:r>
              <a:rPr lang="en-US" altLang="en-US" sz="2000" dirty="0"/>
              <a:t>Rel-18 Work Items</a:t>
            </a:r>
          </a:p>
          <a:p>
            <a:pPr lvl="1"/>
            <a:r>
              <a:rPr lang="en-US" altLang="en-US" sz="1600" dirty="0"/>
              <a:t>Workload slightly reduced </a:t>
            </a:r>
          </a:p>
          <a:p>
            <a:pPr marL="341313" indent="-341313"/>
            <a:r>
              <a:rPr lang="en-US" altLang="en-US" sz="2000" dirty="0"/>
              <a:t>Rel-19 Work/Study items Items – currently 1 Study Item and 9 WIs ongoing</a:t>
            </a:r>
          </a:p>
          <a:p>
            <a:pPr lvl="1"/>
            <a:r>
              <a:rPr lang="en-US" altLang="en-US" sz="1600" dirty="0"/>
              <a:t>All WIs and SI completed from RAN2 point of view</a:t>
            </a:r>
          </a:p>
          <a:p>
            <a:pPr lvl="1"/>
            <a:r>
              <a:rPr lang="en-US" altLang="en-US" sz="1600" dirty="0"/>
              <a:t>RRC parameters and UE features received from RAN1/RAN4 implemented. </a:t>
            </a:r>
          </a:p>
          <a:p>
            <a:pPr marL="341313" indent="-341313"/>
            <a:r>
              <a:rPr lang="en-US" altLang="en-US" sz="2000" dirty="0"/>
              <a:t>Rel-15/16/17 maintenance</a:t>
            </a:r>
          </a:p>
          <a:p>
            <a:pPr lvl="1"/>
            <a:r>
              <a:rPr lang="en-US" altLang="en-US" sz="1600" dirty="0"/>
              <a:t>Workload similar to previous meetings </a:t>
            </a: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>
            <a:extLst>
              <a:ext uri="{FF2B5EF4-FFF2-40B4-BE49-F238E27FC236}">
                <a16:creationId xmlns:a16="http://schemas.microsoft.com/office/drawing/2014/main" id="{5CF5978E-0582-E83D-88E5-09740A8F2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THANK YOU!!!</a:t>
            </a:r>
          </a:p>
        </p:txBody>
      </p:sp>
      <p:sp>
        <p:nvSpPr>
          <p:cNvPr id="22531" name="Content Placeholder 2">
            <a:extLst>
              <a:ext uri="{FF2B5EF4-FFF2-40B4-BE49-F238E27FC236}">
                <a16:creationId xmlns:a16="http://schemas.microsoft.com/office/drawing/2014/main" id="{1C1F5722-D7F7-2DD6-2152-2B9D394C1C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90613"/>
            <a:ext cx="8388350" cy="3881437"/>
          </a:xfrm>
        </p:spPr>
        <p:txBody>
          <a:bodyPr/>
          <a:lstStyle/>
          <a:p>
            <a:pPr marL="341313" indent="-341313"/>
            <a:r>
              <a:rPr lang="en-US" altLang="en-US" sz="1600" dirty="0"/>
              <a:t>Juha Korhonen (MCC) – for his excellent and efficient support </a:t>
            </a:r>
          </a:p>
          <a:p>
            <a:pPr marL="341313" indent="-341313"/>
            <a:r>
              <a:rPr lang="en-US" altLang="en-US" sz="1600" b="1" dirty="0"/>
              <a:t>Vice Chairs </a:t>
            </a:r>
            <a:r>
              <a:rPr lang="en-US" altLang="en-US" sz="1600" dirty="0"/>
              <a:t>-  Kyeongin Jeong and Erlin Zeng for efficiently chairing and helping with RAN2 management</a:t>
            </a:r>
          </a:p>
          <a:p>
            <a:pPr marL="341313" indent="-341313"/>
            <a:r>
              <a:rPr lang="en-US" altLang="en-US" sz="1600" b="1" dirty="0"/>
              <a:t>Session chairs </a:t>
            </a:r>
            <a:r>
              <a:rPr lang="en-US" altLang="en-US" sz="1600" dirty="0"/>
              <a:t>- Sergio Parolari, Nathan Tenny, Dawid Koziol, and Mattias Bergstrom for efficiently chairing sessions in Q3</a:t>
            </a:r>
          </a:p>
          <a:p>
            <a:pPr marL="341313" indent="-341313"/>
            <a:r>
              <a:rPr lang="en-US" altLang="en-US" sz="1600" b="1" dirty="0"/>
              <a:t>UE capability rapporteur (Ziyi Li) </a:t>
            </a:r>
            <a:r>
              <a:rPr lang="en-US" altLang="en-US" sz="1600" dirty="0"/>
              <a:t>for coordinating all the UE capability work across all WGs</a:t>
            </a:r>
          </a:p>
          <a:p>
            <a:pPr marL="341313" indent="-341313"/>
            <a:r>
              <a:rPr lang="en-US" altLang="en-US" sz="1600" dirty="0"/>
              <a:t>All WI and CR spec rapporteurs for managing all the Rel-19 Work and specifications</a:t>
            </a:r>
          </a:p>
          <a:p>
            <a:pPr marL="341313" indent="-341313"/>
            <a:r>
              <a:rPr lang="en-US" altLang="en-US" sz="1600" dirty="0"/>
              <a:t>All delegates for your hard work, dedication, willingness to compromise and work together towards consensus </a:t>
            </a:r>
          </a:p>
          <a:p>
            <a:pPr marL="341313" indent="-341313"/>
            <a:r>
              <a:rPr lang="en-US" altLang="en-US" sz="1600" dirty="0"/>
              <a:t>Thank you to</a:t>
            </a:r>
            <a:r>
              <a:rPr lang="en-US" altLang="en-US" sz="1600" b="1" dirty="0"/>
              <a:t> TSDSI for hosting in Bangalore, India</a:t>
            </a:r>
            <a:endParaRPr lang="en-US" altLang="en-US" sz="1600" dirty="0"/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5EE7DDF7-9678-5465-81B4-ADDC209A2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3450" y="1714500"/>
            <a:ext cx="6827838" cy="857250"/>
          </a:xfrm>
        </p:spPr>
        <p:txBody>
          <a:bodyPr/>
          <a:lstStyle/>
          <a:p>
            <a:r>
              <a:rPr lang="en-US" altLang="en-US"/>
              <a:t>Appendix – TEI identifiers and CRs</a:t>
            </a:r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CF28C2-1298-7780-C388-4FF92F0F1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TEI19 – RAN2 specific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648CD47-D44B-70A1-D81A-F8198DB0FA81}"/>
              </a:ext>
            </a:extLst>
          </p:cNvPr>
          <p:cNvSpPr txBox="1">
            <a:spLocks/>
          </p:cNvSpPr>
          <p:nvPr/>
        </p:nvSpPr>
        <p:spPr bwMode="auto">
          <a:xfrm>
            <a:off x="485775" y="921499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 dirty="0"/>
              <a:t>[EUTRAN-to-</a:t>
            </a:r>
            <a:r>
              <a:rPr lang="en-US" altLang="en-US" sz="1800" kern="0" dirty="0" err="1"/>
              <a:t>NBIoTNTN</a:t>
            </a:r>
            <a:r>
              <a:rPr lang="en-US" altLang="en-US" sz="1800" kern="0" dirty="0"/>
              <a:t>]</a:t>
            </a:r>
            <a:endParaRPr lang="en-US" altLang="en-US" kern="0" dirty="0"/>
          </a:p>
          <a:p>
            <a:pPr marL="341313" indent="-341313"/>
            <a:endParaRPr lang="en-US" altLang="en-US" kern="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269E017-E0F8-8F45-849E-DB68AEB8F3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9795982"/>
              </p:ext>
            </p:extLst>
          </p:nvPr>
        </p:nvGraphicFramePr>
        <p:xfrm>
          <a:off x="485774" y="1452460"/>
          <a:ext cx="8388351" cy="1427369"/>
        </p:xfrm>
        <a:graphic>
          <a:graphicData uri="http://schemas.openxmlformats.org/drawingml/2006/table">
            <a:tbl>
              <a:tblPr/>
              <a:tblGrid>
                <a:gridCol w="578151">
                  <a:extLst>
                    <a:ext uri="{9D8B030D-6E8A-4147-A177-3AD203B41FA5}">
                      <a16:colId xmlns:a16="http://schemas.microsoft.com/office/drawing/2014/main" val="3900996954"/>
                    </a:ext>
                  </a:extLst>
                </a:gridCol>
                <a:gridCol w="2098379">
                  <a:extLst>
                    <a:ext uri="{9D8B030D-6E8A-4147-A177-3AD203B41FA5}">
                      <a16:colId xmlns:a16="http://schemas.microsoft.com/office/drawing/2014/main" val="44707319"/>
                    </a:ext>
                  </a:extLst>
                </a:gridCol>
                <a:gridCol w="805281">
                  <a:extLst>
                    <a:ext uri="{9D8B030D-6E8A-4147-A177-3AD203B41FA5}">
                      <a16:colId xmlns:a16="http://schemas.microsoft.com/office/drawing/2014/main" val="3954860899"/>
                    </a:ext>
                  </a:extLst>
                </a:gridCol>
                <a:gridCol w="660744">
                  <a:extLst>
                    <a:ext uri="{9D8B030D-6E8A-4147-A177-3AD203B41FA5}">
                      <a16:colId xmlns:a16="http://schemas.microsoft.com/office/drawing/2014/main" val="1712846767"/>
                    </a:ext>
                  </a:extLst>
                </a:gridCol>
                <a:gridCol w="619447">
                  <a:extLst>
                    <a:ext uri="{9D8B030D-6E8A-4147-A177-3AD203B41FA5}">
                      <a16:colId xmlns:a16="http://schemas.microsoft.com/office/drawing/2014/main" val="1877819590"/>
                    </a:ext>
                  </a:extLst>
                </a:gridCol>
                <a:gridCol w="1084033">
                  <a:extLst>
                    <a:ext uri="{9D8B030D-6E8A-4147-A177-3AD203B41FA5}">
                      <a16:colId xmlns:a16="http://schemas.microsoft.com/office/drawing/2014/main" val="3419698870"/>
                    </a:ext>
                  </a:extLst>
                </a:gridCol>
                <a:gridCol w="702041">
                  <a:extLst>
                    <a:ext uri="{9D8B030D-6E8A-4147-A177-3AD203B41FA5}">
                      <a16:colId xmlns:a16="http://schemas.microsoft.com/office/drawing/2014/main" val="1470843997"/>
                    </a:ext>
                  </a:extLst>
                </a:gridCol>
                <a:gridCol w="921428">
                  <a:extLst>
                    <a:ext uri="{9D8B030D-6E8A-4147-A177-3AD203B41FA5}">
                      <a16:colId xmlns:a16="http://schemas.microsoft.com/office/drawing/2014/main" val="3275945484"/>
                    </a:ext>
                  </a:extLst>
                </a:gridCol>
                <a:gridCol w="918847">
                  <a:extLst>
                    <a:ext uri="{9D8B030D-6E8A-4147-A177-3AD203B41FA5}">
                      <a16:colId xmlns:a16="http://schemas.microsoft.com/office/drawing/2014/main" val="2602753049"/>
                    </a:ext>
                  </a:extLst>
                </a:gridCol>
              </a:tblGrid>
              <a:tr h="147209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5744392"/>
                  </a:ext>
                </a:extLst>
              </a:tr>
              <a:tr h="39669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R2-2505084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E-UTRAN to NB-IoT NTN Mobility UE Capability [EUTRAN-to-</a:t>
                      </a:r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NBIoTNTN</a:t>
                      </a: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vivo, Samsung, Google, THALES, MediaTek Inc., Aalyria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36.306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TEI19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RP-252796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0249714"/>
                  </a:ext>
                </a:extLst>
              </a:tr>
              <a:tr h="39669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R2-2505367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NB-IoT satellite information in E-UTRAN [EUTRAN-to-</a:t>
                      </a:r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NBIoTNTN</a:t>
                      </a: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Google, Samsung, vivo, THALES, MediaTek Inc., </a:t>
                      </a:r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Aalyria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36.331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TEI19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5140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RP-252796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7446319"/>
                  </a:ext>
                </a:extLst>
              </a:tr>
              <a:tr h="39669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R2-2505368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NB-IoT satellite information in E-UTRAN [EUTRAN-to-NBIoTNTN]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Google, Samsung, vivo, THALES, MediaTek Inc., Aalyria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36.300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TEI19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1427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RP-252796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9190084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E6575A26-C16E-C074-51F1-FC10998E5F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6643521"/>
              </p:ext>
            </p:extLst>
          </p:nvPr>
        </p:nvGraphicFramePr>
        <p:xfrm>
          <a:off x="485774" y="3580067"/>
          <a:ext cx="8388351" cy="455334"/>
        </p:xfrm>
        <a:graphic>
          <a:graphicData uri="http://schemas.openxmlformats.org/drawingml/2006/table">
            <a:tbl>
              <a:tblPr/>
              <a:tblGrid>
                <a:gridCol w="578151">
                  <a:extLst>
                    <a:ext uri="{9D8B030D-6E8A-4147-A177-3AD203B41FA5}">
                      <a16:colId xmlns:a16="http://schemas.microsoft.com/office/drawing/2014/main" val="373146303"/>
                    </a:ext>
                  </a:extLst>
                </a:gridCol>
                <a:gridCol w="2098379">
                  <a:extLst>
                    <a:ext uri="{9D8B030D-6E8A-4147-A177-3AD203B41FA5}">
                      <a16:colId xmlns:a16="http://schemas.microsoft.com/office/drawing/2014/main" val="2105107484"/>
                    </a:ext>
                  </a:extLst>
                </a:gridCol>
                <a:gridCol w="805281">
                  <a:extLst>
                    <a:ext uri="{9D8B030D-6E8A-4147-A177-3AD203B41FA5}">
                      <a16:colId xmlns:a16="http://schemas.microsoft.com/office/drawing/2014/main" val="191489807"/>
                    </a:ext>
                  </a:extLst>
                </a:gridCol>
                <a:gridCol w="660744">
                  <a:extLst>
                    <a:ext uri="{9D8B030D-6E8A-4147-A177-3AD203B41FA5}">
                      <a16:colId xmlns:a16="http://schemas.microsoft.com/office/drawing/2014/main" val="90607994"/>
                    </a:ext>
                  </a:extLst>
                </a:gridCol>
                <a:gridCol w="619447">
                  <a:extLst>
                    <a:ext uri="{9D8B030D-6E8A-4147-A177-3AD203B41FA5}">
                      <a16:colId xmlns:a16="http://schemas.microsoft.com/office/drawing/2014/main" val="1532784732"/>
                    </a:ext>
                  </a:extLst>
                </a:gridCol>
                <a:gridCol w="1084033">
                  <a:extLst>
                    <a:ext uri="{9D8B030D-6E8A-4147-A177-3AD203B41FA5}">
                      <a16:colId xmlns:a16="http://schemas.microsoft.com/office/drawing/2014/main" val="1505910328"/>
                    </a:ext>
                  </a:extLst>
                </a:gridCol>
                <a:gridCol w="702041">
                  <a:extLst>
                    <a:ext uri="{9D8B030D-6E8A-4147-A177-3AD203B41FA5}">
                      <a16:colId xmlns:a16="http://schemas.microsoft.com/office/drawing/2014/main" val="327148089"/>
                    </a:ext>
                  </a:extLst>
                </a:gridCol>
                <a:gridCol w="921428">
                  <a:extLst>
                    <a:ext uri="{9D8B030D-6E8A-4147-A177-3AD203B41FA5}">
                      <a16:colId xmlns:a16="http://schemas.microsoft.com/office/drawing/2014/main" val="2035466526"/>
                    </a:ext>
                  </a:extLst>
                </a:gridCol>
                <a:gridCol w="918847">
                  <a:extLst>
                    <a:ext uri="{9D8B030D-6E8A-4147-A177-3AD203B41FA5}">
                      <a16:colId xmlns:a16="http://schemas.microsoft.com/office/drawing/2014/main" val="162210348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089299"/>
                  </a:ext>
                </a:extLst>
              </a:tr>
              <a:tr h="34865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R2-2505454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band specific capability for paging [</a:t>
                      </a:r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Per_Band_Paging_Cap</a:t>
                      </a: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Nokia, Xiaomi, 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2"/>
                        </a:rPr>
                        <a:t>38.331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TEI19</a:t>
                      </a:r>
                      <a:endParaRPr lang="en-US" sz="7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RP-252796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0801613"/>
                  </a:ext>
                </a:extLst>
              </a:tr>
            </a:tbl>
          </a:graphicData>
        </a:graphic>
      </p:graphicFrame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A736C3B-C6F0-3DCE-E395-9A54BA4B7D2C}"/>
              </a:ext>
            </a:extLst>
          </p:cNvPr>
          <p:cNvSpPr txBox="1">
            <a:spLocks/>
          </p:cNvSpPr>
          <p:nvPr/>
        </p:nvSpPr>
        <p:spPr bwMode="auto">
          <a:xfrm>
            <a:off x="485774" y="3020576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 dirty="0"/>
              <a:t>[</a:t>
            </a:r>
            <a:r>
              <a:rPr lang="en-US" altLang="en-US" sz="1800" kern="0" dirty="0" err="1"/>
              <a:t>Per_Band_Paging_Cap</a:t>
            </a:r>
            <a:r>
              <a:rPr lang="en-US" altLang="en-US" sz="1800" kern="0" dirty="0"/>
              <a:t>]</a:t>
            </a:r>
            <a:endParaRPr lang="en-US" altLang="en-US" kern="0" dirty="0"/>
          </a:p>
        </p:txBody>
      </p:sp>
    </p:spTree>
    <p:extLst>
      <p:ext uri="{BB962C8B-B14F-4D97-AF65-F5344CB8AC3E}">
        <p14:creationId xmlns:p14="http://schemas.microsoft.com/office/powerpoint/2010/main" val="1902846382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74278-1545-496A-6EA5-43CEA4BF11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TEI19 – RAN2 specific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20BCEC8-E48E-57FA-E3EF-F78F20DF9D4D}"/>
              </a:ext>
            </a:extLst>
          </p:cNvPr>
          <p:cNvSpPr txBox="1">
            <a:spLocks/>
          </p:cNvSpPr>
          <p:nvPr/>
        </p:nvSpPr>
        <p:spPr bwMode="auto">
          <a:xfrm>
            <a:off x="488950" y="970035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</a:rPr>
              <a:t>[</a:t>
            </a:r>
            <a:r>
              <a:rPr lang="en-US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ProSe_NPN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</a:rPr>
              <a:t>]</a:t>
            </a:r>
            <a:endParaRPr lang="en-US" altLang="en-US" sz="16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C9FE707-0383-708C-8909-C66DA160C2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6850583"/>
              </p:ext>
            </p:extLst>
          </p:nvPr>
        </p:nvGraphicFramePr>
        <p:xfrm>
          <a:off x="488949" y="1464491"/>
          <a:ext cx="8388351" cy="960735"/>
        </p:xfrm>
        <a:graphic>
          <a:graphicData uri="http://schemas.openxmlformats.org/drawingml/2006/table">
            <a:tbl>
              <a:tblPr/>
              <a:tblGrid>
                <a:gridCol w="578151">
                  <a:extLst>
                    <a:ext uri="{9D8B030D-6E8A-4147-A177-3AD203B41FA5}">
                      <a16:colId xmlns:a16="http://schemas.microsoft.com/office/drawing/2014/main" val="587725918"/>
                    </a:ext>
                  </a:extLst>
                </a:gridCol>
                <a:gridCol w="2098379">
                  <a:extLst>
                    <a:ext uri="{9D8B030D-6E8A-4147-A177-3AD203B41FA5}">
                      <a16:colId xmlns:a16="http://schemas.microsoft.com/office/drawing/2014/main" val="1606635785"/>
                    </a:ext>
                  </a:extLst>
                </a:gridCol>
                <a:gridCol w="805281">
                  <a:extLst>
                    <a:ext uri="{9D8B030D-6E8A-4147-A177-3AD203B41FA5}">
                      <a16:colId xmlns:a16="http://schemas.microsoft.com/office/drawing/2014/main" val="1042363081"/>
                    </a:ext>
                  </a:extLst>
                </a:gridCol>
                <a:gridCol w="660744">
                  <a:extLst>
                    <a:ext uri="{9D8B030D-6E8A-4147-A177-3AD203B41FA5}">
                      <a16:colId xmlns:a16="http://schemas.microsoft.com/office/drawing/2014/main" val="2409444617"/>
                    </a:ext>
                  </a:extLst>
                </a:gridCol>
                <a:gridCol w="619447">
                  <a:extLst>
                    <a:ext uri="{9D8B030D-6E8A-4147-A177-3AD203B41FA5}">
                      <a16:colId xmlns:a16="http://schemas.microsoft.com/office/drawing/2014/main" val="1509667320"/>
                    </a:ext>
                  </a:extLst>
                </a:gridCol>
                <a:gridCol w="1084033">
                  <a:extLst>
                    <a:ext uri="{9D8B030D-6E8A-4147-A177-3AD203B41FA5}">
                      <a16:colId xmlns:a16="http://schemas.microsoft.com/office/drawing/2014/main" val="2578831595"/>
                    </a:ext>
                  </a:extLst>
                </a:gridCol>
                <a:gridCol w="702041">
                  <a:extLst>
                    <a:ext uri="{9D8B030D-6E8A-4147-A177-3AD203B41FA5}">
                      <a16:colId xmlns:a16="http://schemas.microsoft.com/office/drawing/2014/main" val="636017161"/>
                    </a:ext>
                  </a:extLst>
                </a:gridCol>
                <a:gridCol w="921428">
                  <a:extLst>
                    <a:ext uri="{9D8B030D-6E8A-4147-A177-3AD203B41FA5}">
                      <a16:colId xmlns:a16="http://schemas.microsoft.com/office/drawing/2014/main" val="427651931"/>
                    </a:ext>
                  </a:extLst>
                </a:gridCol>
                <a:gridCol w="918847">
                  <a:extLst>
                    <a:ext uri="{9D8B030D-6E8A-4147-A177-3AD203B41FA5}">
                      <a16:colId xmlns:a16="http://schemas.microsoft.com/office/drawing/2014/main" val="3933208689"/>
                    </a:ext>
                  </a:extLst>
                </a:gridCol>
              </a:tblGrid>
              <a:tr h="147209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3655746"/>
                  </a:ext>
                </a:extLst>
              </a:tr>
              <a:tr h="34865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R2-2505758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ProSe</a:t>
                      </a: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support in NPN [</a:t>
                      </a:r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ProSe_NPN</a:t>
                      </a: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ZTE Corporation, Sanechips, Nokia, LGE, Philips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38.331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TEI19</a:t>
                      </a:r>
                      <a:endParaRPr lang="en-US" sz="7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5209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RP-252796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9129362"/>
                  </a:ext>
                </a:extLst>
              </a:tr>
              <a:tr h="46487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R2-2506629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ProSe</a:t>
                      </a: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support in NPN [</a:t>
                      </a:r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ProSe_NPN</a:t>
                      </a: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Nokia, ZTECorporation, Sanechips, LGE, Philips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38.300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TEI19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0957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RP-252796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720440"/>
                  </a:ext>
                </a:extLst>
              </a:tr>
            </a:tbl>
          </a:graphicData>
        </a:graphic>
      </p:graphicFrame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9FA3CB69-B638-C68F-154A-2FEBFF2C4766}"/>
              </a:ext>
            </a:extLst>
          </p:cNvPr>
          <p:cNvSpPr txBox="1">
            <a:spLocks/>
          </p:cNvSpPr>
          <p:nvPr/>
        </p:nvSpPr>
        <p:spPr bwMode="auto">
          <a:xfrm>
            <a:off x="488949" y="2718275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</a:rPr>
              <a:t>[</a:t>
            </a:r>
            <a:r>
              <a:rPr lang="en-US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PDCCH_Usage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</a:rPr>
              <a:t>]</a:t>
            </a:r>
            <a:endParaRPr lang="en-US" altLang="en-US" sz="1600" kern="0" dirty="0"/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108F7193-3EFE-7DE9-DE76-0E79D5B52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207080"/>
              </p:ext>
            </p:extLst>
          </p:nvPr>
        </p:nvGraphicFramePr>
        <p:xfrm>
          <a:off x="488948" y="3258859"/>
          <a:ext cx="8388351" cy="495863"/>
        </p:xfrm>
        <a:graphic>
          <a:graphicData uri="http://schemas.openxmlformats.org/drawingml/2006/table">
            <a:tbl>
              <a:tblPr/>
              <a:tblGrid>
                <a:gridCol w="578151">
                  <a:extLst>
                    <a:ext uri="{9D8B030D-6E8A-4147-A177-3AD203B41FA5}">
                      <a16:colId xmlns:a16="http://schemas.microsoft.com/office/drawing/2014/main" val="4227208865"/>
                    </a:ext>
                  </a:extLst>
                </a:gridCol>
                <a:gridCol w="2098379">
                  <a:extLst>
                    <a:ext uri="{9D8B030D-6E8A-4147-A177-3AD203B41FA5}">
                      <a16:colId xmlns:a16="http://schemas.microsoft.com/office/drawing/2014/main" val="1642138641"/>
                    </a:ext>
                  </a:extLst>
                </a:gridCol>
                <a:gridCol w="805281">
                  <a:extLst>
                    <a:ext uri="{9D8B030D-6E8A-4147-A177-3AD203B41FA5}">
                      <a16:colId xmlns:a16="http://schemas.microsoft.com/office/drawing/2014/main" val="2611800493"/>
                    </a:ext>
                  </a:extLst>
                </a:gridCol>
                <a:gridCol w="660744">
                  <a:extLst>
                    <a:ext uri="{9D8B030D-6E8A-4147-A177-3AD203B41FA5}">
                      <a16:colId xmlns:a16="http://schemas.microsoft.com/office/drawing/2014/main" val="4152217306"/>
                    </a:ext>
                  </a:extLst>
                </a:gridCol>
                <a:gridCol w="619447">
                  <a:extLst>
                    <a:ext uri="{9D8B030D-6E8A-4147-A177-3AD203B41FA5}">
                      <a16:colId xmlns:a16="http://schemas.microsoft.com/office/drawing/2014/main" val="3288091622"/>
                    </a:ext>
                  </a:extLst>
                </a:gridCol>
                <a:gridCol w="1084033">
                  <a:extLst>
                    <a:ext uri="{9D8B030D-6E8A-4147-A177-3AD203B41FA5}">
                      <a16:colId xmlns:a16="http://schemas.microsoft.com/office/drawing/2014/main" val="2475035991"/>
                    </a:ext>
                  </a:extLst>
                </a:gridCol>
                <a:gridCol w="702041">
                  <a:extLst>
                    <a:ext uri="{9D8B030D-6E8A-4147-A177-3AD203B41FA5}">
                      <a16:colId xmlns:a16="http://schemas.microsoft.com/office/drawing/2014/main" val="1078772693"/>
                    </a:ext>
                  </a:extLst>
                </a:gridCol>
                <a:gridCol w="921428">
                  <a:extLst>
                    <a:ext uri="{9D8B030D-6E8A-4147-A177-3AD203B41FA5}">
                      <a16:colId xmlns:a16="http://schemas.microsoft.com/office/drawing/2014/main" val="2663363557"/>
                    </a:ext>
                  </a:extLst>
                </a:gridCol>
                <a:gridCol w="918847">
                  <a:extLst>
                    <a:ext uri="{9D8B030D-6E8A-4147-A177-3AD203B41FA5}">
                      <a16:colId xmlns:a16="http://schemas.microsoft.com/office/drawing/2014/main" val="3173787637"/>
                    </a:ext>
                  </a:extLst>
                </a:gridCol>
              </a:tblGrid>
              <a:tr h="147209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8920227"/>
                  </a:ext>
                </a:extLst>
              </a:tr>
              <a:tr h="34865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R2-2505963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Introducing PDCCH CCE Usage for L2M [PDCCH_Usage]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CMCC, Huawei, Ericsson, ZTE, CATT, Nokia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38.314</a:t>
                      </a:r>
                      <a:endParaRPr lang="en-US" sz="7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TEI19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0035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RP-252796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01597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1676783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2FA826-A880-95A6-C1FE-77E1795259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TEI19 – RAN2 specific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54553-BFDA-7DF1-0CFE-DED02E1E51B7}"/>
              </a:ext>
            </a:extLst>
          </p:cNvPr>
          <p:cNvSpPr txBox="1">
            <a:spLocks/>
          </p:cNvSpPr>
          <p:nvPr/>
        </p:nvSpPr>
        <p:spPr bwMode="auto">
          <a:xfrm>
            <a:off x="540204" y="881743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 dirty="0"/>
              <a:t>[ANR_HSDN]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797D5BD-FB62-A5B0-2A59-C78D6CBA73AC}"/>
              </a:ext>
            </a:extLst>
          </p:cNvPr>
          <p:cNvGraphicFramePr>
            <a:graphicFrameLocks noGrp="1"/>
          </p:cNvGraphicFramePr>
          <p:nvPr/>
        </p:nvGraphicFramePr>
        <p:xfrm>
          <a:off x="485775" y="1519572"/>
          <a:ext cx="8388351" cy="2764756"/>
        </p:xfrm>
        <a:graphic>
          <a:graphicData uri="http://schemas.openxmlformats.org/drawingml/2006/table">
            <a:tbl>
              <a:tblPr/>
              <a:tblGrid>
                <a:gridCol w="578151">
                  <a:extLst>
                    <a:ext uri="{9D8B030D-6E8A-4147-A177-3AD203B41FA5}">
                      <a16:colId xmlns:a16="http://schemas.microsoft.com/office/drawing/2014/main" val="3083874741"/>
                    </a:ext>
                  </a:extLst>
                </a:gridCol>
                <a:gridCol w="2098379">
                  <a:extLst>
                    <a:ext uri="{9D8B030D-6E8A-4147-A177-3AD203B41FA5}">
                      <a16:colId xmlns:a16="http://schemas.microsoft.com/office/drawing/2014/main" val="2983876907"/>
                    </a:ext>
                  </a:extLst>
                </a:gridCol>
                <a:gridCol w="805281">
                  <a:extLst>
                    <a:ext uri="{9D8B030D-6E8A-4147-A177-3AD203B41FA5}">
                      <a16:colId xmlns:a16="http://schemas.microsoft.com/office/drawing/2014/main" val="790788539"/>
                    </a:ext>
                  </a:extLst>
                </a:gridCol>
                <a:gridCol w="660744">
                  <a:extLst>
                    <a:ext uri="{9D8B030D-6E8A-4147-A177-3AD203B41FA5}">
                      <a16:colId xmlns:a16="http://schemas.microsoft.com/office/drawing/2014/main" val="4183115209"/>
                    </a:ext>
                  </a:extLst>
                </a:gridCol>
                <a:gridCol w="619447">
                  <a:extLst>
                    <a:ext uri="{9D8B030D-6E8A-4147-A177-3AD203B41FA5}">
                      <a16:colId xmlns:a16="http://schemas.microsoft.com/office/drawing/2014/main" val="188430332"/>
                    </a:ext>
                  </a:extLst>
                </a:gridCol>
                <a:gridCol w="1084033">
                  <a:extLst>
                    <a:ext uri="{9D8B030D-6E8A-4147-A177-3AD203B41FA5}">
                      <a16:colId xmlns:a16="http://schemas.microsoft.com/office/drawing/2014/main" val="4046954492"/>
                    </a:ext>
                  </a:extLst>
                </a:gridCol>
                <a:gridCol w="702041">
                  <a:extLst>
                    <a:ext uri="{9D8B030D-6E8A-4147-A177-3AD203B41FA5}">
                      <a16:colId xmlns:a16="http://schemas.microsoft.com/office/drawing/2014/main" val="3734013790"/>
                    </a:ext>
                  </a:extLst>
                </a:gridCol>
                <a:gridCol w="921428">
                  <a:extLst>
                    <a:ext uri="{9D8B030D-6E8A-4147-A177-3AD203B41FA5}">
                      <a16:colId xmlns:a16="http://schemas.microsoft.com/office/drawing/2014/main" val="3741810769"/>
                    </a:ext>
                  </a:extLst>
                </a:gridCol>
                <a:gridCol w="918847">
                  <a:extLst>
                    <a:ext uri="{9D8B030D-6E8A-4147-A177-3AD203B41FA5}">
                      <a16:colId xmlns:a16="http://schemas.microsoft.com/office/drawing/2014/main" val="2304089693"/>
                    </a:ext>
                  </a:extLst>
                </a:gridCol>
              </a:tblGrid>
              <a:tr h="147209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7414717"/>
                  </a:ext>
                </a:extLst>
              </a:tr>
              <a:tr h="697307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R2-2506086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ANR reporting of HSDN cells [ANR_HSDN]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HiSilicon, CMCC, China Unicom, China Telecom, CATT, NTT DoCoMo, Samsung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36.331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TEI19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5110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RP-252796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1672359"/>
                  </a:ext>
                </a:extLst>
              </a:tr>
              <a:tr h="58109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R2-2506087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ANR reporting of HSDN cells [ANR_HSDN]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HiSilicon, CMCC, China Unicom, China Telecom, CATT, NTT DoCoMo, Samsung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36.306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TEI19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1911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RP-252796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1044258"/>
                  </a:ext>
                </a:extLst>
              </a:tr>
              <a:tr h="58109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R2-2506197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ANR reporting of HSDN cells [ANR_HSDN]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HiSilicon, CMCC, China Unicom, China Telecom, CATT, NTT DoCoMo, Samsung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38.306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TEI19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1264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RP-252796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0398749"/>
                  </a:ext>
                </a:extLst>
              </a:tr>
              <a:tr h="58109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R2-2506624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ANR reporting of HSDN cells [ANR_HSDN]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HiSilicon, CMCC, China Unicom, China Telecom, CATT, NTT DoCoMo, Samsung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2"/>
                        </a:rPr>
                        <a:t>38.331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TEI19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RP-252796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83909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2365930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F691A0-6086-35DE-7757-B6858B2C0D27}"/>
              </a:ext>
            </a:extLst>
          </p:cNvPr>
          <p:cNvSpPr txBox="1">
            <a:spLocks/>
          </p:cNvSpPr>
          <p:nvPr/>
        </p:nvSpPr>
        <p:spPr bwMode="auto">
          <a:xfrm>
            <a:off x="377823" y="1370484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 dirty="0"/>
              <a:t>[GNSS-</a:t>
            </a:r>
            <a:r>
              <a:rPr lang="en-US" altLang="en-US" sz="1800" kern="0" dirty="0" err="1"/>
              <a:t>EqualIntegerAmbiguity</a:t>
            </a:r>
            <a:r>
              <a:rPr lang="en-US" altLang="en-US" sz="1800" kern="0" dirty="0"/>
              <a:t>]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83186FF-9CD6-4D45-A3E5-A2AB14255C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84222"/>
              </p:ext>
            </p:extLst>
          </p:nvPr>
        </p:nvGraphicFramePr>
        <p:xfrm>
          <a:off x="377823" y="1789228"/>
          <a:ext cx="8388351" cy="728299"/>
        </p:xfrm>
        <a:graphic>
          <a:graphicData uri="http://schemas.openxmlformats.org/drawingml/2006/table">
            <a:tbl>
              <a:tblPr/>
              <a:tblGrid>
                <a:gridCol w="578151">
                  <a:extLst>
                    <a:ext uri="{9D8B030D-6E8A-4147-A177-3AD203B41FA5}">
                      <a16:colId xmlns:a16="http://schemas.microsoft.com/office/drawing/2014/main" val="3544922480"/>
                    </a:ext>
                  </a:extLst>
                </a:gridCol>
                <a:gridCol w="2098379">
                  <a:extLst>
                    <a:ext uri="{9D8B030D-6E8A-4147-A177-3AD203B41FA5}">
                      <a16:colId xmlns:a16="http://schemas.microsoft.com/office/drawing/2014/main" val="46358981"/>
                    </a:ext>
                  </a:extLst>
                </a:gridCol>
                <a:gridCol w="805281">
                  <a:extLst>
                    <a:ext uri="{9D8B030D-6E8A-4147-A177-3AD203B41FA5}">
                      <a16:colId xmlns:a16="http://schemas.microsoft.com/office/drawing/2014/main" val="1685578242"/>
                    </a:ext>
                  </a:extLst>
                </a:gridCol>
                <a:gridCol w="660744">
                  <a:extLst>
                    <a:ext uri="{9D8B030D-6E8A-4147-A177-3AD203B41FA5}">
                      <a16:colId xmlns:a16="http://schemas.microsoft.com/office/drawing/2014/main" val="3372863467"/>
                    </a:ext>
                  </a:extLst>
                </a:gridCol>
                <a:gridCol w="619447">
                  <a:extLst>
                    <a:ext uri="{9D8B030D-6E8A-4147-A177-3AD203B41FA5}">
                      <a16:colId xmlns:a16="http://schemas.microsoft.com/office/drawing/2014/main" val="3273913041"/>
                    </a:ext>
                  </a:extLst>
                </a:gridCol>
                <a:gridCol w="1084033">
                  <a:extLst>
                    <a:ext uri="{9D8B030D-6E8A-4147-A177-3AD203B41FA5}">
                      <a16:colId xmlns:a16="http://schemas.microsoft.com/office/drawing/2014/main" val="3092662950"/>
                    </a:ext>
                  </a:extLst>
                </a:gridCol>
                <a:gridCol w="702041">
                  <a:extLst>
                    <a:ext uri="{9D8B030D-6E8A-4147-A177-3AD203B41FA5}">
                      <a16:colId xmlns:a16="http://schemas.microsoft.com/office/drawing/2014/main" val="3241908412"/>
                    </a:ext>
                  </a:extLst>
                </a:gridCol>
                <a:gridCol w="921428">
                  <a:extLst>
                    <a:ext uri="{9D8B030D-6E8A-4147-A177-3AD203B41FA5}">
                      <a16:colId xmlns:a16="http://schemas.microsoft.com/office/drawing/2014/main" val="334803042"/>
                    </a:ext>
                  </a:extLst>
                </a:gridCol>
                <a:gridCol w="918847">
                  <a:extLst>
                    <a:ext uri="{9D8B030D-6E8A-4147-A177-3AD203B41FA5}">
                      <a16:colId xmlns:a16="http://schemas.microsoft.com/office/drawing/2014/main" val="1071184730"/>
                    </a:ext>
                  </a:extLst>
                </a:gridCol>
              </a:tblGrid>
              <a:tr h="147209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3099668"/>
                  </a:ext>
                </a:extLst>
              </a:tr>
              <a:tr h="58109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R2-2506318</a:t>
                      </a:r>
                      <a:endParaRPr lang="en-US" sz="7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pt-BR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UE request for equalIntegerAmbiguityLevel assistance data [GNSS-EqualIntegerAmbiguity]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AT&amp;T, Ericsson, Huawei, CATT, Samsung, ZTE Corporation, Nokia, Deutsche Telekom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37.355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TEI19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0557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RP-252796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4884782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3C13A1B-FB28-3524-3110-CB7E30DEC33F}"/>
              </a:ext>
            </a:extLst>
          </p:cNvPr>
          <p:cNvSpPr txBox="1">
            <a:spLocks/>
          </p:cNvSpPr>
          <p:nvPr/>
        </p:nvSpPr>
        <p:spPr bwMode="auto">
          <a:xfrm>
            <a:off x="377824" y="2859311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 dirty="0"/>
              <a:t> [</a:t>
            </a:r>
            <a:r>
              <a:rPr lang="en-US" altLang="en-US" sz="1800" kern="0" dirty="0" err="1"/>
              <a:t>IntegrityPeriodicAD</a:t>
            </a:r>
            <a:r>
              <a:rPr lang="en-US" altLang="en-US" sz="1800" kern="0" dirty="0"/>
              <a:t>]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49B2E9E-B362-6061-B5C3-FCD52E27C7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5481290"/>
              </p:ext>
            </p:extLst>
          </p:nvPr>
        </p:nvGraphicFramePr>
        <p:xfrm>
          <a:off x="377823" y="3416833"/>
          <a:ext cx="8388351" cy="612081"/>
        </p:xfrm>
        <a:graphic>
          <a:graphicData uri="http://schemas.openxmlformats.org/drawingml/2006/table">
            <a:tbl>
              <a:tblPr/>
              <a:tblGrid>
                <a:gridCol w="578151">
                  <a:extLst>
                    <a:ext uri="{9D8B030D-6E8A-4147-A177-3AD203B41FA5}">
                      <a16:colId xmlns:a16="http://schemas.microsoft.com/office/drawing/2014/main" val="3727657992"/>
                    </a:ext>
                  </a:extLst>
                </a:gridCol>
                <a:gridCol w="2098379">
                  <a:extLst>
                    <a:ext uri="{9D8B030D-6E8A-4147-A177-3AD203B41FA5}">
                      <a16:colId xmlns:a16="http://schemas.microsoft.com/office/drawing/2014/main" val="2653746653"/>
                    </a:ext>
                  </a:extLst>
                </a:gridCol>
                <a:gridCol w="805281">
                  <a:extLst>
                    <a:ext uri="{9D8B030D-6E8A-4147-A177-3AD203B41FA5}">
                      <a16:colId xmlns:a16="http://schemas.microsoft.com/office/drawing/2014/main" val="2960093219"/>
                    </a:ext>
                  </a:extLst>
                </a:gridCol>
                <a:gridCol w="660744">
                  <a:extLst>
                    <a:ext uri="{9D8B030D-6E8A-4147-A177-3AD203B41FA5}">
                      <a16:colId xmlns:a16="http://schemas.microsoft.com/office/drawing/2014/main" val="2805290845"/>
                    </a:ext>
                  </a:extLst>
                </a:gridCol>
                <a:gridCol w="619447">
                  <a:extLst>
                    <a:ext uri="{9D8B030D-6E8A-4147-A177-3AD203B41FA5}">
                      <a16:colId xmlns:a16="http://schemas.microsoft.com/office/drawing/2014/main" val="2609228043"/>
                    </a:ext>
                  </a:extLst>
                </a:gridCol>
                <a:gridCol w="1084033">
                  <a:extLst>
                    <a:ext uri="{9D8B030D-6E8A-4147-A177-3AD203B41FA5}">
                      <a16:colId xmlns:a16="http://schemas.microsoft.com/office/drawing/2014/main" val="2533653580"/>
                    </a:ext>
                  </a:extLst>
                </a:gridCol>
                <a:gridCol w="702041">
                  <a:extLst>
                    <a:ext uri="{9D8B030D-6E8A-4147-A177-3AD203B41FA5}">
                      <a16:colId xmlns:a16="http://schemas.microsoft.com/office/drawing/2014/main" val="1113935372"/>
                    </a:ext>
                  </a:extLst>
                </a:gridCol>
                <a:gridCol w="921428">
                  <a:extLst>
                    <a:ext uri="{9D8B030D-6E8A-4147-A177-3AD203B41FA5}">
                      <a16:colId xmlns:a16="http://schemas.microsoft.com/office/drawing/2014/main" val="2795197509"/>
                    </a:ext>
                  </a:extLst>
                </a:gridCol>
                <a:gridCol w="918847">
                  <a:extLst>
                    <a:ext uri="{9D8B030D-6E8A-4147-A177-3AD203B41FA5}">
                      <a16:colId xmlns:a16="http://schemas.microsoft.com/office/drawing/2014/main" val="716373715"/>
                    </a:ext>
                  </a:extLst>
                </a:gridCol>
              </a:tblGrid>
              <a:tr h="147209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1367565"/>
                  </a:ext>
                </a:extLst>
              </a:tr>
              <a:tr h="23243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R2-2506319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periodic delivery of NR integrity service alert [IntegrityPeriodicAD]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HiSilicon, Ericsson, Vivo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38.305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TEI19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0192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RP-252796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0359820"/>
                  </a:ext>
                </a:extLst>
              </a:tr>
              <a:tr h="23243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R2-2506477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periodic AD for NR integrity service alert [</a:t>
                      </a:r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IntegrityPeriodicAD</a:t>
                      </a: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HiSilicon, Ericsson, Vivo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37.355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TEI19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0558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RP-252796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491855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93BA9F00-0A7E-B423-B9A3-8EDC7A8E3B46}"/>
              </a:ext>
            </a:extLst>
          </p:cNvPr>
          <p:cNvSpPr txBox="1">
            <a:spLocks/>
          </p:cNvSpPr>
          <p:nvPr/>
        </p:nvSpPr>
        <p:spPr bwMode="auto">
          <a:xfrm>
            <a:off x="648970" y="257336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kern="0" dirty="0"/>
              <a:t>TEI19 – RAN2 specific</a:t>
            </a:r>
          </a:p>
        </p:txBody>
      </p:sp>
    </p:spTree>
    <p:extLst>
      <p:ext uri="{BB962C8B-B14F-4D97-AF65-F5344CB8AC3E}">
        <p14:creationId xmlns:p14="http://schemas.microsoft.com/office/powerpoint/2010/main" val="2093282353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1A2932-5724-ADC3-4F4E-5894EE59ABD7}"/>
              </a:ext>
            </a:extLst>
          </p:cNvPr>
          <p:cNvSpPr txBox="1">
            <a:spLocks/>
          </p:cNvSpPr>
          <p:nvPr/>
        </p:nvSpPr>
        <p:spPr bwMode="auto">
          <a:xfrm>
            <a:off x="488950" y="999955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 dirty="0"/>
              <a:t> [</a:t>
            </a:r>
            <a:r>
              <a:rPr lang="en-US" altLang="en-US" sz="1800" kern="0" dirty="0" err="1"/>
              <a:t>Pos_SRSHop</a:t>
            </a:r>
            <a:r>
              <a:rPr lang="en-US" altLang="en-US" sz="1800" kern="0" dirty="0"/>
              <a:t>]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A66653C5-27A9-1041-A5E3-F9C1DB3A3D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8041196"/>
              </p:ext>
            </p:extLst>
          </p:nvPr>
        </p:nvGraphicFramePr>
        <p:xfrm>
          <a:off x="488950" y="1389954"/>
          <a:ext cx="8388350" cy="1829479"/>
        </p:xfrm>
        <a:graphic>
          <a:graphicData uri="http://schemas.openxmlformats.org/drawingml/2006/table">
            <a:tbl>
              <a:tblPr/>
              <a:tblGrid>
                <a:gridCol w="481669">
                  <a:extLst>
                    <a:ext uri="{9D8B030D-6E8A-4147-A177-3AD203B41FA5}">
                      <a16:colId xmlns:a16="http://schemas.microsoft.com/office/drawing/2014/main" val="198047800"/>
                    </a:ext>
                  </a:extLst>
                </a:gridCol>
                <a:gridCol w="1748200">
                  <a:extLst>
                    <a:ext uri="{9D8B030D-6E8A-4147-A177-3AD203B41FA5}">
                      <a16:colId xmlns:a16="http://schemas.microsoft.com/office/drawing/2014/main" val="2988481344"/>
                    </a:ext>
                  </a:extLst>
                </a:gridCol>
                <a:gridCol w="670896">
                  <a:extLst>
                    <a:ext uri="{9D8B030D-6E8A-4147-A177-3AD203B41FA5}">
                      <a16:colId xmlns:a16="http://schemas.microsoft.com/office/drawing/2014/main" val="4187037574"/>
                    </a:ext>
                  </a:extLst>
                </a:gridCol>
                <a:gridCol w="550479">
                  <a:extLst>
                    <a:ext uri="{9D8B030D-6E8A-4147-A177-3AD203B41FA5}">
                      <a16:colId xmlns:a16="http://schemas.microsoft.com/office/drawing/2014/main" val="2994843686"/>
                    </a:ext>
                  </a:extLst>
                </a:gridCol>
                <a:gridCol w="516074">
                  <a:extLst>
                    <a:ext uri="{9D8B030D-6E8A-4147-A177-3AD203B41FA5}">
                      <a16:colId xmlns:a16="http://schemas.microsoft.com/office/drawing/2014/main" val="400715586"/>
                    </a:ext>
                  </a:extLst>
                </a:gridCol>
                <a:gridCol w="2623375">
                  <a:extLst>
                    <a:ext uri="{9D8B030D-6E8A-4147-A177-3AD203B41FA5}">
                      <a16:colId xmlns:a16="http://schemas.microsoft.com/office/drawing/2014/main" val="699772342"/>
                    </a:ext>
                  </a:extLst>
                </a:gridCol>
                <a:gridCol w="404258">
                  <a:extLst>
                    <a:ext uri="{9D8B030D-6E8A-4147-A177-3AD203B41FA5}">
                      <a16:colId xmlns:a16="http://schemas.microsoft.com/office/drawing/2014/main" val="3965721306"/>
                    </a:ext>
                  </a:extLst>
                </a:gridCol>
                <a:gridCol w="627890">
                  <a:extLst>
                    <a:ext uri="{9D8B030D-6E8A-4147-A177-3AD203B41FA5}">
                      <a16:colId xmlns:a16="http://schemas.microsoft.com/office/drawing/2014/main" val="2852727310"/>
                    </a:ext>
                  </a:extLst>
                </a:gridCol>
                <a:gridCol w="765509">
                  <a:extLst>
                    <a:ext uri="{9D8B030D-6E8A-4147-A177-3AD203B41FA5}">
                      <a16:colId xmlns:a16="http://schemas.microsoft.com/office/drawing/2014/main" val="3628941689"/>
                    </a:ext>
                  </a:extLst>
                </a:gridCol>
              </a:tblGrid>
              <a:tr h="122599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  <a:endParaRPr lang="en-US" sz="7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9069531"/>
                  </a:ext>
                </a:extLst>
              </a:tr>
              <a:tr h="193577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R2-2506320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UE capability for SRS frequency hopping for non-RedCap UE in 37355 [Pos_SRSHop]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ZTE Corporation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37.355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TEI19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0553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RP-252797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9442834"/>
                  </a:ext>
                </a:extLst>
              </a:tr>
              <a:tr h="193577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R2-2506321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on the SRS frequency hopping for non-RedCap UE in 38331 [Pos_SRSHop]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ZTE Corporation, 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38.331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TEI19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5290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RP-252797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4810877"/>
                  </a:ext>
                </a:extLst>
              </a:tr>
              <a:tr h="412965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R2-2506627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Rel-19 UE capability, including [TN32HARQ], [Pos_SRSHop], [SRTrig_SSSGSwitch], [SRSCS_ULTxSwitch], [SimCSI_count], [SimCSI_countNES], [TxSwitch_R19]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Xiaomi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38.306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NR_AIML_air, NR_Mob_Ph4, NR_MIMO_Ph5, NR_duplex_evo, Netw_Energy_NR_enh, NR_LPWUS, NR_XR_Ph3, NR_NTN_Ph3, NR_ENDC_RF_Ph4, NR_ATG_enh, NR_RRM_Ph5, NonCol_intraB_ENDC_NR_CA_Ph2, NR_SL_relay_multihop, NR_ENDC_SON_MDT_Ph4, TEI19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RP-252764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520826"/>
                  </a:ext>
                </a:extLst>
              </a:tr>
              <a:tr h="412965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R2-2506628</a:t>
                      </a:r>
                      <a:endParaRPr lang="en-US" sz="7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Rel-19 UE capability, including [TN32HARQ], [Pos_SRSHop], [SRTrig_SSSGSwitch], [SRSCS_ULTxSwitch], [SimCSI_count], [SimCSI_countNES], [TxSwitch_R19]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Xiaomi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38.331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NR_AIML_air, NR_Mob_Ph4, NR_MIMO_Ph5, NR_duplex_evo, Netw_Energy_NR_enh, NR_LPWUS, NR_XR_Ph3, NR_NTN_Ph3, NR_ENDC_RF_Ph4, NR_ATG_enh, NR_RRM_Ph5, NonCol_intraB_ENDC_NR_CA_Ph2, NR_SL_relay_multihop, NR_ENDC_SON_MDT_Ph4, TEI19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5403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RP-252764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9871305"/>
                  </a:ext>
                </a:extLst>
              </a:tr>
            </a:tbl>
          </a:graphicData>
        </a:graphic>
      </p:graphicFrame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2E4B204-ED28-8F24-FF18-5BFBFB36A839}"/>
              </a:ext>
            </a:extLst>
          </p:cNvPr>
          <p:cNvSpPr txBox="1">
            <a:spLocks/>
          </p:cNvSpPr>
          <p:nvPr/>
        </p:nvSpPr>
        <p:spPr bwMode="auto">
          <a:xfrm>
            <a:off x="377825" y="3219433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 dirty="0"/>
              <a:t>[5GB_CASMuting]</a:t>
            </a: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6658A390-C7AC-5F68-5768-2D8BE56975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4619069"/>
              </p:ext>
            </p:extLst>
          </p:nvPr>
        </p:nvGraphicFramePr>
        <p:xfrm>
          <a:off x="488950" y="3609432"/>
          <a:ext cx="8388350" cy="1189399"/>
        </p:xfrm>
        <a:graphic>
          <a:graphicData uri="http://schemas.openxmlformats.org/drawingml/2006/table">
            <a:tbl>
              <a:tblPr/>
              <a:tblGrid>
                <a:gridCol w="481669">
                  <a:extLst>
                    <a:ext uri="{9D8B030D-6E8A-4147-A177-3AD203B41FA5}">
                      <a16:colId xmlns:a16="http://schemas.microsoft.com/office/drawing/2014/main" val="1478055814"/>
                    </a:ext>
                  </a:extLst>
                </a:gridCol>
                <a:gridCol w="1748200">
                  <a:extLst>
                    <a:ext uri="{9D8B030D-6E8A-4147-A177-3AD203B41FA5}">
                      <a16:colId xmlns:a16="http://schemas.microsoft.com/office/drawing/2014/main" val="431210887"/>
                    </a:ext>
                  </a:extLst>
                </a:gridCol>
                <a:gridCol w="670896">
                  <a:extLst>
                    <a:ext uri="{9D8B030D-6E8A-4147-A177-3AD203B41FA5}">
                      <a16:colId xmlns:a16="http://schemas.microsoft.com/office/drawing/2014/main" val="4001788041"/>
                    </a:ext>
                  </a:extLst>
                </a:gridCol>
                <a:gridCol w="550479">
                  <a:extLst>
                    <a:ext uri="{9D8B030D-6E8A-4147-A177-3AD203B41FA5}">
                      <a16:colId xmlns:a16="http://schemas.microsoft.com/office/drawing/2014/main" val="231278228"/>
                    </a:ext>
                  </a:extLst>
                </a:gridCol>
                <a:gridCol w="516074">
                  <a:extLst>
                    <a:ext uri="{9D8B030D-6E8A-4147-A177-3AD203B41FA5}">
                      <a16:colId xmlns:a16="http://schemas.microsoft.com/office/drawing/2014/main" val="1839497627"/>
                    </a:ext>
                  </a:extLst>
                </a:gridCol>
                <a:gridCol w="2623375">
                  <a:extLst>
                    <a:ext uri="{9D8B030D-6E8A-4147-A177-3AD203B41FA5}">
                      <a16:colId xmlns:a16="http://schemas.microsoft.com/office/drawing/2014/main" val="2234076865"/>
                    </a:ext>
                  </a:extLst>
                </a:gridCol>
                <a:gridCol w="404258">
                  <a:extLst>
                    <a:ext uri="{9D8B030D-6E8A-4147-A177-3AD203B41FA5}">
                      <a16:colId xmlns:a16="http://schemas.microsoft.com/office/drawing/2014/main" val="804242187"/>
                    </a:ext>
                  </a:extLst>
                </a:gridCol>
                <a:gridCol w="627890">
                  <a:extLst>
                    <a:ext uri="{9D8B030D-6E8A-4147-A177-3AD203B41FA5}">
                      <a16:colId xmlns:a16="http://schemas.microsoft.com/office/drawing/2014/main" val="682520246"/>
                    </a:ext>
                  </a:extLst>
                </a:gridCol>
                <a:gridCol w="765509">
                  <a:extLst>
                    <a:ext uri="{9D8B030D-6E8A-4147-A177-3AD203B41FA5}">
                      <a16:colId xmlns:a16="http://schemas.microsoft.com/office/drawing/2014/main" val="3902879481"/>
                    </a:ext>
                  </a:extLst>
                </a:gridCol>
              </a:tblGrid>
              <a:tr h="122599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4037214"/>
                  </a:ext>
                </a:extLst>
              </a:tr>
              <a:tr h="29036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2"/>
                        </a:rPr>
                        <a:t>R2-2506342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CAS muting in LTE-based 5G broadcast [5GB_CASMuting]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HiSilicon, Qualcomm Incorporated, EBU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3"/>
                        </a:rPr>
                        <a:t>36.331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TEI19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5139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RP-252797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9965374"/>
                  </a:ext>
                </a:extLst>
              </a:tr>
              <a:tr h="29036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4"/>
                        </a:rPr>
                        <a:t>R2-2506343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CAS muting in LTE-based 5G broadcast [5GB_CASMuting]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HiSilicon, Qualcomm Incorporated, EBU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5"/>
                        </a:rPr>
                        <a:t>36.306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TEI19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1916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RP-252797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952031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0C0204A6-1DA4-46D5-A17F-D751CBADA582}"/>
              </a:ext>
            </a:extLst>
          </p:cNvPr>
          <p:cNvSpPr txBox="1">
            <a:spLocks/>
          </p:cNvSpPr>
          <p:nvPr/>
        </p:nvSpPr>
        <p:spPr bwMode="auto">
          <a:xfrm>
            <a:off x="648970" y="257336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kern="0" dirty="0"/>
              <a:t>TEI19 – RAN2 specific</a:t>
            </a:r>
          </a:p>
        </p:txBody>
      </p:sp>
    </p:spTree>
    <p:extLst>
      <p:ext uri="{BB962C8B-B14F-4D97-AF65-F5344CB8AC3E}">
        <p14:creationId xmlns:p14="http://schemas.microsoft.com/office/powerpoint/2010/main" val="3221707294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FD657-A01E-D225-304F-C81105C02E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TEI19 – RAN2 specific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701BFE-E9A7-EFF6-5B55-D55B0EA6C532}"/>
              </a:ext>
            </a:extLst>
          </p:cNvPr>
          <p:cNvSpPr txBox="1">
            <a:spLocks/>
          </p:cNvSpPr>
          <p:nvPr/>
        </p:nvSpPr>
        <p:spPr bwMode="auto">
          <a:xfrm>
            <a:off x="488950" y="999955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 dirty="0"/>
              <a:t>[N3C_M_Relay]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4FD2091-53E7-354E-D458-3EF04C0E61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4948517"/>
              </p:ext>
            </p:extLst>
          </p:nvPr>
        </p:nvGraphicFramePr>
        <p:xfrm>
          <a:off x="488950" y="1578027"/>
          <a:ext cx="8388350" cy="2378470"/>
        </p:xfrm>
        <a:graphic>
          <a:graphicData uri="http://schemas.openxmlformats.org/drawingml/2006/table">
            <a:tbl>
              <a:tblPr/>
              <a:tblGrid>
                <a:gridCol w="542904">
                  <a:extLst>
                    <a:ext uri="{9D8B030D-6E8A-4147-A177-3AD203B41FA5}">
                      <a16:colId xmlns:a16="http://schemas.microsoft.com/office/drawing/2014/main" val="392381028"/>
                    </a:ext>
                  </a:extLst>
                </a:gridCol>
                <a:gridCol w="1970450">
                  <a:extLst>
                    <a:ext uri="{9D8B030D-6E8A-4147-A177-3AD203B41FA5}">
                      <a16:colId xmlns:a16="http://schemas.microsoft.com/office/drawing/2014/main" val="2155696398"/>
                    </a:ext>
                  </a:extLst>
                </a:gridCol>
                <a:gridCol w="882219">
                  <a:extLst>
                    <a:ext uri="{9D8B030D-6E8A-4147-A177-3AD203B41FA5}">
                      <a16:colId xmlns:a16="http://schemas.microsoft.com/office/drawing/2014/main" val="4167757479"/>
                    </a:ext>
                  </a:extLst>
                </a:gridCol>
                <a:gridCol w="620461">
                  <a:extLst>
                    <a:ext uri="{9D8B030D-6E8A-4147-A177-3AD203B41FA5}">
                      <a16:colId xmlns:a16="http://schemas.microsoft.com/office/drawing/2014/main" val="986935212"/>
                    </a:ext>
                  </a:extLst>
                </a:gridCol>
                <a:gridCol w="581683">
                  <a:extLst>
                    <a:ext uri="{9D8B030D-6E8A-4147-A177-3AD203B41FA5}">
                      <a16:colId xmlns:a16="http://schemas.microsoft.com/office/drawing/2014/main" val="3488277322"/>
                    </a:ext>
                  </a:extLst>
                </a:gridCol>
                <a:gridCol w="1764438">
                  <a:extLst>
                    <a:ext uri="{9D8B030D-6E8A-4147-A177-3AD203B41FA5}">
                      <a16:colId xmlns:a16="http://schemas.microsoft.com/office/drawing/2014/main" val="1953119271"/>
                    </a:ext>
                  </a:extLst>
                </a:gridCol>
                <a:gridCol w="455652">
                  <a:extLst>
                    <a:ext uri="{9D8B030D-6E8A-4147-A177-3AD203B41FA5}">
                      <a16:colId xmlns:a16="http://schemas.microsoft.com/office/drawing/2014/main" val="2512832789"/>
                    </a:ext>
                  </a:extLst>
                </a:gridCol>
                <a:gridCol w="707714">
                  <a:extLst>
                    <a:ext uri="{9D8B030D-6E8A-4147-A177-3AD203B41FA5}">
                      <a16:colId xmlns:a16="http://schemas.microsoft.com/office/drawing/2014/main" val="1931522557"/>
                    </a:ext>
                  </a:extLst>
                </a:gridCol>
                <a:gridCol w="862829">
                  <a:extLst>
                    <a:ext uri="{9D8B030D-6E8A-4147-A177-3AD203B41FA5}">
                      <a16:colId xmlns:a16="http://schemas.microsoft.com/office/drawing/2014/main" val="3898726754"/>
                    </a:ext>
                  </a:extLst>
                </a:gridCol>
              </a:tblGrid>
              <a:tr h="138190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  <a:endParaRPr lang="en-US" sz="7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7964845"/>
                  </a:ext>
                </a:extLst>
              </a:tr>
              <a:tr h="60367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R2-2506408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Multi-path Relay Enhancement [N3C_M_Relay]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CMCC, ZTE, MediaTek, vivo, Huawei, CATT, Meta, Nokia, Nokia Shanghai Bell, Xiaomi, Spreadtrum, UNISOC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38.300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TEI19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0991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RP-252797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0212129"/>
                  </a:ext>
                </a:extLst>
              </a:tr>
              <a:tr h="65458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R2-2506409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Multi-path Relay Enhancement [N3C_M_Relay]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CMCC, ZTE, MediaTek, vivo, Huawei, CATT, Meta, Nokia, Nokia Shanghai Bell, Xiaomi, Spreadtrum, UNISOC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38.331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TEI19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5373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RP-252797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9960175"/>
                  </a:ext>
                </a:extLst>
              </a:tr>
              <a:tr h="581851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R2-2506410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Multi-path Relay Enhancement [N3C_M_Relay]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CMCC, ZTE, MediaTek, vivo, Huawei, CATT, Meta, Nokia, Nokia Shanghai Bell, Xiaomi, Spreadtrum, UNISOC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38.306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TEI19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1296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RP-252797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64524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0806202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001D0E-F0E1-830F-E965-EF374DB7F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TEI19 – RAN2 specific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AED5D42-7812-D2E7-749A-04E478DF769E}"/>
              </a:ext>
            </a:extLst>
          </p:cNvPr>
          <p:cNvSpPr txBox="1">
            <a:spLocks/>
          </p:cNvSpPr>
          <p:nvPr/>
        </p:nvSpPr>
        <p:spPr bwMode="auto">
          <a:xfrm>
            <a:off x="377825" y="819328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/>
              <a:t>[</a:t>
            </a:r>
            <a:r>
              <a:rPr lang="en-US" altLang="en-US" sz="1800" kern="0" err="1"/>
              <a:t>UAV_Mobility</a:t>
            </a:r>
            <a:r>
              <a:rPr lang="en-US" altLang="en-US" sz="1800" kern="0"/>
              <a:t>]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C75FC29-2B07-79DF-0CB6-BFB8841306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7012534"/>
              </p:ext>
            </p:extLst>
          </p:nvPr>
        </p:nvGraphicFramePr>
        <p:xfrm>
          <a:off x="488950" y="1238072"/>
          <a:ext cx="8388350" cy="2271312"/>
        </p:xfrm>
        <a:graphic>
          <a:graphicData uri="http://schemas.openxmlformats.org/drawingml/2006/table">
            <a:tbl>
              <a:tblPr/>
              <a:tblGrid>
                <a:gridCol w="541028">
                  <a:extLst>
                    <a:ext uri="{9D8B030D-6E8A-4147-A177-3AD203B41FA5}">
                      <a16:colId xmlns:a16="http://schemas.microsoft.com/office/drawing/2014/main" val="381266759"/>
                    </a:ext>
                  </a:extLst>
                </a:gridCol>
                <a:gridCol w="1963642">
                  <a:extLst>
                    <a:ext uri="{9D8B030D-6E8A-4147-A177-3AD203B41FA5}">
                      <a16:colId xmlns:a16="http://schemas.microsoft.com/office/drawing/2014/main" val="30504710"/>
                    </a:ext>
                  </a:extLst>
                </a:gridCol>
                <a:gridCol w="1690712">
                  <a:extLst>
                    <a:ext uri="{9D8B030D-6E8A-4147-A177-3AD203B41FA5}">
                      <a16:colId xmlns:a16="http://schemas.microsoft.com/office/drawing/2014/main" val="1825317351"/>
                    </a:ext>
                  </a:extLst>
                </a:gridCol>
                <a:gridCol w="618318">
                  <a:extLst>
                    <a:ext uri="{9D8B030D-6E8A-4147-A177-3AD203B41FA5}">
                      <a16:colId xmlns:a16="http://schemas.microsoft.com/office/drawing/2014/main" val="1354275897"/>
                    </a:ext>
                  </a:extLst>
                </a:gridCol>
                <a:gridCol w="579673">
                  <a:extLst>
                    <a:ext uri="{9D8B030D-6E8A-4147-A177-3AD203B41FA5}">
                      <a16:colId xmlns:a16="http://schemas.microsoft.com/office/drawing/2014/main" val="1067291426"/>
                    </a:ext>
                  </a:extLst>
                </a:gridCol>
                <a:gridCol w="975783">
                  <a:extLst>
                    <a:ext uri="{9D8B030D-6E8A-4147-A177-3AD203B41FA5}">
                      <a16:colId xmlns:a16="http://schemas.microsoft.com/office/drawing/2014/main" val="2755890457"/>
                    </a:ext>
                  </a:extLst>
                </a:gridCol>
                <a:gridCol w="454077">
                  <a:extLst>
                    <a:ext uri="{9D8B030D-6E8A-4147-A177-3AD203B41FA5}">
                      <a16:colId xmlns:a16="http://schemas.microsoft.com/office/drawing/2014/main" val="1510144889"/>
                    </a:ext>
                  </a:extLst>
                </a:gridCol>
                <a:gridCol w="705269">
                  <a:extLst>
                    <a:ext uri="{9D8B030D-6E8A-4147-A177-3AD203B41FA5}">
                      <a16:colId xmlns:a16="http://schemas.microsoft.com/office/drawing/2014/main" val="521772301"/>
                    </a:ext>
                  </a:extLst>
                </a:gridCol>
                <a:gridCol w="859848">
                  <a:extLst>
                    <a:ext uri="{9D8B030D-6E8A-4147-A177-3AD203B41FA5}">
                      <a16:colId xmlns:a16="http://schemas.microsoft.com/office/drawing/2014/main" val="127826711"/>
                    </a:ext>
                  </a:extLst>
                </a:gridCol>
              </a:tblGrid>
              <a:tr h="137712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5761214"/>
                  </a:ext>
                </a:extLst>
              </a:tr>
              <a:tr h="43488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R2-2506461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UAV mobility enhancements [UAV_Mobility]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CATT, NTT DOCOMO, LG Electronics Inc., Kyocera, LGU+, China Telecom, NEC, SK Telecom, Qualcomm Incorporated, Ericsson, Nokia, InterDigital, vivo, CMCC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38.300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TEI19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RP-252798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3577118"/>
                  </a:ext>
                </a:extLst>
              </a:tr>
              <a:tr h="43488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R2-2506462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UAV mobility enhancements [</a:t>
                      </a:r>
                      <a:r>
                        <a:rPr lang="en-US" sz="7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UAV_Mobility</a:t>
                      </a: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CATT, NTT DOCOMO, LG Electronics Inc., Kyocera, LGU+, China Telecom, NEC, SK Telecom, Qualcomm Incorporated, Ericsson, Nokia, InterDigital, vivo, CMCC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38.304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TEI19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0439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RP-252798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6749340"/>
                  </a:ext>
                </a:extLst>
              </a:tr>
              <a:tr h="43488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R2-2506463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UAV mobility enhancements [UAV_Mobility]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CATT, NTT DOCOMO, LG Electronics Inc., Kyocera, LGU+, China Telecom, NEC, SK Telecom, Qualcomm Incorporated, Ericsson, Nokia, InterDigital, vivo, CMCC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38.306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TEI19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RP-252798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946299"/>
                  </a:ext>
                </a:extLst>
              </a:tr>
              <a:tr h="50011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R2-2506464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UAV mobility enhancements [</a:t>
                      </a:r>
                      <a:r>
                        <a:rPr lang="en-US" sz="7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UAV_Mobility</a:t>
                      </a: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CATT, NTT DOCOMO, LG Electronics Inc., Kyocera, LGU+, China Telecom, NEC, SK Telecom, Qualcomm Incorporated, Ericsson, Nokia, InterDigital, vivo, CMCC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2"/>
                        </a:rPr>
                        <a:t>38.331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TEI19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5399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RP-252798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88946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8160115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6F8D6C-343B-FDC1-F2C1-88D5FF562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TEI19 – RAN2 specific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7A4C8B-21AD-1A20-DF70-66CD308E336F}"/>
              </a:ext>
            </a:extLst>
          </p:cNvPr>
          <p:cNvSpPr txBox="1">
            <a:spLocks/>
          </p:cNvSpPr>
          <p:nvPr/>
        </p:nvSpPr>
        <p:spPr bwMode="auto">
          <a:xfrm>
            <a:off x="377825" y="1028700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 dirty="0"/>
              <a:t> [</a:t>
            </a:r>
            <a:r>
              <a:rPr lang="en-US" altLang="en-US" sz="1800" kern="0" dirty="0" err="1"/>
              <a:t>UAI_cellDTRX</a:t>
            </a:r>
            <a:r>
              <a:rPr lang="en-US" altLang="en-US" sz="1800" kern="0" dirty="0"/>
              <a:t>]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A0EE0F3-9707-FAD2-31CD-68E22D1D86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3388184"/>
              </p:ext>
            </p:extLst>
          </p:nvPr>
        </p:nvGraphicFramePr>
        <p:xfrm>
          <a:off x="488950" y="1449518"/>
          <a:ext cx="8388351" cy="571400"/>
        </p:xfrm>
        <a:graphic>
          <a:graphicData uri="http://schemas.openxmlformats.org/drawingml/2006/table">
            <a:tbl>
              <a:tblPr/>
              <a:tblGrid>
                <a:gridCol w="545426">
                  <a:extLst>
                    <a:ext uri="{9D8B030D-6E8A-4147-A177-3AD203B41FA5}">
                      <a16:colId xmlns:a16="http://schemas.microsoft.com/office/drawing/2014/main" val="3878046728"/>
                    </a:ext>
                  </a:extLst>
                </a:gridCol>
                <a:gridCol w="1979602">
                  <a:extLst>
                    <a:ext uri="{9D8B030D-6E8A-4147-A177-3AD203B41FA5}">
                      <a16:colId xmlns:a16="http://schemas.microsoft.com/office/drawing/2014/main" val="238394422"/>
                    </a:ext>
                  </a:extLst>
                </a:gridCol>
                <a:gridCol w="730481">
                  <a:extLst>
                    <a:ext uri="{9D8B030D-6E8A-4147-A177-3AD203B41FA5}">
                      <a16:colId xmlns:a16="http://schemas.microsoft.com/office/drawing/2014/main" val="3709608416"/>
                    </a:ext>
                  </a:extLst>
                </a:gridCol>
                <a:gridCol w="623343">
                  <a:extLst>
                    <a:ext uri="{9D8B030D-6E8A-4147-A177-3AD203B41FA5}">
                      <a16:colId xmlns:a16="http://schemas.microsoft.com/office/drawing/2014/main" val="367302266"/>
                    </a:ext>
                  </a:extLst>
                </a:gridCol>
                <a:gridCol w="584384">
                  <a:extLst>
                    <a:ext uri="{9D8B030D-6E8A-4147-A177-3AD203B41FA5}">
                      <a16:colId xmlns:a16="http://schemas.microsoft.com/office/drawing/2014/main" val="454087725"/>
                    </a:ext>
                  </a:extLst>
                </a:gridCol>
                <a:gridCol w="1899249">
                  <a:extLst>
                    <a:ext uri="{9D8B030D-6E8A-4147-A177-3AD203B41FA5}">
                      <a16:colId xmlns:a16="http://schemas.microsoft.com/office/drawing/2014/main" val="1327755761"/>
                    </a:ext>
                  </a:extLst>
                </a:gridCol>
                <a:gridCol w="457768">
                  <a:extLst>
                    <a:ext uri="{9D8B030D-6E8A-4147-A177-3AD203B41FA5}">
                      <a16:colId xmlns:a16="http://schemas.microsoft.com/office/drawing/2014/main" val="1692116108"/>
                    </a:ext>
                  </a:extLst>
                </a:gridCol>
                <a:gridCol w="701261">
                  <a:extLst>
                    <a:ext uri="{9D8B030D-6E8A-4147-A177-3AD203B41FA5}">
                      <a16:colId xmlns:a16="http://schemas.microsoft.com/office/drawing/2014/main" val="3634364552"/>
                    </a:ext>
                  </a:extLst>
                </a:gridCol>
                <a:gridCol w="866837">
                  <a:extLst>
                    <a:ext uri="{9D8B030D-6E8A-4147-A177-3AD203B41FA5}">
                      <a16:colId xmlns:a16="http://schemas.microsoft.com/office/drawing/2014/main" val="3814857423"/>
                    </a:ext>
                  </a:extLst>
                </a:gridCol>
              </a:tblGrid>
              <a:tr h="138832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6121743"/>
                  </a:ext>
                </a:extLst>
              </a:tr>
              <a:tr h="21920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R2-2506580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UE assistance information for cell DTX/DRX [UAI_cellDTRX]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38.331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TEI19</a:t>
                      </a:r>
                      <a:endParaRPr lang="en-US" sz="7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5474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RP-252798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8264802"/>
                  </a:ext>
                </a:extLst>
              </a:tr>
              <a:tr h="187057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R2-2506582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UE assistance information for cell DTX/DRX [UAI_cellDTRX]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38.306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TEI19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1352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RP-252798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3815933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1A68293-D10C-8529-3A34-E1A0CA0EC389}"/>
              </a:ext>
            </a:extLst>
          </p:cNvPr>
          <p:cNvSpPr txBox="1">
            <a:spLocks/>
          </p:cNvSpPr>
          <p:nvPr/>
        </p:nvSpPr>
        <p:spPr bwMode="auto">
          <a:xfrm>
            <a:off x="377825" y="2153006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 dirty="0"/>
              <a:t> [TxSwitch_R19]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AA8E5A0-07D8-3454-346E-64CE12DFA3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2810487"/>
              </p:ext>
            </p:extLst>
          </p:nvPr>
        </p:nvGraphicFramePr>
        <p:xfrm>
          <a:off x="486064" y="2703838"/>
          <a:ext cx="8388350" cy="1957720"/>
        </p:xfrm>
        <a:graphic>
          <a:graphicData uri="http://schemas.openxmlformats.org/drawingml/2006/table">
            <a:tbl>
              <a:tblPr/>
              <a:tblGrid>
                <a:gridCol w="534868">
                  <a:extLst>
                    <a:ext uri="{9D8B030D-6E8A-4147-A177-3AD203B41FA5}">
                      <a16:colId xmlns:a16="http://schemas.microsoft.com/office/drawing/2014/main" val="3240594994"/>
                    </a:ext>
                  </a:extLst>
                </a:gridCol>
                <a:gridCol w="1941283">
                  <a:extLst>
                    <a:ext uri="{9D8B030D-6E8A-4147-A177-3AD203B41FA5}">
                      <a16:colId xmlns:a16="http://schemas.microsoft.com/office/drawing/2014/main" val="970799841"/>
                    </a:ext>
                  </a:extLst>
                </a:gridCol>
                <a:gridCol w="649482">
                  <a:extLst>
                    <a:ext uri="{9D8B030D-6E8A-4147-A177-3AD203B41FA5}">
                      <a16:colId xmlns:a16="http://schemas.microsoft.com/office/drawing/2014/main" val="1158765501"/>
                    </a:ext>
                  </a:extLst>
                </a:gridCol>
                <a:gridCol w="573073">
                  <a:extLst>
                    <a:ext uri="{9D8B030D-6E8A-4147-A177-3AD203B41FA5}">
                      <a16:colId xmlns:a16="http://schemas.microsoft.com/office/drawing/2014/main" val="434367804"/>
                    </a:ext>
                  </a:extLst>
                </a:gridCol>
                <a:gridCol w="573073">
                  <a:extLst>
                    <a:ext uri="{9D8B030D-6E8A-4147-A177-3AD203B41FA5}">
                      <a16:colId xmlns:a16="http://schemas.microsoft.com/office/drawing/2014/main" val="73976110"/>
                    </a:ext>
                  </a:extLst>
                </a:gridCol>
                <a:gridCol w="2129920">
                  <a:extLst>
                    <a:ext uri="{9D8B030D-6E8A-4147-A177-3AD203B41FA5}">
                      <a16:colId xmlns:a16="http://schemas.microsoft.com/office/drawing/2014/main" val="534355939"/>
                    </a:ext>
                  </a:extLst>
                </a:gridCol>
                <a:gridCol w="448907">
                  <a:extLst>
                    <a:ext uri="{9D8B030D-6E8A-4147-A177-3AD203B41FA5}">
                      <a16:colId xmlns:a16="http://schemas.microsoft.com/office/drawing/2014/main" val="3943898882"/>
                    </a:ext>
                  </a:extLst>
                </a:gridCol>
                <a:gridCol w="687687">
                  <a:extLst>
                    <a:ext uri="{9D8B030D-6E8A-4147-A177-3AD203B41FA5}">
                      <a16:colId xmlns:a16="http://schemas.microsoft.com/office/drawing/2014/main" val="4158332571"/>
                    </a:ext>
                  </a:extLst>
                </a:gridCol>
                <a:gridCol w="850057">
                  <a:extLst>
                    <a:ext uri="{9D8B030D-6E8A-4147-A177-3AD203B41FA5}">
                      <a16:colId xmlns:a16="http://schemas.microsoft.com/office/drawing/2014/main" val="2868371224"/>
                    </a:ext>
                  </a:extLst>
                </a:gridCol>
              </a:tblGrid>
              <a:tr h="136143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7317700"/>
                  </a:ext>
                </a:extLst>
              </a:tr>
              <a:tr h="322445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R2-2506589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3Tx UL switching [TxSwitch_R19]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MediaTek Inc., Ericsson, T-Mobile USA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38.331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TEI19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5411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RP-252798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4632861"/>
                  </a:ext>
                </a:extLst>
              </a:tr>
              <a:tr h="55030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R2-2506627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Rel-19 UE capability, including [TN32HARQ], [Pos_SRSHop], [SRTrig_SSSGSwitch], [SRSCS_ULTxSwitch], [SimCSI_count], [SimCSI_countNES], [TxSwitch_R19]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Xiaomi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38.306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NR_AIML_air, NR_Mob_Ph4, NR_MIMO_Ph5, NR_duplex_evo, Netw_Energy_NR_enh, NR_LPWUS, NR_XR_Ph3, NR_NTN_Ph3, NR_ENDC_RF_Ph4, NR_ATG_enh, NR_RRM_Ph5, NonCol_intraB_ENDC_NR_CA_Ph2, NR_SL_relay_multihop, NR_ENDC_SON_MDT_Ph4, TEI19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RP-252764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5940364"/>
                  </a:ext>
                </a:extLst>
              </a:tr>
              <a:tr h="75237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R2-2506628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Rel-19 UE capability, including [TN32HARQ], [Pos_SRSHop], [SRTrig_SSSGSwitch], [SRSCS_ULTxSwitch], [SimCSI_count], [SimCSI_countNES], [TxSwitch_R19]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Xiaomi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38.331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NR_AIML_air, NR_Mob_Ph4, NR_MIMO_Ph5, NR_duplex_evo, Netw_Energy_NR_enh, NR_LPWUS, NR_XR_Ph3, NR_NTN_Ph3, NR_ENDC_RF_Ph4, NR_ATG_enh, NR_RRM_Ph5, NonCol_intraB_ENDC_NR_CA_Ph2, NR_SL_relay_multihop, NR_ENDC_SON_MDT_Ph4, TEI19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5403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RP-252764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4983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452206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A5793DF3-D582-BFBA-6A3E-A41272FDF5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3300" y="0"/>
            <a:ext cx="6827838" cy="857250"/>
          </a:xfrm>
        </p:spPr>
        <p:txBody>
          <a:bodyPr/>
          <a:lstStyle/>
          <a:p>
            <a:r>
              <a:rPr lang="en-US" altLang="en-US"/>
              <a:t>Delegates in RAN2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CFFC9C4A-C2BC-BBCD-3140-1D54C6EE82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800" y="847725"/>
            <a:ext cx="8388350" cy="638175"/>
          </a:xfrm>
        </p:spPr>
        <p:txBody>
          <a:bodyPr/>
          <a:lstStyle/>
          <a:p>
            <a:pPr marL="341313" indent="-341313"/>
            <a:r>
              <a:rPr lang="en-US" altLang="en-US" sz="2000" dirty="0"/>
              <a:t>RAN2#131 had 371 delegates that attended f2f</a:t>
            </a:r>
          </a:p>
        </p:txBody>
      </p:sp>
      <p:graphicFrame>
        <p:nvGraphicFramePr>
          <p:cNvPr id="2" name="Chart 4">
            <a:extLst>
              <a:ext uri="{FF2B5EF4-FFF2-40B4-BE49-F238E27FC236}">
                <a16:creationId xmlns:a16="http://schemas.microsoft.com/office/drawing/2014/main" id="{AA359570-01F4-64A5-9749-8FD8789FEC75}"/>
              </a:ext>
            </a:extLst>
          </p:cNvPr>
          <p:cNvGraphicFramePr>
            <a:graphicFrameLocks/>
          </p:cNvGraphicFramePr>
          <p:nvPr/>
        </p:nvGraphicFramePr>
        <p:xfrm>
          <a:off x="927100" y="1641475"/>
          <a:ext cx="6908800" cy="3336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F5EFB-3843-4F8B-4255-4E91668FB1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2E5EB4-4189-04F8-8976-497B842DB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TEI19 – RAN2 specific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82E907-06B3-8671-1D2E-FB151CA7ADDD}"/>
              </a:ext>
            </a:extLst>
          </p:cNvPr>
          <p:cNvSpPr txBox="1">
            <a:spLocks/>
          </p:cNvSpPr>
          <p:nvPr/>
        </p:nvSpPr>
        <p:spPr bwMode="auto">
          <a:xfrm>
            <a:off x="377825" y="847814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/>
              <a:t> [</a:t>
            </a:r>
            <a:r>
              <a:rPr lang="en-US" altLang="en-US" sz="1800" kern="0" err="1"/>
              <a:t>NR_TN_NTN_redir</a:t>
            </a:r>
            <a:r>
              <a:rPr lang="en-US" altLang="en-US" sz="1800" kern="0"/>
              <a:t>]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DA9F658-1DFB-34EB-FD97-D233F5AA2A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0586922"/>
              </p:ext>
            </p:extLst>
          </p:nvPr>
        </p:nvGraphicFramePr>
        <p:xfrm>
          <a:off x="488950" y="3638550"/>
          <a:ext cx="8388349" cy="1190239"/>
        </p:xfrm>
        <a:graphic>
          <a:graphicData uri="http://schemas.openxmlformats.org/drawingml/2006/table">
            <a:tbl>
              <a:tblPr/>
              <a:tblGrid>
                <a:gridCol w="604371">
                  <a:extLst>
                    <a:ext uri="{9D8B030D-6E8A-4147-A177-3AD203B41FA5}">
                      <a16:colId xmlns:a16="http://schemas.microsoft.com/office/drawing/2014/main" val="2856525823"/>
                    </a:ext>
                  </a:extLst>
                </a:gridCol>
                <a:gridCol w="2193544">
                  <a:extLst>
                    <a:ext uri="{9D8B030D-6E8A-4147-A177-3AD203B41FA5}">
                      <a16:colId xmlns:a16="http://schemas.microsoft.com/office/drawing/2014/main" val="2606907166"/>
                    </a:ext>
                  </a:extLst>
                </a:gridCol>
                <a:gridCol w="884972">
                  <a:extLst>
                    <a:ext uri="{9D8B030D-6E8A-4147-A177-3AD203B41FA5}">
                      <a16:colId xmlns:a16="http://schemas.microsoft.com/office/drawing/2014/main" val="3548185930"/>
                    </a:ext>
                  </a:extLst>
                </a:gridCol>
                <a:gridCol w="647541">
                  <a:extLst>
                    <a:ext uri="{9D8B030D-6E8A-4147-A177-3AD203B41FA5}">
                      <a16:colId xmlns:a16="http://schemas.microsoft.com/office/drawing/2014/main" val="1099247044"/>
                    </a:ext>
                  </a:extLst>
                </a:gridCol>
                <a:gridCol w="647541">
                  <a:extLst>
                    <a:ext uri="{9D8B030D-6E8A-4147-A177-3AD203B41FA5}">
                      <a16:colId xmlns:a16="http://schemas.microsoft.com/office/drawing/2014/main" val="3483505528"/>
                    </a:ext>
                  </a:extLst>
                </a:gridCol>
                <a:gridCol w="1165573">
                  <a:extLst>
                    <a:ext uri="{9D8B030D-6E8A-4147-A177-3AD203B41FA5}">
                      <a16:colId xmlns:a16="http://schemas.microsoft.com/office/drawing/2014/main" val="139063307"/>
                    </a:ext>
                  </a:extLst>
                </a:gridCol>
                <a:gridCol w="507240">
                  <a:extLst>
                    <a:ext uri="{9D8B030D-6E8A-4147-A177-3AD203B41FA5}">
                      <a16:colId xmlns:a16="http://schemas.microsoft.com/office/drawing/2014/main" val="1401161062"/>
                    </a:ext>
                  </a:extLst>
                </a:gridCol>
                <a:gridCol w="777049">
                  <a:extLst>
                    <a:ext uri="{9D8B030D-6E8A-4147-A177-3AD203B41FA5}">
                      <a16:colId xmlns:a16="http://schemas.microsoft.com/office/drawing/2014/main" val="1890535146"/>
                    </a:ext>
                  </a:extLst>
                </a:gridCol>
                <a:gridCol w="960518">
                  <a:extLst>
                    <a:ext uri="{9D8B030D-6E8A-4147-A177-3AD203B41FA5}">
                      <a16:colId xmlns:a16="http://schemas.microsoft.com/office/drawing/2014/main" val="1911638140"/>
                    </a:ext>
                  </a:extLst>
                </a:gridCol>
              </a:tblGrid>
              <a:tr h="153840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1140603"/>
                  </a:ext>
                </a:extLst>
              </a:tr>
              <a:tr h="307681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R2-2506654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control parameters for on-demand posSIB request [OdPosSIB_Req]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HiSilicon, Ericsson, Samsung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38.305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TEI19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0191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RP-252798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1593632"/>
                  </a:ext>
                </a:extLst>
              </a:tr>
              <a:tr h="24290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R2-2506655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control parameters for on-demand posSIB request [OdPosSIB_Req]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HiSilicon, Ericsson, Samsung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38.331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TEI19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5406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RP-252798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9153905"/>
                  </a:ext>
                </a:extLst>
              </a:tr>
              <a:tr h="24290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R2-2506656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control parameters for on-demand posSIB request [OdPosSIB_Req]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HiSilicon, Ericsson, Samsung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38.306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TEI19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RP-252798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7243961"/>
                  </a:ext>
                </a:extLst>
              </a:tr>
              <a:tr h="24290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R2-2506657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control parameters for on-demand posSIB request [OdPosSIB_Req]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HiSilicon, Ericsson, Samsung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2"/>
                        </a:rPr>
                        <a:t>38.300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TEI19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RP-252798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0496016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BB3FFFB-C9BD-5B0E-B3F2-3C423806B6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24413"/>
              </p:ext>
            </p:extLst>
          </p:nvPr>
        </p:nvGraphicFramePr>
        <p:xfrm>
          <a:off x="485775" y="1256384"/>
          <a:ext cx="8388349" cy="634396"/>
        </p:xfrm>
        <a:graphic>
          <a:graphicData uri="http://schemas.openxmlformats.org/drawingml/2006/table">
            <a:tbl>
              <a:tblPr/>
              <a:tblGrid>
                <a:gridCol w="604371">
                  <a:extLst>
                    <a:ext uri="{9D8B030D-6E8A-4147-A177-3AD203B41FA5}">
                      <a16:colId xmlns:a16="http://schemas.microsoft.com/office/drawing/2014/main" val="4088689231"/>
                    </a:ext>
                  </a:extLst>
                </a:gridCol>
                <a:gridCol w="2193544">
                  <a:extLst>
                    <a:ext uri="{9D8B030D-6E8A-4147-A177-3AD203B41FA5}">
                      <a16:colId xmlns:a16="http://schemas.microsoft.com/office/drawing/2014/main" val="625782950"/>
                    </a:ext>
                  </a:extLst>
                </a:gridCol>
                <a:gridCol w="884972">
                  <a:extLst>
                    <a:ext uri="{9D8B030D-6E8A-4147-A177-3AD203B41FA5}">
                      <a16:colId xmlns:a16="http://schemas.microsoft.com/office/drawing/2014/main" val="643489362"/>
                    </a:ext>
                  </a:extLst>
                </a:gridCol>
                <a:gridCol w="647541">
                  <a:extLst>
                    <a:ext uri="{9D8B030D-6E8A-4147-A177-3AD203B41FA5}">
                      <a16:colId xmlns:a16="http://schemas.microsoft.com/office/drawing/2014/main" val="2010638484"/>
                    </a:ext>
                  </a:extLst>
                </a:gridCol>
                <a:gridCol w="647541">
                  <a:extLst>
                    <a:ext uri="{9D8B030D-6E8A-4147-A177-3AD203B41FA5}">
                      <a16:colId xmlns:a16="http://schemas.microsoft.com/office/drawing/2014/main" val="3493564566"/>
                    </a:ext>
                  </a:extLst>
                </a:gridCol>
                <a:gridCol w="1165573">
                  <a:extLst>
                    <a:ext uri="{9D8B030D-6E8A-4147-A177-3AD203B41FA5}">
                      <a16:colId xmlns:a16="http://schemas.microsoft.com/office/drawing/2014/main" val="2630941873"/>
                    </a:ext>
                  </a:extLst>
                </a:gridCol>
                <a:gridCol w="507240">
                  <a:extLst>
                    <a:ext uri="{9D8B030D-6E8A-4147-A177-3AD203B41FA5}">
                      <a16:colId xmlns:a16="http://schemas.microsoft.com/office/drawing/2014/main" val="2968339523"/>
                    </a:ext>
                  </a:extLst>
                </a:gridCol>
                <a:gridCol w="777049">
                  <a:extLst>
                    <a:ext uri="{9D8B030D-6E8A-4147-A177-3AD203B41FA5}">
                      <a16:colId xmlns:a16="http://schemas.microsoft.com/office/drawing/2014/main" val="3418686753"/>
                    </a:ext>
                  </a:extLst>
                </a:gridCol>
                <a:gridCol w="960518">
                  <a:extLst>
                    <a:ext uri="{9D8B030D-6E8A-4147-A177-3AD203B41FA5}">
                      <a16:colId xmlns:a16="http://schemas.microsoft.com/office/drawing/2014/main" val="3463733731"/>
                    </a:ext>
                  </a:extLst>
                </a:gridCol>
              </a:tblGrid>
              <a:tr h="153840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4932627"/>
                  </a:ext>
                </a:extLst>
              </a:tr>
              <a:tr h="26719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3"/>
                        </a:rPr>
                        <a:t>R2-2506650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redirection from NR TN to NR NTN to 38.306 [</a:t>
                      </a:r>
                      <a:r>
                        <a:rPr lang="en-US" sz="7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NR_TN_NTN_redir</a:t>
                      </a: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Samsung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38.306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TEI19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1348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RP-252797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5717577"/>
                  </a:ext>
                </a:extLst>
              </a:tr>
              <a:tr h="20728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4"/>
                        </a:rPr>
                        <a:t>R2-2506652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redirection from NR TN to NR NTN to 38.331 [NR_TN_NTN_redir]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Samsung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38.331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TEI19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5469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RP-252797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7333088"/>
                  </a:ext>
                </a:extLst>
              </a:tr>
            </a:tbl>
          </a:graphicData>
        </a:graphic>
      </p:graphicFrame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1AF6AEE-7D7F-3B35-CD84-B2B711FC25B2}"/>
              </a:ext>
            </a:extLst>
          </p:cNvPr>
          <p:cNvSpPr txBox="1">
            <a:spLocks/>
          </p:cNvSpPr>
          <p:nvPr/>
        </p:nvSpPr>
        <p:spPr bwMode="auto">
          <a:xfrm>
            <a:off x="377825" y="3219806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/>
              <a:t>[</a:t>
            </a:r>
            <a:r>
              <a:rPr lang="en-US" altLang="en-US" sz="1800" kern="0" err="1"/>
              <a:t>OdPosSIB_Req</a:t>
            </a:r>
            <a:r>
              <a:rPr lang="en-US" altLang="en-US" sz="1800" kern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1561333342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DC7C5-901B-7A91-3B80-66653A334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TEI19 – RAN3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4D16CEB-C337-F09D-D3DC-C5A5FD7E5B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7634250"/>
              </p:ext>
            </p:extLst>
          </p:nvPr>
        </p:nvGraphicFramePr>
        <p:xfrm>
          <a:off x="544368" y="1966928"/>
          <a:ext cx="8388351" cy="358040"/>
        </p:xfrm>
        <a:graphic>
          <a:graphicData uri="http://schemas.openxmlformats.org/drawingml/2006/table">
            <a:tbl>
              <a:tblPr/>
              <a:tblGrid>
                <a:gridCol w="545426">
                  <a:extLst>
                    <a:ext uri="{9D8B030D-6E8A-4147-A177-3AD203B41FA5}">
                      <a16:colId xmlns:a16="http://schemas.microsoft.com/office/drawing/2014/main" val="3400158285"/>
                    </a:ext>
                  </a:extLst>
                </a:gridCol>
                <a:gridCol w="1979602">
                  <a:extLst>
                    <a:ext uri="{9D8B030D-6E8A-4147-A177-3AD203B41FA5}">
                      <a16:colId xmlns:a16="http://schemas.microsoft.com/office/drawing/2014/main" val="3410910598"/>
                    </a:ext>
                  </a:extLst>
                </a:gridCol>
                <a:gridCol w="730481">
                  <a:extLst>
                    <a:ext uri="{9D8B030D-6E8A-4147-A177-3AD203B41FA5}">
                      <a16:colId xmlns:a16="http://schemas.microsoft.com/office/drawing/2014/main" val="1097545023"/>
                    </a:ext>
                  </a:extLst>
                </a:gridCol>
                <a:gridCol w="623343">
                  <a:extLst>
                    <a:ext uri="{9D8B030D-6E8A-4147-A177-3AD203B41FA5}">
                      <a16:colId xmlns:a16="http://schemas.microsoft.com/office/drawing/2014/main" val="3641656501"/>
                    </a:ext>
                  </a:extLst>
                </a:gridCol>
                <a:gridCol w="584384">
                  <a:extLst>
                    <a:ext uri="{9D8B030D-6E8A-4147-A177-3AD203B41FA5}">
                      <a16:colId xmlns:a16="http://schemas.microsoft.com/office/drawing/2014/main" val="3909272683"/>
                    </a:ext>
                  </a:extLst>
                </a:gridCol>
                <a:gridCol w="1899249">
                  <a:extLst>
                    <a:ext uri="{9D8B030D-6E8A-4147-A177-3AD203B41FA5}">
                      <a16:colId xmlns:a16="http://schemas.microsoft.com/office/drawing/2014/main" val="843352605"/>
                    </a:ext>
                  </a:extLst>
                </a:gridCol>
                <a:gridCol w="457768">
                  <a:extLst>
                    <a:ext uri="{9D8B030D-6E8A-4147-A177-3AD203B41FA5}">
                      <a16:colId xmlns:a16="http://schemas.microsoft.com/office/drawing/2014/main" val="2778013787"/>
                    </a:ext>
                  </a:extLst>
                </a:gridCol>
                <a:gridCol w="701261">
                  <a:extLst>
                    <a:ext uri="{9D8B030D-6E8A-4147-A177-3AD203B41FA5}">
                      <a16:colId xmlns:a16="http://schemas.microsoft.com/office/drawing/2014/main" val="4158426118"/>
                    </a:ext>
                  </a:extLst>
                </a:gridCol>
                <a:gridCol w="866837">
                  <a:extLst>
                    <a:ext uri="{9D8B030D-6E8A-4147-A177-3AD203B41FA5}">
                      <a16:colId xmlns:a16="http://schemas.microsoft.com/office/drawing/2014/main" val="2235288558"/>
                    </a:ext>
                  </a:extLst>
                </a:gridCol>
              </a:tblGrid>
              <a:tr h="138832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8811438"/>
                  </a:ext>
                </a:extLst>
              </a:tr>
              <a:tr h="21920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R2-2506512</a:t>
                      </a:r>
                      <a:endParaRPr lang="en-US" sz="7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E-CID measurement enhancement [ECID_enh1]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 (Ericsson, ZTE)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38.305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TEI19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0195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RP-252798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798424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68D1A3D-0584-25F9-1F44-ADA965A7DFF4}"/>
              </a:ext>
            </a:extLst>
          </p:cNvPr>
          <p:cNvSpPr txBox="1">
            <a:spLocks/>
          </p:cNvSpPr>
          <p:nvPr/>
        </p:nvSpPr>
        <p:spPr bwMode="auto">
          <a:xfrm>
            <a:off x="488950" y="1175900"/>
            <a:ext cx="8388350" cy="5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6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 dirty="0"/>
              <a:t> [ECID_enh1]</a:t>
            </a:r>
          </a:p>
          <a:p>
            <a:pPr marL="0" indent="0">
              <a:buNone/>
            </a:pPr>
            <a:r>
              <a:rPr lang="fr-FR" altLang="en-US" sz="1200" kern="0" dirty="0"/>
              <a:t>TS 38.473 CR 1543 </a:t>
            </a:r>
          </a:p>
          <a:p>
            <a:pPr marL="0" indent="0">
              <a:buNone/>
            </a:pPr>
            <a:r>
              <a:rPr lang="fr-FR" altLang="en-US" sz="1200" kern="0" dirty="0"/>
              <a:t>TS 38.455 CR 0186 </a:t>
            </a:r>
          </a:p>
          <a:p>
            <a:pPr marL="0" indent="0">
              <a:buNone/>
            </a:pPr>
            <a:endParaRPr lang="en-US" altLang="en-US" sz="1800" kern="0" dirty="0"/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701C19B4-ECF5-15A2-9E96-3DDBDA197B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2786546"/>
              </p:ext>
            </p:extLst>
          </p:nvPr>
        </p:nvGraphicFramePr>
        <p:xfrm>
          <a:off x="544370" y="3967600"/>
          <a:ext cx="8388349" cy="576258"/>
        </p:xfrm>
        <a:graphic>
          <a:graphicData uri="http://schemas.openxmlformats.org/drawingml/2006/table">
            <a:tbl>
              <a:tblPr/>
              <a:tblGrid>
                <a:gridCol w="578923">
                  <a:extLst>
                    <a:ext uri="{9D8B030D-6E8A-4147-A177-3AD203B41FA5}">
                      <a16:colId xmlns:a16="http://schemas.microsoft.com/office/drawing/2014/main" val="2427030032"/>
                    </a:ext>
                  </a:extLst>
                </a:gridCol>
                <a:gridCol w="2315691">
                  <a:extLst>
                    <a:ext uri="{9D8B030D-6E8A-4147-A177-3AD203B41FA5}">
                      <a16:colId xmlns:a16="http://schemas.microsoft.com/office/drawing/2014/main" val="2939002603"/>
                    </a:ext>
                  </a:extLst>
                </a:gridCol>
                <a:gridCol w="1040252">
                  <a:extLst>
                    <a:ext uri="{9D8B030D-6E8A-4147-A177-3AD203B41FA5}">
                      <a16:colId xmlns:a16="http://schemas.microsoft.com/office/drawing/2014/main" val="3438935595"/>
                    </a:ext>
                  </a:extLst>
                </a:gridCol>
                <a:gridCol w="796018">
                  <a:extLst>
                    <a:ext uri="{9D8B030D-6E8A-4147-A177-3AD203B41FA5}">
                      <a16:colId xmlns:a16="http://schemas.microsoft.com/office/drawing/2014/main" val="2754486150"/>
                    </a:ext>
                  </a:extLst>
                </a:gridCol>
                <a:gridCol w="627166">
                  <a:extLst>
                    <a:ext uri="{9D8B030D-6E8A-4147-A177-3AD203B41FA5}">
                      <a16:colId xmlns:a16="http://schemas.microsoft.com/office/drawing/2014/main" val="3320009220"/>
                    </a:ext>
                  </a:extLst>
                </a:gridCol>
                <a:gridCol w="1040252">
                  <a:extLst>
                    <a:ext uri="{9D8B030D-6E8A-4147-A177-3AD203B41FA5}">
                      <a16:colId xmlns:a16="http://schemas.microsoft.com/office/drawing/2014/main" val="4145269800"/>
                    </a:ext>
                  </a:extLst>
                </a:gridCol>
                <a:gridCol w="663349">
                  <a:extLst>
                    <a:ext uri="{9D8B030D-6E8A-4147-A177-3AD203B41FA5}">
                      <a16:colId xmlns:a16="http://schemas.microsoft.com/office/drawing/2014/main" val="1061539083"/>
                    </a:ext>
                  </a:extLst>
                </a:gridCol>
                <a:gridCol w="663349">
                  <a:extLst>
                    <a:ext uri="{9D8B030D-6E8A-4147-A177-3AD203B41FA5}">
                      <a16:colId xmlns:a16="http://schemas.microsoft.com/office/drawing/2014/main" val="2262775594"/>
                    </a:ext>
                  </a:extLst>
                </a:gridCol>
                <a:gridCol w="663349">
                  <a:extLst>
                    <a:ext uri="{9D8B030D-6E8A-4147-A177-3AD203B41FA5}">
                      <a16:colId xmlns:a16="http://schemas.microsoft.com/office/drawing/2014/main" val="1260102900"/>
                    </a:ext>
                  </a:extLst>
                </a:gridCol>
              </a:tblGrid>
              <a:tr h="324798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268241"/>
                  </a:ext>
                </a:extLst>
              </a:tr>
              <a:tr h="25146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R2-2506511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Recovery of N3mb path failure for unicast transport of multicast session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 (ZTE Corporation, Nokia, Huawei, CATT)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Rel-19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38.300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5MBS_Ph2, TEI19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RP-252798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4382292"/>
                  </a:ext>
                </a:extLst>
              </a:tr>
            </a:tbl>
          </a:graphicData>
        </a:graphic>
      </p:graphicFrame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CF53F545-5F3C-6AA4-675E-21BBA393D9A6}"/>
              </a:ext>
            </a:extLst>
          </p:cNvPr>
          <p:cNvSpPr txBox="1">
            <a:spLocks/>
          </p:cNvSpPr>
          <p:nvPr/>
        </p:nvSpPr>
        <p:spPr bwMode="auto">
          <a:xfrm>
            <a:off x="655493" y="3104386"/>
            <a:ext cx="8388350" cy="5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6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 dirty="0"/>
              <a:t> No TEI identifier (Rel-18 WI)</a:t>
            </a:r>
          </a:p>
          <a:p>
            <a:pPr marL="0" indent="0">
              <a:buNone/>
            </a:pPr>
            <a:r>
              <a:rPr lang="fr-FR" altLang="en-US" sz="1200" kern="0" dirty="0"/>
              <a:t>TS 38.473 CR 0146 </a:t>
            </a:r>
          </a:p>
          <a:p>
            <a:pPr marL="0" indent="0">
              <a:buNone/>
            </a:pPr>
            <a:r>
              <a:rPr lang="fr-FR" altLang="en-US" sz="1200" kern="0" dirty="0"/>
              <a:t>TS 38.413 CR 1120</a:t>
            </a:r>
          </a:p>
          <a:p>
            <a:pPr marL="0" indent="0">
              <a:buNone/>
            </a:pPr>
            <a:endParaRPr lang="en-US" altLang="en-US" sz="1800" kern="0" dirty="0"/>
          </a:p>
        </p:txBody>
      </p:sp>
    </p:spTree>
    <p:extLst>
      <p:ext uri="{BB962C8B-B14F-4D97-AF65-F5344CB8AC3E}">
        <p14:creationId xmlns:p14="http://schemas.microsoft.com/office/powerpoint/2010/main" val="687437069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5ED893-8B0C-689B-F3B2-1802C7594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TEI 19 – RAN1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39212EE-AA88-E5F1-833D-1A1C878D3A3E}"/>
              </a:ext>
            </a:extLst>
          </p:cNvPr>
          <p:cNvGraphicFramePr>
            <a:graphicFrameLocks noGrp="1"/>
          </p:cNvGraphicFramePr>
          <p:nvPr/>
        </p:nvGraphicFramePr>
        <p:xfrm>
          <a:off x="488950" y="1736275"/>
          <a:ext cx="8388350" cy="356384"/>
        </p:xfrm>
        <a:graphic>
          <a:graphicData uri="http://schemas.openxmlformats.org/drawingml/2006/table">
            <a:tbl>
              <a:tblPr/>
              <a:tblGrid>
                <a:gridCol w="542904">
                  <a:extLst>
                    <a:ext uri="{9D8B030D-6E8A-4147-A177-3AD203B41FA5}">
                      <a16:colId xmlns:a16="http://schemas.microsoft.com/office/drawing/2014/main" val="2250874872"/>
                    </a:ext>
                  </a:extLst>
                </a:gridCol>
                <a:gridCol w="1970450">
                  <a:extLst>
                    <a:ext uri="{9D8B030D-6E8A-4147-A177-3AD203B41FA5}">
                      <a16:colId xmlns:a16="http://schemas.microsoft.com/office/drawing/2014/main" val="553505372"/>
                    </a:ext>
                  </a:extLst>
                </a:gridCol>
                <a:gridCol w="882219">
                  <a:extLst>
                    <a:ext uri="{9D8B030D-6E8A-4147-A177-3AD203B41FA5}">
                      <a16:colId xmlns:a16="http://schemas.microsoft.com/office/drawing/2014/main" val="3081195031"/>
                    </a:ext>
                  </a:extLst>
                </a:gridCol>
                <a:gridCol w="620461">
                  <a:extLst>
                    <a:ext uri="{9D8B030D-6E8A-4147-A177-3AD203B41FA5}">
                      <a16:colId xmlns:a16="http://schemas.microsoft.com/office/drawing/2014/main" val="2351180493"/>
                    </a:ext>
                  </a:extLst>
                </a:gridCol>
                <a:gridCol w="581683">
                  <a:extLst>
                    <a:ext uri="{9D8B030D-6E8A-4147-A177-3AD203B41FA5}">
                      <a16:colId xmlns:a16="http://schemas.microsoft.com/office/drawing/2014/main" val="3435136719"/>
                    </a:ext>
                  </a:extLst>
                </a:gridCol>
                <a:gridCol w="1764438">
                  <a:extLst>
                    <a:ext uri="{9D8B030D-6E8A-4147-A177-3AD203B41FA5}">
                      <a16:colId xmlns:a16="http://schemas.microsoft.com/office/drawing/2014/main" val="3384664647"/>
                    </a:ext>
                  </a:extLst>
                </a:gridCol>
                <a:gridCol w="455652">
                  <a:extLst>
                    <a:ext uri="{9D8B030D-6E8A-4147-A177-3AD203B41FA5}">
                      <a16:colId xmlns:a16="http://schemas.microsoft.com/office/drawing/2014/main" val="2628053362"/>
                    </a:ext>
                  </a:extLst>
                </a:gridCol>
                <a:gridCol w="707714">
                  <a:extLst>
                    <a:ext uri="{9D8B030D-6E8A-4147-A177-3AD203B41FA5}">
                      <a16:colId xmlns:a16="http://schemas.microsoft.com/office/drawing/2014/main" val="3192211298"/>
                    </a:ext>
                  </a:extLst>
                </a:gridCol>
                <a:gridCol w="862829">
                  <a:extLst>
                    <a:ext uri="{9D8B030D-6E8A-4147-A177-3AD203B41FA5}">
                      <a16:colId xmlns:a16="http://schemas.microsoft.com/office/drawing/2014/main" val="1650566297"/>
                    </a:ext>
                  </a:extLst>
                </a:gridCol>
              </a:tblGrid>
              <a:tr h="138190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  <a:endParaRPr lang="en-US" sz="7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882297"/>
                  </a:ext>
                </a:extLst>
              </a:tr>
              <a:tr h="21819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R2-2506412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SR triggered SSSG switching [SRTrig_SSSGSwitch]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Ericsson, Qualcomm Incorporated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38.331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TEI19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5396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RP-252797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1209450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2EEE412-BD18-32AD-18C9-DC7C5ED31B7F}"/>
              </a:ext>
            </a:extLst>
          </p:cNvPr>
          <p:cNvSpPr txBox="1">
            <a:spLocks/>
          </p:cNvSpPr>
          <p:nvPr/>
        </p:nvSpPr>
        <p:spPr bwMode="auto">
          <a:xfrm>
            <a:off x="488950" y="999955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7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 dirty="0"/>
              <a:t> [</a:t>
            </a:r>
            <a:r>
              <a:rPr lang="en-US" altLang="en-US" sz="1800" kern="0" dirty="0" err="1"/>
              <a:t>SRTrig_SSSGSwitch</a:t>
            </a:r>
            <a:r>
              <a:rPr lang="en-US" altLang="en-US" sz="1800" kern="0" dirty="0"/>
              <a:t>]</a:t>
            </a:r>
          </a:p>
          <a:p>
            <a:pPr marL="0" indent="0">
              <a:buNone/>
            </a:pPr>
            <a:r>
              <a:rPr lang="en-US" altLang="en-US" sz="1200" kern="0" dirty="0"/>
              <a:t>RAN1 - TS 38.213 CR0713</a:t>
            </a:r>
            <a:r>
              <a:rPr lang="en-US" altLang="en-US" sz="1800" kern="0" dirty="0"/>
              <a:t> </a:t>
            </a:r>
          </a:p>
          <a:p>
            <a:pPr marL="0" indent="0">
              <a:buNone/>
            </a:pPr>
            <a:endParaRPr lang="en-US" altLang="en-US" sz="1800" kern="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F05E933-C9B4-060C-B448-B33F68F4AD19}"/>
              </a:ext>
            </a:extLst>
          </p:cNvPr>
          <p:cNvGraphicFramePr>
            <a:graphicFrameLocks noGrp="1"/>
          </p:cNvGraphicFramePr>
          <p:nvPr/>
        </p:nvGraphicFramePr>
        <p:xfrm>
          <a:off x="488950" y="2694283"/>
          <a:ext cx="8388350" cy="455874"/>
        </p:xfrm>
        <a:graphic>
          <a:graphicData uri="http://schemas.openxmlformats.org/drawingml/2006/table">
            <a:tbl>
              <a:tblPr/>
              <a:tblGrid>
                <a:gridCol w="533653">
                  <a:extLst>
                    <a:ext uri="{9D8B030D-6E8A-4147-A177-3AD203B41FA5}">
                      <a16:colId xmlns:a16="http://schemas.microsoft.com/office/drawing/2014/main" val="57067919"/>
                    </a:ext>
                  </a:extLst>
                </a:gridCol>
                <a:gridCol w="1936873">
                  <a:extLst>
                    <a:ext uri="{9D8B030D-6E8A-4147-A177-3AD203B41FA5}">
                      <a16:colId xmlns:a16="http://schemas.microsoft.com/office/drawing/2014/main" val="2012094042"/>
                    </a:ext>
                  </a:extLst>
                </a:gridCol>
                <a:gridCol w="714713">
                  <a:extLst>
                    <a:ext uri="{9D8B030D-6E8A-4147-A177-3AD203B41FA5}">
                      <a16:colId xmlns:a16="http://schemas.microsoft.com/office/drawing/2014/main" val="3810790383"/>
                    </a:ext>
                  </a:extLst>
                </a:gridCol>
                <a:gridCol w="609888">
                  <a:extLst>
                    <a:ext uri="{9D8B030D-6E8A-4147-A177-3AD203B41FA5}">
                      <a16:colId xmlns:a16="http://schemas.microsoft.com/office/drawing/2014/main" val="4053525976"/>
                    </a:ext>
                  </a:extLst>
                </a:gridCol>
                <a:gridCol w="571771">
                  <a:extLst>
                    <a:ext uri="{9D8B030D-6E8A-4147-A177-3AD203B41FA5}">
                      <a16:colId xmlns:a16="http://schemas.microsoft.com/office/drawing/2014/main" val="1780252417"/>
                    </a:ext>
                  </a:extLst>
                </a:gridCol>
                <a:gridCol w="2039315">
                  <a:extLst>
                    <a:ext uri="{9D8B030D-6E8A-4147-A177-3AD203B41FA5}">
                      <a16:colId xmlns:a16="http://schemas.microsoft.com/office/drawing/2014/main" val="472011354"/>
                    </a:ext>
                  </a:extLst>
                </a:gridCol>
                <a:gridCol w="447887">
                  <a:extLst>
                    <a:ext uri="{9D8B030D-6E8A-4147-A177-3AD203B41FA5}">
                      <a16:colId xmlns:a16="http://schemas.microsoft.com/office/drawing/2014/main" val="2426823033"/>
                    </a:ext>
                  </a:extLst>
                </a:gridCol>
                <a:gridCol w="686124">
                  <a:extLst>
                    <a:ext uri="{9D8B030D-6E8A-4147-A177-3AD203B41FA5}">
                      <a16:colId xmlns:a16="http://schemas.microsoft.com/office/drawing/2014/main" val="2925814840"/>
                    </a:ext>
                  </a:extLst>
                </a:gridCol>
                <a:gridCol w="848126">
                  <a:extLst>
                    <a:ext uri="{9D8B030D-6E8A-4147-A177-3AD203B41FA5}">
                      <a16:colId xmlns:a16="http://schemas.microsoft.com/office/drawing/2014/main" val="2639458216"/>
                    </a:ext>
                  </a:extLst>
                </a:gridCol>
              </a:tblGrid>
              <a:tr h="135834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2987610"/>
                  </a:ext>
                </a:extLst>
              </a:tr>
              <a:tr h="27452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R2-2506471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32 HARQ processes to TN [TN32HARQ]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HiSilicon, Ericsson, ZTE Corporation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38.331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TEI19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5410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RP-252798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9773954"/>
                  </a:ext>
                </a:extLst>
              </a:tr>
            </a:tbl>
          </a:graphicData>
        </a:graphic>
      </p:graphicFrame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577D9CD-58B9-C396-2F8E-E142A41B5C08}"/>
              </a:ext>
            </a:extLst>
          </p:cNvPr>
          <p:cNvSpPr txBox="1">
            <a:spLocks/>
          </p:cNvSpPr>
          <p:nvPr/>
        </p:nvSpPr>
        <p:spPr bwMode="auto">
          <a:xfrm>
            <a:off x="488950" y="2092659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7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 dirty="0"/>
              <a:t> [TN32HARQ]</a:t>
            </a:r>
          </a:p>
          <a:p>
            <a:pPr marL="0" indent="0">
              <a:buNone/>
            </a:pPr>
            <a:r>
              <a:rPr lang="en-US" altLang="en-US" sz="1400" kern="0" dirty="0"/>
              <a:t>38.212 CR 0222 </a:t>
            </a:r>
          </a:p>
        </p:txBody>
      </p:sp>
    </p:spTree>
    <p:extLst>
      <p:ext uri="{BB962C8B-B14F-4D97-AF65-F5344CB8AC3E}">
        <p14:creationId xmlns:p14="http://schemas.microsoft.com/office/powerpoint/2010/main" val="3585776873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8C85B2-E3DC-6380-8326-D5E02EA70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TEI19 – UE capabilities	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79034EA-C739-A740-1848-40D8AFCF8B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497792"/>
              </p:ext>
            </p:extLst>
          </p:nvPr>
        </p:nvGraphicFramePr>
        <p:xfrm>
          <a:off x="488950" y="1486460"/>
          <a:ext cx="8388350" cy="2058430"/>
        </p:xfrm>
        <a:graphic>
          <a:graphicData uri="http://schemas.openxmlformats.org/drawingml/2006/table">
            <a:tbl>
              <a:tblPr/>
              <a:tblGrid>
                <a:gridCol w="542904">
                  <a:extLst>
                    <a:ext uri="{9D8B030D-6E8A-4147-A177-3AD203B41FA5}">
                      <a16:colId xmlns:a16="http://schemas.microsoft.com/office/drawing/2014/main" val="2250874872"/>
                    </a:ext>
                  </a:extLst>
                </a:gridCol>
                <a:gridCol w="1970450">
                  <a:extLst>
                    <a:ext uri="{9D8B030D-6E8A-4147-A177-3AD203B41FA5}">
                      <a16:colId xmlns:a16="http://schemas.microsoft.com/office/drawing/2014/main" val="553505372"/>
                    </a:ext>
                  </a:extLst>
                </a:gridCol>
                <a:gridCol w="882219">
                  <a:extLst>
                    <a:ext uri="{9D8B030D-6E8A-4147-A177-3AD203B41FA5}">
                      <a16:colId xmlns:a16="http://schemas.microsoft.com/office/drawing/2014/main" val="3081195031"/>
                    </a:ext>
                  </a:extLst>
                </a:gridCol>
                <a:gridCol w="620461">
                  <a:extLst>
                    <a:ext uri="{9D8B030D-6E8A-4147-A177-3AD203B41FA5}">
                      <a16:colId xmlns:a16="http://schemas.microsoft.com/office/drawing/2014/main" val="2351180493"/>
                    </a:ext>
                  </a:extLst>
                </a:gridCol>
                <a:gridCol w="581683">
                  <a:extLst>
                    <a:ext uri="{9D8B030D-6E8A-4147-A177-3AD203B41FA5}">
                      <a16:colId xmlns:a16="http://schemas.microsoft.com/office/drawing/2014/main" val="3435136719"/>
                    </a:ext>
                  </a:extLst>
                </a:gridCol>
                <a:gridCol w="1764438">
                  <a:extLst>
                    <a:ext uri="{9D8B030D-6E8A-4147-A177-3AD203B41FA5}">
                      <a16:colId xmlns:a16="http://schemas.microsoft.com/office/drawing/2014/main" val="3384664647"/>
                    </a:ext>
                  </a:extLst>
                </a:gridCol>
                <a:gridCol w="455652">
                  <a:extLst>
                    <a:ext uri="{9D8B030D-6E8A-4147-A177-3AD203B41FA5}">
                      <a16:colId xmlns:a16="http://schemas.microsoft.com/office/drawing/2014/main" val="2628053362"/>
                    </a:ext>
                  </a:extLst>
                </a:gridCol>
                <a:gridCol w="707714">
                  <a:extLst>
                    <a:ext uri="{9D8B030D-6E8A-4147-A177-3AD203B41FA5}">
                      <a16:colId xmlns:a16="http://schemas.microsoft.com/office/drawing/2014/main" val="3192211298"/>
                    </a:ext>
                  </a:extLst>
                </a:gridCol>
                <a:gridCol w="862829">
                  <a:extLst>
                    <a:ext uri="{9D8B030D-6E8A-4147-A177-3AD203B41FA5}">
                      <a16:colId xmlns:a16="http://schemas.microsoft.com/office/drawing/2014/main" val="1650566297"/>
                    </a:ext>
                  </a:extLst>
                </a:gridCol>
              </a:tblGrid>
              <a:tr h="138190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  <a:endParaRPr lang="en-US" sz="7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882297"/>
                  </a:ext>
                </a:extLst>
              </a:tr>
              <a:tr h="744769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R2-2506627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Rel-19 UE capability, including [TN32HARQ], [</a:t>
                      </a:r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Pos_SRSHop</a:t>
                      </a: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], [</a:t>
                      </a:r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SRTrig_SSSGSwitch</a:t>
                      </a: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], [</a:t>
                      </a:r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SRSCS_ULTxSwitch</a:t>
                      </a: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], [</a:t>
                      </a:r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SimCSI_count</a:t>
                      </a: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], [</a:t>
                      </a:r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SimCSI_countNES</a:t>
                      </a: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], [TxSwitch_R19]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Xiaomi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38.306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NR_AIML_air, NR_Mob_Ph4, NR_MIMO_Ph5, NR_duplex_evo, Netw_Energy_NR_enh, NR_LPWUS, NR_XR_Ph3, NR_NTN_Ph3, NR_ENDC_RF_Ph4, NR_ATG_enh, NR_RRM_Ph5, NonCol_intraB_ENDC_NR_CA_Ph2, NR_SL_relay_multihop, NR_ENDC_SON_MDT_Ph4, TEI19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RP-252764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173305"/>
                  </a:ext>
                </a:extLst>
              </a:tr>
              <a:tr h="744769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R2-2506628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Rel-19 UE capability, including [TN32HARQ], [</a:t>
                      </a:r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Pos_SRSHop</a:t>
                      </a: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], [</a:t>
                      </a:r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SRTrig_SSSGSwitch</a:t>
                      </a: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], [</a:t>
                      </a:r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SRSCS_ULTxSwitch</a:t>
                      </a: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], [</a:t>
                      </a:r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SimCSI_count</a:t>
                      </a: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], [</a:t>
                      </a:r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SimCSI_countNES</a:t>
                      </a: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], [TxSwitch_R19]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Xiaomi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Rel-19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38.331</a:t>
                      </a:r>
                      <a:endParaRPr lang="en-US" sz="7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NR_AIML_air, NR_Mob_Ph4, NR_MIMO_Ph5, NR_duplex_evo, Netw_Energy_NR_enh, NR_LPWUS, NR_XR_Ph3, NR_NTN_Ph3, NR_ENDC_RF_Ph4, NR_ATG_enh, NR_RRM_Ph5, NonCol_intraB_ENDC_NR_CA_Ph2, NR_SL_relay_multihop, NR_ENDC_SON_MDT_Ph4, TEI19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5403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RP-252764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15485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6167424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C0D9C5-A79D-B7DF-94D4-8455713AA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TEI 18 with </a:t>
            </a:r>
            <a:r>
              <a:rPr lang="en-US" dirty="0" err="1"/>
              <a:t>identifers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888D0A-0D89-943F-3D6A-8A2A941BF19F}"/>
              </a:ext>
            </a:extLst>
          </p:cNvPr>
          <p:cNvSpPr txBox="1">
            <a:spLocks/>
          </p:cNvSpPr>
          <p:nvPr/>
        </p:nvSpPr>
        <p:spPr bwMode="auto">
          <a:xfrm>
            <a:off x="381000" y="1195902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 dirty="0"/>
              <a:t> [FR1_7MHz_BW]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1F75A39-6F11-7A33-8020-8D39D37D4D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2145565"/>
              </p:ext>
            </p:extLst>
          </p:nvPr>
        </p:nvGraphicFramePr>
        <p:xfrm>
          <a:off x="488950" y="1614646"/>
          <a:ext cx="8388349" cy="639652"/>
        </p:xfrm>
        <a:graphic>
          <a:graphicData uri="http://schemas.openxmlformats.org/drawingml/2006/table">
            <a:tbl>
              <a:tblPr/>
              <a:tblGrid>
                <a:gridCol w="604371">
                  <a:extLst>
                    <a:ext uri="{9D8B030D-6E8A-4147-A177-3AD203B41FA5}">
                      <a16:colId xmlns:a16="http://schemas.microsoft.com/office/drawing/2014/main" val="2243896080"/>
                    </a:ext>
                  </a:extLst>
                </a:gridCol>
                <a:gridCol w="2193544">
                  <a:extLst>
                    <a:ext uri="{9D8B030D-6E8A-4147-A177-3AD203B41FA5}">
                      <a16:colId xmlns:a16="http://schemas.microsoft.com/office/drawing/2014/main" val="940479"/>
                    </a:ext>
                  </a:extLst>
                </a:gridCol>
                <a:gridCol w="884972">
                  <a:extLst>
                    <a:ext uri="{9D8B030D-6E8A-4147-A177-3AD203B41FA5}">
                      <a16:colId xmlns:a16="http://schemas.microsoft.com/office/drawing/2014/main" val="3617032438"/>
                    </a:ext>
                  </a:extLst>
                </a:gridCol>
                <a:gridCol w="647541">
                  <a:extLst>
                    <a:ext uri="{9D8B030D-6E8A-4147-A177-3AD203B41FA5}">
                      <a16:colId xmlns:a16="http://schemas.microsoft.com/office/drawing/2014/main" val="1084971000"/>
                    </a:ext>
                  </a:extLst>
                </a:gridCol>
                <a:gridCol w="647541">
                  <a:extLst>
                    <a:ext uri="{9D8B030D-6E8A-4147-A177-3AD203B41FA5}">
                      <a16:colId xmlns:a16="http://schemas.microsoft.com/office/drawing/2014/main" val="4254707960"/>
                    </a:ext>
                  </a:extLst>
                </a:gridCol>
                <a:gridCol w="1165573">
                  <a:extLst>
                    <a:ext uri="{9D8B030D-6E8A-4147-A177-3AD203B41FA5}">
                      <a16:colId xmlns:a16="http://schemas.microsoft.com/office/drawing/2014/main" val="798194763"/>
                    </a:ext>
                  </a:extLst>
                </a:gridCol>
                <a:gridCol w="507240">
                  <a:extLst>
                    <a:ext uri="{9D8B030D-6E8A-4147-A177-3AD203B41FA5}">
                      <a16:colId xmlns:a16="http://schemas.microsoft.com/office/drawing/2014/main" val="4164524550"/>
                    </a:ext>
                  </a:extLst>
                </a:gridCol>
                <a:gridCol w="777049">
                  <a:extLst>
                    <a:ext uri="{9D8B030D-6E8A-4147-A177-3AD203B41FA5}">
                      <a16:colId xmlns:a16="http://schemas.microsoft.com/office/drawing/2014/main" val="3722895609"/>
                    </a:ext>
                  </a:extLst>
                </a:gridCol>
                <a:gridCol w="960518">
                  <a:extLst>
                    <a:ext uri="{9D8B030D-6E8A-4147-A177-3AD203B41FA5}">
                      <a16:colId xmlns:a16="http://schemas.microsoft.com/office/drawing/2014/main" val="1477969893"/>
                    </a:ext>
                  </a:extLst>
                </a:gridCol>
              </a:tblGrid>
              <a:tr h="153840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594082"/>
                  </a:ext>
                </a:extLst>
              </a:tr>
              <a:tr h="24290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R2-2506647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7MHz channel bandwidth [FR1_7MHz_BW]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T-Mobile USA, 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Rel-18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38.331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TEI18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5308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RP-252769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1734936"/>
                  </a:ext>
                </a:extLst>
              </a:tr>
              <a:tr h="24290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R2-2506648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7MHz channel bandwidth [FR1_7MHz_BW]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T-Mobile USA, 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Rel-18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38.306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TEI18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RP-252769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2774130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46CF570-094D-93D5-28B7-105436B286CD}"/>
              </a:ext>
            </a:extLst>
          </p:cNvPr>
          <p:cNvSpPr txBox="1">
            <a:spLocks/>
          </p:cNvSpPr>
          <p:nvPr/>
        </p:nvSpPr>
        <p:spPr bwMode="auto">
          <a:xfrm>
            <a:off x="377825" y="2470459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 dirty="0"/>
              <a:t>[PL RS Type 1 CG]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F1D07A9-D360-0125-819A-683A8586F2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0782599"/>
              </p:ext>
            </p:extLst>
          </p:nvPr>
        </p:nvGraphicFramePr>
        <p:xfrm>
          <a:off x="488949" y="2994522"/>
          <a:ext cx="8388349" cy="396746"/>
        </p:xfrm>
        <a:graphic>
          <a:graphicData uri="http://schemas.openxmlformats.org/drawingml/2006/table">
            <a:tbl>
              <a:tblPr/>
              <a:tblGrid>
                <a:gridCol w="604371">
                  <a:extLst>
                    <a:ext uri="{9D8B030D-6E8A-4147-A177-3AD203B41FA5}">
                      <a16:colId xmlns:a16="http://schemas.microsoft.com/office/drawing/2014/main" val="4213783795"/>
                    </a:ext>
                  </a:extLst>
                </a:gridCol>
                <a:gridCol w="2193544">
                  <a:extLst>
                    <a:ext uri="{9D8B030D-6E8A-4147-A177-3AD203B41FA5}">
                      <a16:colId xmlns:a16="http://schemas.microsoft.com/office/drawing/2014/main" val="2845601836"/>
                    </a:ext>
                  </a:extLst>
                </a:gridCol>
                <a:gridCol w="884972">
                  <a:extLst>
                    <a:ext uri="{9D8B030D-6E8A-4147-A177-3AD203B41FA5}">
                      <a16:colId xmlns:a16="http://schemas.microsoft.com/office/drawing/2014/main" val="1978953106"/>
                    </a:ext>
                  </a:extLst>
                </a:gridCol>
                <a:gridCol w="647541">
                  <a:extLst>
                    <a:ext uri="{9D8B030D-6E8A-4147-A177-3AD203B41FA5}">
                      <a16:colId xmlns:a16="http://schemas.microsoft.com/office/drawing/2014/main" val="920480299"/>
                    </a:ext>
                  </a:extLst>
                </a:gridCol>
                <a:gridCol w="647541">
                  <a:extLst>
                    <a:ext uri="{9D8B030D-6E8A-4147-A177-3AD203B41FA5}">
                      <a16:colId xmlns:a16="http://schemas.microsoft.com/office/drawing/2014/main" val="3782670738"/>
                    </a:ext>
                  </a:extLst>
                </a:gridCol>
                <a:gridCol w="1165573">
                  <a:extLst>
                    <a:ext uri="{9D8B030D-6E8A-4147-A177-3AD203B41FA5}">
                      <a16:colId xmlns:a16="http://schemas.microsoft.com/office/drawing/2014/main" val="1968828244"/>
                    </a:ext>
                  </a:extLst>
                </a:gridCol>
                <a:gridCol w="507240">
                  <a:extLst>
                    <a:ext uri="{9D8B030D-6E8A-4147-A177-3AD203B41FA5}">
                      <a16:colId xmlns:a16="http://schemas.microsoft.com/office/drawing/2014/main" val="730672987"/>
                    </a:ext>
                  </a:extLst>
                </a:gridCol>
                <a:gridCol w="777049">
                  <a:extLst>
                    <a:ext uri="{9D8B030D-6E8A-4147-A177-3AD203B41FA5}">
                      <a16:colId xmlns:a16="http://schemas.microsoft.com/office/drawing/2014/main" val="682673119"/>
                    </a:ext>
                  </a:extLst>
                </a:gridCol>
                <a:gridCol w="960518">
                  <a:extLst>
                    <a:ext uri="{9D8B030D-6E8A-4147-A177-3AD203B41FA5}">
                      <a16:colId xmlns:a16="http://schemas.microsoft.com/office/drawing/2014/main" val="2627816611"/>
                    </a:ext>
                  </a:extLst>
                </a:gridCol>
              </a:tblGrid>
              <a:tr h="153840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4494501"/>
                  </a:ext>
                </a:extLst>
              </a:tr>
              <a:tr h="24290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R2-2506637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uplink power control for Type-1 CG-PUSCH [PL RS Type 1 CG]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Ofinno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Rel-18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38.331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TEI18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5438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RP-252769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8048557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0FDC08E-2547-5E23-FFE2-41A5A63318DB}"/>
              </a:ext>
            </a:extLst>
          </p:cNvPr>
          <p:cNvSpPr txBox="1">
            <a:spLocks/>
          </p:cNvSpPr>
          <p:nvPr/>
        </p:nvSpPr>
        <p:spPr bwMode="auto">
          <a:xfrm>
            <a:off x="377825" y="3524875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 dirty="0"/>
              <a:t>[HARQ-ACK MUX on PUSCH]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3538DB2-D2DC-9CF4-2F0C-960DEDE4DE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6927457"/>
              </p:ext>
            </p:extLst>
          </p:nvPr>
        </p:nvGraphicFramePr>
        <p:xfrm>
          <a:off x="485486" y="3943619"/>
          <a:ext cx="8388349" cy="761105"/>
        </p:xfrm>
        <a:graphic>
          <a:graphicData uri="http://schemas.openxmlformats.org/drawingml/2006/table">
            <a:tbl>
              <a:tblPr/>
              <a:tblGrid>
                <a:gridCol w="604371">
                  <a:extLst>
                    <a:ext uri="{9D8B030D-6E8A-4147-A177-3AD203B41FA5}">
                      <a16:colId xmlns:a16="http://schemas.microsoft.com/office/drawing/2014/main" val="226773438"/>
                    </a:ext>
                  </a:extLst>
                </a:gridCol>
                <a:gridCol w="2193544">
                  <a:extLst>
                    <a:ext uri="{9D8B030D-6E8A-4147-A177-3AD203B41FA5}">
                      <a16:colId xmlns:a16="http://schemas.microsoft.com/office/drawing/2014/main" val="1758668268"/>
                    </a:ext>
                  </a:extLst>
                </a:gridCol>
                <a:gridCol w="884972">
                  <a:extLst>
                    <a:ext uri="{9D8B030D-6E8A-4147-A177-3AD203B41FA5}">
                      <a16:colId xmlns:a16="http://schemas.microsoft.com/office/drawing/2014/main" val="1236668231"/>
                    </a:ext>
                  </a:extLst>
                </a:gridCol>
                <a:gridCol w="647541">
                  <a:extLst>
                    <a:ext uri="{9D8B030D-6E8A-4147-A177-3AD203B41FA5}">
                      <a16:colId xmlns:a16="http://schemas.microsoft.com/office/drawing/2014/main" val="1691204545"/>
                    </a:ext>
                  </a:extLst>
                </a:gridCol>
                <a:gridCol w="647541">
                  <a:extLst>
                    <a:ext uri="{9D8B030D-6E8A-4147-A177-3AD203B41FA5}">
                      <a16:colId xmlns:a16="http://schemas.microsoft.com/office/drawing/2014/main" val="2659971902"/>
                    </a:ext>
                  </a:extLst>
                </a:gridCol>
                <a:gridCol w="1165573">
                  <a:extLst>
                    <a:ext uri="{9D8B030D-6E8A-4147-A177-3AD203B41FA5}">
                      <a16:colId xmlns:a16="http://schemas.microsoft.com/office/drawing/2014/main" val="3083394780"/>
                    </a:ext>
                  </a:extLst>
                </a:gridCol>
                <a:gridCol w="507240">
                  <a:extLst>
                    <a:ext uri="{9D8B030D-6E8A-4147-A177-3AD203B41FA5}">
                      <a16:colId xmlns:a16="http://schemas.microsoft.com/office/drawing/2014/main" val="1849454626"/>
                    </a:ext>
                  </a:extLst>
                </a:gridCol>
                <a:gridCol w="777049">
                  <a:extLst>
                    <a:ext uri="{9D8B030D-6E8A-4147-A177-3AD203B41FA5}">
                      <a16:colId xmlns:a16="http://schemas.microsoft.com/office/drawing/2014/main" val="2517393092"/>
                    </a:ext>
                  </a:extLst>
                </a:gridCol>
                <a:gridCol w="960518">
                  <a:extLst>
                    <a:ext uri="{9D8B030D-6E8A-4147-A177-3AD203B41FA5}">
                      <a16:colId xmlns:a16="http://schemas.microsoft.com/office/drawing/2014/main" val="1786883214"/>
                    </a:ext>
                  </a:extLst>
                </a:gridCol>
              </a:tblGrid>
              <a:tr h="153840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7765359"/>
                  </a:ext>
                </a:extLst>
              </a:tr>
              <a:tr h="607265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R2-2506469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Corrections on Rel-18 UE capability descriptions, including [HARQ-ACK MUX on PUSCH]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Xiaomi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Rel-18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38.306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NR_MIMO_evo_DL_UL, NR_Mob_enh2, Netw_Energy_NR, NR_XR_enh, NR_NTN_enh, NR_SL_enh2, 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RP-252768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14080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3243192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8EE33A-67A9-FD96-C518-91DEF05FD7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080" y="199160"/>
            <a:ext cx="6827838" cy="857250"/>
          </a:xfrm>
        </p:spPr>
        <p:txBody>
          <a:bodyPr/>
          <a:lstStyle/>
          <a:p>
            <a:r>
              <a:rPr lang="en-US"/>
              <a:t>TEI 18 Without TEI Identifiers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F46A1B1-5E11-2EF7-5945-9CD7DACF18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0309626"/>
              </p:ext>
            </p:extLst>
          </p:nvPr>
        </p:nvGraphicFramePr>
        <p:xfrm>
          <a:off x="377825" y="1650897"/>
          <a:ext cx="8388349" cy="1975635"/>
        </p:xfrm>
        <a:graphic>
          <a:graphicData uri="http://schemas.openxmlformats.org/drawingml/2006/table">
            <a:tbl>
              <a:tblPr/>
              <a:tblGrid>
                <a:gridCol w="604371">
                  <a:extLst>
                    <a:ext uri="{9D8B030D-6E8A-4147-A177-3AD203B41FA5}">
                      <a16:colId xmlns:a16="http://schemas.microsoft.com/office/drawing/2014/main" val="3482059046"/>
                    </a:ext>
                  </a:extLst>
                </a:gridCol>
                <a:gridCol w="2193544">
                  <a:extLst>
                    <a:ext uri="{9D8B030D-6E8A-4147-A177-3AD203B41FA5}">
                      <a16:colId xmlns:a16="http://schemas.microsoft.com/office/drawing/2014/main" val="2912563534"/>
                    </a:ext>
                  </a:extLst>
                </a:gridCol>
                <a:gridCol w="884972">
                  <a:extLst>
                    <a:ext uri="{9D8B030D-6E8A-4147-A177-3AD203B41FA5}">
                      <a16:colId xmlns:a16="http://schemas.microsoft.com/office/drawing/2014/main" val="236048630"/>
                    </a:ext>
                  </a:extLst>
                </a:gridCol>
                <a:gridCol w="647541">
                  <a:extLst>
                    <a:ext uri="{9D8B030D-6E8A-4147-A177-3AD203B41FA5}">
                      <a16:colId xmlns:a16="http://schemas.microsoft.com/office/drawing/2014/main" val="3973583563"/>
                    </a:ext>
                  </a:extLst>
                </a:gridCol>
                <a:gridCol w="647541">
                  <a:extLst>
                    <a:ext uri="{9D8B030D-6E8A-4147-A177-3AD203B41FA5}">
                      <a16:colId xmlns:a16="http://schemas.microsoft.com/office/drawing/2014/main" val="1155110663"/>
                    </a:ext>
                  </a:extLst>
                </a:gridCol>
                <a:gridCol w="1165573">
                  <a:extLst>
                    <a:ext uri="{9D8B030D-6E8A-4147-A177-3AD203B41FA5}">
                      <a16:colId xmlns:a16="http://schemas.microsoft.com/office/drawing/2014/main" val="4080216751"/>
                    </a:ext>
                  </a:extLst>
                </a:gridCol>
                <a:gridCol w="507240">
                  <a:extLst>
                    <a:ext uri="{9D8B030D-6E8A-4147-A177-3AD203B41FA5}">
                      <a16:colId xmlns:a16="http://schemas.microsoft.com/office/drawing/2014/main" val="1143949096"/>
                    </a:ext>
                  </a:extLst>
                </a:gridCol>
                <a:gridCol w="777049">
                  <a:extLst>
                    <a:ext uri="{9D8B030D-6E8A-4147-A177-3AD203B41FA5}">
                      <a16:colId xmlns:a16="http://schemas.microsoft.com/office/drawing/2014/main" val="1211427998"/>
                    </a:ext>
                  </a:extLst>
                </a:gridCol>
                <a:gridCol w="960518">
                  <a:extLst>
                    <a:ext uri="{9D8B030D-6E8A-4147-A177-3AD203B41FA5}">
                      <a16:colId xmlns:a16="http://schemas.microsoft.com/office/drawing/2014/main" val="2036814679"/>
                    </a:ext>
                  </a:extLst>
                </a:gridCol>
              </a:tblGrid>
              <a:tr h="153840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7743949"/>
                  </a:ext>
                </a:extLst>
              </a:tr>
              <a:tr h="364359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R2-2506354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MBMS Interest Indication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Samsung, Nokia, Ericsson, Qualcomm Incorporated, ZTE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Rel-18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36.331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LTE_terr_bcast-Core, 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RP-252769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4089339"/>
                  </a:ext>
                </a:extLst>
              </a:tr>
              <a:tr h="24290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R2-2506374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UL spatial multiplexing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ASUSTeK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Rel-18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36.321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LTE_LATRED_L2-Core, 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1596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RP-252769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6278016"/>
                  </a:ext>
                </a:extLst>
              </a:tr>
              <a:tr h="24290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R2-2506579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to delivery of posSIB segments by dedicated signalling in RRC_CONNECTED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HiSilicon, Ericsson, Qualcomm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Rel-18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38.331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NR_pos-Core, 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5409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RP-252768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7292079"/>
                  </a:ext>
                </a:extLst>
              </a:tr>
              <a:tr h="607265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R2-2506630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Clarification on UTC time offset in IoT NTN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ZTE Corporation, Sanechips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Rel-18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36.331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LTE_NBIOT_eMTC_NTN-Core, 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5146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RP-252769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0345594"/>
                  </a:ext>
                </a:extLst>
              </a:tr>
              <a:tr h="364359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R2-2506636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Clarification on RRC procedure delay for BWP switching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Samsung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Rel-18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38.331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NR_newRAT-Core, 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5436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RP-252769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3818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5537779"/>
      </p:ext>
    </p:extLst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4FF04C-15A4-819C-7EE8-85FFE00361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B81E05-8AF9-B78D-9B60-D7C0EA412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080" y="199160"/>
            <a:ext cx="6827838" cy="857250"/>
          </a:xfrm>
        </p:spPr>
        <p:txBody>
          <a:bodyPr/>
          <a:lstStyle/>
          <a:p>
            <a:r>
              <a:rPr lang="en-US" dirty="0"/>
              <a:t>TEI 15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1C946E3-35A1-3567-4F02-09ABA64BB0B1}"/>
              </a:ext>
            </a:extLst>
          </p:cNvPr>
          <p:cNvGraphicFramePr>
            <a:graphicFrameLocks noGrp="1"/>
          </p:cNvGraphicFramePr>
          <p:nvPr/>
        </p:nvGraphicFramePr>
        <p:xfrm>
          <a:off x="485775" y="1648225"/>
          <a:ext cx="8388349" cy="2507451"/>
        </p:xfrm>
        <a:graphic>
          <a:graphicData uri="http://schemas.openxmlformats.org/drawingml/2006/table">
            <a:tbl>
              <a:tblPr/>
              <a:tblGrid>
                <a:gridCol w="579339">
                  <a:extLst>
                    <a:ext uri="{9D8B030D-6E8A-4147-A177-3AD203B41FA5}">
                      <a16:colId xmlns:a16="http://schemas.microsoft.com/office/drawing/2014/main" val="2737576029"/>
                    </a:ext>
                  </a:extLst>
                </a:gridCol>
                <a:gridCol w="2317357">
                  <a:extLst>
                    <a:ext uri="{9D8B030D-6E8A-4147-A177-3AD203B41FA5}">
                      <a16:colId xmlns:a16="http://schemas.microsoft.com/office/drawing/2014/main" val="3737226525"/>
                    </a:ext>
                  </a:extLst>
                </a:gridCol>
                <a:gridCol w="1037983">
                  <a:extLst>
                    <a:ext uri="{9D8B030D-6E8A-4147-A177-3AD203B41FA5}">
                      <a16:colId xmlns:a16="http://schemas.microsoft.com/office/drawing/2014/main" val="1524722921"/>
                    </a:ext>
                  </a:extLst>
                </a:gridCol>
                <a:gridCol w="796591">
                  <a:extLst>
                    <a:ext uri="{9D8B030D-6E8A-4147-A177-3AD203B41FA5}">
                      <a16:colId xmlns:a16="http://schemas.microsoft.com/office/drawing/2014/main" val="3406368839"/>
                    </a:ext>
                  </a:extLst>
                </a:gridCol>
                <a:gridCol w="627618">
                  <a:extLst>
                    <a:ext uri="{9D8B030D-6E8A-4147-A177-3AD203B41FA5}">
                      <a16:colId xmlns:a16="http://schemas.microsoft.com/office/drawing/2014/main" val="2540563972"/>
                    </a:ext>
                  </a:extLst>
                </a:gridCol>
                <a:gridCol w="1037983">
                  <a:extLst>
                    <a:ext uri="{9D8B030D-6E8A-4147-A177-3AD203B41FA5}">
                      <a16:colId xmlns:a16="http://schemas.microsoft.com/office/drawing/2014/main" val="2033548431"/>
                    </a:ext>
                  </a:extLst>
                </a:gridCol>
                <a:gridCol w="663826">
                  <a:extLst>
                    <a:ext uri="{9D8B030D-6E8A-4147-A177-3AD203B41FA5}">
                      <a16:colId xmlns:a16="http://schemas.microsoft.com/office/drawing/2014/main" val="973953253"/>
                    </a:ext>
                  </a:extLst>
                </a:gridCol>
                <a:gridCol w="663826">
                  <a:extLst>
                    <a:ext uri="{9D8B030D-6E8A-4147-A177-3AD203B41FA5}">
                      <a16:colId xmlns:a16="http://schemas.microsoft.com/office/drawing/2014/main" val="381503707"/>
                    </a:ext>
                  </a:extLst>
                </a:gridCol>
                <a:gridCol w="663826">
                  <a:extLst>
                    <a:ext uri="{9D8B030D-6E8A-4147-A177-3AD203B41FA5}">
                      <a16:colId xmlns:a16="http://schemas.microsoft.com/office/drawing/2014/main" val="1117886167"/>
                    </a:ext>
                  </a:extLst>
                </a:gridCol>
              </a:tblGrid>
              <a:tr h="334931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0391119"/>
                  </a:ext>
                </a:extLst>
              </a:tr>
              <a:tr h="271565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R2-2506639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Corrections on simultaneous Rx-Tx capability for TDD-SDL band combination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HiSilicon, 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Rel-15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38.306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TEI15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1310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RP-252765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4998251"/>
                  </a:ext>
                </a:extLst>
              </a:tr>
              <a:tr h="271565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R2-2506640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Corrections on simultaneous Rx-Tx capability for TDD-SDL band combination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HiSilicon, 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Rel-16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38.306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TEI15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1311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RP-252765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6425199"/>
                  </a:ext>
                </a:extLst>
              </a:tr>
              <a:tr h="271565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R2-2506641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Corrections on simultaneous Rx-Tx capability for TDD-SDL band combination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HiSilicon, 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Rel-17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38.306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TEI15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RP-252765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2737122"/>
                  </a:ext>
                </a:extLst>
              </a:tr>
              <a:tr h="271565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R2-2506642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Corrections on simultaneous Rx-Tx capability for TDD-SDL band combination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HiSilicon, 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Rel-18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38.306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TEI15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1313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RP-252765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1487917"/>
                  </a:ext>
                </a:extLst>
              </a:tr>
              <a:tr h="271565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2"/>
                        </a:rPr>
                        <a:t>R2-2506643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Clarifications on the applicability of independent gap UE capability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Rel-15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38.306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TEI15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1346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RP-252765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0128775"/>
                  </a:ext>
                </a:extLst>
              </a:tr>
              <a:tr h="271565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3"/>
                        </a:rPr>
                        <a:t>R2-2506644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Clarifications on the applicability of independent gap UE capability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Rel-16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38.306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TEI15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1347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RP-252765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1531184"/>
                  </a:ext>
                </a:extLst>
              </a:tr>
              <a:tr h="271565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4"/>
                        </a:rPr>
                        <a:t>R2-2506645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Clarifications on the applicability of independent gap UE capability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Rel-17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38.306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TEI15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1331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RP-252765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2796976"/>
                  </a:ext>
                </a:extLst>
              </a:tr>
              <a:tr h="271565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5"/>
                        </a:rPr>
                        <a:t>R2-2506646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Clarifications on the applicability of independent gap UE capability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Rel-18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38.306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TEI15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1332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RP-252765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05238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08372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75D40E86-CA8F-C124-6C84-29E869B07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63513"/>
            <a:ext cx="6827838" cy="857250"/>
          </a:xfrm>
        </p:spPr>
        <p:txBody>
          <a:bodyPr/>
          <a:lstStyle/>
          <a:p>
            <a:r>
              <a:rPr lang="en-US" altLang="en-US"/>
              <a:t>Submitted contributions in RAN2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616AEFA7-885A-4FC4-C8E0-51A82BFDE5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917349"/>
            <a:ext cx="8388350" cy="633413"/>
          </a:xfrm>
        </p:spPr>
        <p:txBody>
          <a:bodyPr/>
          <a:lstStyle/>
          <a:p>
            <a:pPr marL="341313" indent="-341313"/>
            <a:r>
              <a:rPr lang="en-US" altLang="en-US" sz="2400"/>
              <a:t>Number of tdocs stabilized to ~1600</a:t>
            </a:r>
          </a:p>
          <a:p>
            <a:pPr marL="739815" lvl="1" indent="-341313"/>
            <a:r>
              <a:rPr lang="en-US" altLang="en-US" sz="2000"/>
              <a:t>Tdoc limits and reduced Rel-18 workload</a:t>
            </a:r>
          </a:p>
        </p:txBody>
      </p:sp>
      <p:graphicFrame>
        <p:nvGraphicFramePr>
          <p:cNvPr id="2" name="Chart 3">
            <a:extLst>
              <a:ext uri="{FF2B5EF4-FFF2-40B4-BE49-F238E27FC236}">
                <a16:creationId xmlns:a16="http://schemas.microsoft.com/office/drawing/2014/main" id="{2B307970-8EC7-059B-1C1E-8678D1F457FA}"/>
              </a:ext>
            </a:extLst>
          </p:cNvPr>
          <p:cNvGraphicFramePr>
            <a:graphicFrameLocks/>
          </p:cNvGraphicFramePr>
          <p:nvPr/>
        </p:nvGraphicFramePr>
        <p:xfrm>
          <a:off x="581818" y="1721984"/>
          <a:ext cx="8202613" cy="3155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EE08A6D4-56AA-208D-FB98-107028D863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125" y="85725"/>
            <a:ext cx="6827838" cy="857250"/>
          </a:xfrm>
        </p:spPr>
        <p:txBody>
          <a:bodyPr/>
          <a:lstStyle/>
          <a:p>
            <a:r>
              <a:rPr lang="en-US" altLang="en-US" dirty="0"/>
              <a:t>RAN2 Agreed CRs 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C0796B1B-5E9F-0AFD-8A25-CE30FBEA3D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700" y="785813"/>
            <a:ext cx="8388350" cy="485775"/>
          </a:xfrm>
        </p:spPr>
        <p:txBody>
          <a:bodyPr/>
          <a:lstStyle/>
          <a:p>
            <a:pPr marL="341313" indent="-341313"/>
            <a:r>
              <a:rPr lang="en-US" altLang="en-US" sz="1800" dirty="0"/>
              <a:t>Rel-17/18 workload has decreased  </a:t>
            </a:r>
          </a:p>
          <a:p>
            <a:pPr marL="341313" indent="-341313"/>
            <a:r>
              <a:rPr lang="en-US" altLang="en-US" sz="1800" dirty="0"/>
              <a:t>137 Rel-19 CRs agreed in RAN2#131</a:t>
            </a:r>
          </a:p>
        </p:txBody>
      </p:sp>
      <p:graphicFrame>
        <p:nvGraphicFramePr>
          <p:cNvPr id="2" name="Chart 4">
            <a:extLst>
              <a:ext uri="{FF2B5EF4-FFF2-40B4-BE49-F238E27FC236}">
                <a16:creationId xmlns:a16="http://schemas.microsoft.com/office/drawing/2014/main" id="{0B6EDD7B-4019-9725-BAA7-B371E472EDA3}"/>
              </a:ext>
            </a:extLst>
          </p:cNvPr>
          <p:cNvGraphicFramePr>
            <a:graphicFrameLocks/>
          </p:cNvGraphicFramePr>
          <p:nvPr/>
        </p:nvGraphicFramePr>
        <p:xfrm>
          <a:off x="1144859" y="1386682"/>
          <a:ext cx="7235650" cy="3527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4B71FB-9AD6-9E96-48C8-788A998C7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Time in RAN2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82D0C75-1698-BCCD-1BEC-9F3C2FF3A4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0148035"/>
              </p:ext>
            </p:extLst>
          </p:nvPr>
        </p:nvGraphicFramePr>
        <p:xfrm>
          <a:off x="142875" y="2571750"/>
          <a:ext cx="8623302" cy="21375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5209">
                  <a:extLst>
                    <a:ext uri="{9D8B030D-6E8A-4147-A177-3AD203B41FA5}">
                      <a16:colId xmlns:a16="http://schemas.microsoft.com/office/drawing/2014/main" val="23026775"/>
                    </a:ext>
                  </a:extLst>
                </a:gridCol>
                <a:gridCol w="506866">
                  <a:extLst>
                    <a:ext uri="{9D8B030D-6E8A-4147-A177-3AD203B41FA5}">
                      <a16:colId xmlns:a16="http://schemas.microsoft.com/office/drawing/2014/main" val="2512217045"/>
                    </a:ext>
                  </a:extLst>
                </a:gridCol>
                <a:gridCol w="591642">
                  <a:extLst>
                    <a:ext uri="{9D8B030D-6E8A-4147-A177-3AD203B41FA5}">
                      <a16:colId xmlns:a16="http://schemas.microsoft.com/office/drawing/2014/main" val="1304487912"/>
                    </a:ext>
                  </a:extLst>
                </a:gridCol>
                <a:gridCol w="475158">
                  <a:extLst>
                    <a:ext uri="{9D8B030D-6E8A-4147-A177-3AD203B41FA5}">
                      <a16:colId xmlns:a16="http://schemas.microsoft.com/office/drawing/2014/main" val="1793783708"/>
                    </a:ext>
                  </a:extLst>
                </a:gridCol>
                <a:gridCol w="466725">
                  <a:extLst>
                    <a:ext uri="{9D8B030D-6E8A-4147-A177-3AD203B41FA5}">
                      <a16:colId xmlns:a16="http://schemas.microsoft.com/office/drawing/2014/main" val="3448453387"/>
                    </a:ext>
                  </a:extLst>
                </a:gridCol>
                <a:gridCol w="473842">
                  <a:extLst>
                    <a:ext uri="{9D8B030D-6E8A-4147-A177-3AD203B41FA5}">
                      <a16:colId xmlns:a16="http://schemas.microsoft.com/office/drawing/2014/main" val="3081535304"/>
                    </a:ext>
                  </a:extLst>
                </a:gridCol>
                <a:gridCol w="583433">
                  <a:extLst>
                    <a:ext uri="{9D8B030D-6E8A-4147-A177-3AD203B41FA5}">
                      <a16:colId xmlns:a16="http://schemas.microsoft.com/office/drawing/2014/main" val="796090734"/>
                    </a:ext>
                  </a:extLst>
                </a:gridCol>
                <a:gridCol w="507383">
                  <a:extLst>
                    <a:ext uri="{9D8B030D-6E8A-4147-A177-3AD203B41FA5}">
                      <a16:colId xmlns:a16="http://schemas.microsoft.com/office/drawing/2014/main" val="2590816221"/>
                    </a:ext>
                  </a:extLst>
                </a:gridCol>
                <a:gridCol w="545408">
                  <a:extLst>
                    <a:ext uri="{9D8B030D-6E8A-4147-A177-3AD203B41FA5}">
                      <a16:colId xmlns:a16="http://schemas.microsoft.com/office/drawing/2014/main" val="4202375031"/>
                    </a:ext>
                  </a:extLst>
                </a:gridCol>
                <a:gridCol w="585509">
                  <a:extLst>
                    <a:ext uri="{9D8B030D-6E8A-4147-A177-3AD203B41FA5}">
                      <a16:colId xmlns:a16="http://schemas.microsoft.com/office/drawing/2014/main" val="78763164"/>
                    </a:ext>
                  </a:extLst>
                </a:gridCol>
                <a:gridCol w="552450">
                  <a:extLst>
                    <a:ext uri="{9D8B030D-6E8A-4147-A177-3AD203B41FA5}">
                      <a16:colId xmlns:a16="http://schemas.microsoft.com/office/drawing/2014/main" val="4128451102"/>
                    </a:ext>
                  </a:extLst>
                </a:gridCol>
                <a:gridCol w="584562">
                  <a:extLst>
                    <a:ext uri="{9D8B030D-6E8A-4147-A177-3AD203B41FA5}">
                      <a16:colId xmlns:a16="http://schemas.microsoft.com/office/drawing/2014/main" val="1822653457"/>
                    </a:ext>
                  </a:extLst>
                </a:gridCol>
                <a:gridCol w="631705">
                  <a:extLst>
                    <a:ext uri="{9D8B030D-6E8A-4147-A177-3AD203B41FA5}">
                      <a16:colId xmlns:a16="http://schemas.microsoft.com/office/drawing/2014/main" val="1460320984"/>
                    </a:ext>
                  </a:extLst>
                </a:gridCol>
                <a:gridCol w="631705">
                  <a:extLst>
                    <a:ext uri="{9D8B030D-6E8A-4147-A177-3AD203B41FA5}">
                      <a16:colId xmlns:a16="http://schemas.microsoft.com/office/drawing/2014/main" val="3292543697"/>
                    </a:ext>
                  </a:extLst>
                </a:gridCol>
                <a:gridCol w="631705">
                  <a:extLst>
                    <a:ext uri="{9D8B030D-6E8A-4147-A177-3AD203B41FA5}">
                      <a16:colId xmlns:a16="http://schemas.microsoft.com/office/drawing/2014/main" val="29318088"/>
                    </a:ext>
                  </a:extLst>
                </a:gridCol>
              </a:tblGrid>
              <a:tr h="418693">
                <a:tc>
                  <a:txBody>
                    <a:bodyPr/>
                    <a:lstStyle/>
                    <a:p>
                      <a:r>
                        <a:rPr lang="en-US" altLang="ko-KR" sz="1100" b="1">
                          <a:solidFill>
                            <a:schemeClr val="bg1"/>
                          </a:solidFill>
                        </a:rPr>
                        <a:t>Rel-19 WI/Sis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AI/ML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AI/ML Mob.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AIoT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NES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LP-WUS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NTN/IoT NTN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SL relay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XR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Mobility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SBFD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SON/</a:t>
                      </a:r>
                    </a:p>
                    <a:p>
                      <a:pPr algn="ctr"/>
                      <a:r>
                        <a:rPr lang="en-US" sz="11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MDT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MIMO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Pos (BDS and NAVIC)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Maintenance &amp; TEI</a:t>
                      </a:r>
                    </a:p>
                  </a:txBody>
                  <a:tcPr marL="97833" marR="97833" marT="48916" marB="48916" anchor="ctr"/>
                </a:tc>
                <a:extLst>
                  <a:ext uri="{0D108BD9-81ED-4DB2-BD59-A6C34878D82A}">
                    <a16:rowId xmlns:a16="http://schemas.microsoft.com/office/drawing/2014/main" val="70223265"/>
                  </a:ext>
                </a:extLst>
              </a:tr>
              <a:tr h="500924">
                <a:tc>
                  <a:txBody>
                    <a:bodyPr/>
                    <a:lstStyle/>
                    <a:p>
                      <a:r>
                        <a:rPr lang="en-US" altLang="ko-KR" sz="1100" b="1"/>
                        <a:t>Assigned TUs (per meeting)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Arial Narrow" panose="020B0606020202030204" pitchFamily="34" charset="0"/>
                        </a:rPr>
                        <a:t>2.5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Arial Narrow" panose="020B0606020202030204" pitchFamily="34" charset="0"/>
                        </a:rPr>
                        <a:t>3.5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Arial Narrow" panose="020B0606020202030204" pitchFamily="34" charset="0"/>
                        </a:rPr>
                        <a:t>0.75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Arial Narrow" panose="020B0606020202030204" pitchFamily="34" charset="0"/>
                        </a:rPr>
                        <a:t>0.5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Arial Narrow" panose="020B0606020202030204" pitchFamily="34" charset="0"/>
                        </a:rPr>
                        <a:t>0.75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Arial Narrow" panose="020B0606020202030204" pitchFamily="34" charset="0"/>
                        </a:rPr>
                        <a:t>0.75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Arial Narrow" panose="020B0606020202030204" pitchFamily="34" charset="0"/>
                        </a:rPr>
                        <a:t>14</a:t>
                      </a:r>
                    </a:p>
                  </a:txBody>
                  <a:tcPr marL="97833" marR="97833" marT="48916" marB="48916" anchor="ctr"/>
                </a:tc>
                <a:extLst>
                  <a:ext uri="{0D108BD9-81ED-4DB2-BD59-A6C34878D82A}">
                    <a16:rowId xmlns:a16="http://schemas.microsoft.com/office/drawing/2014/main" val="1946937859"/>
                  </a:ext>
                </a:extLst>
              </a:tr>
              <a:tr h="4284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>
                          <a:solidFill>
                            <a:schemeClr val="tx1"/>
                          </a:solidFill>
                        </a:rPr>
                        <a:t>Approx Online </a:t>
                      </a:r>
                      <a:r>
                        <a:rPr lang="en-US" altLang="ko-KR" sz="1100" b="1"/>
                        <a:t>time spent  RAN2#120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atin typeface="Arial Narrow" panose="020B0606020202030204" pitchFamily="34" charset="0"/>
                        </a:rPr>
                        <a:t>4.5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Arial Narrow" panose="020B0606020202030204" pitchFamily="34" charset="0"/>
                        </a:rPr>
                        <a:t>2.5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4.5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Arial Narrow" panose="020B0606020202030204" pitchFamily="34" charset="0"/>
                        </a:rPr>
                        <a:t>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Arial Narrow" panose="020B0606020202030204" pitchFamily="34" charset="0"/>
                        </a:rPr>
                        <a:t>2.5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Arial Narrow" panose="020B0606020202030204" pitchFamily="34" charset="0"/>
                        </a:rPr>
                        <a:t>4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Arial Narrow" panose="020B0606020202030204" pitchFamily="34" charset="0"/>
                        </a:rPr>
                        <a:t>.75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12</a:t>
                      </a:r>
                    </a:p>
                  </a:txBody>
                  <a:tcPr marL="97833" marR="97833" marT="48916" marB="48916" anchor="ctr"/>
                </a:tc>
                <a:extLst>
                  <a:ext uri="{0D108BD9-81ED-4DB2-BD59-A6C34878D82A}">
                    <a16:rowId xmlns:a16="http://schemas.microsoft.com/office/drawing/2014/main" val="2126859008"/>
                  </a:ext>
                </a:extLst>
              </a:tr>
            </a:tbl>
          </a:graphicData>
        </a:graphic>
      </p:graphicFrame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930091A-1403-CF20-DE73-5D716774F0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1028700"/>
            <a:ext cx="8388350" cy="2449286"/>
          </a:xfrm>
        </p:spPr>
        <p:txBody>
          <a:bodyPr/>
          <a:lstStyle/>
          <a:p>
            <a:r>
              <a:rPr lang="en-US" sz="1800" dirty="0"/>
              <a:t>3 parallel sessions are used for official online discussions throughout the week.  </a:t>
            </a:r>
          </a:p>
          <a:p>
            <a:pPr lvl="1"/>
            <a:r>
              <a:rPr lang="en-US" sz="1400" dirty="0"/>
              <a:t>Online time spent for all Rel-19 WIs is generally 25-100% higher.  Maintenance still continues to occupy a significant amount of time in RAN2 (~30% of the time)</a:t>
            </a:r>
          </a:p>
          <a:p>
            <a:r>
              <a:rPr lang="en-US" sz="1800" dirty="0"/>
              <a:t>1 offline session is used for official offline discussions </a:t>
            </a:r>
          </a:p>
        </p:txBody>
      </p:sp>
    </p:spTree>
    <p:extLst>
      <p:ext uri="{BB962C8B-B14F-4D97-AF65-F5344CB8AC3E}">
        <p14:creationId xmlns:p14="http://schemas.microsoft.com/office/powerpoint/2010/main" val="202533481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>
            <a:extLst>
              <a:ext uri="{FF2B5EF4-FFF2-40B4-BE49-F238E27FC236}">
                <a16:creationId xmlns:a16="http://schemas.microsoft.com/office/drawing/2014/main" id="{D58DBAFD-F5DE-3056-4894-88C6D1742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3" y="1887538"/>
            <a:ext cx="6827837" cy="857250"/>
          </a:xfrm>
        </p:spPr>
        <p:txBody>
          <a:bodyPr/>
          <a:lstStyle/>
          <a:p>
            <a:r>
              <a:rPr lang="en-US" altLang="en-US" b="1"/>
              <a:t>Maintenance up to Rel-17</a:t>
            </a:r>
          </a:p>
        </p:txBody>
      </p:sp>
    </p:spTree>
    <p:extLst>
      <p:ext uri="{BB962C8B-B14F-4D97-AF65-F5344CB8AC3E}">
        <p14:creationId xmlns:p14="http://schemas.microsoft.com/office/powerpoint/2010/main" val="298049005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D5F1E366-0DBE-A188-F110-1435AA0B81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Maintenance up to Rel-17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B669BA6E-E353-10EB-0579-E55D42DDB3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090613"/>
            <a:ext cx="8388350" cy="4052887"/>
          </a:xfrm>
        </p:spPr>
        <p:txBody>
          <a:bodyPr/>
          <a:lstStyle/>
          <a:p>
            <a:pPr marL="341313" indent="-341313"/>
            <a:r>
              <a:rPr lang="en-US" altLang="en-US" sz="2000" dirty="0"/>
              <a:t>Number of CRs for Rel-17 lower than previous meetings</a:t>
            </a:r>
          </a:p>
          <a:p>
            <a:pPr lvl="1"/>
            <a:r>
              <a:rPr lang="en-US" altLang="en-US" sz="1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16 Rel-17 CRs agreed </a:t>
            </a:r>
          </a:p>
          <a:p>
            <a:pPr lvl="1"/>
            <a:r>
              <a:rPr lang="en-US" altLang="en-US" sz="1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5 Rel-15, 7 Rel-16 CRs agreed</a:t>
            </a:r>
          </a:p>
          <a:p>
            <a:pPr marL="341313" indent="-341313"/>
            <a:r>
              <a:rPr lang="en-US" altLang="en-US" sz="2000" dirty="0"/>
              <a:t>NBC CRs </a:t>
            </a:r>
          </a:p>
          <a:p>
            <a:pPr marL="398502" lvl="1" indent="0">
              <a:buNone/>
            </a:pP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 field in MAC header </a:t>
            </a:r>
          </a:p>
          <a:p>
            <a:pPr marL="739815" lvl="1" indent="-341313"/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R2-2506435	Correction to F field in MAC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subheader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for DL-SCH and UL-SCH	NTT DOCOMO INC., Huawei,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HiSilicon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MediaTek Inc., Nokia, Nokia Shanghai Bell, Qualcomm Incorporated, Samsung, ZTE	CR	Rel-15	38.321	15.13.0	2116	1	F	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NR_newRAT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-Core</a:t>
            </a:r>
          </a:p>
          <a:p>
            <a:pPr marL="739815" lvl="1" indent="-341313"/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R2-2506476	Correction to F field in MAC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subheader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for DL-SCH and UL-SCH	NTT DOCOMO INC., Huawei,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HiSilicon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MediaTek Inc., Nokia, Nokia Shanghai Bell, Qualcomm Incorporated, Samsung, ZTE	CR	Rel-16	38.321	16.20.0	2117	2	A	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NR_newRAT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-Core</a:t>
            </a:r>
          </a:p>
          <a:p>
            <a:pPr marL="739815" lvl="1" indent="-341313"/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R2-2506437	Correction to F field in MAC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subheader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for DL-SCH and UL-SCH	NTT DOCOMO INC., Huawei,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HiSilicon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MediaTek Inc., Nokia, Nokia Shanghai Bell, Qualcomm Incorporated, Samsung, ZTE	CR	Rel-17	38.321	17.13.0	2118	1	A	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NR_newRAT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-Core</a:t>
            </a:r>
          </a:p>
          <a:p>
            <a:pPr marL="739815" lvl="1" indent="-341313"/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R2-2506438	Correction to F field in MAC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subheader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for DL-SCH and UL-SCH	NTT DOCOMO INC., Huawei,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HiSilicon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MediaTek Inc., Nokia, Nokia Shanghai Bell, Qualcomm Incorporated, Samsung, ZTE	CR	Rel-18	38.321	18.6.0	2119	1	A	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NR_newRAT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-Core</a:t>
            </a:r>
          </a:p>
          <a:p>
            <a:pPr marL="400050" lvl="1" indent="0">
              <a:spcBef>
                <a:spcPts val="300"/>
              </a:spcBef>
              <a:buNone/>
              <a:defRPr/>
            </a:pPr>
            <a:endParaRPr lang="en-GB" sz="1600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>
            <a:extLst>
              <a:ext uri="{FF2B5EF4-FFF2-40B4-BE49-F238E27FC236}">
                <a16:creationId xmlns:a16="http://schemas.microsoft.com/office/drawing/2014/main" id="{D58DBAFD-F5DE-3056-4894-88C6D1742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3" y="1887538"/>
            <a:ext cx="6827837" cy="857250"/>
          </a:xfrm>
        </p:spPr>
        <p:txBody>
          <a:bodyPr/>
          <a:lstStyle/>
          <a:p>
            <a:r>
              <a:rPr lang="en-US" altLang="en-US" b="1"/>
              <a:t>Rel-18 NR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3bf2a938-977f-4d5f-8f64-920cbfce838e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DF1AD114663945A6BE9B51BE484023" ma:contentTypeVersion="18" ma:contentTypeDescription="Create a new document." ma:contentTypeScope="" ma:versionID="85fd0cfc87120fc1178fa72525c26bdb">
  <xsd:schema xmlns:xsd="http://www.w3.org/2001/XMLSchema" xmlns:xs="http://www.w3.org/2001/XMLSchema" xmlns:p="http://schemas.microsoft.com/office/2006/metadata/properties" xmlns:ns3="3bf2a938-977f-4d5f-8f64-920cbfce838e" xmlns:ns4="bb9c9243-6514-496e-9bea-3e67ed9ba0ed" targetNamespace="http://schemas.microsoft.com/office/2006/metadata/properties" ma:root="true" ma:fieldsID="a35d3c64bd88e351b91225b9cb5e921c" ns3:_="" ns4:_="">
    <xsd:import namespace="3bf2a938-977f-4d5f-8f64-920cbfce838e"/>
    <xsd:import namespace="bb9c9243-6514-496e-9bea-3e67ed9ba0e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f2a938-977f-4d5f-8f64-920cbfce83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9c9243-6514-496e-9bea-3e67ed9ba0e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purl.org/dc/elements/1.1/"/>
    <ds:schemaRef ds:uri="http://www.w3.org/XML/1998/namespace"/>
    <ds:schemaRef ds:uri="http://purl.org/dc/terms/"/>
    <ds:schemaRef ds:uri="3bf2a938-977f-4d5f-8f64-920cbfce838e"/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bb9c9243-6514-496e-9bea-3e67ed9ba0ed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B551D225-5F30-4DB3-AD73-A094A7726C27}">
  <ds:schemaRefs>
    <ds:schemaRef ds:uri="3bf2a938-977f-4d5f-8f64-920cbfce838e"/>
    <ds:schemaRef ds:uri="bb9c9243-6514-496e-9bea-3e67ed9ba0e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2296</TotalTime>
  <Words>4402</Words>
  <Application>Microsoft Office PowerPoint</Application>
  <PresentationFormat>On-screen Show (16:9)</PresentationFormat>
  <Paragraphs>1099</Paragraphs>
  <Slides>36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36</vt:i4>
      </vt:variant>
    </vt:vector>
  </HeadingPairs>
  <TitlesOfParts>
    <vt:vector size="43" baseType="lpstr">
      <vt:lpstr>Arial</vt:lpstr>
      <vt:lpstr>Arial Narrow</vt:lpstr>
      <vt:lpstr>Calibri</vt:lpstr>
      <vt:lpstr>Century Gothic</vt:lpstr>
      <vt:lpstr>Times New Roman</vt:lpstr>
      <vt:lpstr>Office Theme</vt:lpstr>
      <vt:lpstr>Custom Design</vt:lpstr>
      <vt:lpstr>PowerPoint Presentation</vt:lpstr>
      <vt:lpstr>Executive Summary</vt:lpstr>
      <vt:lpstr>Delegates in RAN2</vt:lpstr>
      <vt:lpstr>Submitted contributions in RAN2</vt:lpstr>
      <vt:lpstr>RAN2 Agreed CRs </vt:lpstr>
      <vt:lpstr>Time in RAN2 </vt:lpstr>
      <vt:lpstr>Maintenance up to Rel-17</vt:lpstr>
      <vt:lpstr>Maintenance up to Rel-17</vt:lpstr>
      <vt:lpstr>Rel-18 NR</vt:lpstr>
      <vt:lpstr>Maintenance up to Rel-18</vt:lpstr>
      <vt:lpstr>Rel-19 NR</vt:lpstr>
      <vt:lpstr>Rel-19 RAN2 Led WID/SIDs</vt:lpstr>
      <vt:lpstr>Rel-19 WIs</vt:lpstr>
      <vt:lpstr>TEI18/19 - Summary</vt:lpstr>
      <vt:lpstr>Rel-20 NR</vt:lpstr>
      <vt:lpstr>Rel-20 RAN2 Led WID/SIDs</vt:lpstr>
      <vt:lpstr>For plenary consideration</vt:lpstr>
      <vt:lpstr>Next Steps</vt:lpstr>
      <vt:lpstr>Thank you RAN2 </vt:lpstr>
      <vt:lpstr>THANK YOU!!!</vt:lpstr>
      <vt:lpstr>Appendix – TEI identifiers and CRs</vt:lpstr>
      <vt:lpstr>TEI19 – RAN2 specific</vt:lpstr>
      <vt:lpstr>TEI19 – RAN2 specific</vt:lpstr>
      <vt:lpstr>TEI19 – RAN2 specific</vt:lpstr>
      <vt:lpstr>PowerPoint Presentation</vt:lpstr>
      <vt:lpstr>PowerPoint Presentation</vt:lpstr>
      <vt:lpstr>TEI19 – RAN2 specific</vt:lpstr>
      <vt:lpstr>TEI19 – RAN2 specific</vt:lpstr>
      <vt:lpstr>TEI19 – RAN2 specific</vt:lpstr>
      <vt:lpstr>TEI19 – RAN2 specific</vt:lpstr>
      <vt:lpstr>TEI19 – RAN3</vt:lpstr>
      <vt:lpstr>TEI 19 – RAN1 </vt:lpstr>
      <vt:lpstr>TEI19 – UE capabilities </vt:lpstr>
      <vt:lpstr>TEI 18 with identifers</vt:lpstr>
      <vt:lpstr>TEI 18 Without TEI Identifiers</vt:lpstr>
      <vt:lpstr>TEI 15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Diana Pani (RAN2 Chair)</dc:creator>
  <dc:description>© 2009  All rights reserved</dc:description>
  <cp:lastModifiedBy>Diana Pani</cp:lastModifiedBy>
  <cp:revision>3</cp:revision>
  <cp:lastPrinted>2017-02-24T12:37:51Z</cp:lastPrinted>
  <dcterms:created xsi:type="dcterms:W3CDTF">2008-08-30T09:32:10Z</dcterms:created>
  <dcterms:modified xsi:type="dcterms:W3CDTF">2025-09-14T14:26:38Z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0x01010076DF1AD114663945A6BE9B51BE484023</vt:lpwstr>
  </property>
  <property fmtid="{D5CDD505-2E9C-101B-9397-08002B2CF9AE}" pid="3" name="_activity">
    <vt:lpwstr/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2024-06-14T00:44:22Z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c09aa4dc-632d-441d-8d9a-6b677241fc30</vt:lpwstr>
  </property>
  <property fmtid="{D5CDD505-2E9C-101B-9397-08002B2CF9AE}" pid="10" name="MSIP_Label_4d2f777e-4347-4fc6-823a-b44ab313546a_ContentBits">
    <vt:lpwstr>0</vt:lpwstr>
  </property>
</Properties>
</file>