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1" r:id="rId4"/>
    <p:sldMasterId id="2147483661" r:id="rId5"/>
    <p:sldMasterId id="2147483741" r:id="rId6"/>
    <p:sldMasterId id="2147483733" r:id="rId7"/>
    <p:sldMasterId id="2147483763" r:id="rId8"/>
    <p:sldMasterId id="2147483682" r:id="rId9"/>
  </p:sldMasterIdLst>
  <p:notesMasterIdLst>
    <p:notesMasterId r:id="rId17"/>
  </p:notesMasterIdLst>
  <p:handoutMasterIdLst>
    <p:handoutMasterId r:id="rId18"/>
  </p:handoutMasterIdLst>
  <p:sldIdLst>
    <p:sldId id="6180" r:id="rId10"/>
    <p:sldId id="6198" r:id="rId11"/>
    <p:sldId id="6200" r:id="rId12"/>
    <p:sldId id="6192" r:id="rId13"/>
    <p:sldId id="6193" r:id="rId14"/>
    <p:sldId id="6195" r:id="rId15"/>
    <p:sldId id="306" r:id="rId16"/>
  </p:sldIdLst>
  <p:sldSz cx="9144000" cy="5143500" type="screen16x9"/>
  <p:notesSz cx="7315200" cy="12344400"/>
  <p:defaultTextStyle>
    <a:defPPr>
      <a:defRPr lang="en-US"/>
    </a:defPPr>
    <a:lvl1pPr marL="0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7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4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1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82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52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223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94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963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5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89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a Cruz, Cyril" initials="DCC" lastIdx="17" clrIdx="0">
    <p:extLst>
      <p:ext uri="{19B8F6BF-5375-455C-9EA6-DF929625EA0E}">
        <p15:presenceInfo xmlns:p15="http://schemas.microsoft.com/office/powerpoint/2012/main" userId="S::cyril.delacruz104@t-mobile.com::3165a301-5101-4d12-b2ad-d49bf58334db" providerId="AD"/>
      </p:ext>
    </p:extLst>
  </p:cmAuthor>
  <p:cmAuthor id="2" name="Terri Sharp" initials="TS" lastIdx="8" clrIdx="1">
    <p:extLst>
      <p:ext uri="{19B8F6BF-5375-455C-9EA6-DF929625EA0E}">
        <p15:presenceInfo xmlns:p15="http://schemas.microsoft.com/office/powerpoint/2012/main" userId="S::yrtto615@sharpro.onmicrosoft.com::437029a7-d81b-4e26-b24c-362300a07a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C8C8"/>
    <a:srgbClr val="861B54"/>
    <a:srgbClr val="E20074"/>
    <a:srgbClr val="CC0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87" autoAdjust="0"/>
    <p:restoredTop sz="84972" autoAdjust="0"/>
  </p:normalViewPr>
  <p:slideViewPr>
    <p:cSldViewPr snapToGrid="0" snapToObjects="1">
      <p:cViewPr varScale="1">
        <p:scale>
          <a:sx n="146" d="100"/>
          <a:sy n="146" d="100"/>
        </p:scale>
        <p:origin x="930" y="108"/>
      </p:cViewPr>
      <p:guideLst>
        <p:guide orient="horz" pos="105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3" d="100"/>
        <a:sy n="83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2712" y="96"/>
      </p:cViewPr>
      <p:guideLst>
        <p:guide orient="horz" pos="3889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9f4848a2-ce11-47bb-b646-219db641fa7d" providerId="ADAL" clId="{200DB980-B31D-4031-88C7-872F66E3544F}"/>
    <pc:docChg chg="custSel addSld delSld modSld">
      <pc:chgData name="Shvodian, Bill" userId="9f4848a2-ce11-47bb-b646-219db641fa7d" providerId="ADAL" clId="{200DB980-B31D-4031-88C7-872F66E3544F}" dt="2025-06-02T20:49:48.948" v="879" actId="113"/>
      <pc:docMkLst>
        <pc:docMk/>
      </pc:docMkLst>
      <pc:sldChg chg="modSp mod">
        <pc:chgData name="Shvodian, Bill" userId="9f4848a2-ce11-47bb-b646-219db641fa7d" providerId="ADAL" clId="{200DB980-B31D-4031-88C7-872F66E3544F}" dt="2025-06-02T20:46:22.689" v="758" actId="6549"/>
        <pc:sldMkLst>
          <pc:docMk/>
          <pc:sldMk cId="2206103244" sldId="6180"/>
        </pc:sldMkLst>
        <pc:spChg chg="mod">
          <ac:chgData name="Shvodian, Bill" userId="9f4848a2-ce11-47bb-b646-219db641fa7d" providerId="ADAL" clId="{200DB980-B31D-4031-88C7-872F66E3544F}" dt="2025-06-02T20:46:22.689" v="758" actId="6549"/>
          <ac:spMkLst>
            <pc:docMk/>
            <pc:sldMk cId="2206103244" sldId="6180"/>
            <ac:spMk id="2" creationId="{709ED3E3-E047-024A-9B6E-1BF32C68DA68}"/>
          </ac:spMkLst>
        </pc:spChg>
        <pc:spChg chg="mod">
          <ac:chgData name="Shvodian, Bill" userId="9f4848a2-ce11-47bb-b646-219db641fa7d" providerId="ADAL" clId="{200DB980-B31D-4031-88C7-872F66E3544F}" dt="2025-06-02T19:22:07.673" v="1" actId="6549"/>
          <ac:spMkLst>
            <pc:docMk/>
            <pc:sldMk cId="2206103244" sldId="6180"/>
            <ac:spMk id="5" creationId="{B131CB10-AB4F-A3E4-7322-061C1A34B608}"/>
          </ac:spMkLst>
        </pc:spChg>
        <pc:spChg chg="mod">
          <ac:chgData name="Shvodian, Bill" userId="9f4848a2-ce11-47bb-b646-219db641fa7d" providerId="ADAL" clId="{200DB980-B31D-4031-88C7-872F66E3544F}" dt="2025-06-02T19:22:27.353" v="2"/>
          <ac:spMkLst>
            <pc:docMk/>
            <pc:sldMk cId="2206103244" sldId="6180"/>
            <ac:spMk id="6" creationId="{5A7865F2-9E5E-4967-92F9-71FA8C40FE9B}"/>
          </ac:spMkLst>
        </pc:spChg>
      </pc:sldChg>
      <pc:sldChg chg="modSp mod">
        <pc:chgData name="Shvodian, Bill" userId="9f4848a2-ce11-47bb-b646-219db641fa7d" providerId="ADAL" clId="{200DB980-B31D-4031-88C7-872F66E3544F}" dt="2025-06-02T20:49:48.948" v="879" actId="113"/>
        <pc:sldMkLst>
          <pc:docMk/>
          <pc:sldMk cId="2468795605" sldId="6192"/>
        </pc:sldMkLst>
        <pc:spChg chg="mod">
          <ac:chgData name="Shvodian, Bill" userId="9f4848a2-ce11-47bb-b646-219db641fa7d" providerId="ADAL" clId="{200DB980-B31D-4031-88C7-872F66E3544F}" dt="2025-06-02T20:49:48.948" v="879" actId="113"/>
          <ac:spMkLst>
            <pc:docMk/>
            <pc:sldMk cId="2468795605" sldId="6192"/>
            <ac:spMk id="2" creationId="{1BB6C06B-4FD2-4463-9EE3-B796AAE97D6D}"/>
          </ac:spMkLst>
        </pc:spChg>
        <pc:spChg chg="mod">
          <ac:chgData name="Shvodian, Bill" userId="9f4848a2-ce11-47bb-b646-219db641fa7d" providerId="ADAL" clId="{200DB980-B31D-4031-88C7-872F66E3544F}" dt="2025-06-02T20:48:31.762" v="871" actId="20577"/>
          <ac:spMkLst>
            <pc:docMk/>
            <pc:sldMk cId="2468795605" sldId="6192"/>
            <ac:spMk id="4" creationId="{8B8C0D48-265F-4245-B9A1-FAC293F44506}"/>
          </ac:spMkLst>
        </pc:spChg>
      </pc:sldChg>
      <pc:sldChg chg="modSp mod">
        <pc:chgData name="Shvodian, Bill" userId="9f4848a2-ce11-47bb-b646-219db641fa7d" providerId="ADAL" clId="{200DB980-B31D-4031-88C7-872F66E3544F}" dt="2025-06-02T20:37:26.374" v="428" actId="20577"/>
        <pc:sldMkLst>
          <pc:docMk/>
          <pc:sldMk cId="4082729435" sldId="6195"/>
        </pc:sldMkLst>
        <pc:spChg chg="mod">
          <ac:chgData name="Shvodian, Bill" userId="9f4848a2-ce11-47bb-b646-219db641fa7d" providerId="ADAL" clId="{200DB980-B31D-4031-88C7-872F66E3544F}" dt="2025-06-02T20:37:26.374" v="428" actId="20577"/>
          <ac:spMkLst>
            <pc:docMk/>
            <pc:sldMk cId="4082729435" sldId="6195"/>
            <ac:spMk id="2" creationId="{5C05E532-F893-7256-BA3D-098D81119E58}"/>
          </ac:spMkLst>
        </pc:spChg>
      </pc:sldChg>
      <pc:sldChg chg="modSp mod">
        <pc:chgData name="Shvodian, Bill" userId="9f4848a2-ce11-47bb-b646-219db641fa7d" providerId="ADAL" clId="{200DB980-B31D-4031-88C7-872F66E3544F}" dt="2025-06-02T20:37:46.330" v="431" actId="6549"/>
        <pc:sldMkLst>
          <pc:docMk/>
          <pc:sldMk cId="3750936465" sldId="6198"/>
        </pc:sldMkLst>
        <pc:spChg chg="mod">
          <ac:chgData name="Shvodian, Bill" userId="9f4848a2-ce11-47bb-b646-219db641fa7d" providerId="ADAL" clId="{200DB980-B31D-4031-88C7-872F66E3544F}" dt="2025-06-02T20:37:46.330" v="431" actId="6549"/>
          <ac:spMkLst>
            <pc:docMk/>
            <pc:sldMk cId="3750936465" sldId="6198"/>
            <ac:spMk id="6" creationId="{C33D0FCC-888D-94C7-CAAF-74F09BB90E73}"/>
          </ac:spMkLst>
        </pc:spChg>
      </pc:sldChg>
      <pc:sldChg chg="del">
        <pc:chgData name="Shvodian, Bill" userId="9f4848a2-ce11-47bb-b646-219db641fa7d" providerId="ADAL" clId="{200DB980-B31D-4031-88C7-872F66E3544F}" dt="2025-06-02T20:37:37.351" v="429" actId="2696"/>
        <pc:sldMkLst>
          <pc:docMk/>
          <pc:sldMk cId="3137688458" sldId="6199"/>
        </pc:sldMkLst>
      </pc:sldChg>
      <pc:sldChg chg="modSp add mod">
        <pc:chgData name="Shvodian, Bill" userId="9f4848a2-ce11-47bb-b646-219db641fa7d" providerId="ADAL" clId="{200DB980-B31D-4031-88C7-872F66E3544F}" dt="2025-06-02T20:47:29.140" v="785" actId="20577"/>
        <pc:sldMkLst>
          <pc:docMk/>
          <pc:sldMk cId="3210433154" sldId="6200"/>
        </pc:sldMkLst>
        <pc:spChg chg="mod">
          <ac:chgData name="Shvodian, Bill" userId="9f4848a2-ce11-47bb-b646-219db641fa7d" providerId="ADAL" clId="{200DB980-B31D-4031-88C7-872F66E3544F}" dt="2025-06-02T20:27:46.620" v="69" actId="20577"/>
          <ac:spMkLst>
            <pc:docMk/>
            <pc:sldMk cId="3210433154" sldId="6200"/>
            <ac:spMk id="5" creationId="{E3A6DDFF-9B4A-2D76-29C2-6F3A6C4B3AC3}"/>
          </ac:spMkLst>
        </pc:spChg>
        <pc:spChg chg="mod">
          <ac:chgData name="Shvodian, Bill" userId="9f4848a2-ce11-47bb-b646-219db641fa7d" providerId="ADAL" clId="{200DB980-B31D-4031-88C7-872F66E3544F}" dt="2025-06-02T20:47:29.140" v="785" actId="20577"/>
          <ac:spMkLst>
            <pc:docMk/>
            <pc:sldMk cId="3210433154" sldId="6200"/>
            <ac:spMk id="6" creationId="{865F6C1A-C02C-55D1-4F55-3EC1EB8F319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/>
          <a:lstStyle>
            <a:lvl1pPr algn="l">
              <a:defRPr sz="1500"/>
            </a:lvl1pPr>
          </a:lstStyle>
          <a:p>
            <a:endParaRPr lang="en-US" dirty="0">
              <a:latin typeface="Tele-GroteskFet" pitchFamily="2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2963" y="2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/>
          <a:lstStyle>
            <a:lvl1pPr algn="r">
              <a:defRPr sz="1500"/>
            </a:lvl1pPr>
          </a:lstStyle>
          <a:p>
            <a:fld id="{BD364A1E-6E60-4CD6-B2F0-4356C26C9977}" type="datetimeFigureOut">
              <a:rPr lang="en-US" smtClean="0">
                <a:latin typeface="Tele-GroteskFet" pitchFamily="2" charset="0"/>
              </a:rPr>
              <a:pPr/>
              <a:t>6/2/2025</a:t>
            </a:fld>
            <a:endParaRPr lang="en-US" dirty="0">
              <a:latin typeface="Tele-GroteskFet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6" y="11724653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 anchor="b"/>
          <a:lstStyle>
            <a:lvl1pPr algn="l">
              <a:defRPr sz="1500"/>
            </a:lvl1pPr>
          </a:lstStyle>
          <a:p>
            <a:endParaRPr lang="en-US" dirty="0">
              <a:latin typeface="Tele-GroteskFet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2963" y="11724652"/>
            <a:ext cx="3170583" cy="619749"/>
          </a:xfrm>
          <a:prstGeom prst="rect">
            <a:avLst/>
          </a:prstGeom>
        </p:spPr>
        <p:txBody>
          <a:bodyPr vert="horz" lIns="107505" tIns="53752" rIns="107505" bIns="53752" rtlCol="0" anchor="b"/>
          <a:lstStyle>
            <a:lvl1pPr algn="r">
              <a:defRPr sz="1500"/>
            </a:lvl1pPr>
          </a:lstStyle>
          <a:p>
            <a:fld id="{AFF7B38F-DBD3-46D3-B639-1C4522B4B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895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/>
          <a:lstStyle>
            <a:lvl1pPr algn="l">
              <a:defRPr sz="1500">
                <a:latin typeface="Tele-GroteskFe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2963" y="2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/>
          <a:lstStyle>
            <a:lvl1pPr algn="r">
              <a:defRPr sz="1500">
                <a:latin typeface="Tele-GroteskFet" pitchFamily="2" charset="0"/>
              </a:defRPr>
            </a:lvl1pPr>
          </a:lstStyle>
          <a:p>
            <a:fld id="{B6B915B9-B80B-41A1-AD12-80536BCB267C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57200" y="925513"/>
            <a:ext cx="8229600" cy="4629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7494" tIns="53748" rIns="107494" bIns="5374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2185" y="5864438"/>
            <a:ext cx="5850835" cy="5554559"/>
          </a:xfrm>
          <a:prstGeom prst="rect">
            <a:avLst/>
          </a:prstGeom>
        </p:spPr>
        <p:txBody>
          <a:bodyPr vert="horz" lIns="107494" tIns="53748" rIns="107494" bIns="5374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11724653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 anchor="b"/>
          <a:lstStyle>
            <a:lvl1pPr algn="l">
              <a:defRPr sz="1500">
                <a:latin typeface="Tele-GroteskFe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2963" y="11724653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 anchor="b"/>
          <a:lstStyle>
            <a:lvl1pPr algn="r">
              <a:defRPr sz="1500">
                <a:latin typeface="Tele-GroteskFet" pitchFamily="2" charset="0"/>
              </a:defRPr>
            </a:lvl1pPr>
          </a:lstStyle>
          <a:p>
            <a:fld id="{828D7002-10C4-4E85-AF1E-2279343860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950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342871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685741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028611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371482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1714352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2057223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400094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742963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8D7002-10C4-4E85-AF1E-2279343860D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186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1-5 - Cover - Full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3E95CC-AA5A-4CF3-8161-310182C9F2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72"/>
            <a:ext cx="9144004" cy="3755922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2D9318C-CFDA-2F40-AD55-C717B445D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" y="3217539"/>
            <a:ext cx="9143999" cy="1066547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9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Cover slide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B0D7B06-5C62-4D4B-A2AA-D98EDAFA30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81227" y="4245943"/>
            <a:ext cx="5381539" cy="36084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0" i="0" kern="1200" dirty="0">
                <a:solidFill>
                  <a:schemeClr val="bg1"/>
                </a:solidFill>
                <a:latin typeface="+mj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&amp; date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11D106-AF59-E54A-A979-099F82B7154A}"/>
              </a:ext>
            </a:extLst>
          </p:cNvPr>
          <p:cNvSpPr txBox="1"/>
          <p:nvPr userDrawn="1"/>
        </p:nvSpPr>
        <p:spPr>
          <a:xfrm>
            <a:off x="11554691" y="-57150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pPr algn="l"/>
            <a:endParaRPr lang="en-US" dirty="0" err="1">
              <a:latin typeface="+mn-lt"/>
              <a:cs typeface="Arial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090280-E294-D740-96F0-D161C71FB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219" y="4755528"/>
            <a:ext cx="1233561" cy="30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82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4-6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6C4BEC-36F3-6A45-BDDC-DC86677EA31C}"/>
              </a:ext>
            </a:extLst>
          </p:cNvPr>
          <p:cNvSpPr/>
          <p:nvPr userDrawn="1"/>
        </p:nvSpPr>
        <p:spPr>
          <a:xfrm>
            <a:off x="1" y="0"/>
            <a:ext cx="3474719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146304"/>
            <a:ext cx="5314493" cy="469027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E045E2-3B07-1643-A7AC-58D4E63A25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420811"/>
            <a:ext cx="3474720" cy="2141265"/>
          </a:xfrm>
        </p:spPr>
        <p:txBody>
          <a:bodyPr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BEC9CF5-9755-4045-812D-1DCACE856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B1F790D-63F8-C04B-B906-A18E76123E94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75C5C1-E65A-4422-8CAE-BACACE6CB4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0" y="4929492"/>
            <a:ext cx="607712" cy="14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11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7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760B4C8-4E62-9448-BBBB-3AEEE2FD36DD}"/>
              </a:ext>
            </a:extLst>
          </p:cNvPr>
          <p:cNvSpPr/>
          <p:nvPr userDrawn="1"/>
        </p:nvSpPr>
        <p:spPr>
          <a:xfrm>
            <a:off x="4557173" y="0"/>
            <a:ext cx="4586828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4176849" cy="552973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Comparisons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26FCFD8-FE16-3149-A9AA-9C2713F0F13B}"/>
              </a:ext>
            </a:extLst>
          </p:cNvPr>
          <p:cNvSpPr txBox="1">
            <a:spLocks/>
          </p:cNvSpPr>
          <p:nvPr userDrawn="1"/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r" defTabSz="342871" rtl="0" eaLnBrk="1" latinLnBrk="0" hangingPunct="1">
              <a:defRPr sz="900" b="0" i="0" kern="1200">
                <a:solidFill>
                  <a:schemeClr val="accent1"/>
                </a:solidFill>
                <a:latin typeface="Tele-GroteskHal" pitchFamily="2" charset="0"/>
                <a:ea typeface="+mn-ea"/>
                <a:cs typeface="Tele-GroteskHal" pitchFamily="2" charset="0"/>
              </a:defRPr>
            </a:lvl1pPr>
            <a:lvl2pPr marL="34287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4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1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8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35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22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94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96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t>T-Mobile Confidential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AA0F9A-3DF2-3B48-A71A-548E1DEE9388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3EA2BFA-9532-E94F-8804-9E32693D561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4297680" cy="38862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C4C8BFD4-6191-1644-A86C-D0EEC761CB1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2584" y="877824"/>
            <a:ext cx="4297680" cy="3886200"/>
          </a:xfrm>
        </p:spPr>
        <p:txBody>
          <a:bodyPr/>
          <a:lstStyle>
            <a:lvl1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2424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8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365760"/>
            <a:ext cx="5691226" cy="43982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BC704C-D3E9-A14A-8E88-7E96CD00A0F4}"/>
              </a:ext>
            </a:extLst>
          </p:cNvPr>
          <p:cNvSpPr/>
          <p:nvPr userDrawn="1"/>
        </p:nvSpPr>
        <p:spPr>
          <a:xfrm>
            <a:off x="5822634" y="0"/>
            <a:ext cx="3321366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C6F8205A-046D-A947-BD09-AA34CD3B22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2634" y="1501118"/>
            <a:ext cx="3321366" cy="2141265"/>
          </a:xfrm>
        </p:spPr>
        <p:txBody>
          <a:bodyPr wrap="square"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AF53CCF4-9B5E-3449-B850-B21C80A899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733290D-ABAA-B644-B8A4-C959C25D6EF5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209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9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365760"/>
            <a:ext cx="5691226" cy="43982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BC704C-D3E9-A14A-8E88-7E96CD00A0F4}"/>
              </a:ext>
            </a:extLst>
          </p:cNvPr>
          <p:cNvSpPr/>
          <p:nvPr userDrawn="1"/>
        </p:nvSpPr>
        <p:spPr>
          <a:xfrm>
            <a:off x="5669281" y="0"/>
            <a:ext cx="3474719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C6F8205A-046D-A947-BD09-AA34CD3B22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69280" y="1501118"/>
            <a:ext cx="3474720" cy="2141265"/>
          </a:xfrm>
        </p:spPr>
        <p:txBody>
          <a:bodyPr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AF53CCF4-9B5E-3449-B850-B21C80A899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733290D-ABAA-B644-B8A4-C959C25D6EF5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702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7-1 - 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CCE4DC-D02D-554E-B696-C8495BE150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4607" y="705437"/>
            <a:ext cx="2214784" cy="32772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1B490A-AF00-0E46-B9BA-D983033DDE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8162" y="4271398"/>
            <a:ext cx="2028314" cy="49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07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7-2 - 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9AEF473-162D-4E4A-B151-A64DD5D5236E}"/>
              </a:ext>
            </a:extLst>
          </p:cNvPr>
          <p:cNvSpPr txBox="1"/>
          <p:nvPr userDrawn="1"/>
        </p:nvSpPr>
        <p:spPr>
          <a:xfrm>
            <a:off x="3116825" y="1286110"/>
            <a:ext cx="2910349" cy="262770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10500" dirty="0">
                <a:solidFill>
                  <a:schemeClr val="bg1"/>
                </a:solidFill>
                <a:latin typeface="+mj-lt"/>
                <a:cs typeface="Arial" pitchFamily="34" charset="0"/>
              </a:rPr>
              <a:t>Let’s</a:t>
            </a:r>
          </a:p>
          <a:p>
            <a:pPr algn="ctr">
              <a:lnSpc>
                <a:spcPct val="60000"/>
              </a:lnSpc>
            </a:pPr>
            <a:r>
              <a:rPr lang="en-US" sz="10500" dirty="0">
                <a:solidFill>
                  <a:schemeClr val="bg1"/>
                </a:solidFill>
                <a:latin typeface="+mj-lt"/>
                <a:cs typeface="Arial" pitchFamily="34" charset="0"/>
              </a:rPr>
              <a:t>talk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7CC8DD-7980-451C-B2A9-91C97E5C9B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4213" y="4564810"/>
            <a:ext cx="1455574" cy="35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581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2-1 - Notice of Confidentialit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2A267D-ECEA-495A-982B-BC438C3D4D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8588" y="844911"/>
            <a:ext cx="7931583" cy="2591025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808C9C4-28DB-E244-A5B7-41682409CA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E5D9EBB-D2B8-492C-9E0A-EB921F88C201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93A96304-F7DD-4C69-B8FA-0048C7D31C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84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2-2 - T-Mobile Highly Restricte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518C9A-B573-4CE3-B746-DF6F1BE5E7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8588" y="839722"/>
            <a:ext cx="7931583" cy="2591025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414D075-9FBD-D14C-9E3E-9BEC22A15C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3D6A89E-7396-4B93-8A3D-E7126B799616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2CF05B90-C2DD-4430-998B-50A5C5E638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663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3-1 - Section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97995" y="1627682"/>
            <a:ext cx="8229600" cy="1177346"/>
          </a:xfrm>
          <a:prstGeom prst="rect">
            <a:avLst/>
          </a:prstGeom>
        </p:spPr>
        <p:txBody>
          <a:bodyPr vert="horz" lIns="73152" tIns="34340" rIns="68681" bIns="34340" rtlCol="0" anchor="ctr">
            <a:normAutofit/>
          </a:bodyPr>
          <a:lstStyle>
            <a:lvl1pPr algn="ctr"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21412" y="2805028"/>
            <a:ext cx="6382765" cy="36428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1" i="0" kern="1200" dirty="0">
                <a:solidFill>
                  <a:schemeClr val="tx1"/>
                </a:solidFill>
                <a:latin typeface="+mj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Single support line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F296223-8DFC-8D41-9C1E-B457745869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7C6F683-20AD-6742-B04D-8B2D64745CC1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5AAC9C-ADB2-44EE-8FFA-7A5FC675F3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0" y="4929492"/>
            <a:ext cx="607712" cy="14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1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182878" y="877824"/>
            <a:ext cx="8778240" cy="3886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79" y="146304"/>
            <a:ext cx="8778239" cy="552973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8684" y="4938660"/>
            <a:ext cx="778933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54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2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672584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8787384" cy="552973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316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3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620EC0D-69D2-8F4B-8843-C2E18150249D}"/>
              </a:ext>
            </a:extLst>
          </p:cNvPr>
          <p:cNvSpPr/>
          <p:nvPr userDrawn="1"/>
        </p:nvSpPr>
        <p:spPr>
          <a:xfrm>
            <a:off x="0" y="0"/>
            <a:ext cx="9144000" cy="8778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182878" y="1024128"/>
            <a:ext cx="8778240" cy="373989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83BBECA-59C0-E746-A0AF-B93D6C1DE4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907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4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459D3BA-3FF1-9C42-8A28-0D281A8ACDB3}"/>
              </a:ext>
            </a:extLst>
          </p:cNvPr>
          <p:cNvSpPr/>
          <p:nvPr userDrawn="1"/>
        </p:nvSpPr>
        <p:spPr>
          <a:xfrm>
            <a:off x="0" y="0"/>
            <a:ext cx="9144000" cy="8778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1024128"/>
            <a:ext cx="4297680" cy="373989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672584" y="1024128"/>
            <a:ext cx="4297680" cy="373989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398EA8-44B2-4C45-9497-37487BF3C0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454471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4-5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6C4BEC-36F3-6A45-BDDC-DC86677EA31C}"/>
              </a:ext>
            </a:extLst>
          </p:cNvPr>
          <p:cNvSpPr/>
          <p:nvPr userDrawn="1"/>
        </p:nvSpPr>
        <p:spPr>
          <a:xfrm>
            <a:off x="2" y="0"/>
            <a:ext cx="3315906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146304"/>
            <a:ext cx="5314493" cy="469027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E045E2-3B07-1643-A7AC-58D4E63A25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420811"/>
            <a:ext cx="3315907" cy="2141265"/>
          </a:xfrm>
        </p:spPr>
        <p:txBody>
          <a:bodyPr wrap="square"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BEC9CF5-9755-4045-812D-1DCACE856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B1F790D-63F8-C04B-B906-A18E76123E94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D599AD-0FAE-46D1-A1A1-7ADE1607D6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0" y="4929492"/>
            <a:ext cx="607712" cy="14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44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 userDrawn="1"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b="0" dirty="0">
                <a:solidFill>
                  <a:schemeClr val="accent1"/>
                </a:solidFill>
                <a:latin typeface="+mj-lt"/>
              </a:rPr>
              <a:t>Cover</a:t>
            </a:r>
            <a:r>
              <a:rPr lang="en-US" b="0" baseline="0" dirty="0">
                <a:solidFill>
                  <a:schemeClr val="accent1"/>
                </a:solidFill>
                <a:latin typeface="+mj-lt"/>
              </a:rPr>
              <a:t> Pages</a:t>
            </a:r>
            <a:endParaRPr lang="en-US" b="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3" name="Picture 2" descr="A picture containing object, clock, meter&#10;&#10;Description automatically generated">
            <a:extLst>
              <a:ext uri="{FF2B5EF4-FFF2-40B4-BE49-F238E27FC236}">
                <a16:creationId xmlns:a16="http://schemas.microsoft.com/office/drawing/2014/main" id="{868ECDBA-245B-4E0E-9A16-23E532C4C7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5315" y="120902"/>
            <a:ext cx="737236" cy="18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03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Fet" pitchFamily="2" charset="0"/>
          <a:ea typeface="+mj-ea"/>
          <a:cs typeface="Tele-GroteskFe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5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 userDrawn="1"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b="0" dirty="0">
                <a:solidFill>
                  <a:srgbClr val="E20074"/>
                </a:solidFill>
                <a:latin typeface="+mj-lt"/>
              </a:rPr>
              <a:t>Confidential statements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C229D9D-7059-F94E-9D10-5EA88E49696D}"/>
              </a:ext>
            </a:extLst>
          </p:cNvPr>
          <p:cNvSpPr txBox="1">
            <a:spLocks/>
          </p:cNvSpPr>
          <p:nvPr userDrawn="1"/>
        </p:nvSpPr>
        <p:spPr>
          <a:xfrm>
            <a:off x="48684" y="4938660"/>
            <a:ext cx="778933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7D8F82A-1588-844F-812C-0654F71EBE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CC35E22-B7BA-F148-9808-D0A3E9063014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B6C0F0FF-5A76-994B-B815-4EEBB7A3AB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3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Ult" pitchFamily="2" charset="0"/>
          <a:ea typeface="+mj-ea"/>
          <a:cs typeface="Tele-GroteskUlt" pitchFamily="2" charset="0"/>
        </a:defRPr>
      </a:lvl1pPr>
    </p:titleStyle>
    <p:bodyStyle>
      <a:lvl1pPr marL="0" indent="0" algn="l" defTabSz="343403" rtl="0" eaLnBrk="1" latinLnBrk="0" hangingPunct="1">
        <a:spcBef>
          <a:spcPct val="20000"/>
        </a:spcBef>
        <a:buFont typeface="Arial"/>
        <a:buNone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Arial"/>
        <a:buChar char="•"/>
        <a:defRPr sz="15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Arial"/>
        <a:buChar char="–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361950" y="13536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dirty="0">
                <a:solidFill>
                  <a:schemeClr val="accent1"/>
                </a:solidFill>
                <a:latin typeface="+mj-lt"/>
              </a:rPr>
              <a:t>Section title slides  </a:t>
            </a:r>
          </a:p>
        </p:txBody>
      </p:sp>
      <p:sp>
        <p:nvSpPr>
          <p:cNvPr id="6" name="Subtitle 2"/>
          <p:cNvSpPr txBox="1">
            <a:spLocks/>
          </p:cNvSpPr>
          <p:nvPr userDrawn="1"/>
        </p:nvSpPr>
        <p:spPr>
          <a:xfrm>
            <a:off x="361950" y="1985460"/>
            <a:ext cx="6908800" cy="15133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343403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Tele-GroteskFet" pitchFamily="2" charset="0"/>
                <a:ea typeface="+mn-ea"/>
                <a:cs typeface="Tele-GroteskFet" pitchFamily="2" charset="0"/>
              </a:defRPr>
            </a:lvl1pPr>
            <a:lvl2pPr marL="343403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2pPr>
            <a:lvl3pPr marL="686806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3pPr>
            <a:lvl4pPr marL="1030209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4pPr>
            <a:lvl5pPr marL="1373612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5pPr>
            <a:lvl6pPr marL="1717015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60418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3820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7223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+mn-lt"/>
              </a:rPr>
              <a:t>The</a:t>
            </a:r>
            <a:r>
              <a:rPr lang="en-US" baseline="0" dirty="0">
                <a:latin typeface="+mn-lt"/>
              </a:rPr>
              <a:t> provided layouts should be used for sub-sections or individual chapters within a presentation. 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946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Fet" pitchFamily="2" charset="0"/>
          <a:ea typeface="+mj-ea"/>
          <a:cs typeface="Tele-GroteskFe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Arial"/>
        <a:buChar char="•"/>
        <a:defRPr sz="15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Arial"/>
        <a:buChar char="–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79" y="150252"/>
            <a:ext cx="8825079" cy="552973"/>
          </a:xfrm>
          <a:prstGeom prst="rect">
            <a:avLst/>
          </a:prstGeom>
        </p:spPr>
        <p:txBody>
          <a:bodyPr vert="horz" lIns="68681" tIns="34340" rIns="68681" bIns="34340" rtlCol="0" anchor="ctr">
            <a:normAutofit/>
          </a:bodyPr>
          <a:lstStyle/>
          <a:p>
            <a:r>
              <a:rPr lang="en-US" dirty="0"/>
              <a:t>Body – no image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876075"/>
            <a:ext cx="8825078" cy="3883704"/>
          </a:xfrm>
          <a:prstGeom prst="rect">
            <a:avLst/>
          </a:prstGeom>
        </p:spPr>
        <p:txBody>
          <a:bodyPr vert="horz" lIns="68681" tIns="34340" rIns="68681" bIns="3434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361AF82-B2CD-DC4C-882F-DF7021C9A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54763E8-FA2B-9141-8ABC-5B7B38C2C35E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8AF7CE43-CD6B-E34C-B5A7-0137752977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1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839" r:id="rId3"/>
    <p:sldLayoutId id="2147483852" r:id="rId4"/>
    <p:sldLayoutId id="2147483739" r:id="rId5"/>
    <p:sldLayoutId id="2147483869" r:id="rId6"/>
    <p:sldLayoutId id="2147483853" r:id="rId7"/>
    <p:sldLayoutId id="2147483740" r:id="rId8"/>
    <p:sldLayoutId id="2147483860" r:id="rId9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accent1"/>
          </a:solidFill>
          <a:latin typeface="+mj-lt"/>
          <a:ea typeface="TeleGrotesk Next Ultra" pitchFamily="2" charset="0"/>
          <a:cs typeface="TeleGrotesk Next Ultra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1" i="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79" y="150252"/>
            <a:ext cx="8825079" cy="552973"/>
          </a:xfrm>
          <a:prstGeom prst="rect">
            <a:avLst/>
          </a:prstGeom>
        </p:spPr>
        <p:txBody>
          <a:bodyPr vert="horz" lIns="68681" tIns="34340" rIns="68681" bIns="34340" rtlCol="0" anchor="ctr">
            <a:normAutofit/>
          </a:bodyPr>
          <a:lstStyle/>
          <a:p>
            <a:r>
              <a:rPr lang="en-US" dirty="0"/>
              <a:t>Body Slides with Image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876075"/>
            <a:ext cx="8825078" cy="3883704"/>
          </a:xfrm>
          <a:prstGeom prst="rect">
            <a:avLst/>
          </a:prstGeom>
        </p:spPr>
        <p:txBody>
          <a:bodyPr vert="horz" lIns="68681" tIns="34340" rIns="68681" bIns="3434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C00C36C0-C151-B84F-89D6-B19CD7E690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085C0C0-F226-FE41-8EA1-E5BCBD71401B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7" name="Picture 6" descr="A picture containing clock&#10;&#10;Description automatically generated">
            <a:extLst>
              <a:ext uri="{FF2B5EF4-FFF2-40B4-BE49-F238E27FC236}">
                <a16:creationId xmlns:a16="http://schemas.microsoft.com/office/drawing/2014/main" id="{0EF151B8-CE97-6F4E-97B6-BFC9B64DC0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136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accent1"/>
          </a:solidFill>
          <a:latin typeface="+mj-lt"/>
          <a:ea typeface="+mj-ea"/>
          <a:cs typeface="Tele-GroteskUl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1" i="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 userDrawn="1"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dirty="0">
                <a:solidFill>
                  <a:schemeClr val="accent1"/>
                </a:solidFill>
                <a:latin typeface="+mj-lt"/>
              </a:rPr>
              <a:t>Closing</a:t>
            </a:r>
            <a:r>
              <a:rPr lang="en-US" baseline="0" dirty="0">
                <a:solidFill>
                  <a:schemeClr val="accent1"/>
                </a:solidFill>
                <a:latin typeface="+mj-lt"/>
              </a:rPr>
              <a:t> Slides</a:t>
            </a:r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5454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22" r:id="rId2"/>
  </p:sldLayoutIdLst>
  <p:hf sldNum="0" hdr="0" dt="0"/>
  <p:txStyles>
    <p:titleStyle>
      <a:lvl1pPr algn="ctr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Ult" pitchFamily="2" charset="0"/>
          <a:ea typeface="+mj-ea"/>
          <a:cs typeface="Tele-GroteskUl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A7865F2-9E5E-4967-92F9-71FA8C40F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/>
              <a:t>T-Mobile USA Rel-20 UE RF feature prioritization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709ED3E3-E047-024A-9B6E-1BF32C68DA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1412" y="3511075"/>
            <a:ext cx="6382765" cy="364286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T-Mobile USA, RAN#108, June 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31CB10-AB4F-A3E4-7322-061C1A34B608}"/>
              </a:ext>
            </a:extLst>
          </p:cNvPr>
          <p:cNvSpPr txBox="1"/>
          <p:nvPr/>
        </p:nvSpPr>
        <p:spPr>
          <a:xfrm>
            <a:off x="7284720" y="300446"/>
            <a:ext cx="1577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ele-GroteskNor" pitchFamily="2" charset="0"/>
                <a:cs typeface="Arial" pitchFamily="34" charset="0"/>
              </a:rPr>
              <a:t>RP-251753</a:t>
            </a:r>
          </a:p>
          <a:p>
            <a:endParaRPr lang="en-US" sz="2400" dirty="0">
              <a:latin typeface="Tele-GroteskNor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103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B92EE-E48A-1966-B078-F332CADD7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D0FCC-888D-94C7-CAAF-74F09BB90E7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T-Mobile USA previously documented our Rel-20 RAN4 priorities in RP-250638</a:t>
            </a:r>
          </a:p>
          <a:p>
            <a:r>
              <a:rPr lang="en-US" dirty="0">
                <a:solidFill>
                  <a:schemeClr val="accent1"/>
                </a:solidFill>
              </a:rPr>
              <a:t>Since then, we received feedback that our wish list was long, and it would be good if we could prioritize our requests</a:t>
            </a:r>
          </a:p>
          <a:p>
            <a:r>
              <a:rPr lang="en-US" dirty="0">
                <a:solidFill>
                  <a:schemeClr val="accent1"/>
                </a:solidFill>
              </a:rPr>
              <a:t>This document clarifies our request priority for UE RF features for Rel-20</a:t>
            </a:r>
          </a:p>
          <a:p>
            <a:r>
              <a:rPr lang="en-US" dirty="0">
                <a:solidFill>
                  <a:schemeClr val="accent1"/>
                </a:solidFill>
              </a:rPr>
              <a:t>So many of the items are “high” priority, that we separated them into “high” and “super high” </a:t>
            </a:r>
            <a:r>
              <a:rPr lang="en-US" dirty="0">
                <a:solidFill>
                  <a:schemeClr val="accent1"/>
                </a:solidFill>
                <a:sym typeface="Wingdings" panose="05000000000000000000" pitchFamily="2" charset="2"/>
              </a:rPr>
              <a:t> 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D316BA2-4632-0165-97FF-6583BAC92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750936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A910C-48C1-E6FA-2655-027573353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5F6C1A-C02C-55D1-4F55-3EC1EB8F319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High power PC1.5/PC1 UE for TN single carrier in NR FR1  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PC1 with 4Tx UL for FWA.   </a:t>
            </a:r>
            <a:r>
              <a:rPr lang="en-US" b="1" dirty="0">
                <a:solidFill>
                  <a:schemeClr val="accent1"/>
                </a:solidFill>
              </a:rPr>
              <a:t>Super High</a:t>
            </a:r>
          </a:p>
          <a:p>
            <a:pPr marL="558030" marR="0" lvl="1" indent="-214627" algn="l" defTabSz="3434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20074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dirty="0">
                <a:solidFill>
                  <a:schemeClr val="accent1"/>
                </a:solidFill>
              </a:rPr>
              <a:t>PC1 with 2Tx and UL-MIMO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20074"/>
                </a:solidFill>
                <a:effectLst/>
                <a:uLnTx/>
                <a:uFillTx/>
                <a:latin typeface="TeleGrotesk Next"/>
                <a:ea typeface="+mn-ea"/>
                <a:cs typeface="Arial" pitchFamily="34" charset="0"/>
              </a:rPr>
              <a:t>Super High</a:t>
            </a:r>
            <a:endParaRPr lang="en-US" dirty="0">
              <a:solidFill>
                <a:schemeClr val="accent1"/>
              </a:solidFill>
            </a:endParaRPr>
          </a:p>
          <a:p>
            <a:pPr lvl="1"/>
            <a:r>
              <a:rPr lang="en-US" dirty="0">
                <a:solidFill>
                  <a:schemeClr val="accent1"/>
                </a:solidFill>
              </a:rPr>
              <a:t>PC1.5 FDD with 2Tx  </a:t>
            </a:r>
            <a:r>
              <a:rPr lang="en-US" b="1" dirty="0">
                <a:solidFill>
                  <a:schemeClr val="accent1"/>
                </a:solidFill>
              </a:rPr>
              <a:t>High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PC1.5 with 1Tx </a:t>
            </a:r>
            <a:r>
              <a:rPr lang="en-US" b="1" dirty="0">
                <a:solidFill>
                  <a:schemeClr val="accent1"/>
                </a:solidFill>
              </a:rPr>
              <a:t>Medium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PC1.5 TDD and FDD with 3Tx  </a:t>
            </a:r>
            <a:r>
              <a:rPr lang="en-US" b="1" dirty="0">
                <a:solidFill>
                  <a:schemeClr val="accent1"/>
                </a:solidFill>
              </a:rPr>
              <a:t>High</a:t>
            </a:r>
          </a:p>
          <a:p>
            <a:r>
              <a:rPr lang="en-US" dirty="0">
                <a:solidFill>
                  <a:schemeClr val="accent1"/>
                </a:solidFill>
              </a:rPr>
              <a:t>High power [PC1]/PC1.5/PC2 UE for TN single carrier in EN-DC and NR CA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PC2/PC1.5 EN-DC with PC2 LTE band with 2Tx or 3Tx   </a:t>
            </a:r>
            <a:r>
              <a:rPr lang="en-US" b="1" dirty="0">
                <a:solidFill>
                  <a:schemeClr val="accent1"/>
                </a:solidFill>
              </a:rPr>
              <a:t>Low (Already can be in baskets)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PC1.5 with 4Tx or 8Tx for UL intra-band and inter-band CA   </a:t>
            </a:r>
            <a:r>
              <a:rPr lang="en-US" b="1" dirty="0">
                <a:solidFill>
                  <a:schemeClr val="accent1"/>
                </a:solidFill>
              </a:rPr>
              <a:t>High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PC1 with DL CA (was listed as PC1.5, but we already have that) </a:t>
            </a:r>
            <a:r>
              <a:rPr lang="en-US" b="1" dirty="0">
                <a:solidFill>
                  <a:schemeClr val="accent1"/>
                </a:solidFill>
              </a:rPr>
              <a:t>High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3UL CC in two bands for CA/EN-DC with PC2 / PC1.5 (2Tx) with 2CC in NR    </a:t>
            </a:r>
            <a:r>
              <a:rPr lang="en-US" b="1" dirty="0">
                <a:solidFill>
                  <a:schemeClr val="accent1"/>
                </a:solidFill>
              </a:rPr>
              <a:t>High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PC1.5(2Tx) FR1 PDE for intra-band CA    </a:t>
            </a:r>
            <a:r>
              <a:rPr lang="en-US" b="1" dirty="0">
                <a:solidFill>
                  <a:schemeClr val="accent1"/>
                </a:solidFill>
              </a:rPr>
              <a:t>Medium</a:t>
            </a:r>
          </a:p>
          <a:p>
            <a:pPr lvl="2"/>
            <a:r>
              <a:rPr lang="en-US" dirty="0">
                <a:solidFill>
                  <a:schemeClr val="accent1"/>
                </a:solidFill>
              </a:rPr>
              <a:t>NOTE: PDE power domain enhancement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3A6DDFF-9B4A-2D76-29C2-6F3A6C4B3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RAN4 Chair’s Proposed HPUE Objectives from RAN#107</a:t>
            </a:r>
          </a:p>
        </p:txBody>
      </p:sp>
    </p:spTree>
    <p:extLst>
      <p:ext uri="{BB962C8B-B14F-4D97-AF65-F5344CB8AC3E}">
        <p14:creationId xmlns:p14="http://schemas.microsoft.com/office/powerpoint/2010/main" val="3210433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B6C06B-4FD2-4463-9EE3-B796AAE97D6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8066314" cy="3886200"/>
          </a:xfrm>
        </p:spPr>
        <p:txBody>
          <a:bodyPr>
            <a:normAutofit/>
          </a:bodyPr>
          <a:lstStyle/>
          <a:p>
            <a:r>
              <a:rPr lang="en-US" b="0" dirty="0">
                <a:solidFill>
                  <a:schemeClr val="accent1"/>
                </a:solidFill>
              </a:rPr>
              <a:t>	PC1 with inter-band and intra-band UL CA </a:t>
            </a:r>
            <a:r>
              <a:rPr lang="en-US" dirty="0">
                <a:solidFill>
                  <a:schemeClr val="accent1"/>
                </a:solidFill>
              </a:rPr>
              <a:t>High</a:t>
            </a:r>
          </a:p>
          <a:p>
            <a:r>
              <a:rPr lang="en-US" b="0" dirty="0">
                <a:solidFill>
                  <a:schemeClr val="accent1"/>
                </a:solidFill>
              </a:rPr>
              <a:t>PC1 with downlink Carrier Aggregation </a:t>
            </a:r>
            <a:r>
              <a:rPr lang="en-US" dirty="0">
                <a:solidFill>
                  <a:schemeClr val="accent1"/>
                </a:solidFill>
              </a:rPr>
              <a:t>High (but realistically depends on PC1 with 4Tx due to lack of commercial availability of PC1 PAs for most bands)</a:t>
            </a:r>
          </a:p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8C0D48-265F-4245-B9A1-FAC293F44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Additional from the T-Mobile HPUE list</a:t>
            </a:r>
          </a:p>
        </p:txBody>
      </p:sp>
    </p:spTree>
    <p:extLst>
      <p:ext uri="{BB962C8B-B14F-4D97-AF65-F5344CB8AC3E}">
        <p14:creationId xmlns:p14="http://schemas.microsoft.com/office/powerpoint/2010/main" val="2468795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7BD53C-7440-E64C-59CF-91D741629F6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79" y="877824"/>
            <a:ext cx="8608423" cy="38862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8 Layer DL 256 QAM including performance requirements (Medium)</a:t>
            </a:r>
          </a:p>
          <a:p>
            <a:r>
              <a:rPr lang="en-US" dirty="0">
                <a:solidFill>
                  <a:schemeClr val="accent1"/>
                </a:solidFill>
              </a:rPr>
              <a:t>4 Layer UL 256 QAM (Medium)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3C3E56-7EC1-D185-827C-48C28F256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256 QAM evolution (requested for Rel-19)</a:t>
            </a:r>
          </a:p>
        </p:txBody>
      </p:sp>
    </p:spTree>
    <p:extLst>
      <p:ext uri="{BB962C8B-B14F-4D97-AF65-F5344CB8AC3E}">
        <p14:creationId xmlns:p14="http://schemas.microsoft.com/office/powerpoint/2010/main" val="3059257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C05E532-F893-7256-BA3D-098D81119E5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8118566" cy="3886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Rel-20: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New Work Item for 6 MHz channel BW and overlapping carriers from the network perspective. This was already discussed in December. </a:t>
            </a:r>
            <a:r>
              <a:rPr lang="en-US" b="1" dirty="0">
                <a:solidFill>
                  <a:schemeClr val="accent1"/>
                </a:solidFill>
              </a:rPr>
              <a:t>High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For next wider CBW and overlapping carriers from the network perspective, only RAN4 to decide if BS CBWs are needed. </a:t>
            </a:r>
            <a:r>
              <a:rPr lang="en-US" b="1" dirty="0">
                <a:solidFill>
                  <a:schemeClr val="accent1"/>
                </a:solidFill>
              </a:rPr>
              <a:t>Medium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Includes BS and RRM aspects, also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AE2828A-103B-585E-25AA-C8BE9AD86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Irregular Channel Bandwidths</a:t>
            </a:r>
          </a:p>
        </p:txBody>
      </p:sp>
    </p:spTree>
    <p:extLst>
      <p:ext uri="{BB962C8B-B14F-4D97-AF65-F5344CB8AC3E}">
        <p14:creationId xmlns:p14="http://schemas.microsoft.com/office/powerpoint/2010/main" val="4082729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735942"/>
      </p:ext>
    </p:extLst>
  </p:cSld>
  <p:clrMapOvr>
    <a:masterClrMapping/>
  </p:clrMapOvr>
</p:sld>
</file>

<file path=ppt/theme/theme1.xml><?xml version="1.0" encoding="utf-8"?>
<a:theme xmlns:a="http://schemas.openxmlformats.org/drawingml/2006/main" name="01 - Cover Slide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rtlCol="0">
        <a:noAutofit/>
      </a:bodyPr>
      <a:lstStyle>
        <a:defPPr algn="l">
          <a:defRPr dirty="0" err="1" smtClean="0">
            <a:latin typeface="+mn-lt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5468B658-E456-4CF0-8F00-6E987840CC5B}"/>
    </a:ext>
  </a:extLst>
</a:theme>
</file>

<file path=ppt/theme/theme2.xml><?xml version="1.0" encoding="utf-8"?>
<a:theme xmlns:a="http://schemas.openxmlformats.org/drawingml/2006/main" name="02 - Confidentiality Statement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33E3C587-1381-4C3A-836D-1FC2649757BE}"/>
    </a:ext>
  </a:extLst>
</a:theme>
</file>

<file path=ppt/theme/theme3.xml><?xml version="1.0" encoding="utf-8"?>
<a:theme xmlns:a="http://schemas.openxmlformats.org/drawingml/2006/main" name="03 - Section Title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156D47CD-407B-4644-B69E-A8CC74A09EF1}"/>
    </a:ext>
  </a:extLst>
</a:theme>
</file>

<file path=ppt/theme/theme4.xml><?xml version="1.0" encoding="utf-8"?>
<a:theme xmlns:a="http://schemas.openxmlformats.org/drawingml/2006/main" name="04 - Body Slides - No Image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 err="1" smtClean="0"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66F2A77B-ED35-459C-9A44-13EFCC8A8203}"/>
    </a:ext>
  </a:extLst>
</a:theme>
</file>

<file path=ppt/theme/theme5.xml><?xml version="1.0" encoding="utf-8"?>
<a:theme xmlns:a="http://schemas.openxmlformats.org/drawingml/2006/main" name="05 - Body Slides + Image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373E40A6-D290-44FC-9952-026DF14558B5}"/>
    </a:ext>
  </a:extLst>
</a:theme>
</file>

<file path=ppt/theme/theme6.xml><?xml version="1.0" encoding="utf-8"?>
<a:theme xmlns:a="http://schemas.openxmlformats.org/drawingml/2006/main" name="07 - Closing Slide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137E8F2B-6EE4-4895-A04B-E2315B16FB63}"/>
    </a:ext>
  </a:extLst>
</a:theme>
</file>

<file path=ppt/theme/theme7.xml><?xml version="1.0" encoding="utf-8"?>
<a:theme xmlns:a="http://schemas.openxmlformats.org/drawingml/2006/main" name="Office Theme">
  <a:themeElements>
    <a:clrScheme name="T-Mobile 2.0 B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C1D82F"/>
      </a:accent4>
      <a:accent5>
        <a:srgbClr val="6DB33F"/>
      </a:accent5>
      <a:accent6>
        <a:srgbClr val="008DA8"/>
      </a:accent6>
      <a:hlink>
        <a:srgbClr val="E20074"/>
      </a:hlink>
      <a:folHlink>
        <a:srgbClr val="9702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T-Mobile 2.0 B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C1D82F"/>
      </a:accent4>
      <a:accent5>
        <a:srgbClr val="6DB33F"/>
      </a:accent5>
      <a:accent6>
        <a:srgbClr val="008DA8"/>
      </a:accent6>
      <a:hlink>
        <a:srgbClr val="E20074"/>
      </a:hlink>
      <a:folHlink>
        <a:srgbClr val="9702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2E056447D3ED4CB95A9A1555B9FEC3" ma:contentTypeVersion="1" ma:contentTypeDescription="Create a new document." ma:contentTypeScope="" ma:versionID="8f6db40491d0ba6cf0dd365caae3d44c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32aab9cc1051c24dfbd52b02ea2b636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HeadLin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1F519F53-8130-4966-AEEC-1D337E7E2C5C}">
  <ds:schemaRefs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C1BA0EC1-08B1-4C25-B946-EEDF3653A4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BBCDD8-400B-4FF4-A5EE-CD053D518C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T-Mobile_PPT-Template_16x9_2020-04-06</Template>
  <TotalTime>13484</TotalTime>
  <Words>375</Words>
  <Application>Microsoft Office PowerPoint</Application>
  <PresentationFormat>On-screen Show (16:9)</PresentationFormat>
  <Paragraphs>34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</vt:i4>
      </vt:variant>
    </vt:vector>
  </HeadingPairs>
  <TitlesOfParts>
    <vt:vector size="23" baseType="lpstr">
      <vt:lpstr>Arial</vt:lpstr>
      <vt:lpstr>Calibri</vt:lpstr>
      <vt:lpstr>TeleGrotesk Next</vt:lpstr>
      <vt:lpstr>TeleGrotesk Next Medium</vt:lpstr>
      <vt:lpstr>TeleGrotesk Next Ultra</vt:lpstr>
      <vt:lpstr>Tele-GroteskFet</vt:lpstr>
      <vt:lpstr>Tele-GroteskHal</vt:lpstr>
      <vt:lpstr>Tele-GroteskNor</vt:lpstr>
      <vt:lpstr>Tele-GroteskUlt</vt:lpstr>
      <vt:lpstr>Wingdings</vt:lpstr>
      <vt:lpstr>01 - Cover Slides</vt:lpstr>
      <vt:lpstr>02 - Confidentiality Statements</vt:lpstr>
      <vt:lpstr>03 - Section Titles</vt:lpstr>
      <vt:lpstr>04 - Body Slides - No Image</vt:lpstr>
      <vt:lpstr>05 - Body Slides + Image</vt:lpstr>
      <vt:lpstr>07 - Closing Slides</vt:lpstr>
      <vt:lpstr>T-Mobile USA Rel-20 UE RF feature prioritization</vt:lpstr>
      <vt:lpstr>Introduction</vt:lpstr>
      <vt:lpstr>RAN4 Chair’s Proposed HPUE Objectives from RAN#107</vt:lpstr>
      <vt:lpstr>Additional from the T-Mobile HPUE list</vt:lpstr>
      <vt:lpstr>256 QAM evolution (requested for Rel-19)</vt:lpstr>
      <vt:lpstr>Irregular Channel Bandwidths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slide</dc:title>
  <dc:subject/>
  <dc:creator>Terri Sharp</dc:creator>
  <cp:keywords/>
  <dc:description/>
  <cp:lastModifiedBy>Bill Shvodian</cp:lastModifiedBy>
  <cp:revision>51</cp:revision>
  <cp:lastPrinted>2025-03-03T20:39:37Z</cp:lastPrinted>
  <dcterms:created xsi:type="dcterms:W3CDTF">2020-05-07T20:26:51Z</dcterms:created>
  <dcterms:modified xsi:type="dcterms:W3CDTF">2025-06-02T20:49:49Z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0x010100F72E056447D3ED4CB95A9A1555B9FEC3</vt:lpwstr>
  </property>
  <property fmtid="{D5CDD505-2E9C-101B-9397-08002B2CF9AE}" pid="3" name="MSIP_Label_7af72c41-31f4-4d40-a6d0-808117dc4d77_Enabled">
    <vt:lpwstr>true</vt:lpwstr>
  </property>
  <property fmtid="{D5CDD505-2E9C-101B-9397-08002B2CF9AE}" pid="4" name="MSIP_Label_7af72c41-31f4-4d40-a6d0-808117dc4d77_SetDate">
    <vt:lpwstr>2022-04-20T20:29:03Z</vt:lpwstr>
  </property>
  <property fmtid="{D5CDD505-2E9C-101B-9397-08002B2CF9AE}" pid="5" name="MSIP_Label_7af72c41-31f4-4d40-a6d0-808117dc4d77_Method">
    <vt:lpwstr>Standard</vt:lpwstr>
  </property>
  <property fmtid="{D5CDD505-2E9C-101B-9397-08002B2CF9AE}" pid="6" name="MSIP_Label_7af72c41-31f4-4d40-a6d0-808117dc4d77_Name">
    <vt:lpwstr>TMO - Internal</vt:lpwstr>
  </property>
  <property fmtid="{D5CDD505-2E9C-101B-9397-08002B2CF9AE}" pid="7" name="MSIP_Label_7af72c41-31f4-4d40-a6d0-808117dc4d77_SiteId">
    <vt:lpwstr>be0f980b-dd99-4b19-bd7b-bc71a09b026c</vt:lpwstr>
  </property>
  <property fmtid="{D5CDD505-2E9C-101B-9397-08002B2CF9AE}" pid="8" name="MSIP_Label_7af72c41-31f4-4d40-a6d0-808117dc4d77_ActionId">
    <vt:lpwstr>5c0d77e7-be33-41a4-8c92-8e71eebd0249</vt:lpwstr>
  </property>
  <property fmtid="{D5CDD505-2E9C-101B-9397-08002B2CF9AE}" pid="9" name="MSIP_Label_7af72c41-31f4-4d40-a6d0-808117dc4d77_ContentBits">
    <vt:lpwstr>2</vt:lpwstr>
  </property>
</Properties>
</file>