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7" r:id="rId4"/>
    <p:sldMasterId id="2147484030" r:id="rId5"/>
    <p:sldMasterId id="2147484041" r:id="rId6"/>
  </p:sldMasterIdLst>
  <p:notesMasterIdLst>
    <p:notesMasterId r:id="rId22"/>
  </p:notesMasterIdLst>
  <p:handoutMasterIdLst>
    <p:handoutMasterId r:id="rId23"/>
  </p:handoutMasterIdLst>
  <p:sldIdLst>
    <p:sldId id="283" r:id="rId7"/>
    <p:sldId id="2147471151" r:id="rId8"/>
    <p:sldId id="2147471154" r:id="rId9"/>
    <p:sldId id="2147471148" r:id="rId10"/>
    <p:sldId id="296" r:id="rId11"/>
    <p:sldId id="2147471177" r:id="rId12"/>
    <p:sldId id="297" r:id="rId13"/>
    <p:sldId id="298" r:id="rId14"/>
    <p:sldId id="2147471152" r:id="rId15"/>
    <p:sldId id="2147471165" r:id="rId16"/>
    <p:sldId id="2147471153" r:id="rId17"/>
    <p:sldId id="2147471161" r:id="rId18"/>
    <p:sldId id="2147471178" r:id="rId19"/>
    <p:sldId id="2147471176" r:id="rId20"/>
    <p:sldId id="2147471164" r:id="rId21"/>
  </p:sldIdLst>
  <p:sldSz cx="12196763"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0E8C4"/>
    <a:srgbClr val="30B5C5"/>
    <a:srgbClr val="000000"/>
    <a:srgbClr val="8FDAE4"/>
    <a:srgbClr val="170BB5"/>
    <a:srgbClr val="DDDDDD"/>
    <a:srgbClr val="B5B5B5"/>
    <a:srgbClr val="E9002F"/>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24" autoAdjust="0"/>
    <p:restoredTop sz="91187" autoAdjust="0"/>
  </p:normalViewPr>
  <p:slideViewPr>
    <p:cSldViewPr snapToGrid="0" snapToObjects="1">
      <p:cViewPr varScale="1">
        <p:scale>
          <a:sx n="92" d="100"/>
          <a:sy n="92" d="100"/>
        </p:scale>
        <p:origin x="120" y="10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Single-TRP with R19 SRS / TypeI PMI
</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Sheet1!$B$2:$B$3</c:f>
              <c:numCache>
                <c:formatCode>General</c:formatCode>
                <c:ptCount val="2"/>
                <c:pt idx="0">
                  <c:v>1</c:v>
                </c:pt>
                <c:pt idx="1">
                  <c:v>1</c:v>
                </c:pt>
              </c:numCache>
            </c:numRef>
          </c:val>
          <c:extLst>
            <c:ext xmlns:c16="http://schemas.microsoft.com/office/drawing/2014/chart" uri="{C3380CC4-5D6E-409C-BE32-E72D297353CC}">
              <c16:uniqueId val="{00000000-9CBB-463B-9794-DDBD06F00E81}"/>
            </c:ext>
          </c:extLst>
        </c:ser>
        <c:ser>
          <c:idx val="1"/>
          <c:order val="1"/>
          <c:tx>
            <c:strRef>
              <c:f>Sheet1!$C$1</c:f>
              <c:strCache>
                <c:ptCount val="1"/>
                <c:pt idx="0">
                  <c:v>Single-TRP with R_HH reporting 
</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Sheet1!$C$2:$C$3</c:f>
              <c:numCache>
                <c:formatCode>General</c:formatCode>
                <c:ptCount val="2"/>
                <c:pt idx="0">
                  <c:v>1.07</c:v>
                </c:pt>
                <c:pt idx="1">
                  <c:v>1.44</c:v>
                </c:pt>
              </c:numCache>
            </c:numRef>
          </c:val>
          <c:extLst>
            <c:ext xmlns:c16="http://schemas.microsoft.com/office/drawing/2014/chart" uri="{C3380CC4-5D6E-409C-BE32-E72D297353CC}">
              <c16:uniqueId val="{00000001-9CBB-463B-9794-DDBD06F00E81}"/>
            </c:ext>
          </c:extLst>
        </c:ser>
        <c:ser>
          <c:idx val="2"/>
          <c:order val="2"/>
          <c:tx>
            <c:strRef>
              <c:f>Sheet1!$D$1</c:f>
              <c:strCache>
                <c:ptCount val="1"/>
                <c:pt idx="0">
                  <c:v>Single-TRP with R_HH /R_UU reporting 
</c:v>
                </c:pt>
              </c:strCache>
            </c:strRef>
          </c:tx>
          <c:spPr>
            <a:solidFill>
              <a:srgbClr val="30B5C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Sheet1!$D$2:$D$3</c:f>
              <c:numCache>
                <c:formatCode>General</c:formatCode>
                <c:ptCount val="2"/>
                <c:pt idx="0">
                  <c:v>1.0900000000000001</c:v>
                </c:pt>
                <c:pt idx="1">
                  <c:v>1.46</c:v>
                </c:pt>
              </c:numCache>
            </c:numRef>
          </c:val>
          <c:extLst>
            <c:ext xmlns:c16="http://schemas.microsoft.com/office/drawing/2014/chart" uri="{C3380CC4-5D6E-409C-BE32-E72D297353CC}">
              <c16:uniqueId val="{00000002-9CBB-463B-9794-DDBD06F00E81}"/>
            </c:ext>
          </c:extLst>
        </c:ser>
        <c:ser>
          <c:idx val="4"/>
          <c:order val="3"/>
          <c:tx>
            <c:strRef>
              <c:f>Sheet1!$E$1</c:f>
              <c:strCache>
                <c:ptCount val="1"/>
                <c:pt idx="0">
                  <c:v>Single-TRP with R19 SRS</c:v>
                </c:pt>
              </c:strCache>
            </c:strRef>
          </c:tx>
          <c:spPr>
            <a:solidFill>
              <a:srgbClr val="FFEA9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Sheet1!$E$2:$E$3</c:f>
              <c:numCache>
                <c:formatCode>General</c:formatCode>
                <c:ptCount val="2"/>
                <c:pt idx="0">
                  <c:v>0.95</c:v>
                </c:pt>
                <c:pt idx="1">
                  <c:v>0.61</c:v>
                </c:pt>
              </c:numCache>
            </c:numRef>
          </c:val>
          <c:extLst>
            <c:ext xmlns:c16="http://schemas.microsoft.com/office/drawing/2014/chart" uri="{C3380CC4-5D6E-409C-BE32-E72D297353CC}">
              <c16:uniqueId val="{00000004-9CBB-463B-9794-DDBD06F00E81}"/>
            </c:ext>
          </c:extLst>
        </c:ser>
        <c:ser>
          <c:idx val="3"/>
          <c:order val="4"/>
          <c:tx>
            <c:strRef>
              <c:f>Sheet1!$F$1</c:f>
              <c:strCache>
                <c:ptCount val="1"/>
                <c:pt idx="0">
                  <c:v>Single-TRP with TypeI  (wideband)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Sheet1!$F$2:$F$3</c:f>
              <c:numCache>
                <c:formatCode>General</c:formatCode>
                <c:ptCount val="2"/>
                <c:pt idx="0">
                  <c:v>0.72</c:v>
                </c:pt>
                <c:pt idx="1">
                  <c:v>0.94</c:v>
                </c:pt>
              </c:numCache>
            </c:numRef>
          </c:val>
          <c:extLst>
            <c:ext xmlns:c16="http://schemas.microsoft.com/office/drawing/2014/chart" uri="{C3380CC4-5D6E-409C-BE32-E72D297353CC}">
              <c16:uniqueId val="{00000000-25C6-4551-A71C-2D5FBCA7F5FB}"/>
            </c:ext>
          </c:extLst>
        </c:ser>
        <c:ser>
          <c:idx val="5"/>
          <c:order val="5"/>
          <c:tx>
            <c:strRef>
              <c:f>Sheet1!$G$1</c:f>
              <c:strCache>
                <c:ptCount val="1"/>
                <c:pt idx="0">
                  <c:v>Single-TRP with eTypeII (subband 8RBs)</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Sheet1!$G$2:$G$3</c:f>
              <c:numCache>
                <c:formatCode>General</c:formatCode>
                <c:ptCount val="2"/>
                <c:pt idx="0">
                  <c:v>0.79</c:v>
                </c:pt>
                <c:pt idx="1">
                  <c:v>1.18</c:v>
                </c:pt>
              </c:numCache>
            </c:numRef>
          </c:val>
          <c:extLst>
            <c:ext xmlns:c16="http://schemas.microsoft.com/office/drawing/2014/chart" uri="{C3380CC4-5D6E-409C-BE32-E72D297353CC}">
              <c16:uniqueId val="{00000001-25C6-4551-A71C-2D5FBCA7F5FB}"/>
            </c:ext>
          </c:extLst>
        </c:ser>
        <c:dLbls>
          <c:showLegendKey val="0"/>
          <c:showVal val="0"/>
          <c:showCatName val="0"/>
          <c:showSerName val="0"/>
          <c:showPercent val="0"/>
          <c:showBubbleSize val="0"/>
        </c:dLbls>
        <c:gapWidth val="219"/>
        <c:overlap val="-27"/>
        <c:axId val="1574942528"/>
        <c:axId val="1574943072"/>
      </c:barChart>
      <c:catAx>
        <c:axId val="15749425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74943072"/>
        <c:crosses val="autoZero"/>
        <c:auto val="1"/>
        <c:lblAlgn val="ctr"/>
        <c:lblOffset val="100"/>
        <c:noMultiLvlLbl val="0"/>
      </c:catAx>
      <c:valAx>
        <c:axId val="1574943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574942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Single-TRP with R19 SRS / TypeI PMI
</c:v>
                </c:pt>
              </c:strCache>
            </c:strRef>
          </c:tx>
          <c:spPr>
            <a:solidFill>
              <a:srgbClr val="92D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Sheet1!$B$2:$B$3</c:f>
              <c:numCache>
                <c:formatCode>General</c:formatCode>
                <c:ptCount val="2"/>
                <c:pt idx="0">
                  <c:v>1</c:v>
                </c:pt>
                <c:pt idx="1">
                  <c:v>1</c:v>
                </c:pt>
              </c:numCache>
            </c:numRef>
          </c:val>
          <c:extLst>
            <c:ext xmlns:c16="http://schemas.microsoft.com/office/drawing/2014/chart" uri="{C3380CC4-5D6E-409C-BE32-E72D297353CC}">
              <c16:uniqueId val="{00000000-9CBB-463B-9794-DDBD06F00E81}"/>
            </c:ext>
          </c:extLst>
        </c:ser>
        <c:ser>
          <c:idx val="1"/>
          <c:order val="1"/>
          <c:tx>
            <c:strRef>
              <c:f>Sheet1!$C$1</c:f>
              <c:strCache>
                <c:ptCount val="1"/>
                <c:pt idx="0">
                  <c:v>Single-TRP with R_HH reporting 
</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Sheet1!$C$2:$C$3</c:f>
              <c:numCache>
                <c:formatCode>General</c:formatCode>
                <c:ptCount val="2"/>
                <c:pt idx="0">
                  <c:v>1.1299999999999999</c:v>
                </c:pt>
                <c:pt idx="1">
                  <c:v>1.1599999999999999</c:v>
                </c:pt>
              </c:numCache>
            </c:numRef>
          </c:val>
          <c:extLst>
            <c:ext xmlns:c16="http://schemas.microsoft.com/office/drawing/2014/chart" uri="{C3380CC4-5D6E-409C-BE32-E72D297353CC}">
              <c16:uniqueId val="{00000001-9CBB-463B-9794-DDBD06F00E81}"/>
            </c:ext>
          </c:extLst>
        </c:ser>
        <c:ser>
          <c:idx val="2"/>
          <c:order val="2"/>
          <c:tx>
            <c:strRef>
              <c:f>Sheet1!$D$1</c:f>
              <c:strCache>
                <c:ptCount val="1"/>
                <c:pt idx="0">
                  <c:v>Single-TRP with R_HH /R_UU reporting 
</c:v>
                </c:pt>
              </c:strCache>
            </c:strRef>
          </c:tx>
          <c:spPr>
            <a:solidFill>
              <a:srgbClr val="30B5C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Sheet1!$D$2:$D$3</c:f>
              <c:numCache>
                <c:formatCode>General</c:formatCode>
                <c:ptCount val="2"/>
                <c:pt idx="0">
                  <c:v>1.18</c:v>
                </c:pt>
                <c:pt idx="1">
                  <c:v>1.17</c:v>
                </c:pt>
              </c:numCache>
            </c:numRef>
          </c:val>
          <c:extLst>
            <c:ext xmlns:c16="http://schemas.microsoft.com/office/drawing/2014/chart" uri="{C3380CC4-5D6E-409C-BE32-E72D297353CC}">
              <c16:uniqueId val="{00000002-9CBB-463B-9794-DDBD06F00E81}"/>
            </c:ext>
          </c:extLst>
        </c:ser>
        <c:ser>
          <c:idx val="4"/>
          <c:order val="3"/>
          <c:tx>
            <c:strRef>
              <c:f>Sheet1!$F$1</c:f>
              <c:strCache>
                <c:ptCount val="1"/>
                <c:pt idx="0">
                  <c:v>Single-TRP with R19 SRS</c:v>
                </c:pt>
              </c:strCache>
            </c:strRef>
          </c:tx>
          <c:spPr>
            <a:solidFill>
              <a:srgbClr val="FFEA9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Cell Average</c:v>
                </c:pt>
                <c:pt idx="1">
                  <c:v>Cell Edge</c:v>
                </c:pt>
              </c:strCache>
            </c:strRef>
          </c:cat>
          <c:val>
            <c:numRef>
              <c:f>Sheet1!$F$2:$F$3</c:f>
              <c:numCache>
                <c:formatCode>General</c:formatCode>
                <c:ptCount val="2"/>
                <c:pt idx="0">
                  <c:v>0.85</c:v>
                </c:pt>
                <c:pt idx="1">
                  <c:v>0.19</c:v>
                </c:pt>
              </c:numCache>
            </c:numRef>
          </c:val>
          <c:extLst>
            <c:ext xmlns:c16="http://schemas.microsoft.com/office/drawing/2014/chart" uri="{C3380CC4-5D6E-409C-BE32-E72D297353CC}">
              <c16:uniqueId val="{00000004-9CBB-463B-9794-DDBD06F00E81}"/>
            </c:ext>
          </c:extLst>
        </c:ser>
        <c:dLbls>
          <c:showLegendKey val="0"/>
          <c:showVal val="0"/>
          <c:showCatName val="0"/>
          <c:showSerName val="0"/>
          <c:showPercent val="0"/>
          <c:showBubbleSize val="0"/>
        </c:dLbls>
        <c:gapWidth val="219"/>
        <c:overlap val="-27"/>
        <c:axId val="1459516096"/>
        <c:axId val="1459511200"/>
      </c:barChart>
      <c:catAx>
        <c:axId val="145951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59511200"/>
        <c:crosses val="autoZero"/>
        <c:auto val="1"/>
        <c:lblAlgn val="ctr"/>
        <c:lblOffset val="100"/>
        <c:noMultiLvlLbl val="0"/>
      </c:catAx>
      <c:valAx>
        <c:axId val="1459511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59516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6/2/2025</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DD60A27-BF12-6744-9E93-932A0E34D8BB}" type="datetimeFigureOut">
              <a:rPr lang="en-US" smtClean="0"/>
              <a:t>6/2/2025</a:t>
            </a:fld>
            <a:endParaRPr lang="en-US" dirty="0"/>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dirty="0"/>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5661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3418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053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2580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1644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304" rtl="0" eaLnBrk="1" fontAlgn="auto" latinLnBrk="0" hangingPunct="1">
              <a:lnSpc>
                <a:spcPct val="100000"/>
              </a:lnSpc>
              <a:spcBef>
                <a:spcPts val="0"/>
              </a:spcBef>
              <a:spcAft>
                <a:spcPts val="0"/>
              </a:spcAft>
              <a:buClrTx/>
              <a:buSzTx/>
              <a:buFontTx/>
              <a:buNone/>
              <a:tabLst/>
              <a:defRPr/>
            </a:pPr>
            <a:endParaRPr lang="en-US" altLang="zh-CN"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29599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16140" y="260360"/>
            <a:ext cx="11164484" cy="539749"/>
          </a:xfrm>
          <a:prstGeom prst="rect">
            <a:avLst/>
          </a:prstGeom>
        </p:spPr>
        <p:txBody>
          <a:bodyPr/>
          <a:lstStyle>
            <a:lvl1pPr>
              <a:defRPr sz="3198">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idx="1"/>
          </p:nvPr>
        </p:nvSpPr>
        <p:spPr>
          <a:xfrm>
            <a:off x="638263" y="1076329"/>
            <a:ext cx="11021860" cy="5095875"/>
          </a:xfrm>
          <a:prstGeom prst="rect">
            <a:avLst/>
          </a:prstGeom>
        </p:spPr>
        <p:txBody>
          <a:bodyPr/>
          <a:lstStyle>
            <a:lvl1pPr marL="342626" indent="-342626">
              <a:lnSpc>
                <a:spcPct val="150000"/>
              </a:lnSpc>
              <a:buFont typeface="Arial" panose="020B0604020202020204" pitchFamily="34" charset="0"/>
              <a:buChar char="•"/>
              <a:defRPr sz="1998">
                <a:latin typeface="微软雅黑" panose="020B0503020204020204" pitchFamily="34" charset="-122"/>
                <a:ea typeface="微软雅黑" panose="020B0503020204020204" pitchFamily="34" charset="-122"/>
              </a:defRPr>
            </a:lvl1pPr>
            <a:lvl2pPr marL="799460" indent="-342626">
              <a:lnSpc>
                <a:spcPct val="150000"/>
              </a:lnSpc>
              <a:buFont typeface="Wingdings" panose="05000000000000000000" pitchFamily="2" charset="2"/>
              <a:buChar char="p"/>
              <a:defRPr sz="1798">
                <a:latin typeface="微软雅黑" panose="020B0503020204020204" pitchFamily="34" charset="-122"/>
                <a:ea typeface="微软雅黑" panose="020B0503020204020204" pitchFamily="34" charset="-122"/>
              </a:defRPr>
            </a:lvl2pPr>
            <a:lvl3pPr marL="1256294" indent="-342626">
              <a:lnSpc>
                <a:spcPct val="150000"/>
              </a:lnSpc>
              <a:buFont typeface="Wingdings" panose="05000000000000000000" pitchFamily="2" charset="2"/>
              <a:buChar char="Ø"/>
              <a:defRPr sz="1598">
                <a:latin typeface="微软雅黑" panose="020B0503020204020204" pitchFamily="34" charset="-122"/>
                <a:ea typeface="微软雅黑" panose="020B0503020204020204" pitchFamily="34" charset="-122"/>
              </a:defRPr>
            </a:lvl3pPr>
            <a:lvl4pPr marL="1656024" indent="-285522">
              <a:lnSpc>
                <a:spcPct val="150000"/>
              </a:lnSpc>
              <a:buFont typeface="Wingdings" panose="05000000000000000000" pitchFamily="2" charset="2"/>
              <a:buChar char="ü"/>
              <a:defRPr sz="1398">
                <a:latin typeface="微软雅黑" panose="020B0503020204020204" pitchFamily="34" charset="-122"/>
                <a:ea typeface="微软雅黑" panose="020B0503020204020204" pitchFamily="34" charset="-122"/>
              </a:defRPr>
            </a:lvl4pPr>
            <a:lvl5pPr marL="2169963" indent="-342626">
              <a:lnSpc>
                <a:spcPct val="150000"/>
              </a:lnSpc>
              <a:buFont typeface="+mj-lt"/>
              <a:buAutoNum type="alphaUcPeriod"/>
              <a:defRPr sz="12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20486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1" y="4406905"/>
            <a:ext cx="10367249" cy="1362075"/>
          </a:xfrm>
        </p:spPr>
        <p:txBody>
          <a:bodyPr anchor="t"/>
          <a:lstStyle>
            <a:lvl1pPr algn="l">
              <a:defRPr sz="3998"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1" y="2906713"/>
            <a:ext cx="10367249" cy="1500187"/>
          </a:xfrm>
        </p:spPr>
        <p:txBody>
          <a:bodyPr anchor="b"/>
          <a:lstStyle>
            <a:lvl1pPr marL="0" indent="0">
              <a:buNone/>
              <a:defRPr sz="1999">
                <a:latin typeface="微软雅黑" panose="020B0503020204020204" pitchFamily="34" charset="-122"/>
                <a:ea typeface="微软雅黑" panose="020B0503020204020204" pitchFamily="34" charset="-122"/>
              </a:defRPr>
            </a:lvl1pPr>
            <a:lvl2pPr marL="457017" indent="0">
              <a:buNone/>
              <a:defRPr sz="1799"/>
            </a:lvl2pPr>
            <a:lvl3pPr marL="914034" indent="0">
              <a:buNone/>
              <a:defRPr sz="1599"/>
            </a:lvl3pPr>
            <a:lvl4pPr marL="1371051" indent="0">
              <a:buNone/>
              <a:defRPr sz="1399"/>
            </a:lvl4pPr>
            <a:lvl5pPr marL="1828068" indent="0">
              <a:buNone/>
              <a:defRPr sz="1399"/>
            </a:lvl5pPr>
            <a:lvl6pPr marL="2285086" indent="0">
              <a:buNone/>
              <a:defRPr sz="1399"/>
            </a:lvl6pPr>
            <a:lvl7pPr marL="2742103" indent="0">
              <a:buNone/>
              <a:defRPr sz="1399"/>
            </a:lvl7pPr>
            <a:lvl8pPr marL="3199120" indent="0">
              <a:buNone/>
              <a:defRPr sz="1399"/>
            </a:lvl8pPr>
            <a:lvl9pPr marL="3656137" indent="0">
              <a:buNone/>
              <a:defRPr sz="1399"/>
            </a:lvl9pPr>
          </a:lstStyle>
          <a:p>
            <a:pPr lvl="0"/>
            <a:r>
              <a:rPr lang="zh-CN" altLang="en-US" dirty="0"/>
              <a:t>单击此处编辑母版文本样式</a:t>
            </a:r>
          </a:p>
        </p:txBody>
      </p:sp>
    </p:spTree>
    <p:extLst>
      <p:ext uri="{BB962C8B-B14F-4D97-AF65-F5344CB8AC3E}">
        <p14:creationId xmlns:p14="http://schemas.microsoft.com/office/powerpoint/2010/main" val="3384676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33"/>
            <a:ext cx="12196763" cy="1470025"/>
          </a:xfrm>
        </p:spPr>
        <p:txBody>
          <a:bodyPr/>
          <a:lstStyle/>
          <a:p>
            <a:r>
              <a:rPr lang="zh-CN" altLang="en-US" dirty="0"/>
              <a:t>单击此处编辑母版标题样式</a:t>
            </a:r>
            <a:endParaRPr lang="en-US" dirty="0"/>
          </a:p>
        </p:txBody>
      </p:sp>
      <p:sp>
        <p:nvSpPr>
          <p:cNvPr id="3" name="副标题 2"/>
          <p:cNvSpPr>
            <a:spLocks noGrp="1"/>
          </p:cNvSpPr>
          <p:nvPr>
            <p:ph type="subTitle" idx="1"/>
          </p:nvPr>
        </p:nvSpPr>
        <p:spPr>
          <a:xfrm>
            <a:off x="0" y="3886200"/>
            <a:ext cx="12196763" cy="1752600"/>
          </a:xfrm>
        </p:spPr>
        <p:txBody>
          <a:bodyPr/>
          <a:lstStyle>
            <a:lvl1pPr marL="0" indent="0" algn="l">
              <a:buNone/>
              <a:defRPr/>
            </a:lvl1pPr>
            <a:lvl2pPr marL="456651" indent="0" algn="ctr">
              <a:buNone/>
              <a:defRPr/>
            </a:lvl2pPr>
            <a:lvl3pPr marL="913303" indent="0" algn="ctr">
              <a:buNone/>
              <a:defRPr/>
            </a:lvl3pPr>
            <a:lvl4pPr marL="1369955" indent="0" algn="ctr">
              <a:buNone/>
              <a:defRPr/>
            </a:lvl4pPr>
            <a:lvl5pPr marL="1826606" indent="0" algn="ctr">
              <a:buNone/>
              <a:defRPr/>
            </a:lvl5pPr>
            <a:lvl6pPr marL="2283258" indent="0" algn="ctr">
              <a:buNone/>
              <a:defRPr/>
            </a:lvl6pPr>
            <a:lvl7pPr marL="2739910" indent="0" algn="ctr">
              <a:buNone/>
              <a:defRPr/>
            </a:lvl7pPr>
            <a:lvl8pPr marL="3196561" indent="0" algn="ctr">
              <a:buNone/>
              <a:defRPr/>
            </a:lvl8pPr>
            <a:lvl9pPr marL="3653213" indent="0" algn="ctr">
              <a:buNone/>
              <a:defRPr/>
            </a:lvl9pPr>
          </a:lstStyle>
          <a:p>
            <a:r>
              <a:rPr lang="zh-CN" altLang="en-US" dirty="0"/>
              <a:t>单击此处编辑母版副标题样式</a:t>
            </a:r>
            <a:endParaRPr lang="en-US" dirty="0"/>
          </a:p>
        </p:txBody>
      </p:sp>
    </p:spTree>
    <p:extLst>
      <p:ext uri="{BB962C8B-B14F-4D97-AF65-F5344CB8AC3E}">
        <p14:creationId xmlns:p14="http://schemas.microsoft.com/office/powerpoint/2010/main" val="4095589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 y="-7746"/>
            <a:ext cx="11790204" cy="686822"/>
          </a:xfrm>
        </p:spPr>
        <p:txBody>
          <a:bodyPr/>
          <a:lstStyle>
            <a:lvl1pPr>
              <a:defRPr sz="2397"/>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9182384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6908"/>
            <a:ext cx="10367249" cy="1362075"/>
          </a:xfrm>
        </p:spPr>
        <p:txBody>
          <a:bodyPr anchor="t"/>
          <a:lstStyle>
            <a:lvl1pPr algn="l">
              <a:defRPr sz="3994"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1997">
                <a:latin typeface="微软雅黑" panose="020B0503020204020204" pitchFamily="34" charset="-122"/>
                <a:ea typeface="微软雅黑" panose="020B0503020204020204" pitchFamily="34" charset="-122"/>
              </a:defRPr>
            </a:lvl1pPr>
            <a:lvl2pPr marL="456651" indent="0">
              <a:buNone/>
              <a:defRPr sz="1797"/>
            </a:lvl2pPr>
            <a:lvl3pPr marL="913303" indent="0">
              <a:buNone/>
              <a:defRPr sz="1597"/>
            </a:lvl3pPr>
            <a:lvl4pPr marL="1369955" indent="0">
              <a:buNone/>
              <a:defRPr sz="1397"/>
            </a:lvl4pPr>
            <a:lvl5pPr marL="1826606" indent="0">
              <a:buNone/>
              <a:defRPr sz="1397"/>
            </a:lvl5pPr>
            <a:lvl6pPr marL="2283258" indent="0">
              <a:buNone/>
              <a:defRPr sz="1397"/>
            </a:lvl6pPr>
            <a:lvl7pPr marL="2739910" indent="0">
              <a:buNone/>
              <a:defRPr sz="1397"/>
            </a:lvl7pPr>
            <a:lvl8pPr marL="3196561" indent="0">
              <a:buNone/>
              <a:defRPr sz="1397"/>
            </a:lvl8pPr>
            <a:lvl9pPr marL="3653213" indent="0">
              <a:buNone/>
              <a:defRPr sz="1397"/>
            </a:lvl9pPr>
          </a:lstStyle>
          <a:p>
            <a:pPr lvl="0"/>
            <a:r>
              <a:rPr lang="zh-CN" altLang="en-US" dirty="0"/>
              <a:t>单击此处编辑母版文本样式</a:t>
            </a:r>
          </a:p>
        </p:txBody>
      </p:sp>
    </p:spTree>
    <p:extLst>
      <p:ext uri="{BB962C8B-B14F-4D97-AF65-F5344CB8AC3E}">
        <p14:creationId xmlns:p14="http://schemas.microsoft.com/office/powerpoint/2010/main" val="1175027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a:p>
        </p:txBody>
      </p:sp>
      <p:sp>
        <p:nvSpPr>
          <p:cNvPr id="3" name="内容占位符 2"/>
          <p:cNvSpPr>
            <a:spLocks noGrp="1"/>
          </p:cNvSpPr>
          <p:nvPr>
            <p:ph sz="half" idx="1"/>
          </p:nvPr>
        </p:nvSpPr>
        <p:spPr>
          <a:xfrm>
            <a:off x="248869" y="1438836"/>
            <a:ext cx="5791220"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内容占位符 3"/>
          <p:cNvSpPr>
            <a:spLocks noGrp="1"/>
          </p:cNvSpPr>
          <p:nvPr>
            <p:ph sz="half" idx="2"/>
          </p:nvPr>
        </p:nvSpPr>
        <p:spPr>
          <a:xfrm>
            <a:off x="6295682" y="1438836"/>
            <a:ext cx="5494522"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42470252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2012815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2817" y="273051"/>
            <a:ext cx="4012651" cy="863226"/>
          </a:xfrm>
        </p:spPr>
        <p:txBody>
          <a:bodyPr anchor="b"/>
          <a:lstStyle>
            <a:lvl1pPr algn="l">
              <a:defRPr sz="2397" b="1"/>
            </a:lvl1pPr>
          </a:lstStyle>
          <a:p>
            <a:r>
              <a:rPr lang="zh-CN" altLang="en-US" dirty="0"/>
              <a:t>单击此处编辑母版标题样式</a:t>
            </a:r>
            <a:endParaRPr lang="en-US" dirty="0"/>
          </a:p>
        </p:txBody>
      </p:sp>
      <p:sp>
        <p:nvSpPr>
          <p:cNvPr id="3" name="内容占位符 2"/>
          <p:cNvSpPr>
            <a:spLocks noGrp="1"/>
          </p:cNvSpPr>
          <p:nvPr>
            <p:ph idx="1"/>
          </p:nvPr>
        </p:nvSpPr>
        <p:spPr>
          <a:xfrm>
            <a:off x="4768599" y="273058"/>
            <a:ext cx="6818330" cy="5853113"/>
          </a:xfrm>
        </p:spPr>
        <p:txBody>
          <a:bodyPr/>
          <a:lstStyle>
            <a:lvl1pPr>
              <a:defRPr sz="3197"/>
            </a:lvl1pPr>
            <a:lvl2pPr>
              <a:defRPr sz="2797"/>
            </a:lvl2pPr>
            <a:lvl3pPr>
              <a:defRPr sz="2397"/>
            </a:lvl3pPr>
            <a:lvl4pPr>
              <a:defRPr sz="1997"/>
            </a:lvl4pPr>
            <a:lvl5pPr>
              <a:defRPr sz="1997"/>
            </a:lvl5pPr>
            <a:lvl6pPr>
              <a:defRPr sz="1997"/>
            </a:lvl6pPr>
            <a:lvl7pPr>
              <a:defRPr sz="1997"/>
            </a:lvl7pPr>
            <a:lvl8pPr>
              <a:defRPr sz="1997"/>
            </a:lvl8pPr>
            <a:lvl9pPr>
              <a:defRPr sz="199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609839" y="1435103"/>
            <a:ext cx="4012651" cy="4691063"/>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44330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0" y="4800600"/>
            <a:ext cx="7318058" cy="566738"/>
          </a:xfrm>
        </p:spPr>
        <p:txBody>
          <a:bodyPr anchor="b"/>
          <a:lstStyle>
            <a:lvl1pPr algn="l">
              <a:defRPr sz="1997" b="1"/>
            </a:lvl1pPr>
          </a:lstStyle>
          <a:p>
            <a:r>
              <a:rPr lang="zh-CN" altLang="en-US"/>
              <a:t>单击此处编辑母版标题样式</a:t>
            </a:r>
            <a:endParaRPr lang="en-US"/>
          </a:p>
        </p:txBody>
      </p:sp>
      <p:sp>
        <p:nvSpPr>
          <p:cNvPr id="3" name="图片占位符 2"/>
          <p:cNvSpPr>
            <a:spLocks noGrp="1"/>
          </p:cNvSpPr>
          <p:nvPr>
            <p:ph type="pic" idx="1"/>
          </p:nvPr>
        </p:nvSpPr>
        <p:spPr>
          <a:xfrm>
            <a:off x="2390650" y="612775"/>
            <a:ext cx="7318058" cy="4114800"/>
          </a:xfrm>
        </p:spPr>
        <p:txBody>
          <a:bodyPr/>
          <a:lstStyle>
            <a:lvl1pPr marL="0" indent="0">
              <a:buNone/>
              <a:defRPr sz="3197"/>
            </a:lvl1pPr>
            <a:lvl2pPr marL="456651" indent="0">
              <a:buNone/>
              <a:defRPr sz="2797"/>
            </a:lvl2pPr>
            <a:lvl3pPr marL="913303" indent="0">
              <a:buNone/>
              <a:defRPr sz="2397"/>
            </a:lvl3pPr>
            <a:lvl4pPr marL="1369955" indent="0">
              <a:buNone/>
              <a:defRPr sz="1997"/>
            </a:lvl4pPr>
            <a:lvl5pPr marL="1826606" indent="0">
              <a:buNone/>
              <a:defRPr sz="1997"/>
            </a:lvl5pPr>
            <a:lvl6pPr marL="2283258" indent="0">
              <a:buNone/>
              <a:defRPr sz="1997"/>
            </a:lvl6pPr>
            <a:lvl7pPr marL="2739910" indent="0">
              <a:buNone/>
              <a:defRPr sz="1997"/>
            </a:lvl7pPr>
            <a:lvl8pPr marL="3196561" indent="0">
              <a:buNone/>
              <a:defRPr sz="1997"/>
            </a:lvl8pPr>
            <a:lvl9pPr marL="3653213" indent="0">
              <a:buNone/>
              <a:defRPr sz="1997"/>
            </a:lvl9pPr>
          </a:lstStyle>
          <a:p>
            <a:endParaRPr lang="en-US"/>
          </a:p>
        </p:txBody>
      </p:sp>
      <p:sp>
        <p:nvSpPr>
          <p:cNvPr id="4" name="文本占位符 3"/>
          <p:cNvSpPr>
            <a:spLocks noGrp="1"/>
          </p:cNvSpPr>
          <p:nvPr>
            <p:ph type="body" sz="half" idx="2"/>
          </p:nvPr>
        </p:nvSpPr>
        <p:spPr>
          <a:xfrm>
            <a:off x="2390650" y="5367338"/>
            <a:ext cx="7318058" cy="804862"/>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97263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97714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5932" y="274638"/>
            <a:ext cx="2744272" cy="589756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13117" y="274638"/>
            <a:ext cx="8029536" cy="58975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3268217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标题和表格">
    <p:spTree>
      <p:nvGrpSpPr>
        <p:cNvPr id="1" name=""/>
        <p:cNvGrpSpPr/>
        <p:nvPr/>
      </p:nvGrpSpPr>
      <p:grpSpPr>
        <a:xfrm>
          <a:off x="0" y="0"/>
          <a:ext cx="0" cy="0"/>
          <a:chOff x="0" y="0"/>
          <a:chExt cx="0" cy="0"/>
        </a:xfrm>
      </p:grpSpPr>
      <p:sp>
        <p:nvSpPr>
          <p:cNvPr id="6" name="Content Placeholder 2"/>
          <p:cNvSpPr>
            <a:spLocks noGrp="1"/>
          </p:cNvSpPr>
          <p:nvPr>
            <p:ph idx="11" hasCustomPrompt="1"/>
          </p:nvPr>
        </p:nvSpPr>
        <p:spPr>
          <a:xfrm>
            <a:off x="736911" y="845203"/>
            <a:ext cx="10733557" cy="5347246"/>
          </a:xfrm>
          <a:prstGeom prst="rect">
            <a:avLst/>
          </a:prstGeom>
        </p:spPr>
        <p:txBody>
          <a:bodyPr lIns="0" tIns="0" rIns="0" bIns="0"/>
          <a:lstStyle>
            <a:lvl1pPr marL="12059" indent="0">
              <a:lnSpc>
                <a:spcPct val="100000"/>
              </a:lnSpc>
              <a:spcBef>
                <a:spcPts val="0"/>
              </a:spcBef>
              <a:buFontTx/>
              <a:buNone/>
              <a:tabLst>
                <a:tab pos="1206531"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517" indent="-170730">
              <a:buFont typeface="Arial" panose="020B0604020202020204" pitchFamily="34" charset="0"/>
              <a:buChar char="•"/>
              <a:tabLst>
                <a:tab pos="1206531" algn="ctr"/>
              </a:tabLst>
              <a:defRPr sz="1299" baseline="0"/>
            </a:lvl2pPr>
            <a:lvl3pPr marL="525517" indent="-170730">
              <a:buFont typeface="Arial" panose="020B0604020202020204" pitchFamily="34" charset="0"/>
              <a:buChar char="•"/>
              <a:tabLst>
                <a:tab pos="1206531" algn="ctr"/>
              </a:tabLst>
              <a:defRPr sz="1299" baseline="0"/>
            </a:lvl3pPr>
            <a:lvl4pPr marL="525517" indent="-170730">
              <a:buFont typeface="Arial" panose="020B0604020202020204" pitchFamily="34" charset="0"/>
              <a:buChar char="•"/>
              <a:tabLst>
                <a:tab pos="1206531" algn="ctr"/>
              </a:tabLst>
              <a:defRPr sz="1299" baseline="0"/>
            </a:lvl4pPr>
            <a:lvl5pPr marL="525517" indent="-170730">
              <a:buFont typeface="Arial" panose="020B0604020202020204" pitchFamily="34" charset="0"/>
              <a:buChar char="•"/>
              <a:tabLst>
                <a:tab pos="1206531" algn="ctr"/>
              </a:tabLst>
              <a:defRPr sz="1299" baseline="0"/>
            </a:lvl5pPr>
          </a:lstStyle>
          <a:p>
            <a:pPr lvl="0"/>
            <a:r>
              <a:rPr lang="zh-CN" altLang="en-US" dirty="0"/>
              <a:t>单击此处添加文本</a:t>
            </a:r>
            <a:endParaRPr lang="en-US" dirty="0"/>
          </a:p>
        </p:txBody>
      </p:sp>
      <p:sp>
        <p:nvSpPr>
          <p:cNvPr id="4" name="标题 1"/>
          <p:cNvSpPr>
            <a:spLocks noGrp="1"/>
          </p:cNvSpPr>
          <p:nvPr>
            <p:ph type="title"/>
          </p:nvPr>
        </p:nvSpPr>
        <p:spPr>
          <a:xfrm>
            <a:off x="288776" y="47826"/>
            <a:ext cx="11657736" cy="539749"/>
          </a:xfrm>
          <a:prstGeom prst="rect">
            <a:avLst/>
          </a:prstGeom>
        </p:spPr>
        <p:txBody>
          <a:bodyPr anchor="ctr"/>
          <a:lstStyle>
            <a:lvl1pPr>
              <a:defRPr sz="3199"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015147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99384277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C13178-3E16-4F9D-BE00-C633F8EEE7FD}"/>
              </a:ext>
            </a:extLst>
          </p:cNvPr>
          <p:cNvSpPr>
            <a:spLocks noGrp="1"/>
          </p:cNvSpPr>
          <p:nvPr>
            <p:ph type="title"/>
          </p:nvPr>
        </p:nvSpPr>
        <p:spPr>
          <a:xfrm>
            <a:off x="838200" y="365125"/>
            <a:ext cx="10520363"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586345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063359215"/>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ntent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9681" y="89002"/>
            <a:ext cx="11238613" cy="634335"/>
          </a:xfrm>
          <a:prstGeom prst="rect">
            <a:avLst/>
          </a:prstGeom>
        </p:spPr>
        <p:txBody>
          <a:bodyPr anchor="ctr"/>
          <a:lstStyle>
            <a:lvl1pPr>
              <a:defRPr sz="3597">
                <a:solidFill>
                  <a:srgbClr val="C00000"/>
                </a:solidFill>
                <a:latin typeface="+mj-lt"/>
              </a:defRPr>
            </a:lvl1pPr>
          </a:lstStyle>
          <a:p>
            <a:r>
              <a:rPr lang="en-US" altLang="zh-CN" dirty="0"/>
              <a:t>Title</a:t>
            </a:r>
            <a:endParaRPr lang="en-US" dirty="0"/>
          </a:p>
        </p:txBody>
      </p:sp>
      <p:sp>
        <p:nvSpPr>
          <p:cNvPr id="4" name="Content Placeholder 3"/>
          <p:cNvSpPr>
            <a:spLocks noGrp="1"/>
          </p:cNvSpPr>
          <p:nvPr>
            <p:ph sz="quarter" idx="10" hasCustomPrompt="1"/>
          </p:nvPr>
        </p:nvSpPr>
        <p:spPr>
          <a:xfrm>
            <a:off x="477838" y="1127126"/>
            <a:ext cx="11239500" cy="4968875"/>
          </a:xfrm>
          <a:prstGeom prst="rect">
            <a:avLst/>
          </a:prstGeom>
        </p:spPr>
        <p:txBody>
          <a:bodyPr/>
          <a:lstStyle>
            <a:lvl1pPr marL="228327" indent="-228327">
              <a:lnSpc>
                <a:spcPct val="100000"/>
              </a:lnSpc>
              <a:spcBef>
                <a:spcPts val="0"/>
              </a:spcBef>
              <a:buFont typeface="Arial" panose="020B0604020202020204" pitchFamily="34" charset="0"/>
              <a:buChar char="•"/>
              <a:defRPr sz="1797" spc="0" baseline="0">
                <a:solidFill>
                  <a:schemeClr val="tx1"/>
                </a:solidFill>
                <a:latin typeface="+mn-lt"/>
                <a:ea typeface="+mn-ea"/>
              </a:defRPr>
            </a:lvl1pPr>
            <a:lvl2pPr marL="456651" indent="-228327">
              <a:lnSpc>
                <a:spcPct val="100000"/>
              </a:lnSpc>
              <a:spcBef>
                <a:spcPts val="0"/>
              </a:spcBef>
              <a:buFont typeface="Arial" panose="020B0604020202020204" pitchFamily="34" charset="0"/>
              <a:buChar char="•"/>
              <a:defRPr sz="1797" baseline="0">
                <a:latin typeface="+mn-lt"/>
              </a:defRPr>
            </a:lvl2pPr>
            <a:lvl3pPr marL="684978" indent="-228327">
              <a:lnSpc>
                <a:spcPct val="100000"/>
              </a:lnSpc>
              <a:spcBef>
                <a:spcPts val="0"/>
              </a:spcBef>
              <a:buFont typeface="Arial" panose="020B0604020202020204" pitchFamily="34" charset="0"/>
              <a:buChar char="•"/>
              <a:defRPr sz="1797">
                <a:latin typeface="+mn-lt"/>
              </a:defRPr>
            </a:lvl3pPr>
            <a:lvl4pPr marL="913303" indent="-228327">
              <a:spcBef>
                <a:spcPts val="0"/>
              </a:spcBef>
              <a:buFont typeface="Arial" panose="020B0604020202020204" pitchFamily="34" charset="0"/>
              <a:buChar char="•"/>
              <a:defRPr sz="1797">
                <a:latin typeface="+mn-lt"/>
              </a:defRPr>
            </a:lvl4pPr>
            <a:lvl5pPr marL="1141629" indent="-228327">
              <a:spcBef>
                <a:spcPts val="0"/>
              </a:spcBef>
              <a:buFont typeface="Arial" panose="020B0604020202020204" pitchFamily="34" charset="0"/>
              <a:buChar char="•"/>
              <a:defRPr sz="1797">
                <a:latin typeface="+mn-lt"/>
              </a:defRPr>
            </a:lvl5pPr>
            <a:lvl6pPr marL="1369955" indent="-228327">
              <a:spcBef>
                <a:spcPts val="0"/>
              </a:spcBef>
              <a:defRPr sz="1797"/>
            </a:lvl6pPr>
            <a:lvl7pPr marL="1598280" indent="-228327">
              <a:spcBef>
                <a:spcPts val="0"/>
              </a:spcBef>
              <a:defRPr sz="1797"/>
            </a:lvl7pPr>
            <a:lvl8pPr marL="1826606" indent="-228327">
              <a:spcBef>
                <a:spcPts val="0"/>
              </a:spcBef>
              <a:defRPr sz="1797"/>
            </a:lvl8pPr>
            <a:lvl9pPr marL="2054932" indent="-228327">
              <a:spcBef>
                <a:spcPts val="0"/>
              </a:spcBef>
              <a:defRPr sz="1797"/>
            </a:lvl9pPr>
          </a:lstStyle>
          <a:p>
            <a:pPr lvl="0"/>
            <a:r>
              <a:rPr lang="en-US" dirty="0"/>
              <a:t>One</a:t>
            </a:r>
          </a:p>
          <a:p>
            <a:pPr lvl="1"/>
            <a:r>
              <a:rPr lang="en-US" dirty="0"/>
              <a:t>Two</a:t>
            </a:r>
          </a:p>
          <a:p>
            <a:pPr lvl="2"/>
            <a:r>
              <a:rPr lang="en-US" dirty="0"/>
              <a:t>Three</a:t>
            </a:r>
          </a:p>
          <a:p>
            <a:pPr lvl="3"/>
            <a:r>
              <a:rPr lang="en-US" dirty="0"/>
              <a:t>Four</a:t>
            </a:r>
          </a:p>
          <a:p>
            <a:pPr lvl="4"/>
            <a:r>
              <a:rPr lang="en-US" dirty="0"/>
              <a:t>Five</a:t>
            </a:r>
          </a:p>
          <a:p>
            <a:pPr lvl="5"/>
            <a:r>
              <a:rPr lang="en-US" dirty="0"/>
              <a:t>Six</a:t>
            </a:r>
          </a:p>
          <a:p>
            <a:pPr lvl="6"/>
            <a:r>
              <a:rPr lang="en-US" dirty="0"/>
              <a:t>Seven</a:t>
            </a:r>
          </a:p>
          <a:p>
            <a:pPr lvl="7"/>
            <a:r>
              <a:rPr lang="en-US" dirty="0"/>
              <a:t>Eight</a:t>
            </a:r>
          </a:p>
          <a:p>
            <a:pPr lvl="8"/>
            <a:r>
              <a:rPr lang="en-US" dirty="0"/>
              <a:t>Nine</a:t>
            </a:r>
          </a:p>
        </p:txBody>
      </p:sp>
      <p:cxnSp>
        <p:nvCxnSpPr>
          <p:cNvPr id="5" name="直接连接符 4"/>
          <p:cNvCxnSpPr/>
          <p:nvPr userDrawn="1"/>
        </p:nvCxnSpPr>
        <p:spPr bwMode="auto">
          <a:xfrm>
            <a:off x="205513" y="723331"/>
            <a:ext cx="11586951" cy="0"/>
          </a:xfrm>
          <a:prstGeom prst="line">
            <a:avLst/>
          </a:prstGeom>
          <a:solidFill>
            <a:srgbClr val="CCFFFF"/>
          </a:solidFill>
          <a:ln w="44450" cap="flat" cmpd="sng" algn="ctr">
            <a:solidFill>
              <a:srgbClr val="990000"/>
            </a:solidFill>
            <a:prstDash val="solid"/>
            <a:round/>
            <a:headEnd type="none" w="med" len="med"/>
            <a:tailEnd type="none" w="med" len="med"/>
          </a:ln>
          <a:effectLst/>
        </p:spPr>
      </p:cxnSp>
    </p:spTree>
    <p:extLst>
      <p:ext uri="{BB962C8B-B14F-4D97-AF65-F5344CB8AC3E}">
        <p14:creationId xmlns:p14="http://schemas.microsoft.com/office/powerpoint/2010/main" val="3379630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8262" y="131897"/>
            <a:ext cx="11913576" cy="521178"/>
          </a:xfrm>
          <a:prstGeom prst="rect">
            <a:avLst/>
          </a:prstGeom>
        </p:spPr>
        <p:txBody>
          <a:bodyPr lIns="102943" tIns="51472" rIns="102943" bIns="51472" anchor="ctr">
            <a:noAutofit/>
          </a:bodyPr>
          <a:lstStyle>
            <a:lvl1pPr algn="l">
              <a:defRPr sz="2797" b="1">
                <a:solidFill>
                  <a:srgbClr val="C00000"/>
                </a:solidFill>
                <a:latin typeface="Arial" pitchFamily="34" charset="0"/>
                <a:ea typeface="微软雅黑" panose="020B0503020204020204" pitchFamily="34" charset="-122"/>
                <a:cs typeface="Arial" pitchFamily="34" charset="0"/>
              </a:defRPr>
            </a:lvl1pPr>
          </a:lstStyle>
          <a:p>
            <a:r>
              <a:rPr lang="zh-CN" altLang="en-US" dirty="0"/>
              <a:t>单击此处编辑母版标题样式</a:t>
            </a:r>
          </a:p>
        </p:txBody>
      </p:sp>
    </p:spTree>
    <p:extLst>
      <p:ext uri="{BB962C8B-B14F-4D97-AF65-F5344CB8AC3E}">
        <p14:creationId xmlns:p14="http://schemas.microsoft.com/office/powerpoint/2010/main" val="1333829524"/>
      </p:ext>
    </p:extLst>
  </p:cSld>
  <p:clrMapOvr>
    <a:masterClrMapping/>
  </p:clrMapOvr>
  <p:extLst>
    <p:ext uri="{DCECCB84-F9BA-43D5-87BE-67443E8EF086}">
      <p15:sldGuideLst xmlns:p15="http://schemas.microsoft.com/office/powerpoint/2012/main">
        <p15:guide id="1" orient="horz" pos="1928">
          <p15:clr>
            <a:srgbClr val="FBAE40"/>
          </p15:clr>
        </p15:guide>
        <p15:guide id="2" pos="340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5.xml"/><Relationship Id="rId4"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6.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 id="2147484052" r:id="rId4"/>
    <p:sldLayoutId id="214748405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8"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2" y="6402808"/>
            <a:ext cx="499729" cy="138499"/>
          </a:xfrm>
          <a:prstGeom prst="rect">
            <a:avLst/>
          </a:prstGeom>
          <a:noFill/>
        </p:spPr>
        <p:txBody>
          <a:bodyPr wrap="square" lIns="0" tIns="0" rIns="0" bIns="0" rtlCol="0">
            <a:spAutoFit/>
          </a:bodyPr>
          <a:lstStyle/>
          <a:p>
            <a:pPr marL="0" marR="0" lvl="0" indent="0" algn="l" defTabSz="890493"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493"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91"/>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4246997483"/>
      </p:ext>
    </p:extLst>
  </p:cSld>
  <p:clrMap bg1="lt1" tx1="dk1" bg2="lt2" tx2="dk2" accent1="accent1" accent2="accent2" accent3="accent3" accent4="accent4" accent5="accent5" accent6="accent6" hlink="hlink" folHlink="folHlink"/>
  <p:sldLayoutIdLst>
    <p:sldLayoutId id="2147484029" r:id="rId1"/>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cxnSp>
        <p:nvCxnSpPr>
          <p:cNvPr id="5" name="直接连接符 4"/>
          <p:cNvCxnSpPr/>
          <p:nvPr userDrawn="1"/>
        </p:nvCxnSpPr>
        <p:spPr bwMode="auto">
          <a:xfrm flipV="1">
            <a:off x="0" y="615192"/>
            <a:ext cx="12196763" cy="1"/>
          </a:xfrm>
          <a:prstGeom prst="line">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55"/>
          <p:cNvGrpSpPr>
            <a:grpSpLocks noChangeAspect="1"/>
          </p:cNvGrpSpPr>
          <p:nvPr userDrawn="1"/>
        </p:nvGrpSpPr>
        <p:grpSpPr>
          <a:xfrm>
            <a:off x="339164" y="6293697"/>
            <a:ext cx="1165339" cy="262000"/>
            <a:chOff x="720033" y="1467682"/>
            <a:chExt cx="4056154" cy="912291"/>
          </a:xfrm>
        </p:grpSpPr>
        <p:grpSp>
          <p:nvGrpSpPr>
            <p:cNvPr id="39" name="组合 38"/>
            <p:cNvGrpSpPr>
              <a:grpSpLocks noChangeAspect="1"/>
            </p:cNvGrpSpPr>
            <p:nvPr/>
          </p:nvGrpSpPr>
          <p:grpSpPr>
            <a:xfrm>
              <a:off x="2130398" y="1759008"/>
              <a:ext cx="2645789" cy="451808"/>
              <a:chOff x="4003676" y="2249488"/>
              <a:chExt cx="5810250" cy="992187"/>
            </a:xfrm>
          </p:grpSpPr>
          <p:sp>
            <p:nvSpPr>
              <p:cNvPr id="41" name="Freeform 25"/>
              <p:cNvSpPr>
                <a:spLocks noChangeAspect="1"/>
              </p:cNvSpPr>
              <p:nvPr/>
            </p:nvSpPr>
            <p:spPr bwMode="auto">
              <a:xfrm>
                <a:off x="4003676" y="2249488"/>
                <a:ext cx="844550" cy="977900"/>
              </a:xfrm>
              <a:custGeom>
                <a:avLst/>
                <a:gdLst>
                  <a:gd name="T0" fmla="*/ 1977 w 2583"/>
                  <a:gd name="T1" fmla="*/ 1206 h 2990"/>
                  <a:gd name="T2" fmla="*/ 607 w 2583"/>
                  <a:gd name="T3" fmla="*/ 1206 h 2990"/>
                  <a:gd name="T4" fmla="*/ 607 w 2583"/>
                  <a:gd name="T5" fmla="*/ 0 h 2990"/>
                  <a:gd name="T6" fmla="*/ 0 w 2583"/>
                  <a:gd name="T7" fmla="*/ 0 h 2990"/>
                  <a:gd name="T8" fmla="*/ 0 w 2583"/>
                  <a:gd name="T9" fmla="*/ 2990 h 2990"/>
                  <a:gd name="T10" fmla="*/ 607 w 2583"/>
                  <a:gd name="T11" fmla="*/ 2990 h 2990"/>
                  <a:gd name="T12" fmla="*/ 607 w 2583"/>
                  <a:gd name="T13" fmla="*/ 1776 h 2990"/>
                  <a:gd name="T14" fmla="*/ 1977 w 2583"/>
                  <a:gd name="T15" fmla="*/ 1776 h 2990"/>
                  <a:gd name="T16" fmla="*/ 1977 w 2583"/>
                  <a:gd name="T17" fmla="*/ 2990 h 2990"/>
                  <a:gd name="T18" fmla="*/ 2583 w 2583"/>
                  <a:gd name="T19" fmla="*/ 2990 h 2990"/>
                  <a:gd name="T20" fmla="*/ 2583 w 2583"/>
                  <a:gd name="T21" fmla="*/ 0 h 2990"/>
                  <a:gd name="T22" fmla="*/ 1977 w 2583"/>
                  <a:gd name="T23" fmla="*/ 0 h 2990"/>
                  <a:gd name="T24" fmla="*/ 1977 w 2583"/>
                  <a:gd name="T25" fmla="*/ 1206 h 2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3" h="2990">
                    <a:moveTo>
                      <a:pt x="1977" y="1206"/>
                    </a:moveTo>
                    <a:lnTo>
                      <a:pt x="607" y="1206"/>
                    </a:lnTo>
                    <a:lnTo>
                      <a:pt x="607" y="0"/>
                    </a:lnTo>
                    <a:lnTo>
                      <a:pt x="0" y="0"/>
                    </a:lnTo>
                    <a:lnTo>
                      <a:pt x="0" y="2990"/>
                    </a:lnTo>
                    <a:lnTo>
                      <a:pt x="607" y="2990"/>
                    </a:lnTo>
                    <a:lnTo>
                      <a:pt x="607" y="1776"/>
                    </a:lnTo>
                    <a:lnTo>
                      <a:pt x="1977" y="1776"/>
                    </a:lnTo>
                    <a:lnTo>
                      <a:pt x="1977" y="2990"/>
                    </a:lnTo>
                    <a:lnTo>
                      <a:pt x="2583" y="2990"/>
                    </a:lnTo>
                    <a:lnTo>
                      <a:pt x="2583" y="0"/>
                    </a:lnTo>
                    <a:lnTo>
                      <a:pt x="1977" y="0"/>
                    </a:lnTo>
                    <a:lnTo>
                      <a:pt x="1977" y="1206"/>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2" name="Freeform 26"/>
              <p:cNvSpPr>
                <a:spLocks noChangeAspect="1"/>
              </p:cNvSpPr>
              <p:nvPr/>
            </p:nvSpPr>
            <p:spPr bwMode="auto">
              <a:xfrm>
                <a:off x="5122863" y="2249488"/>
                <a:ext cx="842963" cy="992187"/>
              </a:xfrm>
              <a:custGeom>
                <a:avLst/>
                <a:gdLst>
                  <a:gd name="T0" fmla="*/ 1970 w 2577"/>
                  <a:gd name="T1" fmla="*/ 1711 h 3035"/>
                  <a:gd name="T2" fmla="*/ 1291 w 2577"/>
                  <a:gd name="T3" fmla="*/ 2457 h 3035"/>
                  <a:gd name="T4" fmla="*/ 607 w 2577"/>
                  <a:gd name="T5" fmla="*/ 1691 h 3035"/>
                  <a:gd name="T6" fmla="*/ 607 w 2577"/>
                  <a:gd name="T7" fmla="*/ 2 h 3035"/>
                  <a:gd name="T8" fmla="*/ 0 w 2577"/>
                  <a:gd name="T9" fmla="*/ 2 h 3035"/>
                  <a:gd name="T10" fmla="*/ 0 w 2577"/>
                  <a:gd name="T11" fmla="*/ 1711 h 3035"/>
                  <a:gd name="T12" fmla="*/ 1283 w 2577"/>
                  <a:gd name="T13" fmla="*/ 3035 h 3035"/>
                  <a:gd name="T14" fmla="*/ 2577 w 2577"/>
                  <a:gd name="T15" fmla="*/ 1687 h 3035"/>
                  <a:gd name="T16" fmla="*/ 2577 w 2577"/>
                  <a:gd name="T17" fmla="*/ 0 h 3035"/>
                  <a:gd name="T18" fmla="*/ 1970 w 2577"/>
                  <a:gd name="T19" fmla="*/ 0 h 3035"/>
                  <a:gd name="T20" fmla="*/ 1970 w 2577"/>
                  <a:gd name="T21" fmla="*/ 1711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7" h="3035">
                    <a:moveTo>
                      <a:pt x="1970" y="1711"/>
                    </a:moveTo>
                    <a:cubicBezTo>
                      <a:pt x="1970" y="2198"/>
                      <a:pt x="1729" y="2457"/>
                      <a:pt x="1291" y="2457"/>
                    </a:cubicBezTo>
                    <a:cubicBezTo>
                      <a:pt x="850" y="2457"/>
                      <a:pt x="607" y="2190"/>
                      <a:pt x="607" y="1691"/>
                    </a:cubicBezTo>
                    <a:lnTo>
                      <a:pt x="607" y="2"/>
                    </a:lnTo>
                    <a:lnTo>
                      <a:pt x="0" y="2"/>
                    </a:lnTo>
                    <a:lnTo>
                      <a:pt x="0" y="1711"/>
                    </a:lnTo>
                    <a:cubicBezTo>
                      <a:pt x="0" y="2552"/>
                      <a:pt x="468" y="3035"/>
                      <a:pt x="1283" y="3035"/>
                    </a:cubicBezTo>
                    <a:cubicBezTo>
                      <a:pt x="2105" y="3035"/>
                      <a:pt x="2577" y="2543"/>
                      <a:pt x="2577" y="1687"/>
                    </a:cubicBezTo>
                    <a:lnTo>
                      <a:pt x="2577" y="0"/>
                    </a:lnTo>
                    <a:lnTo>
                      <a:pt x="1970" y="0"/>
                    </a:lnTo>
                    <a:lnTo>
                      <a:pt x="1970" y="1711"/>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3" name="Freeform 27"/>
              <p:cNvSpPr>
                <a:spLocks noChangeAspect="1"/>
              </p:cNvSpPr>
              <p:nvPr/>
            </p:nvSpPr>
            <p:spPr bwMode="auto">
              <a:xfrm>
                <a:off x="7027863" y="2249488"/>
                <a:ext cx="1455738" cy="977900"/>
              </a:xfrm>
              <a:custGeom>
                <a:avLst/>
                <a:gdLst>
                  <a:gd name="T0" fmla="*/ 3159 w 4450"/>
                  <a:gd name="T1" fmla="*/ 2056 h 2990"/>
                  <a:gd name="T2" fmla="*/ 2480 w 4450"/>
                  <a:gd name="T3" fmla="*/ 0 h 2990"/>
                  <a:gd name="T4" fmla="*/ 1985 w 4450"/>
                  <a:gd name="T5" fmla="*/ 0 h 2990"/>
                  <a:gd name="T6" fmla="*/ 1306 w 4450"/>
                  <a:gd name="T7" fmla="*/ 2056 h 2990"/>
                  <a:gd name="T8" fmla="*/ 646 w 4450"/>
                  <a:gd name="T9" fmla="*/ 1 h 2990"/>
                  <a:gd name="T10" fmla="*/ 0 w 4450"/>
                  <a:gd name="T11" fmla="*/ 1 h 2990"/>
                  <a:gd name="T12" fmla="*/ 1042 w 4450"/>
                  <a:gd name="T13" fmla="*/ 2990 h 2990"/>
                  <a:gd name="T14" fmla="*/ 1544 w 4450"/>
                  <a:gd name="T15" fmla="*/ 2990 h 2990"/>
                  <a:gd name="T16" fmla="*/ 2224 w 4450"/>
                  <a:gd name="T17" fmla="*/ 1027 h 2990"/>
                  <a:gd name="T18" fmla="*/ 2904 w 4450"/>
                  <a:gd name="T19" fmla="*/ 2990 h 2990"/>
                  <a:gd name="T20" fmla="*/ 3411 w 4450"/>
                  <a:gd name="T21" fmla="*/ 2990 h 2990"/>
                  <a:gd name="T22" fmla="*/ 4450 w 4450"/>
                  <a:gd name="T23" fmla="*/ 1 h 2990"/>
                  <a:gd name="T24" fmla="*/ 3821 w 4450"/>
                  <a:gd name="T25" fmla="*/ 1 h 2990"/>
                  <a:gd name="T26" fmla="*/ 3159 w 4450"/>
                  <a:gd name="T27" fmla="*/ 2056 h 2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50" h="2990">
                    <a:moveTo>
                      <a:pt x="3159" y="2056"/>
                    </a:moveTo>
                    <a:lnTo>
                      <a:pt x="2480" y="0"/>
                    </a:lnTo>
                    <a:lnTo>
                      <a:pt x="1985" y="0"/>
                    </a:lnTo>
                    <a:lnTo>
                      <a:pt x="1306" y="2056"/>
                    </a:lnTo>
                    <a:lnTo>
                      <a:pt x="646" y="1"/>
                    </a:lnTo>
                    <a:lnTo>
                      <a:pt x="0" y="1"/>
                    </a:lnTo>
                    <a:lnTo>
                      <a:pt x="1042" y="2990"/>
                    </a:lnTo>
                    <a:lnTo>
                      <a:pt x="1544" y="2990"/>
                    </a:lnTo>
                    <a:lnTo>
                      <a:pt x="2224" y="1027"/>
                    </a:lnTo>
                    <a:lnTo>
                      <a:pt x="2904" y="2990"/>
                    </a:lnTo>
                    <a:lnTo>
                      <a:pt x="3411" y="2990"/>
                    </a:lnTo>
                    <a:lnTo>
                      <a:pt x="4450" y="1"/>
                    </a:lnTo>
                    <a:lnTo>
                      <a:pt x="3821" y="1"/>
                    </a:lnTo>
                    <a:lnTo>
                      <a:pt x="3159" y="2056"/>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4" name="Freeform 28"/>
              <p:cNvSpPr>
                <a:spLocks noChangeAspect="1"/>
              </p:cNvSpPr>
              <p:nvPr/>
            </p:nvSpPr>
            <p:spPr bwMode="auto">
              <a:xfrm>
                <a:off x="8642351" y="2249488"/>
                <a:ext cx="738188" cy="976312"/>
              </a:xfrm>
              <a:custGeom>
                <a:avLst/>
                <a:gdLst>
                  <a:gd name="T0" fmla="*/ 599 w 2258"/>
                  <a:gd name="T1" fmla="*/ 1701 h 2986"/>
                  <a:gd name="T2" fmla="*/ 1702 w 2258"/>
                  <a:gd name="T3" fmla="*/ 1701 h 2986"/>
                  <a:gd name="T4" fmla="*/ 1702 w 2258"/>
                  <a:gd name="T5" fmla="*/ 1157 h 2986"/>
                  <a:gd name="T6" fmla="*/ 599 w 2258"/>
                  <a:gd name="T7" fmla="*/ 1157 h 2986"/>
                  <a:gd name="T8" fmla="*/ 599 w 2258"/>
                  <a:gd name="T9" fmla="*/ 545 h 2986"/>
                  <a:gd name="T10" fmla="*/ 2200 w 2258"/>
                  <a:gd name="T11" fmla="*/ 545 h 2986"/>
                  <a:gd name="T12" fmla="*/ 2200 w 2258"/>
                  <a:gd name="T13" fmla="*/ 0 h 2986"/>
                  <a:gd name="T14" fmla="*/ 0 w 2258"/>
                  <a:gd name="T15" fmla="*/ 0 h 2986"/>
                  <a:gd name="T16" fmla="*/ 0 w 2258"/>
                  <a:gd name="T17" fmla="*/ 2986 h 2986"/>
                  <a:gd name="T18" fmla="*/ 2258 w 2258"/>
                  <a:gd name="T19" fmla="*/ 2986 h 2986"/>
                  <a:gd name="T20" fmla="*/ 2258 w 2258"/>
                  <a:gd name="T21" fmla="*/ 2442 h 2986"/>
                  <a:gd name="T22" fmla="*/ 599 w 2258"/>
                  <a:gd name="T23" fmla="*/ 2442 h 2986"/>
                  <a:gd name="T24" fmla="*/ 599 w 2258"/>
                  <a:gd name="T25" fmla="*/ 1701 h 2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8" h="2986">
                    <a:moveTo>
                      <a:pt x="599" y="1701"/>
                    </a:moveTo>
                    <a:lnTo>
                      <a:pt x="1702" y="1701"/>
                    </a:lnTo>
                    <a:lnTo>
                      <a:pt x="1702" y="1157"/>
                    </a:lnTo>
                    <a:lnTo>
                      <a:pt x="599" y="1157"/>
                    </a:lnTo>
                    <a:lnTo>
                      <a:pt x="599" y="545"/>
                    </a:lnTo>
                    <a:lnTo>
                      <a:pt x="2200" y="545"/>
                    </a:lnTo>
                    <a:lnTo>
                      <a:pt x="2200" y="0"/>
                    </a:lnTo>
                    <a:lnTo>
                      <a:pt x="0" y="0"/>
                    </a:lnTo>
                    <a:lnTo>
                      <a:pt x="0" y="2986"/>
                    </a:lnTo>
                    <a:lnTo>
                      <a:pt x="2258" y="2986"/>
                    </a:lnTo>
                    <a:lnTo>
                      <a:pt x="2258" y="2442"/>
                    </a:lnTo>
                    <a:lnTo>
                      <a:pt x="599" y="2442"/>
                    </a:lnTo>
                    <a:lnTo>
                      <a:pt x="599" y="1701"/>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5" name="Rectangle 29"/>
              <p:cNvSpPr>
                <a:spLocks noChangeAspect="1" noChangeArrowheads="1"/>
              </p:cNvSpPr>
              <p:nvPr/>
            </p:nvSpPr>
            <p:spPr bwMode="auto">
              <a:xfrm>
                <a:off x="9618663" y="2249488"/>
                <a:ext cx="195263" cy="97631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6" name="Freeform 30"/>
              <p:cNvSpPr>
                <a:spLocks noChangeAspect="1" noEditPoints="1"/>
              </p:cNvSpPr>
              <p:nvPr/>
            </p:nvSpPr>
            <p:spPr bwMode="auto">
              <a:xfrm>
                <a:off x="6065838" y="2249488"/>
                <a:ext cx="1035050" cy="976312"/>
              </a:xfrm>
              <a:custGeom>
                <a:avLst/>
                <a:gdLst>
                  <a:gd name="T0" fmla="*/ 1118 w 3165"/>
                  <a:gd name="T1" fmla="*/ 1827 h 2988"/>
                  <a:gd name="T2" fmla="*/ 1575 w 3165"/>
                  <a:gd name="T3" fmla="*/ 757 h 2988"/>
                  <a:gd name="T4" fmla="*/ 2035 w 3165"/>
                  <a:gd name="T5" fmla="*/ 1827 h 2988"/>
                  <a:gd name="T6" fmla="*/ 1118 w 3165"/>
                  <a:gd name="T7" fmla="*/ 1827 h 2988"/>
                  <a:gd name="T8" fmla="*/ 1318 w 3165"/>
                  <a:gd name="T9" fmla="*/ 0 h 2988"/>
                  <a:gd name="T10" fmla="*/ 0 w 3165"/>
                  <a:gd name="T11" fmla="*/ 2988 h 2988"/>
                  <a:gd name="T12" fmla="*/ 620 w 3165"/>
                  <a:gd name="T13" fmla="*/ 2988 h 2988"/>
                  <a:gd name="T14" fmla="*/ 892 w 3165"/>
                  <a:gd name="T15" fmla="*/ 2366 h 2988"/>
                  <a:gd name="T16" fmla="*/ 2260 w 3165"/>
                  <a:gd name="T17" fmla="*/ 2366 h 2988"/>
                  <a:gd name="T18" fmla="*/ 2529 w 3165"/>
                  <a:gd name="T19" fmla="*/ 2988 h 2988"/>
                  <a:gd name="T20" fmla="*/ 3165 w 3165"/>
                  <a:gd name="T21" fmla="*/ 2988 h 2988"/>
                  <a:gd name="T22" fmla="*/ 1852 w 3165"/>
                  <a:gd name="T23" fmla="*/ 0 h 2988"/>
                  <a:gd name="T24" fmla="*/ 1318 w 3165"/>
                  <a:gd name="T25" fmla="*/ 0 h 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65" h="2988">
                    <a:moveTo>
                      <a:pt x="1118" y="1827"/>
                    </a:moveTo>
                    <a:lnTo>
                      <a:pt x="1575" y="757"/>
                    </a:lnTo>
                    <a:lnTo>
                      <a:pt x="2035" y="1827"/>
                    </a:lnTo>
                    <a:lnTo>
                      <a:pt x="1118" y="1827"/>
                    </a:lnTo>
                    <a:close/>
                    <a:moveTo>
                      <a:pt x="1318" y="0"/>
                    </a:moveTo>
                    <a:lnTo>
                      <a:pt x="0" y="2988"/>
                    </a:lnTo>
                    <a:lnTo>
                      <a:pt x="620" y="2988"/>
                    </a:lnTo>
                    <a:lnTo>
                      <a:pt x="892" y="2366"/>
                    </a:lnTo>
                    <a:lnTo>
                      <a:pt x="2260" y="2366"/>
                    </a:lnTo>
                    <a:lnTo>
                      <a:pt x="2529" y="2988"/>
                    </a:lnTo>
                    <a:lnTo>
                      <a:pt x="3165" y="2988"/>
                    </a:lnTo>
                    <a:lnTo>
                      <a:pt x="1852" y="0"/>
                    </a:lnTo>
                    <a:lnTo>
                      <a:pt x="1318" y="0"/>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grpSp>
        <p:sp>
          <p:nvSpPr>
            <p:cNvPr id="40" name="Freeform 31"/>
            <p:cNvSpPr>
              <a:spLocks noChangeAspect="1" noEditPoints="1"/>
            </p:cNvSpPr>
            <p:nvPr/>
          </p:nvSpPr>
          <p:spPr bwMode="auto">
            <a:xfrm>
              <a:off x="720033" y="1467682"/>
              <a:ext cx="1206509" cy="912291"/>
            </a:xfrm>
            <a:custGeom>
              <a:avLst/>
              <a:gdLst>
                <a:gd name="T0" fmla="*/ 1320 w 8102"/>
                <a:gd name="T1" fmla="*/ 1045 h 6124"/>
                <a:gd name="T2" fmla="*/ 681 w 8102"/>
                <a:gd name="T3" fmla="*/ 2349 h 6124"/>
                <a:gd name="T4" fmla="*/ 1080 w 8102"/>
                <a:gd name="T5" fmla="*/ 3141 h 6124"/>
                <a:gd name="T6" fmla="*/ 3466 w 8102"/>
                <a:gd name="T7" fmla="*/ 4629 h 6124"/>
                <a:gd name="T8" fmla="*/ 3502 w 8102"/>
                <a:gd name="T9" fmla="*/ 4626 h 6124"/>
                <a:gd name="T10" fmla="*/ 3506 w 8102"/>
                <a:gd name="T11" fmla="*/ 4588 h 6124"/>
                <a:gd name="T12" fmla="*/ 1320 w 8102"/>
                <a:gd name="T13" fmla="*/ 1045 h 6124"/>
                <a:gd name="T14" fmla="*/ 3093 w 8102"/>
                <a:gd name="T15" fmla="*/ 74 h 6124"/>
                <a:gd name="T16" fmla="*/ 2294 w 8102"/>
                <a:gd name="T17" fmla="*/ 821 h 6124"/>
                <a:gd name="T18" fmla="*/ 2297 w 8102"/>
                <a:gd name="T19" fmla="*/ 1588 h 6124"/>
                <a:gd name="T20" fmla="*/ 3789 w 8102"/>
                <a:gd name="T21" fmla="*/ 4420 h 6124"/>
                <a:gd name="T22" fmla="*/ 3823 w 8102"/>
                <a:gd name="T23" fmla="*/ 4433 h 6124"/>
                <a:gd name="T24" fmla="*/ 3843 w 8102"/>
                <a:gd name="T25" fmla="*/ 4406 h 6124"/>
                <a:gd name="T26" fmla="*/ 3474 w 8102"/>
                <a:gd name="T27" fmla="*/ 0 h 6124"/>
                <a:gd name="T28" fmla="*/ 3093 w 8102"/>
                <a:gd name="T29" fmla="*/ 74 h 6124"/>
                <a:gd name="T30" fmla="*/ 3251 w 8102"/>
                <a:gd name="T31" fmla="*/ 5106 h 6124"/>
                <a:gd name="T32" fmla="*/ 828 w 8102"/>
                <a:gd name="T33" fmla="*/ 5190 h 6124"/>
                <a:gd name="T34" fmla="*/ 1997 w 8102"/>
                <a:gd name="T35" fmla="*/ 5911 h 6124"/>
                <a:gd name="T36" fmla="*/ 3269 w 8102"/>
                <a:gd name="T37" fmla="*/ 5158 h 6124"/>
                <a:gd name="T38" fmla="*/ 3277 w 8102"/>
                <a:gd name="T39" fmla="*/ 5121 h 6124"/>
                <a:gd name="T40" fmla="*/ 3251 w 8102"/>
                <a:gd name="T41" fmla="*/ 5106 h 6124"/>
                <a:gd name="T42" fmla="*/ 3305 w 8102"/>
                <a:gd name="T43" fmla="*/ 4872 h 6124"/>
                <a:gd name="T44" fmla="*/ 184 w 8102"/>
                <a:gd name="T45" fmla="*/ 3051 h 6124"/>
                <a:gd name="T46" fmla="*/ 238 w 8102"/>
                <a:gd name="T47" fmla="*/ 4080 h 6124"/>
                <a:gd name="T48" fmla="*/ 1017 w 8102"/>
                <a:gd name="T49" fmla="*/ 4826 h 6124"/>
                <a:gd name="T50" fmla="*/ 1433 w 8102"/>
                <a:gd name="T51" fmla="*/ 4921 h 6124"/>
                <a:gd name="T52" fmla="*/ 3292 w 8102"/>
                <a:gd name="T53" fmla="*/ 4926 h 6124"/>
                <a:gd name="T54" fmla="*/ 3317 w 8102"/>
                <a:gd name="T55" fmla="*/ 4907 h 6124"/>
                <a:gd name="T56" fmla="*/ 3305 w 8102"/>
                <a:gd name="T57" fmla="*/ 4872 h 6124"/>
                <a:gd name="T58" fmla="*/ 7918 w 8102"/>
                <a:gd name="T59" fmla="*/ 3051 h 6124"/>
                <a:gd name="T60" fmla="*/ 4798 w 8102"/>
                <a:gd name="T61" fmla="*/ 4872 h 6124"/>
                <a:gd name="T62" fmla="*/ 4785 w 8102"/>
                <a:gd name="T63" fmla="*/ 4907 h 6124"/>
                <a:gd name="T64" fmla="*/ 4810 w 8102"/>
                <a:gd name="T65" fmla="*/ 4926 h 6124"/>
                <a:gd name="T66" fmla="*/ 6669 w 8102"/>
                <a:gd name="T67" fmla="*/ 4921 h 6124"/>
                <a:gd name="T68" fmla="*/ 7085 w 8102"/>
                <a:gd name="T69" fmla="*/ 4826 h 6124"/>
                <a:gd name="T70" fmla="*/ 7864 w 8102"/>
                <a:gd name="T71" fmla="*/ 4080 h 6124"/>
                <a:gd name="T72" fmla="*/ 7918 w 8102"/>
                <a:gd name="T73" fmla="*/ 3051 h 6124"/>
                <a:gd name="T74" fmla="*/ 4826 w 8102"/>
                <a:gd name="T75" fmla="*/ 5121 h 6124"/>
                <a:gd name="T76" fmla="*/ 4833 w 8102"/>
                <a:gd name="T77" fmla="*/ 5158 h 6124"/>
                <a:gd name="T78" fmla="*/ 6105 w 8102"/>
                <a:gd name="T79" fmla="*/ 5911 h 6124"/>
                <a:gd name="T80" fmla="*/ 7274 w 8102"/>
                <a:gd name="T81" fmla="*/ 5190 h 6124"/>
                <a:gd name="T82" fmla="*/ 4851 w 8102"/>
                <a:gd name="T83" fmla="*/ 5106 h 6124"/>
                <a:gd name="T84" fmla="*/ 4826 w 8102"/>
                <a:gd name="T85" fmla="*/ 5121 h 6124"/>
                <a:gd name="T86" fmla="*/ 5809 w 8102"/>
                <a:gd name="T87" fmla="*/ 821 h 6124"/>
                <a:gd name="T88" fmla="*/ 5009 w 8102"/>
                <a:gd name="T89" fmla="*/ 74 h 6124"/>
                <a:gd name="T90" fmla="*/ 4628 w 8102"/>
                <a:gd name="T91" fmla="*/ 0 h 6124"/>
                <a:gd name="T92" fmla="*/ 4259 w 8102"/>
                <a:gd name="T93" fmla="*/ 4406 h 6124"/>
                <a:gd name="T94" fmla="*/ 4279 w 8102"/>
                <a:gd name="T95" fmla="*/ 4433 h 6124"/>
                <a:gd name="T96" fmla="*/ 4314 w 8102"/>
                <a:gd name="T97" fmla="*/ 4420 h 6124"/>
                <a:gd name="T98" fmla="*/ 5805 w 8102"/>
                <a:gd name="T99" fmla="*/ 1588 h 6124"/>
                <a:gd name="T100" fmla="*/ 5809 w 8102"/>
                <a:gd name="T101" fmla="*/ 821 h 6124"/>
                <a:gd name="T102" fmla="*/ 7421 w 8102"/>
                <a:gd name="T103" fmla="*/ 2349 h 6124"/>
                <a:gd name="T104" fmla="*/ 6782 w 8102"/>
                <a:gd name="T105" fmla="*/ 1045 h 6124"/>
                <a:gd name="T106" fmla="*/ 4596 w 8102"/>
                <a:gd name="T107" fmla="*/ 4588 h 6124"/>
                <a:gd name="T108" fmla="*/ 4601 w 8102"/>
                <a:gd name="T109" fmla="*/ 4626 h 6124"/>
                <a:gd name="T110" fmla="*/ 4636 w 8102"/>
                <a:gd name="T111" fmla="*/ 4629 h 6124"/>
                <a:gd name="T112" fmla="*/ 7022 w 8102"/>
                <a:gd name="T113" fmla="*/ 3141 h 6124"/>
                <a:gd name="T114" fmla="*/ 7421 w 8102"/>
                <a:gd name="T115" fmla="*/ 2349 h 6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2" h="6124">
                  <a:moveTo>
                    <a:pt x="1320" y="1045"/>
                  </a:moveTo>
                  <a:cubicBezTo>
                    <a:pt x="1320" y="1045"/>
                    <a:pt x="638" y="1672"/>
                    <a:pt x="681" y="2349"/>
                  </a:cubicBezTo>
                  <a:cubicBezTo>
                    <a:pt x="701" y="2837"/>
                    <a:pt x="1080" y="3141"/>
                    <a:pt x="1080" y="3141"/>
                  </a:cubicBezTo>
                  <a:cubicBezTo>
                    <a:pt x="1685" y="3718"/>
                    <a:pt x="3121" y="4458"/>
                    <a:pt x="3466" y="4629"/>
                  </a:cubicBezTo>
                  <a:cubicBezTo>
                    <a:pt x="3480" y="4636"/>
                    <a:pt x="3494" y="4632"/>
                    <a:pt x="3502" y="4626"/>
                  </a:cubicBezTo>
                  <a:cubicBezTo>
                    <a:pt x="3513" y="4616"/>
                    <a:pt x="3511" y="4599"/>
                    <a:pt x="3506" y="4588"/>
                  </a:cubicBezTo>
                  <a:cubicBezTo>
                    <a:pt x="2584" y="2576"/>
                    <a:pt x="1320" y="1045"/>
                    <a:pt x="1320" y="1045"/>
                  </a:cubicBezTo>
                  <a:close/>
                  <a:moveTo>
                    <a:pt x="3093" y="74"/>
                  </a:moveTo>
                  <a:cubicBezTo>
                    <a:pt x="2452" y="230"/>
                    <a:pt x="2294" y="821"/>
                    <a:pt x="2294" y="821"/>
                  </a:cubicBezTo>
                  <a:cubicBezTo>
                    <a:pt x="2182" y="1131"/>
                    <a:pt x="2297" y="1588"/>
                    <a:pt x="2297" y="1588"/>
                  </a:cubicBezTo>
                  <a:cubicBezTo>
                    <a:pt x="2510" y="2533"/>
                    <a:pt x="3559" y="4087"/>
                    <a:pt x="3789" y="4420"/>
                  </a:cubicBezTo>
                  <a:cubicBezTo>
                    <a:pt x="3797" y="4432"/>
                    <a:pt x="3810" y="4437"/>
                    <a:pt x="3823" y="4433"/>
                  </a:cubicBezTo>
                  <a:cubicBezTo>
                    <a:pt x="3831" y="4431"/>
                    <a:pt x="3841" y="4424"/>
                    <a:pt x="3843" y="4406"/>
                  </a:cubicBezTo>
                  <a:cubicBezTo>
                    <a:pt x="4191" y="923"/>
                    <a:pt x="3474" y="0"/>
                    <a:pt x="3474" y="0"/>
                  </a:cubicBezTo>
                  <a:cubicBezTo>
                    <a:pt x="3278" y="28"/>
                    <a:pt x="3093" y="74"/>
                    <a:pt x="3093" y="74"/>
                  </a:cubicBezTo>
                  <a:close/>
                  <a:moveTo>
                    <a:pt x="3251" y="5106"/>
                  </a:moveTo>
                  <a:cubicBezTo>
                    <a:pt x="2646" y="5127"/>
                    <a:pt x="828" y="5190"/>
                    <a:pt x="828" y="5190"/>
                  </a:cubicBezTo>
                  <a:cubicBezTo>
                    <a:pt x="1372" y="6124"/>
                    <a:pt x="1997" y="5911"/>
                    <a:pt x="1997" y="5911"/>
                  </a:cubicBezTo>
                  <a:cubicBezTo>
                    <a:pt x="2336" y="5815"/>
                    <a:pt x="3038" y="5324"/>
                    <a:pt x="3269" y="5158"/>
                  </a:cubicBezTo>
                  <a:cubicBezTo>
                    <a:pt x="3284" y="5148"/>
                    <a:pt x="3280" y="5129"/>
                    <a:pt x="3277" y="5121"/>
                  </a:cubicBezTo>
                  <a:cubicBezTo>
                    <a:pt x="3272" y="5112"/>
                    <a:pt x="3259" y="5106"/>
                    <a:pt x="3251" y="5106"/>
                  </a:cubicBezTo>
                  <a:close/>
                  <a:moveTo>
                    <a:pt x="3305" y="4872"/>
                  </a:moveTo>
                  <a:cubicBezTo>
                    <a:pt x="2241" y="4155"/>
                    <a:pt x="184" y="3051"/>
                    <a:pt x="184" y="3051"/>
                  </a:cubicBezTo>
                  <a:cubicBezTo>
                    <a:pt x="0" y="3606"/>
                    <a:pt x="238" y="4080"/>
                    <a:pt x="238" y="4080"/>
                  </a:cubicBezTo>
                  <a:cubicBezTo>
                    <a:pt x="504" y="4663"/>
                    <a:pt x="1017" y="4826"/>
                    <a:pt x="1017" y="4826"/>
                  </a:cubicBezTo>
                  <a:cubicBezTo>
                    <a:pt x="1247" y="4914"/>
                    <a:pt x="1433" y="4921"/>
                    <a:pt x="1433" y="4921"/>
                  </a:cubicBezTo>
                  <a:cubicBezTo>
                    <a:pt x="1470" y="4928"/>
                    <a:pt x="2911" y="4926"/>
                    <a:pt x="3292" y="4926"/>
                  </a:cubicBezTo>
                  <a:cubicBezTo>
                    <a:pt x="3305" y="4926"/>
                    <a:pt x="3314" y="4917"/>
                    <a:pt x="3317" y="4907"/>
                  </a:cubicBezTo>
                  <a:cubicBezTo>
                    <a:pt x="3322" y="4888"/>
                    <a:pt x="3312" y="4877"/>
                    <a:pt x="3305" y="4872"/>
                  </a:cubicBezTo>
                  <a:moveTo>
                    <a:pt x="7918" y="3051"/>
                  </a:moveTo>
                  <a:cubicBezTo>
                    <a:pt x="7918" y="3051"/>
                    <a:pt x="5861" y="4155"/>
                    <a:pt x="4798" y="4872"/>
                  </a:cubicBezTo>
                  <a:cubicBezTo>
                    <a:pt x="4790" y="4877"/>
                    <a:pt x="4780" y="4888"/>
                    <a:pt x="4785" y="4907"/>
                  </a:cubicBezTo>
                  <a:cubicBezTo>
                    <a:pt x="4788" y="4917"/>
                    <a:pt x="4798" y="4926"/>
                    <a:pt x="4810" y="4926"/>
                  </a:cubicBezTo>
                  <a:cubicBezTo>
                    <a:pt x="5191" y="4926"/>
                    <a:pt x="6632" y="4928"/>
                    <a:pt x="6669" y="4921"/>
                  </a:cubicBezTo>
                  <a:cubicBezTo>
                    <a:pt x="6669" y="4921"/>
                    <a:pt x="6855" y="4914"/>
                    <a:pt x="7085" y="4826"/>
                  </a:cubicBezTo>
                  <a:cubicBezTo>
                    <a:pt x="7085" y="4826"/>
                    <a:pt x="7598" y="4663"/>
                    <a:pt x="7864" y="4080"/>
                  </a:cubicBezTo>
                  <a:cubicBezTo>
                    <a:pt x="7864" y="4080"/>
                    <a:pt x="8102" y="3606"/>
                    <a:pt x="7918" y="3051"/>
                  </a:cubicBezTo>
                  <a:moveTo>
                    <a:pt x="4826" y="5121"/>
                  </a:moveTo>
                  <a:cubicBezTo>
                    <a:pt x="4822" y="5129"/>
                    <a:pt x="4818" y="5148"/>
                    <a:pt x="4833" y="5158"/>
                  </a:cubicBezTo>
                  <a:cubicBezTo>
                    <a:pt x="5065" y="5324"/>
                    <a:pt x="5767" y="5815"/>
                    <a:pt x="6105" y="5911"/>
                  </a:cubicBezTo>
                  <a:cubicBezTo>
                    <a:pt x="6105" y="5911"/>
                    <a:pt x="6731" y="6124"/>
                    <a:pt x="7274" y="5190"/>
                  </a:cubicBezTo>
                  <a:cubicBezTo>
                    <a:pt x="7274" y="5190"/>
                    <a:pt x="5456" y="5127"/>
                    <a:pt x="4851" y="5106"/>
                  </a:cubicBezTo>
                  <a:cubicBezTo>
                    <a:pt x="4843" y="5106"/>
                    <a:pt x="4831" y="5112"/>
                    <a:pt x="4826" y="5121"/>
                  </a:cubicBezTo>
                  <a:close/>
                  <a:moveTo>
                    <a:pt x="5809" y="821"/>
                  </a:moveTo>
                  <a:cubicBezTo>
                    <a:pt x="5809" y="821"/>
                    <a:pt x="5650" y="230"/>
                    <a:pt x="5009" y="74"/>
                  </a:cubicBezTo>
                  <a:cubicBezTo>
                    <a:pt x="5009" y="74"/>
                    <a:pt x="4824" y="28"/>
                    <a:pt x="4628" y="0"/>
                  </a:cubicBezTo>
                  <a:cubicBezTo>
                    <a:pt x="4628" y="0"/>
                    <a:pt x="3911" y="923"/>
                    <a:pt x="4259" y="4406"/>
                  </a:cubicBezTo>
                  <a:cubicBezTo>
                    <a:pt x="4261" y="4424"/>
                    <a:pt x="4271" y="4431"/>
                    <a:pt x="4279" y="4433"/>
                  </a:cubicBezTo>
                  <a:cubicBezTo>
                    <a:pt x="4293" y="4437"/>
                    <a:pt x="4305" y="4432"/>
                    <a:pt x="4314" y="4420"/>
                  </a:cubicBezTo>
                  <a:cubicBezTo>
                    <a:pt x="4544" y="4087"/>
                    <a:pt x="5592" y="2533"/>
                    <a:pt x="5805" y="1588"/>
                  </a:cubicBezTo>
                  <a:cubicBezTo>
                    <a:pt x="5805" y="1588"/>
                    <a:pt x="5920" y="1131"/>
                    <a:pt x="5809" y="821"/>
                  </a:cubicBezTo>
                  <a:close/>
                  <a:moveTo>
                    <a:pt x="7421" y="2349"/>
                  </a:moveTo>
                  <a:cubicBezTo>
                    <a:pt x="7464" y="1672"/>
                    <a:pt x="6782" y="1045"/>
                    <a:pt x="6782" y="1045"/>
                  </a:cubicBezTo>
                  <a:cubicBezTo>
                    <a:pt x="6782" y="1045"/>
                    <a:pt x="5518" y="2576"/>
                    <a:pt x="4596" y="4588"/>
                  </a:cubicBezTo>
                  <a:cubicBezTo>
                    <a:pt x="4591" y="4599"/>
                    <a:pt x="4590" y="4616"/>
                    <a:pt x="4601" y="4626"/>
                  </a:cubicBezTo>
                  <a:cubicBezTo>
                    <a:pt x="4608" y="4632"/>
                    <a:pt x="4622" y="4636"/>
                    <a:pt x="4636" y="4629"/>
                  </a:cubicBezTo>
                  <a:cubicBezTo>
                    <a:pt x="4981" y="4458"/>
                    <a:pt x="6417" y="3718"/>
                    <a:pt x="7022" y="3141"/>
                  </a:cubicBezTo>
                  <a:cubicBezTo>
                    <a:pt x="7022" y="3141"/>
                    <a:pt x="7401" y="2837"/>
                    <a:pt x="7421" y="2349"/>
                  </a:cubicBezTo>
                  <a:close/>
                </a:path>
              </a:pathLst>
            </a:custGeom>
            <a:solidFill>
              <a:srgbClr val="C810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grpSp>
      <p:sp>
        <p:nvSpPr>
          <p:cNvPr id="18" name="TextBox 3"/>
          <p:cNvSpPr txBox="1"/>
          <p:nvPr userDrawn="1"/>
        </p:nvSpPr>
        <p:spPr>
          <a:xfrm>
            <a:off x="6236905" y="6480549"/>
            <a:ext cx="499729" cy="150296"/>
          </a:xfrm>
          <a:prstGeom prst="rect">
            <a:avLst/>
          </a:prstGeom>
          <a:noFill/>
        </p:spPr>
        <p:txBody>
          <a:bodyPr wrap="square" lIns="0" tIns="0" rIns="0" bIns="0" rtlCol="0">
            <a:spAutoFit/>
          </a:bodyPr>
          <a:lstStyle/>
          <a:p>
            <a:pPr defTabSz="890193">
              <a:defRPr/>
            </a:pPr>
            <a:fld id="{C3837181-38C6-AD4F-B8BA-B444770388BB}" type="slidenum">
              <a:rPr lang="en-US" sz="975">
                <a:solidFill>
                  <a:srgbClr val="1D1D1B"/>
                </a:solidFill>
                <a:latin typeface="Arial" panose="020B0604020202020204" pitchFamily="34" charset="0"/>
                <a:cs typeface="Arial" panose="020B0604020202020204" pitchFamily="34" charset="0"/>
              </a:rPr>
              <a:pPr defTabSz="890193">
                <a:defRPr/>
              </a:pPr>
              <a:t>‹#›</a:t>
            </a:fld>
            <a:endParaRPr lang="en-US" sz="975"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5264938"/>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4" r:id="rId3"/>
    <p:sldLayoutId id="2147484035" r:id="rId4"/>
  </p:sldLayoutIdLst>
  <p:hf hdr="0" ftr="0" dt="0"/>
  <p:txStyles>
    <p:titleStyle>
      <a:lvl1pPr algn="l" defTabSz="1186500" rtl="0" eaLnBrk="1" latinLnBrk="0" hangingPunct="1">
        <a:lnSpc>
          <a:spcPct val="90000"/>
        </a:lnSpc>
        <a:spcBef>
          <a:spcPct val="0"/>
        </a:spcBef>
        <a:buNone/>
        <a:defRPr sz="5711" kern="1200">
          <a:solidFill>
            <a:schemeClr val="tx1"/>
          </a:solidFill>
          <a:latin typeface="+mj-lt"/>
          <a:ea typeface="+mj-ea"/>
          <a:cs typeface="+mj-cs"/>
        </a:defRPr>
      </a:lvl1pPr>
    </p:titleStyle>
    <p:bodyStyle>
      <a:lvl1pPr marL="296307" indent="-296307" algn="l" defTabSz="1186500" rtl="0" eaLnBrk="1" latinLnBrk="0" hangingPunct="1">
        <a:lnSpc>
          <a:spcPct val="90000"/>
        </a:lnSpc>
        <a:spcBef>
          <a:spcPts val="1298"/>
        </a:spcBef>
        <a:buFont typeface="Arial" panose="020B0604020202020204" pitchFamily="34" charset="0"/>
        <a:buChar char="•"/>
        <a:defRPr sz="3633" kern="1200">
          <a:solidFill>
            <a:schemeClr val="tx1"/>
          </a:solidFill>
          <a:latin typeface="+mn-lt"/>
          <a:ea typeface="+mn-ea"/>
          <a:cs typeface="+mn-cs"/>
        </a:defRPr>
      </a:lvl1pPr>
      <a:lvl2pPr marL="889558" indent="-296307" algn="l" defTabSz="1186500" rtl="0" eaLnBrk="1" latinLnBrk="0" hangingPunct="1">
        <a:lnSpc>
          <a:spcPct val="90000"/>
        </a:lnSpc>
        <a:spcBef>
          <a:spcPts val="650"/>
        </a:spcBef>
        <a:buFont typeface="Arial" panose="020B0604020202020204" pitchFamily="34" charset="0"/>
        <a:buChar char="•"/>
        <a:defRPr sz="3113" kern="1200">
          <a:solidFill>
            <a:schemeClr val="tx1"/>
          </a:solidFill>
          <a:latin typeface="+mn-lt"/>
          <a:ea typeface="+mn-ea"/>
          <a:cs typeface="+mn-cs"/>
        </a:defRPr>
      </a:lvl2pPr>
      <a:lvl3pPr marL="1482808" indent="-296307" algn="l" defTabSz="1186500" rtl="0" eaLnBrk="1" latinLnBrk="0" hangingPunct="1">
        <a:lnSpc>
          <a:spcPct val="90000"/>
        </a:lnSpc>
        <a:spcBef>
          <a:spcPts val="650"/>
        </a:spcBef>
        <a:buFont typeface="Arial" panose="020B0604020202020204" pitchFamily="34" charset="0"/>
        <a:buChar char="•"/>
        <a:defRPr sz="2593" kern="1200">
          <a:solidFill>
            <a:schemeClr val="tx1"/>
          </a:solidFill>
          <a:latin typeface="+mn-lt"/>
          <a:ea typeface="+mn-ea"/>
          <a:cs typeface="+mn-cs"/>
        </a:defRPr>
      </a:lvl3pPr>
      <a:lvl4pPr marL="207605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4pPr>
      <a:lvl5pPr marL="26693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5pPr>
      <a:lvl6pPr marL="326255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6pPr>
      <a:lvl7pPr marL="38558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7pPr>
      <a:lvl8pPr marL="4449059"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8pPr>
      <a:lvl9pPr marL="50423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9pPr>
    </p:bodyStyle>
    <p:otherStyle>
      <a:defPPr>
        <a:defRPr lang="en-US"/>
      </a:defPPr>
      <a:lvl1pPr marL="0" algn="l" defTabSz="1186500" rtl="0" eaLnBrk="1" latinLnBrk="0" hangingPunct="1">
        <a:defRPr sz="2333" kern="1200">
          <a:solidFill>
            <a:schemeClr val="tx1"/>
          </a:solidFill>
          <a:latin typeface="+mn-lt"/>
          <a:ea typeface="+mn-ea"/>
          <a:cs typeface="+mn-cs"/>
        </a:defRPr>
      </a:lvl1pPr>
      <a:lvl2pPr marL="593251" algn="l" defTabSz="1186500" rtl="0" eaLnBrk="1" latinLnBrk="0" hangingPunct="1">
        <a:defRPr sz="2333" kern="1200">
          <a:solidFill>
            <a:schemeClr val="tx1"/>
          </a:solidFill>
          <a:latin typeface="+mn-lt"/>
          <a:ea typeface="+mn-ea"/>
          <a:cs typeface="+mn-cs"/>
        </a:defRPr>
      </a:lvl2pPr>
      <a:lvl3pPr marL="1186500" algn="l" defTabSz="1186500" rtl="0" eaLnBrk="1" latinLnBrk="0" hangingPunct="1">
        <a:defRPr sz="2333" kern="1200">
          <a:solidFill>
            <a:schemeClr val="tx1"/>
          </a:solidFill>
          <a:latin typeface="+mn-lt"/>
          <a:ea typeface="+mn-ea"/>
          <a:cs typeface="+mn-cs"/>
        </a:defRPr>
      </a:lvl3pPr>
      <a:lvl4pPr marL="1779751" algn="l" defTabSz="1186500" rtl="0" eaLnBrk="1" latinLnBrk="0" hangingPunct="1">
        <a:defRPr sz="2333" kern="1200">
          <a:solidFill>
            <a:schemeClr val="tx1"/>
          </a:solidFill>
          <a:latin typeface="+mn-lt"/>
          <a:ea typeface="+mn-ea"/>
          <a:cs typeface="+mn-cs"/>
        </a:defRPr>
      </a:lvl4pPr>
      <a:lvl5pPr marL="2373000" algn="l" defTabSz="1186500" rtl="0" eaLnBrk="1" latinLnBrk="0" hangingPunct="1">
        <a:defRPr sz="2333" kern="1200">
          <a:solidFill>
            <a:schemeClr val="tx1"/>
          </a:solidFill>
          <a:latin typeface="+mn-lt"/>
          <a:ea typeface="+mn-ea"/>
          <a:cs typeface="+mn-cs"/>
        </a:defRPr>
      </a:lvl5pPr>
      <a:lvl6pPr marL="2966251" algn="l" defTabSz="1186500" rtl="0" eaLnBrk="1" latinLnBrk="0" hangingPunct="1">
        <a:defRPr sz="2333" kern="1200">
          <a:solidFill>
            <a:schemeClr val="tx1"/>
          </a:solidFill>
          <a:latin typeface="+mn-lt"/>
          <a:ea typeface="+mn-ea"/>
          <a:cs typeface="+mn-cs"/>
        </a:defRPr>
      </a:lvl6pPr>
      <a:lvl7pPr marL="3558866" algn="l" defTabSz="1186500" rtl="0" eaLnBrk="1" latinLnBrk="0" hangingPunct="1">
        <a:defRPr sz="2333" kern="1200">
          <a:solidFill>
            <a:schemeClr val="tx1"/>
          </a:solidFill>
          <a:latin typeface="+mn-lt"/>
          <a:ea typeface="+mn-ea"/>
          <a:cs typeface="+mn-cs"/>
        </a:defRPr>
      </a:lvl7pPr>
      <a:lvl8pPr marL="4152116" algn="l" defTabSz="1186500" rtl="0" eaLnBrk="1" latinLnBrk="0" hangingPunct="1">
        <a:defRPr sz="2333" kern="1200">
          <a:solidFill>
            <a:schemeClr val="tx1"/>
          </a:solidFill>
          <a:latin typeface="+mn-lt"/>
          <a:ea typeface="+mn-ea"/>
          <a:cs typeface="+mn-cs"/>
        </a:defRPr>
      </a:lvl8pPr>
      <a:lvl9pPr marL="4745366" algn="l" defTabSz="1186500" rtl="0" eaLnBrk="1" latinLnBrk="0" hangingPunct="1">
        <a:defRPr sz="23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1" y="-7746"/>
            <a:ext cx="11790204" cy="65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5129" name="Rectangle 9"/>
          <p:cNvSpPr>
            <a:spLocks noGrp="1" noChangeArrowheads="1"/>
          </p:cNvSpPr>
          <p:nvPr>
            <p:ph type="body" idx="1"/>
          </p:nvPr>
        </p:nvSpPr>
        <p:spPr bwMode="auto">
          <a:xfrm>
            <a:off x="190579" y="777317"/>
            <a:ext cx="11829065" cy="58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cxnSp>
        <p:nvCxnSpPr>
          <p:cNvPr id="3" name="直接连接符 2"/>
          <p:cNvCxnSpPr/>
          <p:nvPr userDrawn="1"/>
        </p:nvCxnSpPr>
        <p:spPr bwMode="auto">
          <a:xfrm flipV="1">
            <a:off x="0" y="652182"/>
            <a:ext cx="12196763" cy="3732"/>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99754548"/>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Lst>
  <p:hf hdr="0" ftr="0"/>
  <p:txStyles>
    <p:titleStyle>
      <a:lvl1pPr algn="l" rtl="0" fontAlgn="base">
        <a:spcBef>
          <a:spcPct val="0"/>
        </a:spcBef>
        <a:spcAft>
          <a:spcPct val="0"/>
        </a:spcAft>
        <a:defRPr sz="1997" b="1">
          <a:solidFill>
            <a:srgbClr val="990000"/>
          </a:solidFill>
          <a:latin typeface="微软雅黑" panose="020B0503020204020204" pitchFamily="34" charset="-122"/>
          <a:ea typeface="微软雅黑" panose="020B0503020204020204" pitchFamily="34" charset="-122"/>
          <a:cs typeface="+mj-cs"/>
        </a:defRPr>
      </a:lvl1pPr>
      <a:lvl2pPr algn="l" rtl="0" fontAlgn="base">
        <a:spcBef>
          <a:spcPct val="0"/>
        </a:spcBef>
        <a:spcAft>
          <a:spcPct val="0"/>
        </a:spcAft>
        <a:defRPr sz="3994" b="1">
          <a:solidFill>
            <a:srgbClr val="990000"/>
          </a:solidFill>
          <a:latin typeface="Arial" charset="0"/>
        </a:defRPr>
      </a:lvl2pPr>
      <a:lvl3pPr algn="l" rtl="0" fontAlgn="base">
        <a:spcBef>
          <a:spcPct val="0"/>
        </a:spcBef>
        <a:spcAft>
          <a:spcPct val="0"/>
        </a:spcAft>
        <a:defRPr sz="3994" b="1">
          <a:solidFill>
            <a:srgbClr val="990000"/>
          </a:solidFill>
          <a:latin typeface="Arial" charset="0"/>
        </a:defRPr>
      </a:lvl3pPr>
      <a:lvl4pPr algn="l" rtl="0" fontAlgn="base">
        <a:spcBef>
          <a:spcPct val="0"/>
        </a:spcBef>
        <a:spcAft>
          <a:spcPct val="0"/>
        </a:spcAft>
        <a:defRPr sz="3994" b="1">
          <a:solidFill>
            <a:srgbClr val="990000"/>
          </a:solidFill>
          <a:latin typeface="Arial" charset="0"/>
        </a:defRPr>
      </a:lvl4pPr>
      <a:lvl5pPr algn="l" rtl="0" fontAlgn="base">
        <a:spcBef>
          <a:spcPct val="0"/>
        </a:spcBef>
        <a:spcAft>
          <a:spcPct val="0"/>
        </a:spcAft>
        <a:defRPr sz="3994" b="1">
          <a:solidFill>
            <a:srgbClr val="990000"/>
          </a:solidFill>
          <a:latin typeface="Arial" charset="0"/>
        </a:defRPr>
      </a:lvl5pPr>
      <a:lvl6pPr marL="456651" algn="l" rtl="0" fontAlgn="base">
        <a:spcBef>
          <a:spcPct val="0"/>
        </a:spcBef>
        <a:spcAft>
          <a:spcPct val="0"/>
        </a:spcAft>
        <a:defRPr sz="3994" b="1">
          <a:solidFill>
            <a:srgbClr val="990000"/>
          </a:solidFill>
          <a:latin typeface="Arial" charset="0"/>
        </a:defRPr>
      </a:lvl6pPr>
      <a:lvl7pPr marL="913303" algn="l" rtl="0" fontAlgn="base">
        <a:spcBef>
          <a:spcPct val="0"/>
        </a:spcBef>
        <a:spcAft>
          <a:spcPct val="0"/>
        </a:spcAft>
        <a:defRPr sz="3994" b="1">
          <a:solidFill>
            <a:srgbClr val="990000"/>
          </a:solidFill>
          <a:latin typeface="Arial" charset="0"/>
        </a:defRPr>
      </a:lvl7pPr>
      <a:lvl8pPr marL="1369955" algn="l" rtl="0" fontAlgn="base">
        <a:spcBef>
          <a:spcPct val="0"/>
        </a:spcBef>
        <a:spcAft>
          <a:spcPct val="0"/>
        </a:spcAft>
        <a:defRPr sz="3994" b="1">
          <a:solidFill>
            <a:srgbClr val="990000"/>
          </a:solidFill>
          <a:latin typeface="Arial" charset="0"/>
        </a:defRPr>
      </a:lvl8pPr>
      <a:lvl9pPr marL="1826606" algn="l" rtl="0" fontAlgn="base">
        <a:spcBef>
          <a:spcPct val="0"/>
        </a:spcBef>
        <a:spcAft>
          <a:spcPct val="0"/>
        </a:spcAft>
        <a:defRPr sz="3994" b="1">
          <a:solidFill>
            <a:srgbClr val="990000"/>
          </a:solidFill>
          <a:latin typeface="Arial" charset="0"/>
        </a:defRPr>
      </a:lvl9pPr>
    </p:titleStyle>
    <p:bodyStyle>
      <a:lvl1pPr marL="342489" indent="-342489" algn="l" rtl="0" fontAlgn="base">
        <a:spcBef>
          <a:spcPct val="20000"/>
        </a:spcBef>
        <a:spcAft>
          <a:spcPct val="0"/>
        </a:spcAft>
        <a:buChar char="•"/>
        <a:defRPr sz="2597">
          <a:solidFill>
            <a:schemeClr val="bg2"/>
          </a:solidFill>
          <a:latin typeface="+mn-lt"/>
          <a:ea typeface="+mn-ea"/>
          <a:cs typeface="+mn-cs"/>
        </a:defRPr>
      </a:lvl1pPr>
      <a:lvl2pPr marL="742059" indent="-285408" algn="l" rtl="0" fontAlgn="base">
        <a:spcBef>
          <a:spcPct val="20000"/>
        </a:spcBef>
        <a:spcAft>
          <a:spcPct val="0"/>
        </a:spcAft>
        <a:buSzPct val="60000"/>
        <a:buFont typeface="Wingdings" pitchFamily="2" charset="2"/>
        <a:buChar char="q"/>
        <a:defRPr sz="2397">
          <a:solidFill>
            <a:schemeClr val="bg2"/>
          </a:solidFill>
          <a:latin typeface="+mn-lt"/>
        </a:defRPr>
      </a:lvl2pPr>
      <a:lvl3pPr marL="1141629" indent="-228327" algn="l" rtl="0" fontAlgn="base">
        <a:spcBef>
          <a:spcPct val="20000"/>
        </a:spcBef>
        <a:spcAft>
          <a:spcPct val="0"/>
        </a:spcAft>
        <a:buSzPct val="60000"/>
        <a:buFont typeface="Wingdings" pitchFamily="2" charset="2"/>
        <a:buChar char="§"/>
        <a:defRPr sz="2197">
          <a:solidFill>
            <a:schemeClr val="bg2"/>
          </a:solidFill>
          <a:latin typeface="+mn-lt"/>
        </a:defRPr>
      </a:lvl3pPr>
      <a:lvl4pPr marL="1598280" indent="-228327" algn="l" rtl="0" fontAlgn="base">
        <a:spcBef>
          <a:spcPct val="20000"/>
        </a:spcBef>
        <a:spcAft>
          <a:spcPct val="0"/>
        </a:spcAft>
        <a:buSzPct val="60000"/>
        <a:buFont typeface="Arial" charset="0"/>
        <a:buChar char="–"/>
        <a:defRPr sz="1997">
          <a:solidFill>
            <a:schemeClr val="bg2"/>
          </a:solidFill>
          <a:latin typeface="+mn-lt"/>
        </a:defRPr>
      </a:lvl4pPr>
      <a:lvl5pPr marL="2054932" indent="-228327" algn="l" rtl="0" fontAlgn="base">
        <a:spcBef>
          <a:spcPct val="20000"/>
        </a:spcBef>
        <a:spcAft>
          <a:spcPct val="0"/>
        </a:spcAft>
        <a:buFont typeface="Verdana" pitchFamily="34" charset="0"/>
        <a:buChar char="›"/>
        <a:defRPr>
          <a:solidFill>
            <a:schemeClr val="bg2"/>
          </a:solidFill>
          <a:latin typeface="+mn-lt"/>
        </a:defRPr>
      </a:lvl5pPr>
      <a:lvl6pPr marL="2511584" indent="-228327" algn="l" rtl="0" fontAlgn="base">
        <a:spcBef>
          <a:spcPct val="20000"/>
        </a:spcBef>
        <a:spcAft>
          <a:spcPct val="0"/>
        </a:spcAft>
        <a:buFont typeface="Verdana" pitchFamily="34" charset="0"/>
        <a:buChar char="›"/>
        <a:defRPr>
          <a:solidFill>
            <a:schemeClr val="bg2"/>
          </a:solidFill>
          <a:latin typeface="+mn-lt"/>
        </a:defRPr>
      </a:lvl6pPr>
      <a:lvl7pPr marL="2968235" indent="-228327" algn="l" rtl="0" fontAlgn="base">
        <a:spcBef>
          <a:spcPct val="20000"/>
        </a:spcBef>
        <a:spcAft>
          <a:spcPct val="0"/>
        </a:spcAft>
        <a:buFont typeface="Verdana" pitchFamily="34" charset="0"/>
        <a:buChar char="›"/>
        <a:defRPr>
          <a:solidFill>
            <a:schemeClr val="bg2"/>
          </a:solidFill>
          <a:latin typeface="+mn-lt"/>
        </a:defRPr>
      </a:lvl7pPr>
      <a:lvl8pPr marL="3424886" indent="-228327" algn="l" rtl="0" fontAlgn="base">
        <a:spcBef>
          <a:spcPct val="20000"/>
        </a:spcBef>
        <a:spcAft>
          <a:spcPct val="0"/>
        </a:spcAft>
        <a:buFont typeface="Verdana" pitchFamily="34" charset="0"/>
        <a:buChar char="›"/>
        <a:defRPr>
          <a:solidFill>
            <a:schemeClr val="bg2"/>
          </a:solidFill>
          <a:latin typeface="+mn-lt"/>
        </a:defRPr>
      </a:lvl8pPr>
      <a:lvl9pPr marL="3881539" indent="-228327"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3303" rtl="0" eaLnBrk="1" latinLnBrk="0" hangingPunct="1">
        <a:defRPr sz="1797" kern="1200">
          <a:solidFill>
            <a:schemeClr val="tx1"/>
          </a:solidFill>
          <a:latin typeface="+mn-lt"/>
          <a:ea typeface="+mn-ea"/>
          <a:cs typeface="+mn-cs"/>
        </a:defRPr>
      </a:lvl1pPr>
      <a:lvl2pPr marL="456651" algn="l" defTabSz="913303" rtl="0" eaLnBrk="1" latinLnBrk="0" hangingPunct="1">
        <a:defRPr sz="1797" kern="1200">
          <a:solidFill>
            <a:schemeClr val="tx1"/>
          </a:solidFill>
          <a:latin typeface="+mn-lt"/>
          <a:ea typeface="+mn-ea"/>
          <a:cs typeface="+mn-cs"/>
        </a:defRPr>
      </a:lvl2pPr>
      <a:lvl3pPr marL="913303" algn="l" defTabSz="913303" rtl="0" eaLnBrk="1" latinLnBrk="0" hangingPunct="1">
        <a:defRPr sz="1797" kern="1200">
          <a:solidFill>
            <a:schemeClr val="tx1"/>
          </a:solidFill>
          <a:latin typeface="+mn-lt"/>
          <a:ea typeface="+mn-ea"/>
          <a:cs typeface="+mn-cs"/>
        </a:defRPr>
      </a:lvl3pPr>
      <a:lvl4pPr marL="1369955" algn="l" defTabSz="913303" rtl="0" eaLnBrk="1" latinLnBrk="0" hangingPunct="1">
        <a:defRPr sz="1797" kern="1200">
          <a:solidFill>
            <a:schemeClr val="tx1"/>
          </a:solidFill>
          <a:latin typeface="+mn-lt"/>
          <a:ea typeface="+mn-ea"/>
          <a:cs typeface="+mn-cs"/>
        </a:defRPr>
      </a:lvl4pPr>
      <a:lvl5pPr marL="1826606" algn="l" defTabSz="913303" rtl="0" eaLnBrk="1" latinLnBrk="0" hangingPunct="1">
        <a:defRPr sz="1797" kern="1200">
          <a:solidFill>
            <a:schemeClr val="tx1"/>
          </a:solidFill>
          <a:latin typeface="+mn-lt"/>
          <a:ea typeface="+mn-ea"/>
          <a:cs typeface="+mn-cs"/>
        </a:defRPr>
      </a:lvl5pPr>
      <a:lvl6pPr marL="2283258" algn="l" defTabSz="913303" rtl="0" eaLnBrk="1" latinLnBrk="0" hangingPunct="1">
        <a:defRPr sz="1797" kern="1200">
          <a:solidFill>
            <a:schemeClr val="tx1"/>
          </a:solidFill>
          <a:latin typeface="+mn-lt"/>
          <a:ea typeface="+mn-ea"/>
          <a:cs typeface="+mn-cs"/>
        </a:defRPr>
      </a:lvl6pPr>
      <a:lvl7pPr marL="2739910" algn="l" defTabSz="913303" rtl="0" eaLnBrk="1" latinLnBrk="0" hangingPunct="1">
        <a:defRPr sz="1797" kern="1200">
          <a:solidFill>
            <a:schemeClr val="tx1"/>
          </a:solidFill>
          <a:latin typeface="+mn-lt"/>
          <a:ea typeface="+mn-ea"/>
          <a:cs typeface="+mn-cs"/>
        </a:defRPr>
      </a:lvl7pPr>
      <a:lvl8pPr marL="3196561" algn="l" defTabSz="913303" rtl="0" eaLnBrk="1" latinLnBrk="0" hangingPunct="1">
        <a:defRPr sz="1797" kern="1200">
          <a:solidFill>
            <a:schemeClr val="tx1"/>
          </a:solidFill>
          <a:latin typeface="+mn-lt"/>
          <a:ea typeface="+mn-ea"/>
          <a:cs typeface="+mn-cs"/>
        </a:defRPr>
      </a:lvl8pPr>
      <a:lvl9pPr marL="3653213" algn="l" defTabSz="913303" rtl="0" eaLnBrk="1" latinLnBrk="0" hangingPunct="1">
        <a:defRPr sz="17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4712570" y="2896986"/>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559735" y="1655776"/>
            <a:ext cx="8266924"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sz="3600" b="1" dirty="0">
                <a:solidFill>
                  <a:srgbClr val="C00000"/>
                </a:solidFill>
              </a:rPr>
              <a:t>Rel-20 MIMO Scope</a:t>
            </a:r>
          </a:p>
        </p:txBody>
      </p:sp>
      <p:sp>
        <p:nvSpPr>
          <p:cNvPr id="4" name="Rectangle 3">
            <a:extLst>
              <a:ext uri="{FF2B5EF4-FFF2-40B4-BE49-F238E27FC236}">
                <a16:creationId xmlns:a16="http://schemas.microsoft.com/office/drawing/2014/main" id="{0CA32899-50ED-421F-91FE-E9B21E259123}"/>
              </a:ext>
            </a:extLst>
          </p:cNvPr>
          <p:cNvSpPr/>
          <p:nvPr/>
        </p:nvSpPr>
        <p:spPr>
          <a:xfrm>
            <a:off x="147392" y="124382"/>
            <a:ext cx="11785600" cy="923330"/>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GB" altLang="zh-CN" b="1" dirty="0">
                <a:latin typeface="Arial" panose="020B0604020202020204" pitchFamily="34" charset="0"/>
                <a:ea typeface="Times New Roman" panose="02020603050405020304" pitchFamily="18" charset="0"/>
              </a:rPr>
              <a:t>3GPP TSG RAN#108			</a:t>
            </a:r>
            <a:r>
              <a:rPr lang="en-GB" altLang="zh-CN" b="1" dirty="0">
                <a:latin typeface="Arial" panose="020B0604020202020204" pitchFamily="34" charset="0"/>
                <a:ea typeface="MS Mincho"/>
              </a:rPr>
              <a:t>						</a:t>
            </a:r>
            <a:r>
              <a:rPr lang="en-GB" altLang="zh-CN" b="1" dirty="0">
                <a:latin typeface="Arial" panose="020B0604020202020204" pitchFamily="34" charset="0"/>
                <a:ea typeface="Times New Roman" panose="02020603050405020304" pitchFamily="18" charset="0"/>
              </a:rPr>
              <a:t>RP-251647</a:t>
            </a:r>
            <a:endParaRPr lang="zh-CN" altLang="zh-CN" sz="1100" dirty="0">
              <a:latin typeface="Times New Roman" panose="02020603050405020304" pitchFamily="18" charset="0"/>
              <a:ea typeface="Times New Roman" panose="02020603050405020304" pitchFamily="18" charset="0"/>
            </a:endParaRPr>
          </a:p>
          <a:p>
            <a:r>
              <a:rPr lang="en-US" altLang="zh-CN" b="1" dirty="0"/>
              <a:t>Prague, Czech, June 09-13, 2025</a:t>
            </a:r>
          </a:p>
          <a:p>
            <a:r>
              <a:rPr lang="en-US" altLang="zh-CN" b="1" dirty="0"/>
              <a:t>Agenda Item: 15.1.2</a:t>
            </a:r>
            <a:endParaRPr lang="zh-CN" altLang="en-US" b="1" dirty="0"/>
          </a:p>
        </p:txBody>
      </p:sp>
    </p:spTree>
    <p:extLst>
      <p:ext uri="{BB962C8B-B14F-4D97-AF65-F5344CB8AC3E}">
        <p14:creationId xmlns:p14="http://schemas.microsoft.com/office/powerpoint/2010/main" val="3632952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TextBox 395">
            <a:extLst>
              <a:ext uri="{FF2B5EF4-FFF2-40B4-BE49-F238E27FC236}">
                <a16:creationId xmlns:a16="http://schemas.microsoft.com/office/drawing/2014/main" id="{03F07684-5C81-4021-86A4-0CA3DB779794}"/>
              </a:ext>
            </a:extLst>
          </p:cNvPr>
          <p:cNvSpPr txBox="1"/>
          <p:nvPr/>
        </p:nvSpPr>
        <p:spPr bwMode="auto">
          <a:xfrm>
            <a:off x="173868" y="932564"/>
            <a:ext cx="11849025" cy="688781"/>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lvl="0" defTabSz="914400" eaLnBrk="0" fontAlgn="base" hangingPunct="0">
              <a:spcBef>
                <a:spcPct val="0"/>
              </a:spcBef>
              <a:spcAft>
                <a:spcPts val="300"/>
              </a:spcAft>
              <a:buSzPct val="100000"/>
              <a:defRPr/>
            </a:pPr>
            <a:r>
              <a:rPr lang="en-US" altLang="zh-CN" sz="1600" dirty="0">
                <a:solidFill>
                  <a:srgbClr val="2D2015"/>
                </a:solidFill>
                <a:latin typeface="Arial" panose="020B0604020202020204"/>
                <a:ea typeface="等线" panose="02010600030101010101" pitchFamily="2" charset="-122"/>
                <a:cs typeface="Arial" panose="020B0604020202020204" pitchFamily="34" charset="0"/>
              </a:rPr>
              <a:t>Based on the above discussion, we have following proposals for Rel-20 MIMO  scope:</a:t>
            </a:r>
          </a:p>
          <a:p>
            <a:pPr marL="285750" indent="-285750" defTabSz="914400" eaLnBrk="0" fontAlgn="base" hangingPunct="0">
              <a:spcBef>
                <a:spcPts val="600"/>
              </a:spcBef>
              <a:spcAft>
                <a:spcPts val="600"/>
              </a:spcAft>
              <a:buSzPct val="100000"/>
              <a:buFont typeface="Calibri" panose="020F0502020204030204" pitchFamily="34" charset="0"/>
              <a:buChar char="‒"/>
              <a:defRPr/>
            </a:pPr>
            <a:endParaRPr lang="en-US" altLang="zh-CN" sz="1600" dirty="0">
              <a:solidFill>
                <a:srgbClr val="2D2015"/>
              </a:solidFill>
              <a:latin typeface="Arial" panose="020B0604020202020204"/>
              <a:ea typeface="等线" panose="02010600030101010101" pitchFamily="2" charset="-122"/>
              <a:cs typeface="Arial" panose="020B0604020202020204" pitchFamily="34" charset="0"/>
            </a:endParaRPr>
          </a:p>
        </p:txBody>
      </p:sp>
      <p:sp>
        <p:nvSpPr>
          <p:cNvPr id="1170" name="副标题 1">
            <a:extLst>
              <a:ext uri="{FF2B5EF4-FFF2-40B4-BE49-F238E27FC236}">
                <a16:creationId xmlns:a16="http://schemas.microsoft.com/office/drawing/2014/main" id="{8345C4CE-C179-4E04-B178-EFB8812B7E58}"/>
              </a:ext>
            </a:extLst>
          </p:cNvPr>
          <p:cNvSpPr txBox="1">
            <a:spLocks/>
          </p:cNvSpPr>
          <p:nvPr/>
        </p:nvSpPr>
        <p:spPr>
          <a:xfrm>
            <a:off x="204284" y="53119"/>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400" b="1" dirty="0">
                <a:solidFill>
                  <a:srgbClr val="C00000"/>
                </a:solidFill>
                <a:cs typeface="Calibri" panose="020F0502020204030204" pitchFamily="34" charset="0"/>
              </a:rPr>
              <a:t>Conclusions</a:t>
            </a:r>
            <a:endParaRPr kumimoji="0" lang="en-US" altLang="zh-CN" sz="2400" b="1" i="0" u="none" strike="noStrike" kern="1200" cap="none" spc="0" normalizeH="0" baseline="0" noProof="0" dirty="0">
              <a:ln>
                <a:noFill/>
              </a:ln>
              <a:solidFill>
                <a:srgbClr val="C00000"/>
              </a:solidFill>
              <a:effectLst/>
              <a:uLnTx/>
              <a:uFillTx/>
              <a:latin typeface="Microsoft YaHei" panose="020B0503020204020204" pitchFamily="34" charset="-122"/>
              <a:ea typeface="Microsoft YaHei" panose="020B0503020204020204" pitchFamily="34" charset="-122"/>
              <a:cs typeface="Calibri" panose="020F0502020204030204" pitchFamily="34" charset="0"/>
            </a:endParaRPr>
          </a:p>
        </p:txBody>
      </p:sp>
      <p:sp>
        <p:nvSpPr>
          <p:cNvPr id="1194" name="文本框 1193">
            <a:extLst>
              <a:ext uri="{FF2B5EF4-FFF2-40B4-BE49-F238E27FC236}">
                <a16:creationId xmlns:a16="http://schemas.microsoft.com/office/drawing/2014/main" id="{C0829AE8-2D06-43C2-B13F-89E238B128EC}"/>
              </a:ext>
            </a:extLst>
          </p:cNvPr>
          <p:cNvSpPr txBox="1"/>
          <p:nvPr/>
        </p:nvSpPr>
        <p:spPr>
          <a:xfrm>
            <a:off x="424570" y="1757975"/>
            <a:ext cx="11347620" cy="3147015"/>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0" lvl="0" indent="0">
              <a:buNone/>
              <a:defRPr/>
            </a:pPr>
            <a:r>
              <a:rPr lang="en-US" altLang="zh-CN" sz="1800" kern="0" dirty="0">
                <a:solidFill>
                  <a:srgbClr val="C00000"/>
                </a:solidFill>
                <a:latin typeface="Arial" panose="020B0604020202020204"/>
              </a:rPr>
              <a:t>Proposal 1: </a:t>
            </a:r>
            <a:r>
              <a:rPr lang="en-US" altLang="zh-CN" sz="1600" kern="0" dirty="0">
                <a:solidFill>
                  <a:schemeClr val="tx1"/>
                </a:solidFill>
                <a:latin typeface="Arial" panose="020B0604020202020204"/>
              </a:rPr>
              <a:t>S</a:t>
            </a:r>
            <a:r>
              <a:rPr lang="en-US" altLang="zh-CN" sz="1600" dirty="0">
                <a:solidFill>
                  <a:schemeClr val="tx1"/>
                </a:solidFill>
              </a:rPr>
              <a:t>pecify SRS enhancements in Rel-20:</a:t>
            </a:r>
          </a:p>
          <a:p>
            <a:pPr marL="1657468" lvl="3" indent="-285750">
              <a:buFontTx/>
              <a:buChar char="-"/>
              <a:defRPr/>
            </a:pPr>
            <a:r>
              <a:rPr lang="en-US" altLang="zh-CN" sz="1600" b="1" dirty="0"/>
              <a:t>Multiple frequency-domain starting positions for SRS repetition symbols within each SRS frequency hop for RB-level partial frequency sounding.</a:t>
            </a:r>
          </a:p>
          <a:p>
            <a:pPr marL="1657468" lvl="3" indent="-285750">
              <a:buFontTx/>
              <a:buChar char="-"/>
              <a:defRPr/>
            </a:pPr>
            <a:r>
              <a:rPr lang="en-US" altLang="zh-CN" sz="1600" b="1" dirty="0"/>
              <a:t>Cross-slot SRS between one U slot and one adjacent S slot within a single SRS resource set.</a:t>
            </a:r>
          </a:p>
          <a:p>
            <a:pPr lvl="3">
              <a:defRPr/>
            </a:pPr>
            <a:endParaRPr lang="en-US" altLang="zh-CN" sz="1800" kern="0" dirty="0">
              <a:solidFill>
                <a:srgbClr val="C00000"/>
              </a:solidFill>
              <a:latin typeface="Arial" panose="020B0604020202020204"/>
            </a:endParaRPr>
          </a:p>
          <a:p>
            <a:pPr marL="0" indent="0" defTabSz="914400" eaLnBrk="0" fontAlgn="base" hangingPunct="0">
              <a:spcBef>
                <a:spcPts val="600"/>
              </a:spcBef>
              <a:spcAft>
                <a:spcPct val="0"/>
              </a:spcAft>
              <a:buSzPct val="100000"/>
              <a:buNone/>
              <a:defRPr/>
            </a:pPr>
            <a:r>
              <a:rPr lang="en-US" altLang="zh-CN" sz="1800" kern="0" dirty="0">
                <a:solidFill>
                  <a:srgbClr val="C00000"/>
                </a:solidFill>
                <a:latin typeface="Arial" panose="020B0604020202020204"/>
              </a:rPr>
              <a:t>Proposal 2: </a:t>
            </a:r>
            <a:r>
              <a:rPr lang="en-US" altLang="zh-CN" sz="1600" dirty="0">
                <a:solidFill>
                  <a:schemeClr val="tx1"/>
                </a:solidFill>
                <a:latin typeface="+mn-lt"/>
                <a:ea typeface="+mn-ea"/>
                <a:cs typeface="+mn-cs"/>
              </a:rPr>
              <a:t>Specify long term channel covariance feedback in R20.</a:t>
            </a:r>
          </a:p>
          <a:p>
            <a:pPr marL="0" lvl="0" indent="0">
              <a:buNone/>
              <a:defRPr/>
            </a:pPr>
            <a:endParaRPr lang="en-US" altLang="zh-CN" sz="1800" kern="0" dirty="0">
              <a:solidFill>
                <a:srgbClr val="C00000"/>
              </a:solidFill>
              <a:latin typeface="Arial" panose="020B0604020202020204"/>
            </a:endParaRPr>
          </a:p>
          <a:p>
            <a:pPr marL="0" lvl="0" indent="0">
              <a:buNone/>
              <a:defRPr/>
            </a:pPr>
            <a:r>
              <a:rPr lang="en-US" altLang="zh-CN" sz="1800" kern="0" dirty="0">
                <a:solidFill>
                  <a:srgbClr val="C00000"/>
                </a:solidFill>
                <a:latin typeface="Arial" panose="020B0604020202020204"/>
              </a:rPr>
              <a:t>Proposal 3: </a:t>
            </a:r>
            <a:r>
              <a:rPr lang="en-US" altLang="zh-CN" sz="1600" dirty="0">
                <a:solidFill>
                  <a:schemeClr val="tx1"/>
                </a:solidFill>
                <a:latin typeface="+mn-lt"/>
                <a:ea typeface="+mn-ea"/>
                <a:cs typeface="+mn-cs"/>
              </a:rPr>
              <a:t>We are additionally positive for following proposals in Rel-20:</a:t>
            </a:r>
          </a:p>
          <a:p>
            <a:pPr marL="1657468" lvl="3" indent="-285750">
              <a:buFontTx/>
              <a:buChar char="-"/>
              <a:defRPr/>
            </a:pPr>
            <a:r>
              <a:rPr lang="en-US" altLang="zh-CN" sz="1600" b="1" dirty="0"/>
              <a:t>Early CSI-RS/SRS/CSI triggering.</a:t>
            </a:r>
          </a:p>
          <a:p>
            <a:pPr marL="1657468" lvl="3" indent="-285750">
              <a:buFontTx/>
              <a:buChar char="-"/>
              <a:defRPr/>
            </a:pPr>
            <a:r>
              <a:rPr lang="en-US" altLang="zh-CN" sz="1600" b="1" dirty="0"/>
              <a:t>CSI-RS overhead reduction.</a:t>
            </a:r>
          </a:p>
          <a:p>
            <a:pPr marL="1657468" lvl="3" indent="-285750">
              <a:buFontTx/>
              <a:buChar char="-"/>
              <a:defRPr/>
            </a:pPr>
            <a:r>
              <a:rPr lang="en-US" altLang="zh-CN" sz="1600" b="1" kern="0" dirty="0">
                <a:solidFill>
                  <a:srgbClr val="1D1D1A"/>
                </a:solidFill>
                <a:latin typeface="Arial" panose="020B0604020202020204"/>
                <a:ea typeface="等线" panose="02010600030101010101" pitchFamily="2" charset="-122"/>
                <a:cs typeface="Arial"/>
              </a:rPr>
              <a:t>Leftover issues for asymmetric DL </a:t>
            </a:r>
            <a:r>
              <a:rPr lang="en-US" altLang="zh-CN" sz="1600" b="1" kern="0" dirty="0" err="1">
                <a:solidFill>
                  <a:srgbClr val="1D1D1A"/>
                </a:solidFill>
                <a:latin typeface="Arial" panose="020B0604020202020204"/>
                <a:ea typeface="等线" panose="02010600030101010101" pitchFamily="2" charset="-122"/>
                <a:cs typeface="Arial"/>
              </a:rPr>
              <a:t>sTRP</a:t>
            </a:r>
            <a:r>
              <a:rPr lang="en-US" altLang="zh-CN" sz="1600" b="1" kern="0" dirty="0">
                <a:solidFill>
                  <a:srgbClr val="1D1D1A"/>
                </a:solidFill>
                <a:latin typeface="Arial" panose="020B0604020202020204"/>
                <a:ea typeface="等线" panose="02010600030101010101" pitchFamily="2" charset="-122"/>
                <a:cs typeface="Arial"/>
              </a:rPr>
              <a:t>/UL </a:t>
            </a:r>
            <a:r>
              <a:rPr lang="en-US" altLang="zh-CN" sz="1600" b="1" kern="0" dirty="0" err="1">
                <a:solidFill>
                  <a:srgbClr val="1D1D1A"/>
                </a:solidFill>
                <a:latin typeface="Arial" panose="020B0604020202020204"/>
                <a:ea typeface="等线" panose="02010600030101010101" pitchFamily="2" charset="-122"/>
                <a:cs typeface="Arial"/>
              </a:rPr>
              <a:t>mTRP</a:t>
            </a:r>
            <a:endParaRPr lang="en-US" altLang="zh-CN" sz="1600" b="1" kern="0" dirty="0">
              <a:solidFill>
                <a:srgbClr val="1D1D1A"/>
              </a:solidFill>
              <a:latin typeface="Arial" panose="020B0604020202020204"/>
              <a:ea typeface="等线" panose="02010600030101010101" pitchFamily="2" charset="-122"/>
              <a:cs typeface="Arial"/>
            </a:endParaRPr>
          </a:p>
        </p:txBody>
      </p:sp>
      <p:cxnSp>
        <p:nvCxnSpPr>
          <p:cNvPr id="5" name="Straight Connector 4">
            <a:extLst>
              <a:ext uri="{FF2B5EF4-FFF2-40B4-BE49-F238E27FC236}">
                <a16:creationId xmlns:a16="http://schemas.microsoft.com/office/drawing/2014/main" id="{8C814F35-3EA8-4CEE-8FEC-722E7C6FE420}"/>
              </a:ext>
            </a:extLst>
          </p:cNvPr>
          <p:cNvCxnSpPr/>
          <p:nvPr/>
        </p:nvCxnSpPr>
        <p:spPr>
          <a:xfrm>
            <a:off x="281647" y="745500"/>
            <a:ext cx="644144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571955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8382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400" b="1" dirty="0">
                <a:solidFill>
                  <a:srgbClr val="C00000"/>
                </a:solidFill>
                <a:latin typeface="+mn-lt"/>
                <a:cs typeface="Calibri" panose="020F0502020204030204" pitchFamily="34" charset="0"/>
              </a:rPr>
              <a:t>Appendix-1: Field Test for Phase Continuity</a:t>
            </a:r>
          </a:p>
        </p:txBody>
      </p:sp>
      <p:sp>
        <p:nvSpPr>
          <p:cNvPr id="2" name="矩形 1">
            <a:extLst>
              <a:ext uri="{FF2B5EF4-FFF2-40B4-BE49-F238E27FC236}">
                <a16:creationId xmlns:a16="http://schemas.microsoft.com/office/drawing/2014/main" id="{47F1F93E-DD9F-4B3C-A418-3A5845E24700}"/>
              </a:ext>
            </a:extLst>
          </p:cNvPr>
          <p:cNvSpPr/>
          <p:nvPr/>
        </p:nvSpPr>
        <p:spPr>
          <a:xfrm>
            <a:off x="333868" y="857142"/>
            <a:ext cx="8278117" cy="1184940"/>
          </a:xfrm>
          <a:prstGeom prst="rect">
            <a:avLst/>
          </a:prstGeom>
        </p:spPr>
        <p:txBody>
          <a:bodyPr wrap="square">
            <a:spAutoFit/>
          </a:bodyPr>
          <a:lstStyle/>
          <a:p>
            <a:pPr defTabSz="914400" eaLnBrk="0" fontAlgn="base" hangingPunct="0">
              <a:spcBef>
                <a:spcPts val="600"/>
              </a:spcBef>
              <a:spcAft>
                <a:spcPct val="0"/>
              </a:spcAft>
              <a:buSzPct val="100000"/>
            </a:pPr>
            <a:r>
              <a:rPr lang="en-US" altLang="zh-CN" dirty="0">
                <a:ea typeface="Microsoft YaHei" panose="020B0503020204020204" pitchFamily="34" charset="-122"/>
                <a:cs typeface="Calibri" panose="020F0502020204030204" pitchFamily="34" charset="0"/>
              </a:rPr>
              <a:t>The simulation assumptions are listed as follows:</a:t>
            </a:r>
          </a:p>
          <a:p>
            <a:pPr defTabSz="914400" eaLnBrk="0" fontAlgn="base" hangingPunct="0">
              <a:spcBef>
                <a:spcPct val="0"/>
              </a:spcBef>
              <a:spcAft>
                <a:spcPct val="0"/>
              </a:spcAft>
              <a:buSzPct val="100000"/>
              <a:defRPr/>
            </a:pPr>
            <a:endParaRPr lang="en-US" altLang="zh-CN" sz="1600" kern="0" dirty="0"/>
          </a:p>
          <a:p>
            <a:pPr defTabSz="914400" eaLnBrk="0" fontAlgn="base" hangingPunct="0">
              <a:spcBef>
                <a:spcPts val="600"/>
              </a:spcBef>
              <a:spcAft>
                <a:spcPct val="0"/>
              </a:spcAft>
              <a:buSzPct val="100000"/>
            </a:pPr>
            <a:endParaRPr lang="zh-CN" altLang="en-US" sz="1600" kern="0" dirty="0">
              <a:solidFill>
                <a:srgbClr val="1D1D1A"/>
              </a:solidFill>
              <a:ea typeface="等线" panose="02010600030101010101" pitchFamily="2" charset="-122"/>
              <a:cs typeface="Arial"/>
            </a:endParaRPr>
          </a:p>
          <a:p>
            <a:pPr defTabSz="914400" eaLnBrk="0" fontAlgn="base" hangingPunct="0">
              <a:spcBef>
                <a:spcPct val="0"/>
              </a:spcBef>
              <a:spcAft>
                <a:spcPct val="0"/>
              </a:spcAft>
              <a:buSzPct val="100000"/>
              <a:defRPr/>
            </a:pPr>
            <a:endParaRPr lang="zh-CN" altLang="en-US" sz="1600" b="1" kern="0" dirty="0">
              <a:solidFill>
                <a:srgbClr val="990000"/>
              </a:solidFill>
              <a:latin typeface="Calibri"/>
              <a:ea typeface="微软雅黑" panose="020B0503020204020204" pitchFamily="34" charset="-122"/>
              <a:cs typeface="Calibri" panose="020F0502020204030204" pitchFamily="34" charset="0"/>
            </a:endParaRPr>
          </a:p>
        </p:txBody>
      </p:sp>
      <p:sp>
        <p:nvSpPr>
          <p:cNvPr id="3" name="Rectangle 2">
            <a:extLst>
              <a:ext uri="{FF2B5EF4-FFF2-40B4-BE49-F238E27FC236}">
                <a16:creationId xmlns:a16="http://schemas.microsoft.com/office/drawing/2014/main" id="{9D50ECEA-8B16-4F12-8C69-C48D990B494C}"/>
              </a:ext>
            </a:extLst>
          </p:cNvPr>
          <p:cNvSpPr/>
          <p:nvPr/>
        </p:nvSpPr>
        <p:spPr>
          <a:xfrm>
            <a:off x="518439" y="3500392"/>
            <a:ext cx="4591834" cy="369332"/>
          </a:xfrm>
          <a:prstGeom prst="rect">
            <a:avLst/>
          </a:prstGeom>
        </p:spPr>
        <p:txBody>
          <a:bodyPr wrap="none">
            <a:spAutoFit/>
          </a:bodyPr>
          <a:lstStyle/>
          <a:p>
            <a:pPr defTabSz="914400" eaLnBrk="0" fontAlgn="base" hangingPunct="0">
              <a:spcBef>
                <a:spcPts val="600"/>
              </a:spcBef>
              <a:spcAft>
                <a:spcPct val="0"/>
              </a:spcAft>
              <a:buSzPct val="100000"/>
            </a:pPr>
            <a:r>
              <a:rPr lang="en-US" altLang="zh-CN" dirty="0">
                <a:ea typeface="Microsoft YaHei" panose="020B0503020204020204" pitchFamily="34" charset="-122"/>
                <a:cs typeface="Calibri" panose="020F0502020204030204" pitchFamily="34" charset="0"/>
              </a:rPr>
              <a:t>Field test for phase continuity with real PA: </a:t>
            </a:r>
          </a:p>
        </p:txBody>
      </p:sp>
      <p:pic>
        <p:nvPicPr>
          <p:cNvPr id="7" name="图片 9">
            <a:extLst>
              <a:ext uri="{FF2B5EF4-FFF2-40B4-BE49-F238E27FC236}">
                <a16:creationId xmlns:a16="http://schemas.microsoft.com/office/drawing/2014/main" id="{E79B0642-4980-4ADC-A908-997449BB2243}"/>
              </a:ext>
            </a:extLst>
          </p:cNvPr>
          <p:cNvPicPr>
            <a:picLocks noChangeAspect="1"/>
          </p:cNvPicPr>
          <p:nvPr/>
        </p:nvPicPr>
        <p:blipFill>
          <a:blip r:embed="rId3"/>
          <a:stretch>
            <a:fillRect/>
          </a:stretch>
        </p:blipFill>
        <p:spPr>
          <a:xfrm>
            <a:off x="8240585" y="4134769"/>
            <a:ext cx="3240000" cy="2461955"/>
          </a:xfrm>
          <a:prstGeom prst="rect">
            <a:avLst/>
          </a:prstGeom>
        </p:spPr>
      </p:pic>
      <p:pic>
        <p:nvPicPr>
          <p:cNvPr id="8" name="图片 10">
            <a:extLst>
              <a:ext uri="{FF2B5EF4-FFF2-40B4-BE49-F238E27FC236}">
                <a16:creationId xmlns:a16="http://schemas.microsoft.com/office/drawing/2014/main" id="{0259C3DE-E534-41C3-B07C-E5652858E889}"/>
              </a:ext>
            </a:extLst>
          </p:cNvPr>
          <p:cNvPicPr>
            <a:picLocks noChangeAspect="1"/>
          </p:cNvPicPr>
          <p:nvPr/>
        </p:nvPicPr>
        <p:blipFill>
          <a:blip r:embed="rId4"/>
          <a:stretch>
            <a:fillRect/>
          </a:stretch>
        </p:blipFill>
        <p:spPr>
          <a:xfrm>
            <a:off x="4623145" y="4134769"/>
            <a:ext cx="3240000" cy="2444014"/>
          </a:xfrm>
          <a:prstGeom prst="rect">
            <a:avLst/>
          </a:prstGeom>
        </p:spPr>
      </p:pic>
      <p:sp>
        <p:nvSpPr>
          <p:cNvPr id="10" name="TextBox 9">
            <a:extLst>
              <a:ext uri="{FF2B5EF4-FFF2-40B4-BE49-F238E27FC236}">
                <a16:creationId xmlns:a16="http://schemas.microsoft.com/office/drawing/2014/main" id="{96C40A91-D860-4B2C-B77F-2FD9C2DF8607}"/>
              </a:ext>
            </a:extLst>
          </p:cNvPr>
          <p:cNvSpPr txBox="1"/>
          <p:nvPr/>
        </p:nvSpPr>
        <p:spPr>
          <a:xfrm>
            <a:off x="792549" y="3982697"/>
            <a:ext cx="2969846" cy="369332"/>
          </a:xfrm>
          <a:prstGeom prst="rect">
            <a:avLst/>
          </a:prstGeom>
          <a:noFill/>
        </p:spPr>
        <p:txBody>
          <a:bodyPr wrap="square" lIns="0" tIns="0" rIns="0" bIns="0" rtlCol="0">
            <a:spAutoFit/>
          </a:bodyPr>
          <a:lstStyle/>
          <a:p>
            <a:pPr algn="l"/>
            <a:r>
              <a:rPr kumimoji="1" lang="en-US" altLang="zh-CN" sz="1200" dirty="0">
                <a:solidFill>
                  <a:srgbClr val="000000"/>
                </a:solidFill>
                <a:latin typeface="Microsoft YaHei" panose="020B0503020204020204" pitchFamily="34" charset="-122"/>
                <a:ea typeface="Microsoft YaHei" panose="020B0503020204020204" pitchFamily="34" charset="-122"/>
              </a:rPr>
              <a:t>Each frequency hop is 64 RBs</a:t>
            </a:r>
          </a:p>
          <a:p>
            <a:pPr algn="l"/>
            <a:r>
              <a:rPr kumimoji="1" lang="en-US" altLang="zh-CN" sz="1200" dirty="0">
                <a:solidFill>
                  <a:srgbClr val="000000"/>
                </a:solidFill>
                <a:latin typeface="Microsoft YaHei" panose="020B0503020204020204" pitchFamily="34" charset="-122"/>
                <a:ea typeface="Microsoft YaHei" panose="020B0503020204020204" pitchFamily="34" charset="-122"/>
              </a:rPr>
              <a:t>Partial sounding is 1/4</a:t>
            </a:r>
            <a:endParaRPr kumimoji="1" lang="zh-CN" altLang="en-US" sz="1200" dirty="0">
              <a:solidFill>
                <a:srgbClr val="000000"/>
              </a:solidFill>
              <a:latin typeface="Microsoft YaHei" panose="020B0503020204020204" pitchFamily="34" charset="-122"/>
              <a:ea typeface="Microsoft YaHei" panose="020B0503020204020204" pitchFamily="34" charset="-122"/>
            </a:endParaRPr>
          </a:p>
        </p:txBody>
      </p:sp>
      <p:grpSp>
        <p:nvGrpSpPr>
          <p:cNvPr id="11" name="组合 69">
            <a:extLst>
              <a:ext uri="{FF2B5EF4-FFF2-40B4-BE49-F238E27FC236}">
                <a16:creationId xmlns:a16="http://schemas.microsoft.com/office/drawing/2014/main" id="{0D6107B8-8EC4-48D2-A0AA-12B7C6962C52}"/>
              </a:ext>
            </a:extLst>
          </p:cNvPr>
          <p:cNvGrpSpPr/>
          <p:nvPr/>
        </p:nvGrpSpPr>
        <p:grpSpPr>
          <a:xfrm>
            <a:off x="2117351" y="4611815"/>
            <a:ext cx="2322542" cy="1318353"/>
            <a:chOff x="7783032" y="4243798"/>
            <a:chExt cx="1661623" cy="1318353"/>
          </a:xfrm>
        </p:grpSpPr>
        <p:graphicFrame>
          <p:nvGraphicFramePr>
            <p:cNvPr id="12" name="内容占位符 4">
              <a:extLst>
                <a:ext uri="{FF2B5EF4-FFF2-40B4-BE49-F238E27FC236}">
                  <a16:creationId xmlns:a16="http://schemas.microsoft.com/office/drawing/2014/main" id="{3D5526EB-9F52-43EA-8CB1-0D7856FE04D4}"/>
                </a:ext>
              </a:extLst>
            </p:cNvPr>
            <p:cNvGraphicFramePr>
              <a:graphicFrameLocks/>
            </p:cNvGraphicFramePr>
            <p:nvPr/>
          </p:nvGraphicFramePr>
          <p:xfrm>
            <a:off x="8173836" y="4696900"/>
            <a:ext cx="206045" cy="720000"/>
          </p:xfrm>
          <a:graphic>
            <a:graphicData uri="http://schemas.openxmlformats.org/drawingml/2006/table">
              <a:tbl>
                <a:tblPr/>
                <a:tblGrid>
                  <a:gridCol w="144000">
                    <a:extLst>
                      <a:ext uri="{9D8B030D-6E8A-4147-A177-3AD203B41FA5}">
                        <a16:colId xmlns:a16="http://schemas.microsoft.com/office/drawing/2014/main" val="447037163"/>
                      </a:ext>
                    </a:extLst>
                  </a:gridCol>
                  <a:gridCol w="144000">
                    <a:extLst>
                      <a:ext uri="{9D8B030D-6E8A-4147-A177-3AD203B41FA5}">
                        <a16:colId xmlns:a16="http://schemas.microsoft.com/office/drawing/2014/main" val="156048772"/>
                      </a:ext>
                    </a:extLst>
                  </a:gridCol>
                </a:tblGrid>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1209791"/>
                    </a:ext>
                  </a:extLst>
                </a:tr>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797173348"/>
                    </a:ext>
                  </a:extLst>
                </a:tr>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70447591"/>
                    </a:ext>
                  </a:extLst>
                </a:tr>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solidFill>
                        <a:srgbClr val="92D050"/>
                      </a:solid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noFill/>
                    </a:tcPr>
                  </a:tc>
                  <a:extLst>
                    <a:ext uri="{0D108BD9-81ED-4DB2-BD59-A6C34878D82A}">
                      <a16:rowId xmlns:a16="http://schemas.microsoft.com/office/drawing/2014/main" val="2201771250"/>
                    </a:ext>
                  </a:extLst>
                </a:tr>
              </a:tbl>
            </a:graphicData>
          </a:graphic>
        </p:graphicFrame>
        <p:sp>
          <p:nvSpPr>
            <p:cNvPr id="13" name="矩形 14">
              <a:extLst>
                <a:ext uri="{FF2B5EF4-FFF2-40B4-BE49-F238E27FC236}">
                  <a16:creationId xmlns:a16="http://schemas.microsoft.com/office/drawing/2014/main" id="{E729F40F-999E-4C81-B38D-6408747E47E4}"/>
                </a:ext>
              </a:extLst>
            </p:cNvPr>
            <p:cNvSpPr/>
            <p:nvPr/>
          </p:nvSpPr>
          <p:spPr>
            <a:xfrm>
              <a:off x="7783032" y="4243798"/>
              <a:ext cx="1661623" cy="246221"/>
            </a:xfrm>
            <a:prstGeom prst="rect">
              <a:avLst/>
            </a:prstGeom>
          </p:spPr>
          <p:txBody>
            <a:bodyPr wrap="square">
              <a:spAutoFit/>
            </a:bodyPr>
            <a:lstStyle/>
            <a:p>
              <a:r>
                <a:rPr kumimoji="1" lang="en-US" altLang="zh-CN" sz="1000" dirty="0">
                  <a:ln w="19050">
                    <a:noFill/>
                  </a:ln>
                  <a:solidFill>
                    <a:srgbClr val="000000"/>
                  </a:solidFill>
                  <a:latin typeface="Microsoft YaHei" panose="020B0503020204020204" pitchFamily="34" charset="-122"/>
                  <a:ea typeface="Microsoft YaHei" panose="020B0503020204020204" pitchFamily="34" charset="-122"/>
                </a:rPr>
                <a:t>Multi starting position (enhanced)</a:t>
              </a:r>
              <a:endParaRPr lang="zh-CN" altLang="en-US" sz="1000" dirty="0"/>
            </a:p>
          </p:txBody>
        </p:sp>
        <p:grpSp>
          <p:nvGrpSpPr>
            <p:cNvPr id="14" name="组合 27">
              <a:extLst>
                <a:ext uri="{FF2B5EF4-FFF2-40B4-BE49-F238E27FC236}">
                  <a16:creationId xmlns:a16="http://schemas.microsoft.com/office/drawing/2014/main" id="{7E5C1F08-7F0D-4F66-B1D3-AE746FDBEEC7}"/>
                </a:ext>
              </a:extLst>
            </p:cNvPr>
            <p:cNvGrpSpPr/>
            <p:nvPr/>
          </p:nvGrpSpPr>
          <p:grpSpPr>
            <a:xfrm>
              <a:off x="7784789" y="4250362"/>
              <a:ext cx="1402182" cy="1311789"/>
              <a:chOff x="1131464" y="5434723"/>
              <a:chExt cx="1402182" cy="1311789"/>
            </a:xfrm>
          </p:grpSpPr>
          <p:grpSp>
            <p:nvGrpSpPr>
              <p:cNvPr id="15" name="组合 28">
                <a:extLst>
                  <a:ext uri="{FF2B5EF4-FFF2-40B4-BE49-F238E27FC236}">
                    <a16:creationId xmlns:a16="http://schemas.microsoft.com/office/drawing/2014/main" id="{7EDCD768-C83C-422E-8F11-2E17DC9EAA66}"/>
                  </a:ext>
                </a:extLst>
              </p:cNvPr>
              <p:cNvGrpSpPr/>
              <p:nvPr/>
            </p:nvGrpSpPr>
            <p:grpSpPr>
              <a:xfrm>
                <a:off x="1381738" y="5629624"/>
                <a:ext cx="576000" cy="1080000"/>
                <a:chOff x="1381738" y="5629624"/>
                <a:chExt cx="576000" cy="1080000"/>
              </a:xfrm>
            </p:grpSpPr>
            <p:cxnSp>
              <p:nvCxnSpPr>
                <p:cNvPr id="18" name="直接箭头连接符 31">
                  <a:extLst>
                    <a:ext uri="{FF2B5EF4-FFF2-40B4-BE49-F238E27FC236}">
                      <a16:creationId xmlns:a16="http://schemas.microsoft.com/office/drawing/2014/main" id="{DC5D1B45-12AF-4A2D-AB3C-6B78622AB508}"/>
                    </a:ext>
                  </a:extLst>
                </p:cNvPr>
                <p:cNvCxnSpPr>
                  <a:cxnSpLocks/>
                </p:cNvCxnSpPr>
                <p:nvPr/>
              </p:nvCxnSpPr>
              <p:spPr>
                <a:xfrm>
                  <a:off x="1381738" y="6638791"/>
                  <a:ext cx="5760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32">
                  <a:extLst>
                    <a:ext uri="{FF2B5EF4-FFF2-40B4-BE49-F238E27FC236}">
                      <a16:creationId xmlns:a16="http://schemas.microsoft.com/office/drawing/2014/main" id="{5BE184CD-8571-4769-82B9-8B91C50730F6}"/>
                    </a:ext>
                  </a:extLst>
                </p:cNvPr>
                <p:cNvCxnSpPr>
                  <a:cxnSpLocks/>
                </p:cNvCxnSpPr>
                <p:nvPr/>
              </p:nvCxnSpPr>
              <p:spPr>
                <a:xfrm flipV="1">
                  <a:off x="1418502" y="5629624"/>
                  <a:ext cx="0" cy="10800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6" name="矩形 29">
                <a:extLst>
                  <a:ext uri="{FF2B5EF4-FFF2-40B4-BE49-F238E27FC236}">
                    <a16:creationId xmlns:a16="http://schemas.microsoft.com/office/drawing/2014/main" id="{26B4790B-7C90-4ED1-9F89-DBA7F246B83E}"/>
                  </a:ext>
                </a:extLst>
              </p:cNvPr>
              <p:cNvSpPr/>
              <p:nvPr/>
            </p:nvSpPr>
            <p:spPr>
              <a:xfrm>
                <a:off x="1957738" y="6515680"/>
                <a:ext cx="575908" cy="230832"/>
              </a:xfrm>
              <a:prstGeom prst="rect">
                <a:avLst/>
              </a:prstGeom>
            </p:spPr>
            <p:txBody>
              <a:bodyPr wrap="square">
                <a:spAutoFit/>
              </a:bodyPr>
              <a:lstStyle/>
              <a:p>
                <a:r>
                  <a:rPr kumimoji="1" lang="en-US" altLang="zh-CN" sz="900" dirty="0">
                    <a:ln w="19050">
                      <a:noFill/>
                    </a:ln>
                    <a:solidFill>
                      <a:srgbClr val="000000"/>
                    </a:solidFill>
                    <a:latin typeface="Microsoft YaHei" panose="020B0503020204020204" pitchFamily="34" charset="-122"/>
                    <a:ea typeface="Microsoft YaHei" panose="020B0503020204020204" pitchFamily="34" charset="-122"/>
                  </a:rPr>
                  <a:t>Time</a:t>
                </a:r>
                <a:endParaRPr lang="zh-CN" altLang="en-US" sz="900" dirty="0"/>
              </a:p>
            </p:txBody>
          </p:sp>
          <p:sp>
            <p:nvSpPr>
              <p:cNvPr id="17" name="矩形 30">
                <a:extLst>
                  <a:ext uri="{FF2B5EF4-FFF2-40B4-BE49-F238E27FC236}">
                    <a16:creationId xmlns:a16="http://schemas.microsoft.com/office/drawing/2014/main" id="{A0CBE90C-2679-4E57-908D-C81F6B310576}"/>
                  </a:ext>
                </a:extLst>
              </p:cNvPr>
              <p:cNvSpPr/>
              <p:nvPr/>
            </p:nvSpPr>
            <p:spPr>
              <a:xfrm rot="16200000">
                <a:off x="818435" y="5747752"/>
                <a:ext cx="856889" cy="230832"/>
              </a:xfrm>
              <a:prstGeom prst="rect">
                <a:avLst/>
              </a:prstGeom>
            </p:spPr>
            <p:txBody>
              <a:bodyPr wrap="square">
                <a:spAutoFit/>
              </a:bodyPr>
              <a:lstStyle/>
              <a:p>
                <a:r>
                  <a:rPr kumimoji="1" lang="en-US" altLang="zh-CN" sz="900" dirty="0">
                    <a:ln w="19050">
                      <a:noFill/>
                    </a:ln>
                    <a:solidFill>
                      <a:srgbClr val="000000"/>
                    </a:solidFill>
                    <a:latin typeface="Microsoft YaHei" panose="020B0503020204020204" pitchFamily="34" charset="-122"/>
                    <a:ea typeface="Microsoft YaHei" panose="020B0503020204020204" pitchFamily="34" charset="-122"/>
                  </a:rPr>
                  <a:t>Frequency</a:t>
                </a:r>
                <a:endParaRPr lang="zh-CN" altLang="en-US" sz="900" dirty="0"/>
              </a:p>
            </p:txBody>
          </p:sp>
        </p:grpSp>
      </p:grpSp>
      <p:sp>
        <p:nvSpPr>
          <p:cNvPr id="20" name="右大括号 1">
            <a:extLst>
              <a:ext uri="{FF2B5EF4-FFF2-40B4-BE49-F238E27FC236}">
                <a16:creationId xmlns:a16="http://schemas.microsoft.com/office/drawing/2014/main" id="{155DBBEB-4DEC-4BE0-9C7F-70544CD9CA2D}"/>
              </a:ext>
            </a:extLst>
          </p:cNvPr>
          <p:cNvSpPr/>
          <p:nvPr/>
        </p:nvSpPr>
        <p:spPr>
          <a:xfrm>
            <a:off x="3029959" y="5033880"/>
            <a:ext cx="101709" cy="73809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Rectangle 20">
            <a:extLst>
              <a:ext uri="{FF2B5EF4-FFF2-40B4-BE49-F238E27FC236}">
                <a16:creationId xmlns:a16="http://schemas.microsoft.com/office/drawing/2014/main" id="{FA8D9DF6-6DF4-46D3-8F7D-5B8485D26459}"/>
              </a:ext>
            </a:extLst>
          </p:cNvPr>
          <p:cNvSpPr/>
          <p:nvPr/>
        </p:nvSpPr>
        <p:spPr>
          <a:xfrm>
            <a:off x="3114386" y="5288156"/>
            <a:ext cx="930063" cy="253916"/>
          </a:xfrm>
          <a:prstGeom prst="rect">
            <a:avLst/>
          </a:prstGeom>
        </p:spPr>
        <p:txBody>
          <a:bodyPr wrap="none">
            <a:spAutoFit/>
          </a:bodyPr>
          <a:lstStyle/>
          <a:p>
            <a:r>
              <a:rPr kumimoji="1" lang="en-US" altLang="zh-CN" sz="1050" dirty="0">
                <a:solidFill>
                  <a:srgbClr val="000000"/>
                </a:solidFill>
                <a:latin typeface="Microsoft YaHei" panose="020B0503020204020204" pitchFamily="34" charset="-122"/>
                <a:ea typeface="Microsoft YaHei" panose="020B0503020204020204" pitchFamily="34" charset="-122"/>
              </a:rPr>
              <a:t>64 RBs/hop</a:t>
            </a:r>
            <a:endParaRPr lang="zh-CN" altLang="en-US" sz="1050" dirty="0"/>
          </a:p>
        </p:txBody>
      </p:sp>
      <p:grpSp>
        <p:nvGrpSpPr>
          <p:cNvPr id="22" name="组合 70">
            <a:extLst>
              <a:ext uri="{FF2B5EF4-FFF2-40B4-BE49-F238E27FC236}">
                <a16:creationId xmlns:a16="http://schemas.microsoft.com/office/drawing/2014/main" id="{984C0C6E-6F69-4080-A778-0214FC9D2073}"/>
              </a:ext>
            </a:extLst>
          </p:cNvPr>
          <p:cNvGrpSpPr/>
          <p:nvPr/>
        </p:nvGrpSpPr>
        <p:grpSpPr>
          <a:xfrm>
            <a:off x="680766" y="4529637"/>
            <a:ext cx="1596706" cy="1443534"/>
            <a:chOff x="5963704" y="4142642"/>
            <a:chExt cx="1596706" cy="1443534"/>
          </a:xfrm>
        </p:grpSpPr>
        <p:graphicFrame>
          <p:nvGraphicFramePr>
            <p:cNvPr id="23" name="内容占位符 4">
              <a:extLst>
                <a:ext uri="{FF2B5EF4-FFF2-40B4-BE49-F238E27FC236}">
                  <a16:creationId xmlns:a16="http://schemas.microsoft.com/office/drawing/2014/main" id="{D99DA54E-F7F9-45F6-8724-A7AEDB2B52CB}"/>
                </a:ext>
              </a:extLst>
            </p:cNvPr>
            <p:cNvGraphicFramePr>
              <a:graphicFrameLocks/>
            </p:cNvGraphicFramePr>
            <p:nvPr/>
          </p:nvGraphicFramePr>
          <p:xfrm>
            <a:off x="6340466" y="4696900"/>
            <a:ext cx="288000" cy="720000"/>
          </p:xfrm>
          <a:graphic>
            <a:graphicData uri="http://schemas.openxmlformats.org/drawingml/2006/table">
              <a:tbl>
                <a:tblPr/>
                <a:tblGrid>
                  <a:gridCol w="144000">
                    <a:extLst>
                      <a:ext uri="{9D8B030D-6E8A-4147-A177-3AD203B41FA5}">
                        <a16:colId xmlns:a16="http://schemas.microsoft.com/office/drawing/2014/main" val="447037163"/>
                      </a:ext>
                    </a:extLst>
                  </a:gridCol>
                  <a:gridCol w="144000">
                    <a:extLst>
                      <a:ext uri="{9D8B030D-6E8A-4147-A177-3AD203B41FA5}">
                        <a16:colId xmlns:a16="http://schemas.microsoft.com/office/drawing/2014/main" val="156048772"/>
                      </a:ext>
                    </a:extLst>
                  </a:gridCol>
                </a:tblGrid>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826828648"/>
                    </a:ext>
                  </a:extLst>
                </a:tr>
                <a:tr h="180000">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endParaRPr lang="zh-CN" altLang="en-US" sz="600" b="0" i="0" u="none" strike="noStrike" dirty="0">
                          <a:solidFill>
                            <a:srgbClr val="000000"/>
                          </a:solidFill>
                          <a:effectLs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793598777"/>
                    </a:ext>
                  </a:extLst>
                </a:tr>
                <a:tr h="180000">
                  <a:tc>
                    <a:txBody>
                      <a:bodyPr/>
                      <a:lstStyle/>
                      <a:p>
                        <a:pPr algn="l" fontAlgn="ctr"/>
                        <a:endParaRPr lang="zh-CN" altLang="en-US" sz="600" b="0" i="0" u="none" strike="noStrike" dirty="0">
                          <a:solidFill>
                            <a:srgbClr val="000000"/>
                          </a:solidFill>
                          <a:effectLst/>
                          <a:highlight>
                            <a:srgbClr val="00FF00"/>
                          </a:highligh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endParaRPr lang="zh-CN" altLang="en-US" sz="600" b="0" i="0" u="none" strike="noStrike" dirty="0">
                          <a:solidFill>
                            <a:srgbClr val="000000"/>
                          </a:solidFill>
                          <a:effectLst/>
                          <a:highlight>
                            <a:srgbClr val="00FF00"/>
                          </a:highligh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760171603"/>
                    </a:ext>
                  </a:extLst>
                </a:tr>
                <a:tr h="180000">
                  <a:tc>
                    <a:txBody>
                      <a:bodyPr/>
                      <a:lstStyle/>
                      <a:p>
                        <a:pPr algn="l" fontAlgn="ctr"/>
                        <a:endParaRPr lang="zh-CN" altLang="en-US" sz="600" b="0" i="0" u="none" strike="noStrike" dirty="0">
                          <a:solidFill>
                            <a:srgbClr val="000000"/>
                          </a:solidFill>
                          <a:effectLst/>
                          <a:highlight>
                            <a:srgbClr val="00FF00"/>
                          </a:highligh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l" fontAlgn="ctr"/>
                        <a:endParaRPr lang="zh-CN" altLang="en-US" sz="600" b="0" i="0" u="none" strike="noStrike" dirty="0">
                          <a:solidFill>
                            <a:srgbClr val="000000"/>
                          </a:solidFill>
                          <a:effectLst/>
                          <a:highlight>
                            <a:srgbClr val="00FF00"/>
                          </a:highlight>
                          <a:latin typeface="宋体" panose="02010600030101010101" pitchFamily="2" charset="-122"/>
                          <a:ea typeface="宋体" panose="02010600030101010101" pitchFamily="2"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670136185"/>
                    </a:ext>
                  </a:extLst>
                </a:tr>
              </a:tbl>
            </a:graphicData>
          </a:graphic>
        </p:graphicFrame>
        <p:sp>
          <p:nvSpPr>
            <p:cNvPr id="24" name="矩形 9">
              <a:extLst>
                <a:ext uri="{FF2B5EF4-FFF2-40B4-BE49-F238E27FC236}">
                  <a16:creationId xmlns:a16="http://schemas.microsoft.com/office/drawing/2014/main" id="{A7A93706-72F7-4C33-BFE8-8EDD8D03878F}"/>
                </a:ext>
              </a:extLst>
            </p:cNvPr>
            <p:cNvSpPr/>
            <p:nvPr/>
          </p:nvSpPr>
          <p:spPr>
            <a:xfrm>
              <a:off x="5967477" y="4142642"/>
              <a:ext cx="1592933" cy="246221"/>
            </a:xfrm>
            <a:prstGeom prst="rect">
              <a:avLst/>
            </a:prstGeom>
          </p:spPr>
          <p:txBody>
            <a:bodyPr wrap="square">
              <a:spAutoFit/>
            </a:bodyPr>
            <a:lstStyle/>
            <a:p>
              <a:r>
                <a:rPr kumimoji="1" lang="en-US" altLang="zh-CN" sz="1000" dirty="0">
                  <a:ln w="19050">
                    <a:noFill/>
                  </a:ln>
                  <a:solidFill>
                    <a:srgbClr val="000000"/>
                  </a:solidFill>
                  <a:latin typeface="Microsoft YaHei" panose="020B0503020204020204" pitchFamily="34" charset="-122"/>
                  <a:ea typeface="Microsoft YaHei" panose="020B0503020204020204" pitchFamily="34" charset="-122"/>
                </a:rPr>
                <a:t>Subband (R15)</a:t>
              </a:r>
              <a:endParaRPr lang="zh-CN" altLang="en-US" sz="1000" dirty="0"/>
            </a:p>
          </p:txBody>
        </p:sp>
        <p:grpSp>
          <p:nvGrpSpPr>
            <p:cNvPr id="25" name="组合 26">
              <a:extLst>
                <a:ext uri="{FF2B5EF4-FFF2-40B4-BE49-F238E27FC236}">
                  <a16:creationId xmlns:a16="http://schemas.microsoft.com/office/drawing/2014/main" id="{F3EEE451-EDBF-48B4-8B1C-F4B952DDA793}"/>
                </a:ext>
              </a:extLst>
            </p:cNvPr>
            <p:cNvGrpSpPr/>
            <p:nvPr/>
          </p:nvGrpSpPr>
          <p:grpSpPr>
            <a:xfrm>
              <a:off x="5963704" y="4274387"/>
              <a:ext cx="1402182" cy="1311789"/>
              <a:chOff x="1131464" y="5434723"/>
              <a:chExt cx="1402182" cy="1311789"/>
            </a:xfrm>
          </p:grpSpPr>
          <p:grpSp>
            <p:nvGrpSpPr>
              <p:cNvPr id="26" name="组合 23">
                <a:extLst>
                  <a:ext uri="{FF2B5EF4-FFF2-40B4-BE49-F238E27FC236}">
                    <a16:creationId xmlns:a16="http://schemas.microsoft.com/office/drawing/2014/main" id="{4EDF3AD1-9347-4E07-8BA4-4E9A6619EDFF}"/>
                  </a:ext>
                </a:extLst>
              </p:cNvPr>
              <p:cNvGrpSpPr/>
              <p:nvPr/>
            </p:nvGrpSpPr>
            <p:grpSpPr>
              <a:xfrm>
                <a:off x="1381738" y="5629624"/>
                <a:ext cx="576000" cy="1080000"/>
                <a:chOff x="1381738" y="5629624"/>
                <a:chExt cx="576000" cy="1080000"/>
              </a:xfrm>
            </p:grpSpPr>
            <p:cxnSp>
              <p:nvCxnSpPr>
                <p:cNvPr id="29" name="直接箭头连接符 20">
                  <a:extLst>
                    <a:ext uri="{FF2B5EF4-FFF2-40B4-BE49-F238E27FC236}">
                      <a16:creationId xmlns:a16="http://schemas.microsoft.com/office/drawing/2014/main" id="{10AC9926-A796-4BC5-8B4B-ED990869C8E9}"/>
                    </a:ext>
                  </a:extLst>
                </p:cNvPr>
                <p:cNvCxnSpPr>
                  <a:cxnSpLocks/>
                </p:cNvCxnSpPr>
                <p:nvPr/>
              </p:nvCxnSpPr>
              <p:spPr>
                <a:xfrm>
                  <a:off x="1381738" y="6638791"/>
                  <a:ext cx="576000" cy="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1">
                  <a:extLst>
                    <a:ext uri="{FF2B5EF4-FFF2-40B4-BE49-F238E27FC236}">
                      <a16:creationId xmlns:a16="http://schemas.microsoft.com/office/drawing/2014/main" id="{29174004-7F19-448F-8E71-A5F42ED919D4}"/>
                    </a:ext>
                  </a:extLst>
                </p:cNvPr>
                <p:cNvCxnSpPr>
                  <a:cxnSpLocks/>
                </p:cNvCxnSpPr>
                <p:nvPr/>
              </p:nvCxnSpPr>
              <p:spPr>
                <a:xfrm flipV="1">
                  <a:off x="1418502" y="5629624"/>
                  <a:ext cx="0" cy="108000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27" name="矩形 24">
                <a:extLst>
                  <a:ext uri="{FF2B5EF4-FFF2-40B4-BE49-F238E27FC236}">
                    <a16:creationId xmlns:a16="http://schemas.microsoft.com/office/drawing/2014/main" id="{A21DF3FC-EDE5-44F3-BBC0-6CE1DEAC0071}"/>
                  </a:ext>
                </a:extLst>
              </p:cNvPr>
              <p:cNvSpPr/>
              <p:nvPr/>
            </p:nvSpPr>
            <p:spPr>
              <a:xfrm>
                <a:off x="1957738" y="6515680"/>
                <a:ext cx="575908" cy="230832"/>
              </a:xfrm>
              <a:prstGeom prst="rect">
                <a:avLst/>
              </a:prstGeom>
            </p:spPr>
            <p:txBody>
              <a:bodyPr wrap="square">
                <a:spAutoFit/>
              </a:bodyPr>
              <a:lstStyle/>
              <a:p>
                <a:r>
                  <a:rPr kumimoji="1" lang="en-US" altLang="zh-CN" sz="900" dirty="0">
                    <a:ln w="19050">
                      <a:noFill/>
                    </a:ln>
                    <a:solidFill>
                      <a:srgbClr val="000000"/>
                    </a:solidFill>
                    <a:latin typeface="Microsoft YaHei" panose="020B0503020204020204" pitchFamily="34" charset="-122"/>
                    <a:ea typeface="Microsoft YaHei" panose="020B0503020204020204" pitchFamily="34" charset="-122"/>
                  </a:rPr>
                  <a:t>Time</a:t>
                </a:r>
                <a:endParaRPr lang="zh-CN" altLang="en-US" sz="900" dirty="0"/>
              </a:p>
            </p:txBody>
          </p:sp>
          <p:sp>
            <p:nvSpPr>
              <p:cNvPr id="28" name="矩形 25">
                <a:extLst>
                  <a:ext uri="{FF2B5EF4-FFF2-40B4-BE49-F238E27FC236}">
                    <a16:creationId xmlns:a16="http://schemas.microsoft.com/office/drawing/2014/main" id="{405A081E-11DA-4CA1-8A52-F98D9E92BCAF}"/>
                  </a:ext>
                </a:extLst>
              </p:cNvPr>
              <p:cNvSpPr/>
              <p:nvPr/>
            </p:nvSpPr>
            <p:spPr>
              <a:xfrm rot="16200000">
                <a:off x="818435" y="5747752"/>
                <a:ext cx="856889" cy="230832"/>
              </a:xfrm>
              <a:prstGeom prst="rect">
                <a:avLst/>
              </a:prstGeom>
            </p:spPr>
            <p:txBody>
              <a:bodyPr wrap="square">
                <a:spAutoFit/>
              </a:bodyPr>
              <a:lstStyle/>
              <a:p>
                <a:r>
                  <a:rPr kumimoji="1" lang="en-US" altLang="zh-CN" sz="900" dirty="0">
                    <a:ln w="19050">
                      <a:noFill/>
                    </a:ln>
                    <a:solidFill>
                      <a:srgbClr val="000000"/>
                    </a:solidFill>
                    <a:latin typeface="Microsoft YaHei" panose="020B0503020204020204" pitchFamily="34" charset="-122"/>
                    <a:ea typeface="Microsoft YaHei" panose="020B0503020204020204" pitchFamily="34" charset="-122"/>
                  </a:rPr>
                  <a:t>Frequency</a:t>
                </a:r>
                <a:endParaRPr lang="zh-CN" altLang="en-US" sz="900" dirty="0"/>
              </a:p>
            </p:txBody>
          </p:sp>
        </p:grpSp>
      </p:grpSp>
      <p:sp>
        <p:nvSpPr>
          <p:cNvPr id="31" name="右大括号 1">
            <a:extLst>
              <a:ext uri="{FF2B5EF4-FFF2-40B4-BE49-F238E27FC236}">
                <a16:creationId xmlns:a16="http://schemas.microsoft.com/office/drawing/2014/main" id="{936257A9-0BC6-480A-B70E-75198B207368}"/>
              </a:ext>
            </a:extLst>
          </p:cNvPr>
          <p:cNvSpPr/>
          <p:nvPr/>
        </p:nvSpPr>
        <p:spPr>
          <a:xfrm>
            <a:off x="1467334" y="5056525"/>
            <a:ext cx="101709" cy="73809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aphicFrame>
        <p:nvGraphicFramePr>
          <p:cNvPr id="33" name="表格 32">
            <a:extLst>
              <a:ext uri="{FF2B5EF4-FFF2-40B4-BE49-F238E27FC236}">
                <a16:creationId xmlns:a16="http://schemas.microsoft.com/office/drawing/2014/main" id="{62298D7B-B9AD-4049-A8EE-35E89947C72E}"/>
              </a:ext>
            </a:extLst>
          </p:cNvPr>
          <p:cNvGraphicFramePr>
            <a:graphicFrameLocks noGrp="1"/>
          </p:cNvGraphicFramePr>
          <p:nvPr/>
        </p:nvGraphicFramePr>
        <p:xfrm>
          <a:off x="3080813" y="1224050"/>
          <a:ext cx="5766552" cy="2044270"/>
        </p:xfrm>
        <a:graphic>
          <a:graphicData uri="http://schemas.openxmlformats.org/drawingml/2006/table">
            <a:tbl>
              <a:tblPr/>
              <a:tblGrid>
                <a:gridCol w="2149794">
                  <a:extLst>
                    <a:ext uri="{9D8B030D-6E8A-4147-A177-3AD203B41FA5}">
                      <a16:colId xmlns:a16="http://schemas.microsoft.com/office/drawing/2014/main" val="20000"/>
                    </a:ext>
                  </a:extLst>
                </a:gridCol>
                <a:gridCol w="3616758">
                  <a:extLst>
                    <a:ext uri="{9D8B030D-6E8A-4147-A177-3AD203B41FA5}">
                      <a16:colId xmlns:a16="http://schemas.microsoft.com/office/drawing/2014/main" val="20002"/>
                    </a:ext>
                  </a:extLst>
                </a:gridCol>
              </a:tblGrid>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sz="1050" b="1"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Parameters</a:t>
                      </a: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b="1"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Values</a:t>
                      </a: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74228252"/>
                  </a:ext>
                </a:extLst>
              </a:tr>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Carrier</a:t>
                      </a:r>
                      <a:r>
                        <a:rPr lang="en-US" sz="1050" b="0" i="0" u="none" strike="noStrike"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frequency</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 GHz</a:t>
                      </a:r>
                      <a:endPar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101972">
                <a:tc>
                  <a:txBody>
                    <a:bodyPr/>
                    <a:lstStyle/>
                    <a:p>
                      <a:pPr marL="0" algn="ctr" defTabSz="914400" rtl="0" eaLnBrk="1" fontAlgn="ctr" latinLnBrk="0" hangingPunct="1"/>
                      <a:r>
                        <a:rPr 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B</a:t>
                      </a:r>
                      <a:r>
                        <a:rPr lang="en-US" altLang="zh-CN"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andwidth and SCS</a:t>
                      </a:r>
                      <a:endParaRPr 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ap="flat" cmpd="sng" algn="ctr">
                      <a:solidFill>
                        <a:srgbClr val="1D1D1A"/>
                      </a:solidFill>
                      <a:prstDash val="solid"/>
                      <a:round/>
                      <a:headEnd type="none" w="med" len="med"/>
                      <a:tailEnd type="none" w="med" len="med"/>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0" algn="ctr" defTabSz="914400" rtl="0" eaLnBrk="1" fontAlgn="ctr" latinLnBrk="0" hangingPunct="1"/>
                      <a:r>
                        <a:rPr lang="en-US" altLang="zh-CN"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25 MHz, 30 kHz</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47235070"/>
                  </a:ext>
                </a:extLst>
              </a:tr>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Channel model</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marR="0" lvl="0" indent="0" algn="ctr" defTabSz="1186373" rtl="0" eaLnBrk="1" fontAlgn="ctr" latinLnBrk="0" hangingPunct="1">
                        <a:lnSpc>
                          <a:spcPct val="100000"/>
                        </a:lnSpc>
                        <a:spcBef>
                          <a:spcPts val="0"/>
                        </a:spcBef>
                        <a:spcAft>
                          <a:spcPts val="0"/>
                        </a:spcAft>
                        <a:buClrTx/>
                        <a:buSzTx/>
                        <a:buFontTx/>
                        <a:buNone/>
                        <a:tabLst/>
                        <a:defRPr/>
                      </a:pPr>
                      <a:r>
                        <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3GPP </a:t>
                      </a: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38.901(UMA)</a:t>
                      </a:r>
                      <a:endParaRPr lang="en-US" altLang="zh-CN" sz="1050" b="0" i="0" u="none" strike="sng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16632298"/>
                  </a:ext>
                </a:extLst>
              </a:tr>
              <a:tr h="101972">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Network Topology</a:t>
                      </a:r>
                      <a:endParaRPr lang="zh-CN" alt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ap="flat" cmpd="sng" algn="ctr">
                      <a:solidFill>
                        <a:srgbClr val="1D1D1A"/>
                      </a:solidFill>
                      <a:prstDash val="solid"/>
                      <a:round/>
                      <a:headEnd type="none" w="med" len="med"/>
                      <a:tailEnd type="none" w="med" len="med"/>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7*3 Cell, 200 m ISD</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56559907"/>
                  </a:ext>
                </a:extLst>
              </a:tr>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UE distribution</a:t>
                      </a:r>
                      <a:endParaRPr lang="zh-CN" alt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indoor</a:t>
                      </a:r>
                      <a:r>
                        <a:rPr lang="zh-CN" altLang="en-US"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a:t>
                      </a: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 outdoor</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72171918"/>
                  </a:ext>
                </a:extLst>
              </a:tr>
              <a:tr h="141289">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UE speed</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indent="0"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Indoor</a:t>
                      </a:r>
                      <a:r>
                        <a:rPr lang="en-US" altLang="zh-CN" sz="1050" u="none" strike="noStrike"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a:t>
                      </a: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3km/h</a:t>
                      </a:r>
                      <a:r>
                        <a:rPr lang="zh-CN" altLang="en-US"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a:t>
                      </a: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outdoor</a:t>
                      </a:r>
                      <a:r>
                        <a:rPr lang="en-US" altLang="zh-CN" sz="1050" u="none" strike="noStrike"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a:t>
                      </a: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30km/h</a:t>
                      </a:r>
                      <a:endPar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188603">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SRS</a:t>
                      </a:r>
                      <a:r>
                        <a:rPr lang="zh-CN" alt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a:t>
                      </a:r>
                      <a:r>
                        <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period</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indent="0" algn="ctr">
                        <a:spcAft>
                          <a:spcPts val="0"/>
                        </a:spcAft>
                      </a:pPr>
                      <a:r>
                        <a:rPr lang="en-US" alt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a:t>
                      </a:r>
                      <a:r>
                        <a:rPr lang="en-US" altLang="zh-CN" sz="1050" b="0" kern="1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ms</a:t>
                      </a:r>
                      <a:r>
                        <a:rPr lang="en-US" alt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(20 </a:t>
                      </a:r>
                      <a:r>
                        <a:rPr lang="en-US" altLang="zh-CN" sz="1050" b="0" kern="1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ms</a:t>
                      </a:r>
                      <a:r>
                        <a:rPr lang="en-US" alt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 4 hops) / 40 </a:t>
                      </a:r>
                      <a:r>
                        <a:rPr lang="en-US" altLang="zh-CN" sz="1050" b="0" kern="1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ms</a:t>
                      </a:r>
                      <a:r>
                        <a:rPr lang="en-US" alt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(10 </a:t>
                      </a:r>
                      <a:r>
                        <a:rPr lang="en-US" altLang="zh-CN" sz="1050" b="0" kern="1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ms</a:t>
                      </a:r>
                      <a:r>
                        <a:rPr lang="en-US" alt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 4 hops) </a:t>
                      </a:r>
                      <a:endParaRPr lang="zh-CN" sz="105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68553" marR="68553" marT="0"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34510356"/>
                  </a:ext>
                </a:extLst>
              </a:tr>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6975" rtl="0" eaLnBrk="1" fontAlgn="ctr" latinLnBrk="0" hangingPunct="1">
                        <a:spcAft>
                          <a:spcPts val="0"/>
                        </a:spcAft>
                      </a:pPr>
                      <a:r>
                        <a:rPr lang="en-US" altLang="zh-CN" sz="105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BS antenna</a:t>
                      </a:r>
                      <a:endParaRPr lang="zh-CN" alt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105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a:t>
                      </a:r>
                      <a:r>
                        <a:rPr lang="en-US" altLang="zh-CN" sz="105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TRX</a:t>
                      </a:r>
                      <a:endParaRPr lang="en-US" altLang="zh-CN" sz="105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0"/>
                  </a:ext>
                </a:extLst>
              </a:tr>
              <a:tr h="101969">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UE antenna</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2T/4R </a:t>
                      </a:r>
                      <a:endParaRPr lang="en-US" altLang="zh-CN"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718088336"/>
                  </a:ext>
                </a:extLst>
              </a:tr>
              <a:tr h="101969">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altLang="zh-CN"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TDD configuration</a:t>
                      </a:r>
                      <a:endParaRPr lang="zh-CN" alt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sz="105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D:U=4:1</a:t>
                      </a:r>
                      <a:endParaRPr lang="en-US" sz="105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59475593"/>
                  </a:ext>
                </a:extLst>
              </a:tr>
              <a:tr h="101972">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6975" rtl="0" eaLnBrk="1" fontAlgn="ctr" latinLnBrk="0" hangingPunct="1">
                        <a:spcAft>
                          <a:spcPts val="0"/>
                        </a:spcAft>
                      </a:pPr>
                      <a:r>
                        <a:rPr lang="en-US" altLang="zh-CN" sz="105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Traffic Models</a:t>
                      </a:r>
                      <a:endParaRPr lang="zh-CN" altLang="en-US" sz="105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105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Full buffer</a:t>
                      </a:r>
                      <a:endParaRPr lang="en-US" altLang="zh-CN" sz="105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83766868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表格 1"/>
              <p:cNvGraphicFramePr>
                <a:graphicFrameLocks noGrp="1"/>
              </p:cNvGraphicFramePr>
              <p:nvPr>
                <p:extLst>
                  <p:ext uri="{D42A27DB-BD31-4B8C-83A1-F6EECF244321}">
                    <p14:modId xmlns:p14="http://schemas.microsoft.com/office/powerpoint/2010/main" val="2949016815"/>
                  </p:ext>
                </p:extLst>
              </p:nvPr>
            </p:nvGraphicFramePr>
            <p:xfrm>
              <a:off x="652700" y="1258477"/>
              <a:ext cx="9639382" cy="1457453"/>
            </p:xfrm>
            <a:graphic>
              <a:graphicData uri="http://schemas.openxmlformats.org/drawingml/2006/table">
                <a:tbl>
                  <a:tblPr firstRow="1" bandRow="1">
                    <a:tableStyleId>{5940675A-B579-460E-94D1-54222C63F5DA}</a:tableStyleId>
                  </a:tblPr>
                  <a:tblGrid>
                    <a:gridCol w="1321203">
                      <a:extLst>
                        <a:ext uri="{9D8B030D-6E8A-4147-A177-3AD203B41FA5}">
                          <a16:colId xmlns:a16="http://schemas.microsoft.com/office/drawing/2014/main" val="20000"/>
                        </a:ext>
                      </a:extLst>
                    </a:gridCol>
                    <a:gridCol w="2920337">
                      <a:extLst>
                        <a:ext uri="{9D8B030D-6E8A-4147-A177-3AD203B41FA5}">
                          <a16:colId xmlns:a16="http://schemas.microsoft.com/office/drawing/2014/main" val="20001"/>
                        </a:ext>
                      </a:extLst>
                    </a:gridCol>
                    <a:gridCol w="3201717">
                      <a:extLst>
                        <a:ext uri="{9D8B030D-6E8A-4147-A177-3AD203B41FA5}">
                          <a16:colId xmlns:a16="http://schemas.microsoft.com/office/drawing/2014/main" val="20002"/>
                        </a:ext>
                      </a:extLst>
                    </a:gridCol>
                    <a:gridCol w="2196125">
                      <a:extLst>
                        <a:ext uri="{9D8B030D-6E8A-4147-A177-3AD203B41FA5}">
                          <a16:colId xmlns:a16="http://schemas.microsoft.com/office/drawing/2014/main" val="20004"/>
                        </a:ext>
                      </a:extLst>
                    </a:gridCol>
                  </a:tblGrid>
                  <a:tr h="0">
                    <a:tc>
                      <a:txBody>
                        <a:bodyPr/>
                        <a:lstStyle/>
                        <a:p>
                          <a:r>
                            <a:rPr lang="en-US" altLang="zh-CN" sz="1100" b="1" dirty="0"/>
                            <a:t>Type I CSI</a:t>
                          </a:r>
                          <a:endParaRPr lang="zh-CN" altLang="en-US" sz="1100" b="1" dirty="0"/>
                        </a:p>
                      </a:txBody>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50" dirty="0"/>
                            <a:t>Wideband covariance calculation (per 20ms)</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Precoding selection (per 20ms)</a:t>
                          </a:r>
                          <a:endParaRPr lang="zh-CN" altLang="en-US" sz="1050" dirty="0"/>
                        </a:p>
                      </a:txBody>
                      <a:tcPr/>
                    </a:tc>
                    <a:tc rowSpan="3">
                      <a:txBody>
                        <a:bodyPr/>
                        <a:lstStyle/>
                        <a:p>
                          <a:r>
                            <a:rPr lang="en-US" altLang="zh-CN" sz="1050" dirty="0"/>
                            <a:t>Complexity estimated as: </a:t>
                          </a:r>
                        </a:p>
                        <a:p>
                          <a:endParaRPr lang="en-US" altLang="zh-CN" sz="1050" b="1" dirty="0"/>
                        </a:p>
                        <a:p>
                          <a:r>
                            <a:rPr lang="en-US" altLang="zh-CN" sz="1050" b="1" dirty="0"/>
                            <a:t>696320 </a:t>
                          </a:r>
                          <a:r>
                            <a:rPr lang="en-US" altLang="zh-CN" sz="1050" dirty="0"/>
                            <a:t>per</a:t>
                          </a:r>
                          <a:r>
                            <a:rPr lang="en-US" altLang="zh-CN" sz="1050" baseline="0" dirty="0"/>
                            <a:t> </a:t>
                          </a:r>
                          <a:r>
                            <a:rPr lang="en-US" altLang="zh-CN" sz="1050" dirty="0"/>
                            <a:t>20ms</a:t>
                          </a:r>
                        </a:p>
                        <a:p>
                          <a:endParaRPr lang="en-US" altLang="zh-CN" sz="1050" dirty="0"/>
                        </a:p>
                        <a:p>
                          <a:r>
                            <a:rPr lang="en-US" altLang="zh-CN" sz="1050" dirty="0"/>
                            <a:t> (CSI feedback periodicity)</a:t>
                          </a:r>
                          <a:endParaRPr lang="zh-CN" altLang="en-US" sz="1050" dirty="0"/>
                        </a:p>
                      </a:txBody>
                      <a:tcPr/>
                    </a:tc>
                    <a:extLst>
                      <a:ext uri="{0D108BD9-81ED-4DB2-BD59-A6C34878D82A}">
                        <a16:rowId xmlns:a16="http://schemas.microsoft.com/office/drawing/2014/main" val="10000"/>
                      </a:ext>
                    </a:extLst>
                  </a:tr>
                  <a:tr h="0">
                    <a:tc>
                      <a:txBody>
                        <a:bodyPr/>
                        <a:lstStyle/>
                        <a:p>
                          <a:r>
                            <a:rPr lang="en-US" altLang="zh-CN" sz="1050" dirty="0"/>
                            <a:t>Calculation procedure</a:t>
                          </a:r>
                          <a:endParaRPr lang="zh-CN" altLang="en-US" sz="1050" dirty="0"/>
                        </a:p>
                      </a:txBody>
                      <a:tcPr/>
                    </a:tc>
                    <a:tc>
                      <a:txBody>
                        <a:bodyPr/>
                        <a:lstStyle/>
                        <a:p>
                          <a:pPr algn="ctr"/>
                          <a14:m>
                            <m:oMathPara xmlns:m="http://schemas.openxmlformats.org/officeDocument/2006/math">
                              <m:oMathParaPr>
                                <m:jc m:val="centerGroup"/>
                              </m:oMathParaPr>
                              <m:oMath xmlns:m="http://schemas.openxmlformats.org/officeDocument/2006/math">
                                <m:r>
                                  <a:rPr lang="en-US" altLang="zh-CN" sz="1050" b="0" i="1" smtClean="0">
                                    <a:latin typeface="Cambria Math" panose="02040503050406030204" pitchFamily="18" charset="0"/>
                                  </a:rPr>
                                  <m:t>𝑅</m:t>
                                </m:r>
                                <m:r>
                                  <a:rPr lang="en-US" altLang="zh-CN" sz="1050" b="0" i="1" smtClean="0">
                                    <a:latin typeface="Cambria Math" panose="02040503050406030204" pitchFamily="18" charset="0"/>
                                  </a:rPr>
                                  <m:t>=</m:t>
                                </m:r>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𝑝𝑜𝑙</m:t>
                                        </m:r>
                                      </m:sub>
                                    </m:sSub>
                                  </m:sub>
                                  <m:sup/>
                                  <m:e>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𝑟𝑥</m:t>
                                            </m:r>
                                          </m:sub>
                                        </m:sSub>
                                      </m:sub>
                                      <m:sup/>
                                      <m:e>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𝑠𝑏</m:t>
                                                </m:r>
                                              </m:sub>
                                            </m:sSub>
                                          </m:sub>
                                          <m:sup/>
                                          <m:e>
                                            <m:sSup>
                                              <m:sSupPr>
                                                <m:ctrlPr>
                                                  <a:rPr lang="en-US" altLang="zh-CN" sz="1050" b="0" i="1" smtClean="0">
                                                    <a:latin typeface="Cambria Math" panose="02040503050406030204" pitchFamily="18" charset="0"/>
                                                  </a:rPr>
                                                </m:ctrlPr>
                                              </m:sSupPr>
                                              <m:e>
                                                <m:r>
                                                  <a:rPr lang="en-US" altLang="zh-CN" sz="1050" b="0" i="1" smtClean="0">
                                                    <a:latin typeface="Cambria Math" panose="02040503050406030204" pitchFamily="18" charset="0"/>
                                                  </a:rPr>
                                                  <m:t>𝐻</m:t>
                                                </m:r>
                                              </m:e>
                                              <m:sup>
                                                <m:r>
                                                  <a:rPr lang="en-US" altLang="zh-CN" sz="1050" b="0" i="1" smtClean="0">
                                                    <a:latin typeface="Cambria Math" panose="02040503050406030204" pitchFamily="18" charset="0"/>
                                                  </a:rPr>
                                                  <m:t>𝐻</m:t>
                                                </m:r>
                                              </m:sup>
                                            </m:sSup>
                                            <m:r>
                                              <a:rPr lang="en-US" altLang="zh-CN" sz="1050" b="0" i="1" smtClean="0">
                                                <a:latin typeface="Cambria Math" panose="02040503050406030204" pitchFamily="18" charset="0"/>
                                              </a:rPr>
                                              <m:t>𝐻</m:t>
                                            </m:r>
                                          </m:e>
                                        </m:nary>
                                      </m:e>
                                    </m:nary>
                                  </m:e>
                                </m:nary>
                              </m:oMath>
                            </m:oMathPara>
                          </a14:m>
                          <a:endParaRPr lang="zh-CN" altLang="en-US" sz="1050" dirty="0"/>
                        </a:p>
                      </a:txBody>
                      <a:tcPr anchor="ctr"/>
                    </a:tc>
                    <a:tc>
                      <a:txBody>
                        <a:bodyPr/>
                        <a:lstStyle/>
                        <a:p>
                          <a:pPr algn="ctr"/>
                          <a14:m>
                            <m:oMathPara xmlns:m="http://schemas.openxmlformats.org/officeDocument/2006/math">
                              <m:oMathParaPr>
                                <m:jc m:val="centerGroup"/>
                              </m:oMathParaPr>
                              <m:oMath xmlns:m="http://schemas.openxmlformats.org/officeDocument/2006/math">
                                <m:sSubSup>
                                  <m:sSubSupPr>
                                    <m:ctrlPr>
                                      <a:rPr lang="en-US" altLang="zh-CN" sz="1050" b="0" i="1" smtClean="0">
                                        <a:latin typeface="Cambria Math" panose="02040503050406030204" pitchFamily="18" charset="0"/>
                                      </a:rPr>
                                    </m:ctrlPr>
                                  </m:sSubSupPr>
                                  <m:e>
                                    <m:r>
                                      <a:rPr lang="en-US" altLang="zh-CN" sz="1050" b="0" i="1" smtClean="0">
                                        <a:latin typeface="Cambria Math" panose="02040503050406030204" pitchFamily="18" charset="0"/>
                                      </a:rPr>
                                      <m:t>𝐷</m:t>
                                    </m:r>
                                  </m:e>
                                  <m:sub>
                                    <m:r>
                                      <a:rPr lang="en-US" altLang="zh-CN" sz="1050" b="0" i="1" smtClean="0">
                                        <a:latin typeface="Cambria Math" panose="02040503050406030204" pitchFamily="18" charset="0"/>
                                      </a:rPr>
                                      <m:t>𝑖</m:t>
                                    </m:r>
                                  </m:sub>
                                  <m:sup>
                                    <m:r>
                                      <a:rPr lang="en-US" altLang="zh-CN" sz="1050" b="0" i="1" smtClean="0">
                                        <a:latin typeface="Cambria Math" panose="02040503050406030204" pitchFamily="18" charset="0"/>
                                      </a:rPr>
                                      <m:t>𝐻</m:t>
                                    </m:r>
                                  </m:sup>
                                </m:sSubSup>
                                <m:r>
                                  <a:rPr lang="en-US" altLang="zh-CN" sz="1050" b="0" i="1" smtClean="0">
                                    <a:latin typeface="Cambria Math" panose="02040503050406030204" pitchFamily="18" charset="0"/>
                                  </a:rPr>
                                  <m:t>𝑅</m:t>
                                </m:r>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𝐷</m:t>
                                    </m:r>
                                  </m:e>
                                  <m:sub>
                                    <m:r>
                                      <a:rPr lang="en-US" altLang="zh-CN" sz="1050" b="0" i="1" smtClean="0">
                                        <a:latin typeface="Cambria Math" panose="02040503050406030204" pitchFamily="18" charset="0"/>
                                      </a:rPr>
                                      <m:t>𝑖</m:t>
                                    </m:r>
                                  </m:sub>
                                </m:sSub>
                              </m:oMath>
                            </m:oMathPara>
                          </a14:m>
                          <a:endParaRPr lang="en-US" altLang="zh-CN" sz="1050" dirty="0"/>
                        </a:p>
                      </a:txBody>
                      <a:tcPr anchor="ctr"/>
                    </a:tc>
                    <a:tc vMerge="1">
                      <a:txBody>
                        <a:bodyPr/>
                        <a:lstStyle/>
                        <a:p>
                          <a:endParaRPr lang="zh-CN" altLang="en-US" sz="1050" dirty="0"/>
                        </a:p>
                      </a:txBody>
                      <a:tcPr/>
                    </a:tc>
                    <a:extLst>
                      <a:ext uri="{0D108BD9-81ED-4DB2-BD59-A6C34878D82A}">
                        <a16:rowId xmlns:a16="http://schemas.microsoft.com/office/drawing/2014/main" val="10002"/>
                      </a:ext>
                    </a:extLst>
                  </a:tr>
                  <a:tr h="0">
                    <a:tc>
                      <a:txBody>
                        <a:bodyPr/>
                        <a:lstStyle/>
                        <a:p>
                          <a:r>
                            <a:rPr lang="en-US" altLang="zh-CN" sz="1050" dirty="0"/>
                            <a:t>Complexity estimation</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Multiplication operations:</a:t>
                          </a:r>
                          <a:r>
                            <a:rPr lang="en-US" altLang="zh-CN" sz="1050" baseline="0" dirty="0"/>
                            <a:t> </a:t>
                          </a:r>
                          <a:r>
                            <a:rPr lang="en-US" altLang="zh-CN" sz="1050" b="1" dirty="0"/>
                            <a:t>155648</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Calculated as </a:t>
                          </a:r>
                          <a14:m>
                            <m:oMath xmlns:m="http://schemas.openxmlformats.org/officeDocument/2006/math">
                              <m:r>
                                <a:rPr lang="en-US" altLang="zh-CN" sz="1050" b="0" i="1" smtClean="0">
                                  <a:latin typeface="Cambria Math" panose="02040503050406030204" pitchFamily="18" charset="0"/>
                                </a:rPr>
                                <m:t>2</m:t>
                              </m:r>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𝑟𝑥</m:t>
                                  </m:r>
                                </m:sub>
                              </m:s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𝑠𝑏</m:t>
                                  </m:r>
                                </m:sub>
                              </m:sSub>
                              <m:sSup>
                                <m:sSupPr>
                                  <m:ctrlPr>
                                    <a:rPr lang="en-US" altLang="zh-CN" sz="1050" b="0" i="1" smtClean="0">
                                      <a:latin typeface="Cambria Math" panose="02040503050406030204" pitchFamily="18" charset="0"/>
                                    </a:rPr>
                                  </m:ctrlPr>
                                </m:sSupPr>
                                <m:e>
                                  <m:d>
                                    <m:dPr>
                                      <m:ctrlPr>
                                        <a:rPr lang="en-US" altLang="zh-CN" sz="1050" b="0" i="1" smtClean="0">
                                          <a:latin typeface="Cambria Math" panose="02040503050406030204" pitchFamily="18" charset="0"/>
                                        </a:rPr>
                                      </m:ctrlPr>
                                    </m:dPr>
                                    <m:e>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e>
                                <m:sup>
                                  <m:r>
                                    <a:rPr lang="en-US" altLang="zh-CN" sz="1050" b="0" i="1" smtClean="0">
                                      <a:latin typeface="Cambria Math" panose="02040503050406030204" pitchFamily="18" charset="0"/>
                                    </a:rPr>
                                    <m:t>2</m:t>
                                  </m:r>
                                </m:sup>
                              </m:sSup>
                            </m:oMath>
                          </a14:m>
                          <a:endParaRPr lang="zh-CN" altLang="en-US" sz="1050" dirty="0"/>
                        </a:p>
                        <a:p>
                          <a:pPr marL="0" marR="0" lvl="0" indent="0" algn="ctr" defTabSz="1187798" rtl="0" eaLnBrk="1" fontAlgn="auto" latinLnBrk="0" hangingPunct="1">
                            <a:lnSpc>
                              <a:spcPct val="100000"/>
                            </a:lnSpc>
                            <a:spcBef>
                              <a:spcPts val="0"/>
                            </a:spcBef>
                            <a:spcAft>
                              <a:spcPts val="0"/>
                            </a:spcAft>
                            <a:buClrTx/>
                            <a:buSzTx/>
                            <a:buFontTx/>
                            <a:buNone/>
                            <a:tabLst/>
                            <a:defRPr/>
                          </a:pPr>
                          <a:endParaRPr lang="zh-CN" altLang="en-US" sz="1050" dirty="0"/>
                        </a:p>
                      </a:txBody>
                      <a:tcPr anchor="ctr"/>
                    </a:tc>
                    <a:tc>
                      <a:txBody>
                        <a:bodyPr/>
                        <a:lstStyle/>
                        <a:p>
                          <a:pPr algn="ctr"/>
                          <a:r>
                            <a:rPr lang="en-US" altLang="zh-CN" sz="1050" b="0" dirty="0"/>
                            <a:t>Multiplication operations:</a:t>
                          </a:r>
                          <a:r>
                            <a:rPr lang="en-US" altLang="zh-CN" sz="1050" b="1" dirty="0"/>
                            <a:t>540672</a:t>
                          </a:r>
                          <a:r>
                            <a:rPr lang="en-US" altLang="zh-CN" sz="1050" b="0" dirty="0"/>
                            <a:t>,</a:t>
                          </a:r>
                        </a:p>
                        <a:p>
                          <a:pPr algn="ctr"/>
                          <a:r>
                            <a:rPr lang="en-US" altLang="zh-CN" sz="1050" b="0" dirty="0"/>
                            <a:t>Calculated </a:t>
                          </a:r>
                          <a:r>
                            <a:rPr lang="en-US" altLang="zh-CN" sz="1050" b="0" baseline="0" dirty="0"/>
                            <a:t>as</a:t>
                          </a:r>
                          <a:r>
                            <a:rPr lang="en-US" altLang="zh-CN" sz="1050" b="0" dirty="0"/>
                            <a:t> </a:t>
                          </a:r>
                          <a14:m>
                            <m:oMath xmlns:m="http://schemas.openxmlformats.org/officeDocument/2006/math">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𝑂𝑣𝑒𝑟𝑠𝑎𝑚𝑝𝑙𝑒</m:t>
                                  </m:r>
                                </m:sub>
                              </m:sSub>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d>
                                <m:dPr>
                                  <m:ctrlPr>
                                    <a:rPr lang="en-US" altLang="zh-CN" sz="1050" b="0" i="1" smtClean="0">
                                      <a:latin typeface="Cambria Math" panose="02040503050406030204" pitchFamily="18" charset="0"/>
                                    </a:rPr>
                                  </m:ctrlPr>
                                </m:dPr>
                                <m:e>
                                  <m:sSup>
                                    <m:sSupPr>
                                      <m:ctrlPr>
                                        <a:rPr lang="en-US" altLang="zh-CN" sz="1050" b="0" i="1" smtClean="0">
                                          <a:latin typeface="Cambria Math" panose="02040503050406030204" pitchFamily="18" charset="0"/>
                                        </a:rPr>
                                      </m:ctrlPr>
                                    </m:sSupPr>
                                    <m:e>
                                      <m:d>
                                        <m:dPr>
                                          <m:ctrlPr>
                                            <a:rPr lang="en-US" altLang="zh-CN" sz="1050" b="0" i="1" smtClean="0">
                                              <a:latin typeface="Cambria Math" panose="02040503050406030204" pitchFamily="18" charset="0"/>
                                            </a:rPr>
                                          </m:ctrlPr>
                                        </m:dPr>
                                        <m:e>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e>
                                    <m:sup>
                                      <m:r>
                                        <a:rPr lang="en-US" altLang="zh-CN" sz="1050" b="0" i="1" smtClean="0">
                                          <a:latin typeface="Cambria Math" panose="02040503050406030204" pitchFamily="18" charset="0"/>
                                        </a:rPr>
                                        <m:t>2</m:t>
                                      </m:r>
                                    </m:sup>
                                  </m:sSup>
                                  <m:r>
                                    <a:rPr lang="en-US" altLang="zh-CN" sz="1050" b="0" i="1" smtClean="0">
                                      <a:latin typeface="Cambria Math" panose="02040503050406030204" pitchFamily="18" charset="0"/>
                                    </a:rPr>
                                    <m:t>+</m:t>
                                  </m:r>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oMath>
                          </a14:m>
                          <a:endParaRPr lang="zh-CN" altLang="en-US" sz="1050" dirty="0"/>
                        </a:p>
                      </a:txBody>
                      <a:tcPr anchor="ctr"/>
                    </a:tc>
                    <a:tc vMerge="1">
                      <a:txBody>
                        <a:bodyPr/>
                        <a:lstStyle/>
                        <a:p>
                          <a:endParaRPr lang="zh-CN" altLang="en-US" sz="1050" dirty="0"/>
                        </a:p>
                      </a:txBody>
                      <a:tcPr/>
                    </a:tc>
                    <a:extLst>
                      <a:ext uri="{0D108BD9-81ED-4DB2-BD59-A6C34878D82A}">
                        <a16:rowId xmlns:a16="http://schemas.microsoft.com/office/drawing/2014/main" val="10003"/>
                      </a:ext>
                    </a:extLst>
                  </a:tr>
                </a:tbl>
              </a:graphicData>
            </a:graphic>
          </p:graphicFrame>
        </mc:Choice>
        <mc:Fallback xmlns="">
          <p:graphicFrame>
            <p:nvGraphicFramePr>
              <p:cNvPr id="2" name="表格 1"/>
              <p:cNvGraphicFramePr>
                <a:graphicFrameLocks noGrp="1"/>
              </p:cNvGraphicFramePr>
              <p:nvPr>
                <p:extLst>
                  <p:ext uri="{D42A27DB-BD31-4B8C-83A1-F6EECF244321}">
                    <p14:modId xmlns:p14="http://schemas.microsoft.com/office/powerpoint/2010/main" val="2949016815"/>
                  </p:ext>
                </p:extLst>
              </p:nvPr>
            </p:nvGraphicFramePr>
            <p:xfrm>
              <a:off x="652700" y="1258477"/>
              <a:ext cx="9639382" cy="1457453"/>
            </p:xfrm>
            <a:graphic>
              <a:graphicData uri="http://schemas.openxmlformats.org/drawingml/2006/table">
                <a:tbl>
                  <a:tblPr firstRow="1" bandRow="1">
                    <a:tableStyleId>{5940675A-B579-460E-94D1-54222C63F5DA}</a:tableStyleId>
                  </a:tblPr>
                  <a:tblGrid>
                    <a:gridCol w="1321203">
                      <a:extLst>
                        <a:ext uri="{9D8B030D-6E8A-4147-A177-3AD203B41FA5}">
                          <a16:colId xmlns:a16="http://schemas.microsoft.com/office/drawing/2014/main" val="20000"/>
                        </a:ext>
                      </a:extLst>
                    </a:gridCol>
                    <a:gridCol w="2920337">
                      <a:extLst>
                        <a:ext uri="{9D8B030D-6E8A-4147-A177-3AD203B41FA5}">
                          <a16:colId xmlns:a16="http://schemas.microsoft.com/office/drawing/2014/main" val="20001"/>
                        </a:ext>
                      </a:extLst>
                    </a:gridCol>
                    <a:gridCol w="3201717">
                      <a:extLst>
                        <a:ext uri="{9D8B030D-6E8A-4147-A177-3AD203B41FA5}">
                          <a16:colId xmlns:a16="http://schemas.microsoft.com/office/drawing/2014/main" val="20002"/>
                        </a:ext>
                      </a:extLst>
                    </a:gridCol>
                    <a:gridCol w="2196125">
                      <a:extLst>
                        <a:ext uri="{9D8B030D-6E8A-4147-A177-3AD203B41FA5}">
                          <a16:colId xmlns:a16="http://schemas.microsoft.com/office/drawing/2014/main" val="20004"/>
                        </a:ext>
                      </a:extLst>
                    </a:gridCol>
                  </a:tblGrid>
                  <a:tr h="259080">
                    <a:tc>
                      <a:txBody>
                        <a:bodyPr/>
                        <a:lstStyle/>
                        <a:p>
                          <a:r>
                            <a:rPr lang="en-US" altLang="zh-CN" sz="1100" b="1" dirty="0"/>
                            <a:t>Type I CSI</a:t>
                          </a:r>
                          <a:endParaRPr lang="zh-CN" altLang="en-US" sz="1100" b="1" dirty="0"/>
                        </a:p>
                      </a:txBody>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50" dirty="0"/>
                            <a:t>Wideband covariance calculation (per 20ms)</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Precoding selection (per 20ms)</a:t>
                          </a:r>
                          <a:endParaRPr lang="zh-CN" altLang="en-US" sz="1050" dirty="0"/>
                        </a:p>
                      </a:txBody>
                      <a:tcPr/>
                    </a:tc>
                    <a:tc rowSpan="3">
                      <a:txBody>
                        <a:bodyPr/>
                        <a:lstStyle/>
                        <a:p>
                          <a:r>
                            <a:rPr lang="en-US" altLang="zh-CN" sz="1050" dirty="0"/>
                            <a:t>Complexity estimated as: </a:t>
                          </a:r>
                        </a:p>
                        <a:p>
                          <a:endParaRPr lang="en-US" altLang="zh-CN" sz="1050" b="1" dirty="0"/>
                        </a:p>
                        <a:p>
                          <a:r>
                            <a:rPr lang="en-US" altLang="zh-CN" sz="1050" b="1" dirty="0"/>
                            <a:t>696320 </a:t>
                          </a:r>
                          <a:r>
                            <a:rPr lang="en-US" altLang="zh-CN" sz="1050" dirty="0"/>
                            <a:t>per</a:t>
                          </a:r>
                          <a:r>
                            <a:rPr lang="en-US" altLang="zh-CN" sz="1050" baseline="0" dirty="0"/>
                            <a:t> </a:t>
                          </a:r>
                          <a:r>
                            <a:rPr lang="en-US" altLang="zh-CN" sz="1050" dirty="0"/>
                            <a:t>20ms</a:t>
                          </a:r>
                        </a:p>
                        <a:p>
                          <a:endParaRPr lang="en-US" altLang="zh-CN" sz="1050" dirty="0"/>
                        </a:p>
                        <a:p>
                          <a:r>
                            <a:rPr lang="en-US" altLang="zh-CN" sz="1050" dirty="0"/>
                            <a:t> (CSI feedback periodicity)</a:t>
                          </a:r>
                          <a:endParaRPr lang="zh-CN" altLang="en-US" sz="1050" dirty="0"/>
                        </a:p>
                      </a:txBody>
                      <a:tcPr/>
                    </a:tc>
                    <a:extLst>
                      <a:ext uri="{0D108BD9-81ED-4DB2-BD59-A6C34878D82A}">
                        <a16:rowId xmlns:a16="http://schemas.microsoft.com/office/drawing/2014/main" val="10000"/>
                      </a:ext>
                    </a:extLst>
                  </a:tr>
                  <a:tr h="515811">
                    <a:tc>
                      <a:txBody>
                        <a:bodyPr/>
                        <a:lstStyle/>
                        <a:p>
                          <a:r>
                            <a:rPr lang="en-US" altLang="zh-CN" sz="1050" dirty="0"/>
                            <a:t>Calculation procedure</a:t>
                          </a:r>
                          <a:endParaRPr lang="zh-CN" altLang="en-US" sz="1050" dirty="0"/>
                        </a:p>
                      </a:txBody>
                      <a:tcPr/>
                    </a:tc>
                    <a:tc>
                      <a:txBody>
                        <a:bodyPr/>
                        <a:lstStyle/>
                        <a:p>
                          <a:endParaRPr lang="zh-CN"/>
                        </a:p>
                      </a:txBody>
                      <a:tcPr anchor="ctr">
                        <a:blipFill>
                          <a:blip r:embed="rId2"/>
                          <a:stretch>
                            <a:fillRect l="-45511" t="-105882" r="-185386" b="-141176"/>
                          </a:stretch>
                        </a:blipFill>
                      </a:tcPr>
                    </a:tc>
                    <a:tc>
                      <a:txBody>
                        <a:bodyPr/>
                        <a:lstStyle/>
                        <a:p>
                          <a:endParaRPr lang="zh-CN"/>
                        </a:p>
                      </a:txBody>
                      <a:tcPr anchor="ctr">
                        <a:blipFill>
                          <a:blip r:embed="rId2"/>
                          <a:stretch>
                            <a:fillRect l="-132510" t="-105882" r="-68821" b="-141176"/>
                          </a:stretch>
                        </a:blipFill>
                      </a:tcPr>
                    </a:tc>
                    <a:tc vMerge="1">
                      <a:txBody>
                        <a:bodyPr/>
                        <a:lstStyle/>
                        <a:p>
                          <a:endParaRPr lang="zh-CN" altLang="en-US" sz="1050" dirty="0"/>
                        </a:p>
                      </a:txBody>
                      <a:tcPr/>
                    </a:tc>
                    <a:extLst>
                      <a:ext uri="{0D108BD9-81ED-4DB2-BD59-A6C34878D82A}">
                        <a16:rowId xmlns:a16="http://schemas.microsoft.com/office/drawing/2014/main" val="10002"/>
                      </a:ext>
                    </a:extLst>
                  </a:tr>
                  <a:tr h="682562">
                    <a:tc>
                      <a:txBody>
                        <a:bodyPr/>
                        <a:lstStyle/>
                        <a:p>
                          <a:r>
                            <a:rPr lang="en-US" altLang="zh-CN" sz="1050" dirty="0"/>
                            <a:t>Complexity estimation</a:t>
                          </a:r>
                          <a:endParaRPr lang="zh-CN" altLang="en-US" sz="1050" dirty="0"/>
                        </a:p>
                      </a:txBody>
                      <a:tcPr/>
                    </a:tc>
                    <a:tc>
                      <a:txBody>
                        <a:bodyPr/>
                        <a:lstStyle/>
                        <a:p>
                          <a:endParaRPr lang="zh-CN"/>
                        </a:p>
                      </a:txBody>
                      <a:tcPr anchor="ctr">
                        <a:blipFill>
                          <a:blip r:embed="rId2"/>
                          <a:stretch>
                            <a:fillRect l="-45511" t="-156250" r="-185386" b="-7143"/>
                          </a:stretch>
                        </a:blipFill>
                      </a:tcPr>
                    </a:tc>
                    <a:tc>
                      <a:txBody>
                        <a:bodyPr/>
                        <a:lstStyle/>
                        <a:p>
                          <a:endParaRPr lang="zh-CN"/>
                        </a:p>
                      </a:txBody>
                      <a:tcPr anchor="ctr">
                        <a:blipFill>
                          <a:blip r:embed="rId2"/>
                          <a:stretch>
                            <a:fillRect l="-132510" t="-156250" r="-68821" b="-7143"/>
                          </a:stretch>
                        </a:blipFill>
                      </a:tcPr>
                    </a:tc>
                    <a:tc vMerge="1">
                      <a:txBody>
                        <a:bodyPr/>
                        <a:lstStyle/>
                        <a:p>
                          <a:endParaRPr lang="zh-CN" altLang="en-US" sz="1050" dirty="0"/>
                        </a:p>
                      </a:txBody>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5" name="文本框 4"/>
              <p:cNvSpPr txBox="1"/>
              <p:nvPr/>
            </p:nvSpPr>
            <p:spPr>
              <a:xfrm>
                <a:off x="652700" y="751317"/>
                <a:ext cx="8482130" cy="385042"/>
              </a:xfrm>
              <a:prstGeom prst="rect">
                <a:avLst/>
              </a:prstGeom>
              <a:noFill/>
            </p:spPr>
            <p:txBody>
              <a:bodyPr wrap="square" lIns="0" tIns="0" rIns="0" bIns="0" rtlCol="0">
                <a:spAutoFit/>
              </a:bodyPr>
              <a:lstStyle/>
              <a:p>
                <a:pPr>
                  <a:lnSpc>
                    <a:spcPts val="3440"/>
                  </a:lnSpc>
                </a:pPr>
                <a14:m>
                  <m:oMath xmlns:m="http://schemas.openxmlformats.org/officeDocument/2006/math">
                    <m:r>
                      <a:rPr lang="en-US" altLang="zh-CN" sz="1400" b="0" i="1" smtClean="0">
                        <a:latin typeface="Cambria Math" panose="02040503050406030204" pitchFamily="18" charset="0"/>
                      </a:rPr>
                      <m:t>𝐴𝑠𝑠𝑢𝑚𝑒</m:t>
                    </m:r>
                    <m:r>
                      <a:rPr lang="en-US" altLang="zh-CN" sz="1400" b="0" i="1" smtClean="0">
                        <a:latin typeface="Cambria Math" panose="02040503050406030204" pitchFamily="18" charset="0"/>
                      </a:rPr>
                      <m:t> </m:t>
                    </m:r>
                    <m:sSub>
                      <m:sSubPr>
                        <m:ctrlPr>
                          <a:rPr lang="en-US" altLang="zh-CN" sz="1400" i="1" smtClean="0">
                            <a:latin typeface="Cambria Math" panose="02040503050406030204" pitchFamily="18" charset="0"/>
                          </a:rPr>
                        </m:ctrlPr>
                      </m:sSubPr>
                      <m:e>
                        <m:r>
                          <a:rPr lang="en-US" altLang="zh-CN" sz="1400" i="1">
                            <a:latin typeface="Cambria Math" panose="02040503050406030204" pitchFamily="18" charset="0"/>
                          </a:rPr>
                          <m:t>𝑁</m:t>
                        </m:r>
                      </m:e>
                      <m:sub>
                        <m:r>
                          <a:rPr lang="en-US" altLang="zh-CN" sz="1400" i="1">
                            <a:latin typeface="Cambria Math" panose="02040503050406030204" pitchFamily="18" charset="0"/>
                          </a:rPr>
                          <m:t>𝑡𝑥</m:t>
                        </m:r>
                      </m:sub>
                    </m:sSub>
                    <m:r>
                      <a:rPr lang="en-US" altLang="zh-CN" sz="1400" b="0" i="1" smtClean="0">
                        <a:latin typeface="Cambria Math" panose="02040503050406030204" pitchFamily="18" charset="0"/>
                      </a:rPr>
                      <m:t>=64</m:t>
                    </m:r>
                  </m:oMath>
                </a14:m>
                <a:r>
                  <a:rPr kumimoji="1" lang="en-US" altLang="zh-CN" sz="1400" dirty="0">
                    <a:solidFill>
                      <a:srgbClr val="000000"/>
                    </a:solidFill>
                    <a:ea typeface="Microsoft YaHei" panose="020B0503020204020204" pitchFamily="34" charset="-122"/>
                    <a:cs typeface="Arial" panose="020B0604020202020204" pitchFamily="34" charset="0"/>
                  </a:rPr>
                  <a:t>, </a:t>
                </a:r>
                <a14:m>
                  <m:oMath xmlns:m="http://schemas.openxmlformats.org/officeDocument/2006/math">
                    <m:sSub>
                      <m:sSubPr>
                        <m:ctrlPr>
                          <a:rPr lang="en-US" altLang="zh-CN" sz="1400" i="1">
                            <a:latin typeface="Cambria Math" panose="02040503050406030204" pitchFamily="18" charset="0"/>
                          </a:rPr>
                        </m:ctrlPr>
                      </m:sSubPr>
                      <m:e>
                        <m:r>
                          <a:rPr lang="en-US" altLang="zh-CN" sz="1400" i="1">
                            <a:latin typeface="Cambria Math" panose="02040503050406030204" pitchFamily="18" charset="0"/>
                          </a:rPr>
                          <m:t>𝑁</m:t>
                        </m:r>
                      </m:e>
                      <m:sub>
                        <m:r>
                          <a:rPr lang="en-US" altLang="zh-CN" sz="1400" b="0" i="1" smtClean="0">
                            <a:latin typeface="Cambria Math" panose="02040503050406030204" pitchFamily="18" charset="0"/>
                          </a:rPr>
                          <m:t>𝑟</m:t>
                        </m:r>
                        <m:r>
                          <a:rPr lang="en-US" altLang="zh-CN" sz="1400" i="1">
                            <a:latin typeface="Cambria Math" panose="02040503050406030204" pitchFamily="18" charset="0"/>
                          </a:rPr>
                          <m:t>𝑥</m:t>
                        </m:r>
                      </m:sub>
                    </m:sSub>
                    <m:r>
                      <a:rPr lang="en-US" altLang="zh-CN" sz="1400" i="1">
                        <a:latin typeface="Cambria Math" panose="02040503050406030204" pitchFamily="18" charset="0"/>
                      </a:rPr>
                      <m:t>=4</m:t>
                    </m:r>
                  </m:oMath>
                </a14:m>
                <a:r>
                  <a:rPr kumimoji="1" lang="en-US" altLang="zh-CN" sz="1400" dirty="0">
                    <a:solidFill>
                      <a:srgbClr val="000000"/>
                    </a:solidFill>
                    <a:ea typeface="Microsoft YaHei" panose="020B0503020204020204" pitchFamily="34" charset="-122"/>
                    <a:cs typeface="Arial" panose="020B0604020202020204" pitchFamily="34" charset="0"/>
                  </a:rPr>
                  <a:t>, </a:t>
                </a:r>
                <a14:m>
                  <m:oMath xmlns:m="http://schemas.openxmlformats.org/officeDocument/2006/math">
                    <m:sSub>
                      <m:sSubPr>
                        <m:ctrlPr>
                          <a:rPr lang="en-US" altLang="zh-CN" sz="1400" i="1">
                            <a:latin typeface="Cambria Math" panose="02040503050406030204" pitchFamily="18" charset="0"/>
                          </a:rPr>
                        </m:ctrlPr>
                      </m:sSubPr>
                      <m:e>
                        <m:r>
                          <a:rPr lang="en-US" altLang="zh-CN" sz="1400" i="1">
                            <a:latin typeface="Cambria Math" panose="02040503050406030204" pitchFamily="18" charset="0"/>
                          </a:rPr>
                          <m:t>𝑁</m:t>
                        </m:r>
                      </m:e>
                      <m:sub>
                        <m:r>
                          <a:rPr lang="en-US" altLang="zh-CN" sz="1400" b="0" i="1" smtClean="0">
                            <a:latin typeface="Cambria Math" panose="02040503050406030204" pitchFamily="18" charset="0"/>
                          </a:rPr>
                          <m:t>𝑠𝑏</m:t>
                        </m:r>
                      </m:sub>
                    </m:sSub>
                    <m:r>
                      <a:rPr lang="en-US" altLang="zh-CN" sz="1400" i="1">
                        <a:latin typeface="Cambria Math" panose="02040503050406030204" pitchFamily="18" charset="0"/>
                      </a:rPr>
                      <m:t>=</m:t>
                    </m:r>
                    <m:r>
                      <a:rPr lang="en-US" altLang="zh-CN" sz="1400" b="0" i="1" smtClean="0">
                        <a:latin typeface="Cambria Math" panose="02040503050406030204" pitchFamily="18" charset="0"/>
                      </a:rPr>
                      <m:t>19</m:t>
                    </m:r>
                  </m:oMath>
                </a14:m>
                <a:r>
                  <a:rPr kumimoji="1" lang="en-US" altLang="zh-CN" sz="1400" dirty="0">
                    <a:solidFill>
                      <a:srgbClr val="000000"/>
                    </a:solidFill>
                    <a:ea typeface="Microsoft YaHei" panose="020B0503020204020204" pitchFamily="34" charset="-122"/>
                    <a:cs typeface="Arial" panose="020B0604020202020204" pitchFamily="34" charset="0"/>
                  </a:rPr>
                  <a:t>, </a:t>
                </a:r>
                <a14:m>
                  <m:oMath xmlns:m="http://schemas.openxmlformats.org/officeDocument/2006/math">
                    <m:sSub>
                      <m:sSubPr>
                        <m:ctrlPr>
                          <a:rPr lang="en-US" altLang="zh-CN" sz="1400" i="1">
                            <a:latin typeface="Cambria Math" panose="02040503050406030204" pitchFamily="18" charset="0"/>
                          </a:rPr>
                        </m:ctrlPr>
                      </m:sSubPr>
                      <m:e>
                        <m:r>
                          <a:rPr lang="en-US" altLang="zh-CN" sz="1400" i="1">
                            <a:latin typeface="Cambria Math" panose="02040503050406030204" pitchFamily="18" charset="0"/>
                          </a:rPr>
                          <m:t>𝑁</m:t>
                        </m:r>
                      </m:e>
                      <m:sub>
                        <m:r>
                          <a:rPr lang="en-US" altLang="zh-CN" sz="1400" i="1">
                            <a:latin typeface="Cambria Math" panose="02040503050406030204" pitchFamily="18" charset="0"/>
                          </a:rPr>
                          <m:t>𝑂𝑣𝑒𝑟𝑠𝑎𝑚𝑝𝑙𝑒</m:t>
                        </m:r>
                      </m:sub>
                    </m:sSub>
                    <m:r>
                      <a:rPr lang="en-US" altLang="zh-CN" sz="1400" b="0" i="1" smtClean="0">
                        <a:latin typeface="Cambria Math" panose="02040503050406030204" pitchFamily="18" charset="0"/>
                      </a:rPr>
                      <m:t>=16</m:t>
                    </m:r>
                  </m:oMath>
                </a14:m>
                <a:r>
                  <a:rPr kumimoji="1" lang="en-US" altLang="zh-CN" sz="1400" dirty="0">
                    <a:solidFill>
                      <a:srgbClr val="000000"/>
                    </a:solidFill>
                    <a:ea typeface="Microsoft YaHei" panose="020B0503020204020204" pitchFamily="34" charset="-122"/>
                    <a:cs typeface="Arial" panose="020B0604020202020204" pitchFamily="34" charset="0"/>
                  </a:rPr>
                  <a:t>, </a:t>
                </a:r>
                <a14:m>
                  <m:oMath xmlns:m="http://schemas.openxmlformats.org/officeDocument/2006/math">
                    <m:sSub>
                      <m:sSubPr>
                        <m:ctrlPr>
                          <a:rPr lang="en-US" altLang="zh-CN" sz="1400" i="1">
                            <a:latin typeface="Cambria Math" panose="02040503050406030204" pitchFamily="18" charset="0"/>
                          </a:rPr>
                        </m:ctrlPr>
                      </m:sSubPr>
                      <m:e>
                        <m:r>
                          <a:rPr lang="en-US" altLang="zh-CN" sz="1400" i="1">
                            <a:latin typeface="Cambria Math" panose="02040503050406030204" pitchFamily="18" charset="0"/>
                          </a:rPr>
                          <m:t>𝑁</m:t>
                        </m:r>
                      </m:e>
                      <m:sub>
                        <m:r>
                          <a:rPr lang="en-US" altLang="zh-CN" sz="1400" b="0" i="1" smtClean="0">
                            <a:latin typeface="Cambria Math" panose="02040503050406030204" pitchFamily="18" charset="0"/>
                          </a:rPr>
                          <m:t>𝑟𝑎𝑛𝑘</m:t>
                        </m:r>
                      </m:sub>
                    </m:sSub>
                    <m:r>
                      <a:rPr lang="en-US" altLang="zh-CN" sz="1400" i="1">
                        <a:latin typeface="Cambria Math" panose="02040503050406030204" pitchFamily="18" charset="0"/>
                      </a:rPr>
                      <m:t>=4</m:t>
                    </m:r>
                  </m:oMath>
                </a14:m>
                <a:r>
                  <a:rPr kumimoji="1" lang="en-US" altLang="zh-CN" sz="1400" dirty="0">
                    <a:solidFill>
                      <a:srgbClr val="000000"/>
                    </a:solidFill>
                    <a:ea typeface="Microsoft YaHei" panose="020B0503020204020204" pitchFamily="34" charset="-122"/>
                    <a:cs typeface="Arial" panose="020B0604020202020204" pitchFamily="34" charset="0"/>
                  </a:rPr>
                  <a:t> </a:t>
                </a:r>
                <a:endParaRPr kumimoji="1" lang="zh-CN" altLang="en-US" sz="1400" dirty="0" err="1">
                  <a:solidFill>
                    <a:srgbClr val="000000"/>
                  </a:solidFill>
                  <a:ea typeface="Microsoft YaHei" panose="020B0503020204020204" pitchFamily="34" charset="-122"/>
                  <a:cs typeface="Arial" panose="020B0604020202020204" pitchFamily="34" charset="0"/>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652700" y="751317"/>
                <a:ext cx="8482130" cy="385042"/>
              </a:xfrm>
              <a:prstGeom prst="rect">
                <a:avLst/>
              </a:prstGeom>
              <a:blipFill>
                <a:blip r:embed="rId3"/>
                <a:stretch>
                  <a:fillRect l="-719" b="-238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9" name="表格 1">
                <a:extLst>
                  <a:ext uri="{FF2B5EF4-FFF2-40B4-BE49-F238E27FC236}">
                    <a16:creationId xmlns:a16="http://schemas.microsoft.com/office/drawing/2014/main" id="{35669CBA-BFC4-4B0E-8B40-2C7CF5C03493}"/>
                  </a:ext>
                </a:extLst>
              </p:cNvPr>
              <p:cNvGraphicFramePr>
                <a:graphicFrameLocks noGrp="1"/>
              </p:cNvGraphicFramePr>
              <p:nvPr>
                <p:extLst>
                  <p:ext uri="{D42A27DB-BD31-4B8C-83A1-F6EECF244321}">
                    <p14:modId xmlns:p14="http://schemas.microsoft.com/office/powerpoint/2010/main" val="212732241"/>
                  </p:ext>
                </p:extLst>
              </p:nvPr>
            </p:nvGraphicFramePr>
            <p:xfrm>
              <a:off x="652700" y="2851979"/>
              <a:ext cx="9639382" cy="1625093"/>
            </p:xfrm>
            <a:graphic>
              <a:graphicData uri="http://schemas.openxmlformats.org/drawingml/2006/table">
                <a:tbl>
                  <a:tblPr firstRow="1" bandRow="1">
                    <a:tableStyleId>{5940675A-B579-460E-94D1-54222C63F5DA}</a:tableStyleId>
                  </a:tblPr>
                  <a:tblGrid>
                    <a:gridCol w="1321203">
                      <a:extLst>
                        <a:ext uri="{9D8B030D-6E8A-4147-A177-3AD203B41FA5}">
                          <a16:colId xmlns:a16="http://schemas.microsoft.com/office/drawing/2014/main" val="20000"/>
                        </a:ext>
                      </a:extLst>
                    </a:gridCol>
                    <a:gridCol w="2920337">
                      <a:extLst>
                        <a:ext uri="{9D8B030D-6E8A-4147-A177-3AD203B41FA5}">
                          <a16:colId xmlns:a16="http://schemas.microsoft.com/office/drawing/2014/main" val="20001"/>
                        </a:ext>
                      </a:extLst>
                    </a:gridCol>
                    <a:gridCol w="3178271">
                      <a:extLst>
                        <a:ext uri="{9D8B030D-6E8A-4147-A177-3AD203B41FA5}">
                          <a16:colId xmlns:a16="http://schemas.microsoft.com/office/drawing/2014/main" val="20002"/>
                        </a:ext>
                      </a:extLst>
                    </a:gridCol>
                    <a:gridCol w="2219571">
                      <a:extLst>
                        <a:ext uri="{9D8B030D-6E8A-4147-A177-3AD203B41FA5}">
                          <a16:colId xmlns:a16="http://schemas.microsoft.com/office/drawing/2014/main" val="20004"/>
                        </a:ext>
                      </a:extLst>
                    </a:gridCol>
                  </a:tblGrid>
                  <a:tr h="0">
                    <a:tc>
                      <a:txBody>
                        <a:bodyPr/>
                        <a:lstStyle/>
                        <a:p>
                          <a:r>
                            <a:rPr lang="en-US" altLang="zh-CN" sz="1100" b="1" dirty="0"/>
                            <a:t>Long term covariance</a:t>
                          </a:r>
                          <a:endParaRPr lang="zh-CN" altLang="en-US" sz="1100" b="1" dirty="0"/>
                        </a:p>
                      </a:txBody>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50" dirty="0"/>
                            <a:t>Wideband covariance calculation (per 20ms)</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DFT projection for quantization (per 320ms)</a:t>
                          </a:r>
                          <a:endParaRPr lang="zh-CN" altLang="en-US" sz="1050" dirty="0"/>
                        </a:p>
                      </a:txBody>
                      <a:tcPr/>
                    </a:tc>
                    <a:tc rowSpan="3">
                      <a:txBody>
                        <a:bodyPr/>
                        <a:lstStyle/>
                        <a:p>
                          <a:r>
                            <a:rPr lang="en-US" altLang="zh-CN" sz="1050" dirty="0"/>
                            <a:t>Complexity estimated as: </a:t>
                          </a:r>
                        </a:p>
                        <a:p>
                          <a:endParaRPr lang="en-US" altLang="zh-CN" sz="1050" dirty="0"/>
                        </a:p>
                        <a:p>
                          <a:r>
                            <a:rPr lang="en-US" altLang="zh-CN" sz="1050" b="1" dirty="0"/>
                            <a:t>157760 </a:t>
                          </a:r>
                          <a:r>
                            <a:rPr lang="en-US" altLang="zh-CN" sz="1050" dirty="0"/>
                            <a:t>per</a:t>
                          </a:r>
                          <a:r>
                            <a:rPr lang="en-US" altLang="zh-CN" sz="1050" baseline="0" dirty="0"/>
                            <a:t> </a:t>
                          </a:r>
                          <a:r>
                            <a:rPr lang="en-US" altLang="zh-CN" sz="1050" dirty="0"/>
                            <a:t>20ms </a:t>
                          </a:r>
                        </a:p>
                        <a:p>
                          <a:endParaRPr lang="en-US" altLang="zh-CN" sz="1050" dirty="0"/>
                        </a:p>
                        <a:p>
                          <a:r>
                            <a:rPr lang="en-US" altLang="zh-CN" sz="1050" dirty="0"/>
                            <a:t>(averaged. wideband covariance calculated per 20ms, but DFT projection is only once for 320ms)</a:t>
                          </a:r>
                          <a:endParaRPr lang="zh-CN" altLang="en-US" sz="1050" dirty="0"/>
                        </a:p>
                      </a:txBody>
                      <a:tcPr/>
                    </a:tc>
                    <a:extLst>
                      <a:ext uri="{0D108BD9-81ED-4DB2-BD59-A6C34878D82A}">
                        <a16:rowId xmlns:a16="http://schemas.microsoft.com/office/drawing/2014/main" val="10000"/>
                      </a:ext>
                    </a:extLst>
                  </a:tr>
                  <a:tr h="0">
                    <a:tc>
                      <a:txBody>
                        <a:bodyPr/>
                        <a:lstStyle/>
                        <a:p>
                          <a:r>
                            <a:rPr lang="en-US" altLang="zh-CN" sz="1050" dirty="0"/>
                            <a:t>Calculation procedure</a:t>
                          </a:r>
                          <a:endParaRPr lang="zh-CN" altLang="en-US" sz="1050" dirty="0"/>
                        </a:p>
                      </a:txBody>
                      <a:tcPr/>
                    </a:tc>
                    <a:tc>
                      <a:txBody>
                        <a:bodyPr/>
                        <a:lstStyle/>
                        <a:p>
                          <a:pPr algn="ctr"/>
                          <a14:m>
                            <m:oMathPara xmlns:m="http://schemas.openxmlformats.org/officeDocument/2006/math">
                              <m:oMathParaPr>
                                <m:jc m:val="centerGroup"/>
                              </m:oMathParaPr>
                              <m:oMath xmlns:m="http://schemas.openxmlformats.org/officeDocument/2006/math">
                                <m:r>
                                  <a:rPr lang="en-US" altLang="zh-CN" sz="1050" b="0" i="1" smtClean="0">
                                    <a:latin typeface="Cambria Math" panose="02040503050406030204" pitchFamily="18" charset="0"/>
                                  </a:rPr>
                                  <m:t>𝑅</m:t>
                                </m:r>
                                <m:r>
                                  <a:rPr lang="en-US" altLang="zh-CN" sz="1050" b="0" i="1" smtClean="0">
                                    <a:latin typeface="Cambria Math" panose="02040503050406030204" pitchFamily="18" charset="0"/>
                                  </a:rPr>
                                  <m:t>=</m:t>
                                </m:r>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𝑝𝑜𝑙</m:t>
                                        </m:r>
                                      </m:sub>
                                    </m:sSub>
                                  </m:sub>
                                  <m:sup/>
                                  <m:e>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𝑟𝑥</m:t>
                                            </m:r>
                                          </m:sub>
                                        </m:sSub>
                                      </m:sub>
                                      <m:sup/>
                                      <m:e>
                                        <m:nary>
                                          <m:naryPr>
                                            <m:chr m:val="∑"/>
                                            <m:supHide m:val="on"/>
                                            <m:ctrlPr>
                                              <a:rPr lang="en-US" altLang="zh-CN" sz="1050" b="0" i="1" smtClean="0">
                                                <a:latin typeface="Cambria Math" panose="02040503050406030204" pitchFamily="18" charset="0"/>
                                              </a:rPr>
                                            </m:ctrlPr>
                                          </m:naryPr>
                                          <m: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𝑠𝑏</m:t>
                                                </m:r>
                                              </m:sub>
                                            </m:sSub>
                                          </m:sub>
                                          <m:sup/>
                                          <m:e>
                                            <m:sSup>
                                              <m:sSupPr>
                                                <m:ctrlPr>
                                                  <a:rPr lang="en-US" altLang="zh-CN" sz="1050" b="0" i="1" smtClean="0">
                                                    <a:latin typeface="Cambria Math" panose="02040503050406030204" pitchFamily="18" charset="0"/>
                                                  </a:rPr>
                                                </m:ctrlPr>
                                              </m:sSupPr>
                                              <m:e>
                                                <m:r>
                                                  <a:rPr lang="en-US" altLang="zh-CN" sz="1050" b="0" i="1" smtClean="0">
                                                    <a:latin typeface="Cambria Math" panose="02040503050406030204" pitchFamily="18" charset="0"/>
                                                  </a:rPr>
                                                  <m:t>𝐻</m:t>
                                                </m:r>
                                              </m:e>
                                              <m:sup>
                                                <m:r>
                                                  <a:rPr lang="en-US" altLang="zh-CN" sz="1050" b="0" i="1" smtClean="0">
                                                    <a:latin typeface="Cambria Math" panose="02040503050406030204" pitchFamily="18" charset="0"/>
                                                  </a:rPr>
                                                  <m:t>𝐻</m:t>
                                                </m:r>
                                              </m:sup>
                                            </m:sSup>
                                            <m:r>
                                              <a:rPr lang="en-US" altLang="zh-CN" sz="1050" b="0" i="1" smtClean="0">
                                                <a:latin typeface="Cambria Math" panose="02040503050406030204" pitchFamily="18" charset="0"/>
                                              </a:rPr>
                                              <m:t>𝐻</m:t>
                                            </m:r>
                                          </m:e>
                                        </m:nary>
                                      </m:e>
                                    </m:nary>
                                  </m:e>
                                </m:nary>
                              </m:oMath>
                            </m:oMathPara>
                          </a14:m>
                          <a:endParaRPr lang="zh-CN" altLang="en-US" sz="1050" dirty="0"/>
                        </a:p>
                      </a:txBody>
                      <a:tcPr anchor="ctr"/>
                    </a:tc>
                    <a:tc>
                      <a:txBody>
                        <a:bodyPr/>
                        <a:lstStyle/>
                        <a:p>
                          <a:pPr algn="ctr"/>
                          <a14:m>
                            <m:oMathPara xmlns:m="http://schemas.openxmlformats.org/officeDocument/2006/math">
                              <m:oMathParaPr>
                                <m:jc m:val="centerGroup"/>
                              </m:oMathParaPr>
                              <m:oMath xmlns:m="http://schemas.openxmlformats.org/officeDocument/2006/math">
                                <m:sSubSup>
                                  <m:sSubSupPr>
                                    <m:ctrlPr>
                                      <a:rPr lang="en-US" altLang="zh-CN" sz="1050" b="0" i="1" smtClean="0">
                                        <a:latin typeface="Cambria Math" panose="02040503050406030204" pitchFamily="18" charset="0"/>
                                      </a:rPr>
                                    </m:ctrlPr>
                                  </m:sSubSupPr>
                                  <m:e>
                                    <m:r>
                                      <a:rPr lang="en-US" altLang="zh-CN" sz="1050" b="0" i="1" smtClean="0">
                                        <a:latin typeface="Cambria Math" panose="02040503050406030204" pitchFamily="18" charset="0"/>
                                      </a:rPr>
                                      <m:t>𝐷</m:t>
                                    </m:r>
                                  </m:e>
                                  <m:sub>
                                    <m:r>
                                      <a:rPr lang="en-US" altLang="zh-CN" sz="1050" b="0" i="1" smtClean="0">
                                        <a:latin typeface="Cambria Math" panose="02040503050406030204" pitchFamily="18" charset="0"/>
                                      </a:rPr>
                                      <m:t>𝑖</m:t>
                                    </m:r>
                                  </m:sub>
                                  <m:sup>
                                    <m:r>
                                      <a:rPr lang="en-US" altLang="zh-CN" sz="1050" b="0" i="1" smtClean="0">
                                        <a:latin typeface="Cambria Math" panose="02040503050406030204" pitchFamily="18" charset="0"/>
                                      </a:rPr>
                                      <m:t>𝐻</m:t>
                                    </m:r>
                                  </m:sup>
                                </m:sSubSup>
                                <m:r>
                                  <a:rPr lang="en-US" altLang="zh-CN" sz="1050" b="0" i="1" smtClean="0">
                                    <a:latin typeface="Cambria Math" panose="02040503050406030204" pitchFamily="18" charset="0"/>
                                  </a:rPr>
                                  <m:t>𝑅</m:t>
                                </m:r>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𝐷</m:t>
                                    </m:r>
                                  </m:e>
                                  <m:sub>
                                    <m:r>
                                      <a:rPr lang="en-US" altLang="zh-CN" sz="1050" b="0" i="1" smtClean="0">
                                        <a:latin typeface="Cambria Math" panose="02040503050406030204" pitchFamily="18" charset="0"/>
                                      </a:rPr>
                                      <m:t>𝑖</m:t>
                                    </m:r>
                                  </m:sub>
                                </m:sSub>
                              </m:oMath>
                            </m:oMathPara>
                          </a14:m>
                          <a:endParaRPr lang="en-US" altLang="zh-CN" sz="1050" dirty="0"/>
                        </a:p>
                      </a:txBody>
                      <a:tcPr anchor="ctr"/>
                    </a:tc>
                    <a:tc vMerge="1">
                      <a:txBody>
                        <a:bodyPr/>
                        <a:lstStyle/>
                        <a:p>
                          <a:endParaRPr lang="zh-CN" altLang="en-US" sz="1050" dirty="0"/>
                        </a:p>
                      </a:txBody>
                      <a:tcPr/>
                    </a:tc>
                    <a:extLst>
                      <a:ext uri="{0D108BD9-81ED-4DB2-BD59-A6C34878D82A}">
                        <a16:rowId xmlns:a16="http://schemas.microsoft.com/office/drawing/2014/main" val="10002"/>
                      </a:ext>
                    </a:extLst>
                  </a:tr>
                  <a:tr h="0">
                    <a:tc>
                      <a:txBody>
                        <a:bodyPr/>
                        <a:lstStyle/>
                        <a:p>
                          <a:r>
                            <a:rPr lang="en-US" altLang="zh-CN" sz="1050" dirty="0"/>
                            <a:t>Complexity estimation</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Multiplication operations:</a:t>
                          </a:r>
                          <a:r>
                            <a:rPr lang="en-US" altLang="zh-CN" sz="1050" baseline="0" dirty="0"/>
                            <a:t> </a:t>
                          </a:r>
                          <a:r>
                            <a:rPr lang="en-US" altLang="zh-CN" sz="1050" b="1" dirty="0"/>
                            <a:t>155648</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Calculated as </a:t>
                          </a:r>
                          <a14:m>
                            <m:oMath xmlns:m="http://schemas.openxmlformats.org/officeDocument/2006/math">
                              <m:r>
                                <a:rPr lang="en-US" altLang="zh-CN" sz="1050" b="0" i="1" smtClean="0">
                                  <a:latin typeface="Cambria Math" panose="02040503050406030204" pitchFamily="18" charset="0"/>
                                </a:rPr>
                                <m:t>2</m:t>
                              </m:r>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𝑟𝑥</m:t>
                                  </m:r>
                                </m:sub>
                              </m:sSub>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𝑠𝑏</m:t>
                                  </m:r>
                                </m:sub>
                              </m:sSub>
                              <m:sSup>
                                <m:sSupPr>
                                  <m:ctrlPr>
                                    <a:rPr lang="en-US" altLang="zh-CN" sz="1050" b="0" i="1" smtClean="0">
                                      <a:latin typeface="Cambria Math" panose="02040503050406030204" pitchFamily="18" charset="0"/>
                                    </a:rPr>
                                  </m:ctrlPr>
                                </m:sSupPr>
                                <m:e>
                                  <m:d>
                                    <m:dPr>
                                      <m:ctrlPr>
                                        <a:rPr lang="en-US" altLang="zh-CN" sz="1050" b="0" i="1" smtClean="0">
                                          <a:latin typeface="Cambria Math" panose="02040503050406030204" pitchFamily="18" charset="0"/>
                                        </a:rPr>
                                      </m:ctrlPr>
                                    </m:dPr>
                                    <m:e>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e>
                                <m:sup>
                                  <m:r>
                                    <a:rPr lang="en-US" altLang="zh-CN" sz="1050" b="0" i="1" smtClean="0">
                                      <a:latin typeface="Cambria Math" panose="02040503050406030204" pitchFamily="18" charset="0"/>
                                    </a:rPr>
                                    <m:t>2</m:t>
                                  </m:r>
                                </m:sup>
                              </m:sSup>
                            </m:oMath>
                          </a14:m>
                          <a:endParaRPr lang="zh-CN" altLang="en-US" sz="1050" dirty="0"/>
                        </a:p>
                        <a:p>
                          <a:pPr marL="0" marR="0" lvl="0" indent="0" algn="ctr" defTabSz="1187798" rtl="0" eaLnBrk="1" fontAlgn="auto" latinLnBrk="0" hangingPunct="1">
                            <a:lnSpc>
                              <a:spcPct val="100000"/>
                            </a:lnSpc>
                            <a:spcBef>
                              <a:spcPts val="0"/>
                            </a:spcBef>
                            <a:spcAft>
                              <a:spcPts val="0"/>
                            </a:spcAft>
                            <a:buClrTx/>
                            <a:buSzTx/>
                            <a:buFontTx/>
                            <a:buNone/>
                            <a:tabLst/>
                            <a:defRPr/>
                          </a:pPr>
                          <a:endParaRPr lang="zh-CN" altLang="en-US" sz="1050" dirty="0"/>
                        </a:p>
                      </a:txBody>
                      <a:tcPr anchor="ctr"/>
                    </a:tc>
                    <a:tc>
                      <a:txBody>
                        <a:bodyPr/>
                        <a:lstStyle/>
                        <a:p>
                          <a:pPr algn="ctr"/>
                          <a:r>
                            <a:rPr lang="en-US" altLang="zh-CN" sz="1050" b="0" dirty="0"/>
                            <a:t>Multiplication operations:</a:t>
                          </a:r>
                          <a:r>
                            <a:rPr lang="en-US" altLang="zh-CN" sz="1050" b="1" dirty="0"/>
                            <a:t>33792</a:t>
                          </a:r>
                          <a:r>
                            <a:rPr lang="en-US" altLang="zh-CN" sz="1050" b="0" dirty="0"/>
                            <a:t>,</a:t>
                          </a:r>
                        </a:p>
                        <a:p>
                          <a:pPr algn="ctr"/>
                          <a:r>
                            <a:rPr lang="en-US" altLang="zh-CN" sz="1050" b="0" dirty="0"/>
                            <a:t>Calculated </a:t>
                          </a:r>
                          <a:r>
                            <a:rPr lang="en-US" altLang="zh-CN" sz="1050" b="0" baseline="0" dirty="0"/>
                            <a:t>as</a:t>
                          </a:r>
                          <a:r>
                            <a:rPr lang="en-US" altLang="zh-CN" sz="1050" b="0" dirty="0"/>
                            <a:t> </a:t>
                          </a:r>
                          <a14:m>
                            <m:oMath xmlns:m="http://schemas.openxmlformats.org/officeDocument/2006/math">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d>
                                <m:dPr>
                                  <m:ctrlPr>
                                    <a:rPr lang="en-US" altLang="zh-CN" sz="1050" b="0" i="1" smtClean="0">
                                      <a:latin typeface="Cambria Math" panose="02040503050406030204" pitchFamily="18" charset="0"/>
                                    </a:rPr>
                                  </m:ctrlPr>
                                </m:dPr>
                                <m:e>
                                  <m:sSup>
                                    <m:sSupPr>
                                      <m:ctrlPr>
                                        <a:rPr lang="en-US" altLang="zh-CN" sz="1050" b="0" i="1" smtClean="0">
                                          <a:latin typeface="Cambria Math" panose="02040503050406030204" pitchFamily="18" charset="0"/>
                                        </a:rPr>
                                      </m:ctrlPr>
                                    </m:sSupPr>
                                    <m:e>
                                      <m:d>
                                        <m:dPr>
                                          <m:ctrlPr>
                                            <a:rPr lang="en-US" altLang="zh-CN" sz="1050" b="0" i="1" smtClean="0">
                                              <a:latin typeface="Cambria Math" panose="02040503050406030204" pitchFamily="18" charset="0"/>
                                            </a:rPr>
                                          </m:ctrlPr>
                                        </m:dPr>
                                        <m:e>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e>
                                    <m:sup>
                                      <m:r>
                                        <a:rPr lang="en-US" altLang="zh-CN" sz="1050" b="0" i="1" smtClean="0">
                                          <a:latin typeface="Cambria Math" panose="02040503050406030204" pitchFamily="18" charset="0"/>
                                        </a:rPr>
                                        <m:t>2</m:t>
                                      </m:r>
                                    </m:sup>
                                  </m:sSup>
                                  <m:r>
                                    <a:rPr lang="en-US" altLang="zh-CN" sz="1050" b="0" i="1" smtClean="0">
                                      <a:latin typeface="Cambria Math" panose="02040503050406030204" pitchFamily="18" charset="0"/>
                                    </a:rPr>
                                    <m:t>+</m:t>
                                  </m:r>
                                  <m:f>
                                    <m:fPr>
                                      <m:ctrlPr>
                                        <a:rPr lang="en-US" altLang="zh-CN" sz="1050" b="0" i="1" smtClean="0">
                                          <a:latin typeface="Cambria Math" panose="02040503050406030204" pitchFamily="18" charset="0"/>
                                        </a:rPr>
                                      </m:ctrlPr>
                                    </m:fPr>
                                    <m:num>
                                      <m:sSub>
                                        <m:sSubPr>
                                          <m:ctrlPr>
                                            <a:rPr lang="en-US" altLang="zh-CN" sz="1050" b="0" i="1" smtClean="0">
                                              <a:latin typeface="Cambria Math" panose="02040503050406030204" pitchFamily="18" charset="0"/>
                                            </a:rPr>
                                          </m:ctrlPr>
                                        </m:sSubPr>
                                        <m:e>
                                          <m:r>
                                            <a:rPr lang="en-US" altLang="zh-CN" sz="1050" b="0" i="1" smtClean="0">
                                              <a:latin typeface="Cambria Math" panose="02040503050406030204" pitchFamily="18" charset="0"/>
                                            </a:rPr>
                                            <m:t>𝑁</m:t>
                                          </m:r>
                                        </m:e>
                                        <m:sub>
                                          <m:r>
                                            <a:rPr lang="en-US" altLang="zh-CN" sz="1050" b="0" i="1" smtClean="0">
                                              <a:latin typeface="Cambria Math" panose="02040503050406030204" pitchFamily="18" charset="0"/>
                                            </a:rPr>
                                            <m:t>𝑡𝑥</m:t>
                                          </m:r>
                                        </m:sub>
                                      </m:sSub>
                                    </m:num>
                                    <m:den>
                                      <m:r>
                                        <a:rPr lang="en-US" altLang="zh-CN" sz="1050" b="0" i="1" smtClean="0">
                                          <a:latin typeface="Cambria Math" panose="02040503050406030204" pitchFamily="18" charset="0"/>
                                        </a:rPr>
                                        <m:t>2</m:t>
                                      </m:r>
                                    </m:den>
                                  </m:f>
                                </m:e>
                              </m:d>
                            </m:oMath>
                          </a14:m>
                          <a:endParaRPr lang="zh-CN" altLang="en-US" sz="1050" dirty="0"/>
                        </a:p>
                      </a:txBody>
                      <a:tcPr anchor="ctr"/>
                    </a:tc>
                    <a:tc vMerge="1">
                      <a:txBody>
                        <a:bodyPr/>
                        <a:lstStyle/>
                        <a:p>
                          <a:endParaRPr lang="zh-CN" altLang="en-US" sz="1050" dirty="0"/>
                        </a:p>
                      </a:txBody>
                      <a:tcPr/>
                    </a:tc>
                    <a:extLst>
                      <a:ext uri="{0D108BD9-81ED-4DB2-BD59-A6C34878D82A}">
                        <a16:rowId xmlns:a16="http://schemas.microsoft.com/office/drawing/2014/main" val="10003"/>
                      </a:ext>
                    </a:extLst>
                  </a:tr>
                </a:tbl>
              </a:graphicData>
            </a:graphic>
          </p:graphicFrame>
        </mc:Choice>
        <mc:Fallback xmlns="">
          <p:graphicFrame>
            <p:nvGraphicFramePr>
              <p:cNvPr id="9" name="表格 1">
                <a:extLst>
                  <a:ext uri="{FF2B5EF4-FFF2-40B4-BE49-F238E27FC236}">
                    <a16:creationId xmlns:a16="http://schemas.microsoft.com/office/drawing/2014/main" id="{35669CBA-BFC4-4B0E-8B40-2C7CF5C03493}"/>
                  </a:ext>
                </a:extLst>
              </p:cNvPr>
              <p:cNvGraphicFramePr>
                <a:graphicFrameLocks noGrp="1"/>
              </p:cNvGraphicFramePr>
              <p:nvPr>
                <p:extLst>
                  <p:ext uri="{D42A27DB-BD31-4B8C-83A1-F6EECF244321}">
                    <p14:modId xmlns:p14="http://schemas.microsoft.com/office/powerpoint/2010/main" val="212732241"/>
                  </p:ext>
                </p:extLst>
              </p:nvPr>
            </p:nvGraphicFramePr>
            <p:xfrm>
              <a:off x="652700" y="2851979"/>
              <a:ext cx="9639382" cy="1625093"/>
            </p:xfrm>
            <a:graphic>
              <a:graphicData uri="http://schemas.openxmlformats.org/drawingml/2006/table">
                <a:tbl>
                  <a:tblPr firstRow="1" bandRow="1">
                    <a:tableStyleId>{5940675A-B579-460E-94D1-54222C63F5DA}</a:tableStyleId>
                  </a:tblPr>
                  <a:tblGrid>
                    <a:gridCol w="1321203">
                      <a:extLst>
                        <a:ext uri="{9D8B030D-6E8A-4147-A177-3AD203B41FA5}">
                          <a16:colId xmlns:a16="http://schemas.microsoft.com/office/drawing/2014/main" val="20000"/>
                        </a:ext>
                      </a:extLst>
                    </a:gridCol>
                    <a:gridCol w="2920337">
                      <a:extLst>
                        <a:ext uri="{9D8B030D-6E8A-4147-A177-3AD203B41FA5}">
                          <a16:colId xmlns:a16="http://schemas.microsoft.com/office/drawing/2014/main" val="20001"/>
                        </a:ext>
                      </a:extLst>
                    </a:gridCol>
                    <a:gridCol w="3178271">
                      <a:extLst>
                        <a:ext uri="{9D8B030D-6E8A-4147-A177-3AD203B41FA5}">
                          <a16:colId xmlns:a16="http://schemas.microsoft.com/office/drawing/2014/main" val="20002"/>
                        </a:ext>
                      </a:extLst>
                    </a:gridCol>
                    <a:gridCol w="2219571">
                      <a:extLst>
                        <a:ext uri="{9D8B030D-6E8A-4147-A177-3AD203B41FA5}">
                          <a16:colId xmlns:a16="http://schemas.microsoft.com/office/drawing/2014/main" val="20004"/>
                        </a:ext>
                      </a:extLst>
                    </a:gridCol>
                  </a:tblGrid>
                  <a:tr h="426720">
                    <a:tc>
                      <a:txBody>
                        <a:bodyPr/>
                        <a:lstStyle/>
                        <a:p>
                          <a:r>
                            <a:rPr lang="en-US" altLang="zh-CN" sz="1100" b="1" dirty="0"/>
                            <a:t>Long term covariance</a:t>
                          </a:r>
                          <a:endParaRPr lang="zh-CN" altLang="en-US" sz="1100" b="1" dirty="0"/>
                        </a:p>
                      </a:txBody>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050" dirty="0"/>
                            <a:t>Wideband covariance calculation (per 20ms)</a:t>
                          </a:r>
                          <a:endParaRPr lang="zh-CN" altLang="en-US" sz="1050" dirty="0"/>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050" dirty="0"/>
                            <a:t>DFT projection for quantization (per 320ms)</a:t>
                          </a:r>
                          <a:endParaRPr lang="zh-CN" altLang="en-US" sz="1050" dirty="0"/>
                        </a:p>
                      </a:txBody>
                      <a:tcPr/>
                    </a:tc>
                    <a:tc rowSpan="3">
                      <a:txBody>
                        <a:bodyPr/>
                        <a:lstStyle/>
                        <a:p>
                          <a:r>
                            <a:rPr lang="en-US" altLang="zh-CN" sz="1050" dirty="0"/>
                            <a:t>Complexity estimated as: </a:t>
                          </a:r>
                        </a:p>
                        <a:p>
                          <a:endParaRPr lang="en-US" altLang="zh-CN" sz="1050" dirty="0"/>
                        </a:p>
                        <a:p>
                          <a:r>
                            <a:rPr lang="en-US" altLang="zh-CN" sz="1050" b="1" dirty="0"/>
                            <a:t>157760 </a:t>
                          </a:r>
                          <a:r>
                            <a:rPr lang="en-US" altLang="zh-CN" sz="1050" dirty="0"/>
                            <a:t>per</a:t>
                          </a:r>
                          <a:r>
                            <a:rPr lang="en-US" altLang="zh-CN" sz="1050" baseline="0" dirty="0"/>
                            <a:t> </a:t>
                          </a:r>
                          <a:r>
                            <a:rPr lang="en-US" altLang="zh-CN" sz="1050" dirty="0"/>
                            <a:t>20ms </a:t>
                          </a:r>
                        </a:p>
                        <a:p>
                          <a:endParaRPr lang="en-US" altLang="zh-CN" sz="1050" dirty="0"/>
                        </a:p>
                        <a:p>
                          <a:r>
                            <a:rPr lang="en-US" altLang="zh-CN" sz="1050" dirty="0"/>
                            <a:t>(averaged. wideband covariance calculated per 20ms, but DFT projection is only once for 320ms)</a:t>
                          </a:r>
                          <a:endParaRPr lang="zh-CN" altLang="en-US" sz="1050" dirty="0"/>
                        </a:p>
                      </a:txBody>
                      <a:tcPr/>
                    </a:tc>
                    <a:extLst>
                      <a:ext uri="{0D108BD9-81ED-4DB2-BD59-A6C34878D82A}">
                        <a16:rowId xmlns:a16="http://schemas.microsoft.com/office/drawing/2014/main" val="10000"/>
                      </a:ext>
                    </a:extLst>
                  </a:tr>
                  <a:tr h="515811">
                    <a:tc>
                      <a:txBody>
                        <a:bodyPr/>
                        <a:lstStyle/>
                        <a:p>
                          <a:r>
                            <a:rPr lang="en-US" altLang="zh-CN" sz="1050" dirty="0"/>
                            <a:t>Calculation procedure</a:t>
                          </a:r>
                          <a:endParaRPr lang="zh-CN" altLang="en-US" sz="1050" dirty="0"/>
                        </a:p>
                      </a:txBody>
                      <a:tcPr/>
                    </a:tc>
                    <a:tc>
                      <a:txBody>
                        <a:bodyPr/>
                        <a:lstStyle/>
                        <a:p>
                          <a:endParaRPr lang="zh-CN"/>
                        </a:p>
                      </a:txBody>
                      <a:tcPr anchor="ctr">
                        <a:blipFill>
                          <a:blip r:embed="rId4"/>
                          <a:stretch>
                            <a:fillRect l="-45511" t="-104706" r="-185386" b="-142353"/>
                          </a:stretch>
                        </a:blipFill>
                      </a:tcPr>
                    </a:tc>
                    <a:tc>
                      <a:txBody>
                        <a:bodyPr/>
                        <a:lstStyle/>
                        <a:p>
                          <a:endParaRPr lang="zh-CN"/>
                        </a:p>
                      </a:txBody>
                      <a:tcPr anchor="ctr">
                        <a:blipFill>
                          <a:blip r:embed="rId4"/>
                          <a:stretch>
                            <a:fillRect l="-133525" t="-104706" r="-70115" b="-142353"/>
                          </a:stretch>
                        </a:blipFill>
                      </a:tcPr>
                    </a:tc>
                    <a:tc vMerge="1">
                      <a:txBody>
                        <a:bodyPr/>
                        <a:lstStyle/>
                        <a:p>
                          <a:endParaRPr lang="zh-CN" altLang="en-US" sz="1050" dirty="0"/>
                        </a:p>
                      </a:txBody>
                      <a:tcPr/>
                    </a:tc>
                    <a:extLst>
                      <a:ext uri="{0D108BD9-81ED-4DB2-BD59-A6C34878D82A}">
                        <a16:rowId xmlns:a16="http://schemas.microsoft.com/office/drawing/2014/main" val="10002"/>
                      </a:ext>
                    </a:extLst>
                  </a:tr>
                  <a:tr h="682562">
                    <a:tc>
                      <a:txBody>
                        <a:bodyPr/>
                        <a:lstStyle/>
                        <a:p>
                          <a:r>
                            <a:rPr lang="en-US" altLang="zh-CN" sz="1050" dirty="0"/>
                            <a:t>Complexity estimation</a:t>
                          </a:r>
                          <a:endParaRPr lang="zh-CN" altLang="en-US" sz="1050" dirty="0"/>
                        </a:p>
                      </a:txBody>
                      <a:tcPr/>
                    </a:tc>
                    <a:tc>
                      <a:txBody>
                        <a:bodyPr/>
                        <a:lstStyle/>
                        <a:p>
                          <a:endParaRPr lang="zh-CN"/>
                        </a:p>
                      </a:txBody>
                      <a:tcPr anchor="ctr">
                        <a:blipFill>
                          <a:blip r:embed="rId4"/>
                          <a:stretch>
                            <a:fillRect l="-45511" t="-153982" r="-185386" b="-7080"/>
                          </a:stretch>
                        </a:blipFill>
                      </a:tcPr>
                    </a:tc>
                    <a:tc>
                      <a:txBody>
                        <a:bodyPr/>
                        <a:lstStyle/>
                        <a:p>
                          <a:endParaRPr lang="zh-CN"/>
                        </a:p>
                      </a:txBody>
                      <a:tcPr anchor="ctr">
                        <a:blipFill>
                          <a:blip r:embed="rId4"/>
                          <a:stretch>
                            <a:fillRect l="-133525" t="-153982" r="-70115" b="-7080"/>
                          </a:stretch>
                        </a:blipFill>
                      </a:tcPr>
                    </a:tc>
                    <a:tc vMerge="1">
                      <a:txBody>
                        <a:bodyPr/>
                        <a:lstStyle/>
                        <a:p>
                          <a:endParaRPr lang="zh-CN" altLang="en-US" sz="1050" dirty="0"/>
                        </a:p>
                      </a:txBody>
                      <a:tcPr/>
                    </a:tc>
                    <a:extLst>
                      <a:ext uri="{0D108BD9-81ED-4DB2-BD59-A6C34878D82A}">
                        <a16:rowId xmlns:a16="http://schemas.microsoft.com/office/drawing/2014/main" val="10003"/>
                      </a:ext>
                    </a:extLst>
                  </a:tr>
                </a:tbl>
              </a:graphicData>
            </a:graphic>
          </p:graphicFrame>
        </mc:Fallback>
      </mc:AlternateContent>
      <p:sp>
        <p:nvSpPr>
          <p:cNvPr id="6" name="TextBox 5">
            <a:extLst>
              <a:ext uri="{FF2B5EF4-FFF2-40B4-BE49-F238E27FC236}">
                <a16:creationId xmlns:a16="http://schemas.microsoft.com/office/drawing/2014/main" id="{85810B9B-A4E4-4E95-99C1-8607EA86E086}"/>
              </a:ext>
            </a:extLst>
          </p:cNvPr>
          <p:cNvSpPr txBox="1"/>
          <p:nvPr/>
        </p:nvSpPr>
        <p:spPr>
          <a:xfrm>
            <a:off x="646506" y="4683459"/>
            <a:ext cx="10777300" cy="1061829"/>
          </a:xfrm>
          <a:prstGeom prst="rect">
            <a:avLst/>
          </a:prstGeom>
          <a:noFill/>
        </p:spPr>
        <p:txBody>
          <a:bodyPr wrap="square" lIns="0" tIns="0" rIns="0" bIns="0" rtlCol="0">
            <a:spAutoFit/>
          </a:bodyPr>
          <a:lstStyle/>
          <a:p>
            <a:pPr algn="l">
              <a:spcBef>
                <a:spcPts val="600"/>
              </a:spcBef>
            </a:pPr>
            <a:r>
              <a:rPr kumimoji="1" lang="en-US" altLang="zh-CN" sz="1600" dirty="0">
                <a:solidFill>
                  <a:srgbClr val="000000"/>
                </a:solidFill>
                <a:ea typeface="Microsoft YaHei" panose="020B0503020204020204" pitchFamily="34" charset="-122"/>
                <a:cs typeface="Arial" panose="020B0604020202020204" pitchFamily="34" charset="0"/>
              </a:rPr>
              <a:t>Complexity comparison: The calculation procedure of long term covariance is very similar as Type I CSI feedback, while there is no precoding selection for long term covariance calculation, instead of DFT projection for quantization (only once in 320ms). </a:t>
            </a:r>
          </a:p>
          <a:p>
            <a:pPr algn="l">
              <a:spcBef>
                <a:spcPts val="600"/>
              </a:spcBef>
            </a:pPr>
            <a:r>
              <a:rPr kumimoji="1" lang="en-US" altLang="zh-CN" sz="1600" dirty="0">
                <a:solidFill>
                  <a:srgbClr val="000000"/>
                </a:solidFill>
                <a:ea typeface="Microsoft YaHei" panose="020B0503020204020204" pitchFamily="34" charset="-122"/>
                <a:cs typeface="Arial" panose="020B0604020202020204" pitchFamily="34" charset="0"/>
              </a:rPr>
              <a:t>As shown above, </a:t>
            </a:r>
            <a:r>
              <a:rPr kumimoji="1" lang="en-US" altLang="zh-CN" sz="1600" b="1" dirty="0">
                <a:solidFill>
                  <a:srgbClr val="000000"/>
                </a:solidFill>
                <a:ea typeface="Microsoft YaHei" panose="020B0503020204020204" pitchFamily="34" charset="-122"/>
                <a:cs typeface="Arial" panose="020B0604020202020204" pitchFamily="34" charset="0"/>
              </a:rPr>
              <a:t>the calculation complexity is less than Type I CSI calculation</a:t>
            </a:r>
            <a:r>
              <a:rPr kumimoji="1" lang="en-US" altLang="zh-CN" sz="1600" dirty="0">
                <a:solidFill>
                  <a:srgbClr val="000000"/>
                </a:solidFill>
                <a:ea typeface="Microsoft YaHei" panose="020B0503020204020204" pitchFamily="34" charset="-122"/>
                <a:cs typeface="Arial" panose="020B0604020202020204" pitchFamily="34" charset="0"/>
              </a:rPr>
              <a:t>. </a:t>
            </a:r>
            <a:endParaRPr kumimoji="1" lang="zh-CN" altLang="en-US" sz="1600" dirty="0" err="1">
              <a:solidFill>
                <a:srgbClr val="000000"/>
              </a:solidFill>
              <a:ea typeface="Microsoft YaHei" panose="020B0503020204020204" pitchFamily="34" charset="-122"/>
              <a:cs typeface="Arial" panose="020B0604020202020204" pitchFamily="34" charset="0"/>
            </a:endParaRPr>
          </a:p>
        </p:txBody>
      </p:sp>
      <p:sp>
        <p:nvSpPr>
          <p:cNvPr id="10" name="Rectangle 9">
            <a:extLst>
              <a:ext uri="{FF2B5EF4-FFF2-40B4-BE49-F238E27FC236}">
                <a16:creationId xmlns:a16="http://schemas.microsoft.com/office/drawing/2014/main" id="{8E052C51-1F52-4783-813E-C21643717A7C}"/>
              </a:ext>
            </a:extLst>
          </p:cNvPr>
          <p:cNvSpPr/>
          <p:nvPr/>
        </p:nvSpPr>
        <p:spPr>
          <a:xfrm>
            <a:off x="138861" y="196361"/>
            <a:ext cx="8818761" cy="400110"/>
          </a:xfrm>
          <a:prstGeom prst="rect">
            <a:avLst/>
          </a:prstGeom>
        </p:spPr>
        <p:txBody>
          <a:bodyPr wrap="none">
            <a:spAutoFit/>
          </a:bodyPr>
          <a:lstStyle/>
          <a:p>
            <a:r>
              <a:rPr lang="en-US" altLang="zh-CN" sz="2000" b="1" dirty="0">
                <a:solidFill>
                  <a:srgbClr val="C00000"/>
                </a:solidFill>
                <a:ea typeface="Microsoft YaHei" panose="020B0503020204020204" pitchFamily="34" charset="-122"/>
                <a:cs typeface="Calibri" panose="020F0502020204030204" pitchFamily="34" charset="0"/>
              </a:rPr>
              <a:t>Appendix-2: Complexity Analysis for Long Term Covariance Feedback:</a:t>
            </a:r>
            <a:endParaRPr lang="zh-CN" altLang="en-US" sz="2000" b="1" dirty="0">
              <a:solidFill>
                <a:srgbClr val="C00000"/>
              </a:solidFill>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3462638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副标题 1">
            <a:extLst>
              <a:ext uri="{FF2B5EF4-FFF2-40B4-BE49-F238E27FC236}">
                <a16:creationId xmlns:a16="http://schemas.microsoft.com/office/drawing/2014/main" id="{4C5314A3-1BAE-432E-8CFE-0C07B797BCDD}"/>
              </a:ext>
            </a:extLst>
          </p:cNvPr>
          <p:cNvSpPr txBox="1">
            <a:spLocks/>
          </p:cNvSpPr>
          <p:nvPr/>
        </p:nvSpPr>
        <p:spPr>
          <a:xfrm>
            <a:off x="281647" y="158846"/>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1800" b="1" dirty="0">
                <a:solidFill>
                  <a:srgbClr val="C00000"/>
                </a:solidFill>
                <a:cs typeface="Calibri" panose="020F0502020204030204" pitchFamily="34" charset="0"/>
              </a:rPr>
              <a:t>Appendix-3: Simulation results for ISD 200m </a:t>
            </a:r>
          </a:p>
        </p:txBody>
      </p:sp>
      <p:graphicFrame>
        <p:nvGraphicFramePr>
          <p:cNvPr id="125" name="Table 124">
            <a:extLst>
              <a:ext uri="{FF2B5EF4-FFF2-40B4-BE49-F238E27FC236}">
                <a16:creationId xmlns:a16="http://schemas.microsoft.com/office/drawing/2014/main" id="{09889848-7943-4BA5-98A6-8AD75A3CC705}"/>
              </a:ext>
            </a:extLst>
          </p:cNvPr>
          <p:cNvGraphicFramePr>
            <a:graphicFrameLocks noGrp="1"/>
          </p:cNvGraphicFramePr>
          <p:nvPr>
            <p:extLst>
              <p:ext uri="{D42A27DB-BD31-4B8C-83A1-F6EECF244321}">
                <p14:modId xmlns:p14="http://schemas.microsoft.com/office/powerpoint/2010/main" val="2694181124"/>
              </p:ext>
            </p:extLst>
          </p:nvPr>
        </p:nvGraphicFramePr>
        <p:xfrm>
          <a:off x="10140638" y="1662491"/>
          <a:ext cx="1420666" cy="2026724"/>
        </p:xfrm>
        <a:graphic>
          <a:graphicData uri="http://schemas.openxmlformats.org/drawingml/2006/table">
            <a:tbl>
              <a:tblPr/>
              <a:tblGrid>
                <a:gridCol w="1420666">
                  <a:extLst>
                    <a:ext uri="{9D8B030D-6E8A-4147-A177-3AD203B41FA5}">
                      <a16:colId xmlns:a16="http://schemas.microsoft.com/office/drawing/2014/main" val="2488977852"/>
                    </a:ext>
                  </a:extLst>
                </a:gridCol>
              </a:tblGrid>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 GHz</a:t>
                      </a:r>
                    </a:p>
                  </a:txBody>
                  <a:tcPr marL="8680" marR="8680" marT="8680"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4023407"/>
                  </a:ext>
                </a:extLst>
              </a:tr>
              <a:tr h="154248">
                <a:tc>
                  <a:txBody>
                    <a:bodyPr/>
                    <a:lstStyle>
                      <a:lvl1pPr marL="0" algn="l" defTabSz="1187798" rtl="0" eaLnBrk="1" latinLnBrk="0" hangingPunct="1">
                        <a:defRPr sz="2338" kern="1200">
                          <a:solidFill>
                            <a:schemeClr val="tx1"/>
                          </a:solidFill>
                          <a:latin typeface="Arial" panose="020B0604020202020204"/>
                        </a:defRPr>
                      </a:lvl1pPr>
                      <a:lvl2pPr marL="593900" algn="l" defTabSz="1187798" rtl="0" eaLnBrk="1" latinLnBrk="0" hangingPunct="1">
                        <a:defRPr sz="2338" kern="1200">
                          <a:solidFill>
                            <a:schemeClr val="tx1"/>
                          </a:solidFill>
                          <a:latin typeface="Arial" panose="020B0604020202020204"/>
                        </a:defRPr>
                      </a:lvl2pPr>
                      <a:lvl3pPr marL="1187798" algn="l" defTabSz="1187798" rtl="0" eaLnBrk="1" latinLnBrk="0" hangingPunct="1">
                        <a:defRPr sz="2338" kern="1200">
                          <a:solidFill>
                            <a:schemeClr val="tx1"/>
                          </a:solidFill>
                          <a:latin typeface="Arial" panose="020B0604020202020204"/>
                        </a:defRPr>
                      </a:lvl3pPr>
                      <a:lvl4pPr marL="1781699" algn="l" defTabSz="1187798" rtl="0" eaLnBrk="1" latinLnBrk="0" hangingPunct="1">
                        <a:defRPr sz="2338" kern="1200">
                          <a:solidFill>
                            <a:schemeClr val="tx1"/>
                          </a:solidFill>
                          <a:latin typeface="Arial" panose="020B0604020202020204"/>
                        </a:defRPr>
                      </a:lvl4pPr>
                      <a:lvl5pPr marL="2375598" algn="l" defTabSz="1187798" rtl="0" eaLnBrk="1" latinLnBrk="0" hangingPunct="1">
                        <a:defRPr sz="2338" kern="1200">
                          <a:solidFill>
                            <a:schemeClr val="tx1"/>
                          </a:solidFill>
                          <a:latin typeface="Arial" panose="020B0604020202020204"/>
                        </a:defRPr>
                      </a:lvl5pPr>
                      <a:lvl6pPr marL="2969497" algn="l" defTabSz="1187798" rtl="0" eaLnBrk="1" latinLnBrk="0" hangingPunct="1">
                        <a:defRPr sz="2338" kern="1200">
                          <a:solidFill>
                            <a:schemeClr val="tx1"/>
                          </a:solidFill>
                          <a:latin typeface="Arial" panose="020B0604020202020204"/>
                        </a:defRPr>
                      </a:lvl6pPr>
                      <a:lvl7pPr marL="3563396" algn="l" defTabSz="1187798" rtl="0" eaLnBrk="1" latinLnBrk="0" hangingPunct="1">
                        <a:defRPr sz="2338" kern="1200">
                          <a:solidFill>
                            <a:schemeClr val="tx1"/>
                          </a:solidFill>
                          <a:latin typeface="Arial" panose="020B0604020202020204"/>
                        </a:defRPr>
                      </a:lvl7pPr>
                      <a:lvl8pPr marL="4157297" algn="l" defTabSz="1187798" rtl="0" eaLnBrk="1" latinLnBrk="0" hangingPunct="1">
                        <a:defRPr sz="2338" kern="1200">
                          <a:solidFill>
                            <a:schemeClr val="tx1"/>
                          </a:solidFill>
                          <a:latin typeface="Arial" panose="020B0604020202020204"/>
                        </a:defRPr>
                      </a:lvl8pPr>
                      <a:lvl9pPr marL="4751195" algn="l" defTabSz="1187798" rtl="0" eaLnBrk="1" latinLnBrk="0" hangingPunct="1">
                        <a:defRPr sz="2338" kern="1200">
                          <a:solidFill>
                            <a:schemeClr val="tx1"/>
                          </a:solidFill>
                          <a:latin typeface="Arial" panose="020B0604020202020204"/>
                        </a:defRPr>
                      </a:lvl9pPr>
                    </a:lstStyle>
                    <a:p>
                      <a:pPr marL="0" algn="ctr" defTabSz="914400" rtl="0" eaLnBrk="1" fontAlgn="ctr" latinLnBrk="0" hangingPunct="1"/>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30kHz</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594949"/>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7*3 Cell</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0238803"/>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200m</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6170447"/>
                  </a:ext>
                </a:extLst>
              </a:tr>
              <a:tr h="298244">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indoor</a:t>
                      </a:r>
                    </a:p>
                    <a:p>
                      <a:pPr marL="0" algn="ctr" defTabSz="914400" rtl="0" eaLnBrk="1" fontAlgn="ctr" latinLnBrk="0" hangingPunct="1"/>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 outdoor</a:t>
                      </a:r>
                      <a:endParaRPr lang="en-US"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1721837"/>
                  </a:ext>
                </a:extLst>
              </a:tr>
              <a:tr h="143996">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320ms for covariance reporting;</a:t>
                      </a:r>
                    </a:p>
                    <a:p>
                      <a:pPr marL="0" indent="0" algn="ctr" defTabSz="914400" rtl="0" eaLnBrk="1" fontAlgn="ctr" latinLnBrk="0" hangingPunct="1">
                        <a:spcAft>
                          <a:spcPts val="0"/>
                        </a:spcAft>
                      </a:pPr>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20ms for SRS periodicity</a:t>
                      </a:r>
                      <a:endParaRPr 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49454990"/>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64T,4R</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1277296"/>
                  </a:ext>
                </a:extLst>
              </a:tr>
              <a:tr h="298244">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0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FTP3, 50% RU</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73392708"/>
                  </a:ext>
                </a:extLst>
              </a:tr>
            </a:tbl>
          </a:graphicData>
        </a:graphic>
      </p:graphicFrame>
      <p:sp>
        <p:nvSpPr>
          <p:cNvPr id="71" name="文本框 1266">
            <a:extLst>
              <a:ext uri="{FF2B5EF4-FFF2-40B4-BE49-F238E27FC236}">
                <a16:creationId xmlns:a16="http://schemas.microsoft.com/office/drawing/2014/main" id="{A300F6C3-5F3F-4961-9680-0B916465B9AA}"/>
              </a:ext>
            </a:extLst>
          </p:cNvPr>
          <p:cNvSpPr txBox="1"/>
          <p:nvPr/>
        </p:nvSpPr>
        <p:spPr>
          <a:xfrm>
            <a:off x="981152" y="3840306"/>
            <a:ext cx="3507606" cy="153888"/>
          </a:xfrm>
          <a:prstGeom prst="rect">
            <a:avLst/>
          </a:prstGeom>
          <a:solidFill>
            <a:srgbClr val="FFFFFF"/>
          </a:solidFill>
        </p:spPr>
        <p:txBody>
          <a:bodyPr wrap="square" lIns="0" tIns="0" rIns="0" bIns="0" rtlCol="0">
            <a:spAutoFit/>
          </a:bodyPr>
          <a:lstStyle/>
          <a:p>
            <a:pPr marL="0" marR="0" lvl="0" indent="0" defTabSz="1187323" eaLnBrk="1" fontAlgn="auto" latinLnBrk="0" hangingPunct="1">
              <a:lnSpc>
                <a:spcPct val="100000"/>
              </a:lnSpc>
              <a:spcBef>
                <a:spcPts val="0"/>
              </a:spcBef>
              <a:spcAft>
                <a:spcPts val="0"/>
              </a:spcAft>
              <a:buClrTx/>
              <a:buSzTx/>
              <a:buFontTx/>
              <a:buNone/>
              <a:tabLst/>
              <a:defRPr/>
            </a:pPr>
            <a:endPar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endParaRPr>
          </a:p>
        </p:txBody>
      </p:sp>
      <p:sp>
        <p:nvSpPr>
          <p:cNvPr id="72" name="矩形 1268">
            <a:extLst>
              <a:ext uri="{FF2B5EF4-FFF2-40B4-BE49-F238E27FC236}">
                <a16:creationId xmlns:a16="http://schemas.microsoft.com/office/drawing/2014/main" id="{CD90146B-BF17-4BE4-BB99-5F223C808F49}"/>
              </a:ext>
            </a:extLst>
          </p:cNvPr>
          <p:cNvSpPr/>
          <p:nvPr/>
        </p:nvSpPr>
        <p:spPr>
          <a:xfrm>
            <a:off x="549701" y="3822792"/>
            <a:ext cx="361700" cy="169073"/>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dirty="0">
              <a:solidFill>
                <a:srgbClr val="666666"/>
              </a:solidFill>
              <a:latin typeface="Calibri"/>
              <a:ea typeface="宋体" panose="02010600030101010101" pitchFamily="2" charset="-122"/>
              <a:cs typeface="Arial"/>
            </a:endParaRPr>
          </a:p>
        </p:txBody>
      </p:sp>
      <p:sp>
        <p:nvSpPr>
          <p:cNvPr id="73" name="矩形 1268">
            <a:extLst>
              <a:ext uri="{FF2B5EF4-FFF2-40B4-BE49-F238E27FC236}">
                <a16:creationId xmlns:a16="http://schemas.microsoft.com/office/drawing/2014/main" id="{20604556-7735-47B6-8D7A-11520A90537A}"/>
              </a:ext>
            </a:extLst>
          </p:cNvPr>
          <p:cNvSpPr/>
          <p:nvPr/>
        </p:nvSpPr>
        <p:spPr>
          <a:xfrm>
            <a:off x="549701" y="3261263"/>
            <a:ext cx="361700" cy="169073"/>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dirty="0">
              <a:solidFill>
                <a:srgbClr val="666666"/>
              </a:solidFill>
              <a:latin typeface="Calibri"/>
              <a:ea typeface="宋体" panose="02010600030101010101" pitchFamily="2" charset="-122"/>
              <a:cs typeface="Arial"/>
            </a:endParaRPr>
          </a:p>
        </p:txBody>
      </p:sp>
      <mc:AlternateContent xmlns:mc="http://schemas.openxmlformats.org/markup-compatibility/2006" xmlns:a14="http://schemas.microsoft.com/office/drawing/2010/main">
        <mc:Choice Requires="a14">
          <p:sp>
            <p:nvSpPr>
              <p:cNvPr id="93" name="文本框 1266">
                <a:extLst>
                  <a:ext uri="{FF2B5EF4-FFF2-40B4-BE49-F238E27FC236}">
                    <a16:creationId xmlns:a16="http://schemas.microsoft.com/office/drawing/2014/main" id="{319F4101-0539-45EC-8037-91DA2054BB01}"/>
                  </a:ext>
                </a:extLst>
              </p:cNvPr>
              <p:cNvSpPr txBox="1"/>
              <p:nvPr/>
            </p:nvSpPr>
            <p:spPr>
              <a:xfrm>
                <a:off x="981152" y="3276448"/>
                <a:ext cx="3507606" cy="153888"/>
              </a:xfrm>
              <a:prstGeom prst="rect">
                <a:avLst/>
              </a:prstGeom>
              <a:solidFill>
                <a:srgbClr val="FFFFFF"/>
              </a:solidFill>
            </p:spPr>
            <p:txBody>
              <a:bodyPr wrap="square" lIns="0" tIns="0" rIns="0" bIns="0" rtlCol="0">
                <a:spAutoFit/>
              </a:bodyPr>
              <a:lstStyle/>
              <a:p>
                <a:pPr marL="0" marR="0" lvl="0" indent="0" defTabSz="1187323"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rPr>
                  <a:t>Baseline: R19 without </a:t>
                </a:r>
                <a:r>
                  <a:rPr kumimoji="1" lang="en-US" altLang="zh-CN" sz="1000" b="1" i="0" u="none" strike="noStrike" kern="0" cap="none" spc="0" normalizeH="0" baseline="0" noProof="0" dirty="0">
                    <a:ln>
                      <a:noFill/>
                    </a:ln>
                    <a:solidFill>
                      <a:srgbClr val="000000"/>
                    </a:solidFill>
                    <a:effectLst/>
                    <a:uLnTx/>
                    <a:uFillTx/>
                    <a:ea typeface="微软雅黑" panose="020B0503020204020204" pitchFamily="34" charset="-122"/>
                    <a:cs typeface="Arial"/>
                  </a:rPr>
                  <a:t>R</a:t>
                </a:r>
                <a:r>
                  <a:rPr kumimoji="1" lang="en-US" altLang="zh-CN" sz="1000" b="1" i="0" u="none" strike="noStrike" kern="0" cap="none" spc="0" normalizeH="0" baseline="-25000" noProof="0" dirty="0">
                    <a:ln>
                      <a:noFill/>
                    </a:ln>
                    <a:solidFill>
                      <a:srgbClr val="000000"/>
                    </a:solidFill>
                    <a:effectLst/>
                    <a:uLnTx/>
                    <a:uFillTx/>
                    <a:ea typeface="微软雅黑" panose="020B0503020204020204" pitchFamily="34" charset="-122"/>
                    <a:cs typeface="Arial"/>
                  </a:rPr>
                  <a:t>HH</a:t>
                </a:r>
                <a:r>
                  <a:rPr kumimoji="0" lang="en-US" altLang="zh-CN" sz="1000" b="0" i="0" u="none" strike="noStrike" kern="0" cap="none" spc="0" normalizeH="0" baseline="0" noProof="0" dirty="0">
                    <a:ln>
                      <a:noFill/>
                    </a:ln>
                    <a:solidFill>
                      <a:srgbClr val="2D2015"/>
                    </a:solidFill>
                    <a:effectLst/>
                    <a:uLnTx/>
                    <a:uFillTx/>
                    <a:cs typeface="Calibri" panose="020F0502020204030204" pitchFamily="34" charset="0"/>
                  </a:rPr>
                  <a:t> / </a:t>
                </a:r>
                <a14:m>
                  <m:oMath xmlns:m="http://schemas.openxmlformats.org/officeDocument/2006/math">
                    <m:sSub>
                      <m:sSubPr>
                        <m:ctrlPr>
                          <a:rPr kumimoji="0" lang="en-US" altLang="zh-CN" sz="1000" b="0"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ctrlPr>
                      </m:sSubPr>
                      <m:e>
                        <m:r>
                          <a:rPr kumimoji="0" lang="en-US" altLang="zh-CN" sz="1000" b="1"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𝐑</m:t>
                        </m:r>
                      </m:e>
                      <m:sub>
                        <m:r>
                          <m:rPr>
                            <m:sty m:val="p"/>
                          </m:rPr>
                          <a:rPr kumimoji="0" lang="en-US" altLang="zh-CN" sz="1000" b="0"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UU</m:t>
                        </m:r>
                      </m:sub>
                    </m:sSub>
                  </m:oMath>
                </a14:m>
                <a:r>
                  <a:rPr kumimoji="1" lang="en-US" altLang="zh-CN" sz="1000" b="1" i="0" u="none" strike="noStrike" kern="0" cap="none" spc="0" normalizeH="0" baseline="-25000" noProof="0" dirty="0">
                    <a:ln>
                      <a:noFill/>
                    </a:ln>
                    <a:solidFill>
                      <a:srgbClr val="000000"/>
                    </a:solidFill>
                    <a:effectLst/>
                    <a:uLnTx/>
                    <a:uFillTx/>
                    <a:ea typeface="微软雅黑" panose="020B0503020204020204" pitchFamily="34" charset="-122"/>
                    <a:cs typeface="Arial"/>
                  </a:rPr>
                  <a:t> </a:t>
                </a:r>
                <a:r>
                  <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rPr>
                  <a:t>reporting </a:t>
                </a:r>
              </a:p>
            </p:txBody>
          </p:sp>
        </mc:Choice>
        <mc:Fallback xmlns="">
          <p:sp>
            <p:nvSpPr>
              <p:cNvPr id="93" name="文本框 1266">
                <a:extLst>
                  <a:ext uri="{FF2B5EF4-FFF2-40B4-BE49-F238E27FC236}">
                    <a16:creationId xmlns:a16="http://schemas.microsoft.com/office/drawing/2014/main" id="{319F4101-0539-45EC-8037-91DA2054BB01}"/>
                  </a:ext>
                </a:extLst>
              </p:cNvPr>
              <p:cNvSpPr txBox="1">
                <a:spLocks noRot="1" noChangeAspect="1" noMove="1" noResize="1" noEditPoints="1" noAdjustHandles="1" noChangeArrowheads="1" noChangeShapeType="1" noTextEdit="1"/>
              </p:cNvSpPr>
              <p:nvPr/>
            </p:nvSpPr>
            <p:spPr>
              <a:xfrm>
                <a:off x="981152" y="3276448"/>
                <a:ext cx="3507606" cy="153888"/>
              </a:xfrm>
              <a:prstGeom prst="rect">
                <a:avLst/>
              </a:prstGeom>
              <a:blipFill>
                <a:blip r:embed="rId2"/>
                <a:stretch>
                  <a:fillRect l="-2261" t="-26923" b="-42308"/>
                </a:stretch>
              </a:blipFill>
            </p:spPr>
            <p:txBody>
              <a:bodyPr/>
              <a:lstStyle/>
              <a:p>
                <a:r>
                  <a:rPr lang="zh-CN" altLang="en-US">
                    <a:noFill/>
                  </a:rPr>
                  <a:t> </a:t>
                </a:r>
              </a:p>
            </p:txBody>
          </p:sp>
        </mc:Fallback>
      </mc:AlternateContent>
      <p:sp>
        <p:nvSpPr>
          <p:cNvPr id="144" name="Rectangle 143">
            <a:extLst>
              <a:ext uri="{FF2B5EF4-FFF2-40B4-BE49-F238E27FC236}">
                <a16:creationId xmlns:a16="http://schemas.microsoft.com/office/drawing/2014/main" id="{9545FCD6-ADA3-4555-B476-D46EB1D22512}"/>
              </a:ext>
            </a:extLst>
          </p:cNvPr>
          <p:cNvSpPr/>
          <p:nvPr/>
        </p:nvSpPr>
        <p:spPr>
          <a:xfrm>
            <a:off x="454306" y="1516297"/>
            <a:ext cx="981359"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cs typeface="Calibri" panose="020F0502020204030204" pitchFamily="34" charset="0"/>
              </a:rPr>
              <a:t>Single-Cell</a:t>
            </a:r>
            <a:endParaRPr kumimoji="0" lang="zh-CN" altLang="en-US" sz="1200" b="0" i="0" u="none" strike="noStrike" kern="0" cap="none" spc="0" normalizeH="0" baseline="0" noProof="0" dirty="0">
              <a:ln>
                <a:noFill/>
              </a:ln>
              <a:solidFill>
                <a:srgbClr val="1D1D1A"/>
              </a:solidFill>
              <a:effectLst/>
              <a:uLnTx/>
              <a:uFillTx/>
            </a:endParaRPr>
          </a:p>
        </p:txBody>
      </p:sp>
      <mc:AlternateContent xmlns:mc="http://schemas.openxmlformats.org/markup-compatibility/2006" xmlns:a14="http://schemas.microsoft.com/office/drawing/2010/main">
        <mc:Choice Requires="a14">
          <p:sp>
            <p:nvSpPr>
              <p:cNvPr id="145" name="文本框 1266">
                <a:extLst>
                  <a:ext uri="{FF2B5EF4-FFF2-40B4-BE49-F238E27FC236}">
                    <a16:creationId xmlns:a16="http://schemas.microsoft.com/office/drawing/2014/main" id="{95CC9E96-2305-4708-B72B-A49F9DBDC4AA}"/>
                  </a:ext>
                </a:extLst>
              </p:cNvPr>
              <p:cNvSpPr txBox="1"/>
              <p:nvPr/>
            </p:nvSpPr>
            <p:spPr>
              <a:xfrm>
                <a:off x="981152" y="3838007"/>
                <a:ext cx="3507606" cy="153888"/>
              </a:xfrm>
              <a:prstGeom prst="rect">
                <a:avLst/>
              </a:prstGeom>
              <a:solidFill>
                <a:srgbClr val="FFFFFF"/>
              </a:solidFill>
            </p:spPr>
            <p:txBody>
              <a:bodyPr wrap="square" lIns="0" tIns="0" rIns="0" bIns="0" rtlCol="0">
                <a:spAutoFit/>
              </a:bodyPr>
              <a:lstStyle/>
              <a:p>
                <a:pPr marL="0" marR="0" lvl="0" indent="0" defTabSz="1187323"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rPr>
                  <a:t>With Single-TRP with </a:t>
                </a:r>
                <a:r>
                  <a:rPr kumimoji="1" lang="en-US" altLang="zh-CN" sz="1000" b="1" i="0" u="none" strike="noStrike" kern="0" cap="none" spc="0" normalizeH="0" baseline="0" noProof="0" dirty="0">
                    <a:ln>
                      <a:noFill/>
                    </a:ln>
                    <a:solidFill>
                      <a:srgbClr val="000000"/>
                    </a:solidFill>
                    <a:effectLst/>
                    <a:uLnTx/>
                    <a:uFillTx/>
                    <a:ea typeface="微软雅黑" panose="020B0503020204020204" pitchFamily="34" charset="-122"/>
                    <a:cs typeface="Arial"/>
                  </a:rPr>
                  <a:t>R</a:t>
                </a:r>
                <a:r>
                  <a:rPr kumimoji="1" lang="en-US" altLang="zh-CN" sz="1000" b="1" i="0" u="none" strike="noStrike" kern="0" cap="none" spc="0" normalizeH="0" baseline="-25000" noProof="0" dirty="0">
                    <a:ln>
                      <a:noFill/>
                    </a:ln>
                    <a:solidFill>
                      <a:srgbClr val="000000"/>
                    </a:solidFill>
                    <a:effectLst/>
                    <a:uLnTx/>
                    <a:uFillTx/>
                    <a:ea typeface="微软雅黑" panose="020B0503020204020204" pitchFamily="34" charset="-122"/>
                    <a:cs typeface="Arial"/>
                  </a:rPr>
                  <a:t>HH</a:t>
                </a:r>
                <a:r>
                  <a:rPr kumimoji="0" lang="en-US" altLang="zh-CN" sz="1000" b="0" i="0" u="none" strike="noStrike" kern="0" cap="none" spc="0" normalizeH="0" baseline="0" noProof="0" dirty="0">
                    <a:ln>
                      <a:noFill/>
                    </a:ln>
                    <a:solidFill>
                      <a:srgbClr val="2D2015"/>
                    </a:solidFill>
                    <a:effectLst/>
                    <a:uLnTx/>
                    <a:uFillTx/>
                    <a:cs typeface="Calibri" panose="020F0502020204030204" pitchFamily="34" charset="0"/>
                  </a:rPr>
                  <a:t> / </a:t>
                </a:r>
                <a14:m>
                  <m:oMath xmlns:m="http://schemas.openxmlformats.org/officeDocument/2006/math">
                    <m:sSub>
                      <m:sSubPr>
                        <m:ctrlPr>
                          <a:rPr kumimoji="0" lang="en-US" altLang="zh-CN" sz="1000" b="0"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ctrlPr>
                      </m:sSubPr>
                      <m:e>
                        <m:r>
                          <a:rPr kumimoji="0" lang="en-US" altLang="zh-CN" sz="1000" b="1"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𝐑</m:t>
                        </m:r>
                      </m:e>
                      <m:sub>
                        <m:r>
                          <m:rPr>
                            <m:sty m:val="p"/>
                          </m:rPr>
                          <a:rPr kumimoji="0" lang="en-US" altLang="zh-CN" sz="1000" b="0"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UU</m:t>
                        </m:r>
                      </m:sub>
                    </m:sSub>
                  </m:oMath>
                </a14:m>
                <a:r>
                  <a:rPr kumimoji="1" lang="en-US" altLang="zh-CN" sz="1000" b="1" i="0" u="none" strike="noStrike" kern="0" cap="none" spc="0" normalizeH="0" baseline="-25000" noProof="0" dirty="0">
                    <a:ln>
                      <a:noFill/>
                    </a:ln>
                    <a:solidFill>
                      <a:srgbClr val="000000"/>
                    </a:solidFill>
                    <a:effectLst/>
                    <a:uLnTx/>
                    <a:uFillTx/>
                    <a:ea typeface="微软雅黑" panose="020B0503020204020204" pitchFamily="34" charset="-122"/>
                    <a:cs typeface="Arial"/>
                  </a:rPr>
                  <a:t> </a:t>
                </a:r>
                <a:r>
                  <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rPr>
                  <a:t>reporting (</a:t>
                </a:r>
                <a14:m>
                  <m:oMath xmlns:m="http://schemas.openxmlformats.org/officeDocument/2006/math">
                    <m:sSub>
                      <m:sSubPr>
                        <m:ctrlPr>
                          <a:rPr kumimoji="1" lang="en-US" altLang="zh-CN" sz="1000" b="0" i="1" u="none" strike="noStrike" kern="0" cap="none" spc="0" normalizeH="0" baseline="0" noProof="0" smtClean="0">
                            <a:ln>
                              <a:noFill/>
                            </a:ln>
                            <a:solidFill>
                              <a:srgbClr val="000000"/>
                            </a:solidFill>
                            <a:effectLst/>
                            <a:uLnTx/>
                            <a:uFillTx/>
                            <a:latin typeface="Cambria Math" panose="02040503050406030204" pitchFamily="18" charset="0"/>
                            <a:ea typeface="微软雅黑" panose="020B0503020204020204" pitchFamily="34" charset="-122"/>
                            <a:cs typeface="Arial"/>
                          </a:rPr>
                        </m:ctrlPr>
                      </m:sSubPr>
                      <m:e>
                        <m:r>
                          <a:rPr kumimoji="1" lang="en-US" altLang="zh-CN" sz="1000" b="0" i="1" u="none" strike="noStrike" kern="0" cap="none" spc="0" normalizeH="0" baseline="0" noProof="0" smtClean="0">
                            <a:ln>
                              <a:noFill/>
                            </a:ln>
                            <a:solidFill>
                              <a:srgbClr val="000000"/>
                            </a:solidFill>
                            <a:effectLst/>
                            <a:uLnTx/>
                            <a:uFillTx/>
                            <a:latin typeface="Cambria Math" panose="02040503050406030204" pitchFamily="18" charset="0"/>
                            <a:ea typeface="微软雅黑" panose="020B0503020204020204" pitchFamily="34" charset="-122"/>
                            <a:cs typeface="Arial"/>
                          </a:rPr>
                          <m:t>𝑁</m:t>
                        </m:r>
                      </m:e>
                      <m:sub>
                        <m:r>
                          <a:rPr kumimoji="1" lang="en-US" altLang="zh-CN" sz="1000" b="0" i="1" u="none" strike="noStrike" kern="0" cap="none" spc="0" normalizeH="0" baseline="0" noProof="0" smtClean="0">
                            <a:ln>
                              <a:noFill/>
                            </a:ln>
                            <a:solidFill>
                              <a:srgbClr val="000000"/>
                            </a:solidFill>
                            <a:effectLst/>
                            <a:uLnTx/>
                            <a:uFillTx/>
                            <a:latin typeface="Cambria Math" panose="02040503050406030204" pitchFamily="18" charset="0"/>
                            <a:ea typeface="微软雅黑" panose="020B0503020204020204" pitchFamily="34" charset="-122"/>
                            <a:cs typeface="Arial"/>
                          </a:rPr>
                          <m:t>𝑅𝑈𝑈</m:t>
                        </m:r>
                      </m:sub>
                    </m:sSub>
                    <m:r>
                      <a:rPr kumimoji="1" lang="en-US" altLang="zh-CN" sz="1000" b="0" i="1" u="none" strike="noStrike" kern="0" cap="none" spc="0" normalizeH="0" baseline="0" noProof="0" smtClean="0">
                        <a:ln>
                          <a:noFill/>
                        </a:ln>
                        <a:solidFill>
                          <a:srgbClr val="000000"/>
                        </a:solidFill>
                        <a:effectLst/>
                        <a:uLnTx/>
                        <a:uFillTx/>
                        <a:latin typeface="Cambria Math" panose="02040503050406030204" pitchFamily="18" charset="0"/>
                        <a:ea typeface="微软雅黑" panose="020B0503020204020204" pitchFamily="34" charset="-122"/>
                        <a:cs typeface="Arial"/>
                      </a:rPr>
                      <m:t>=1,3,5)</m:t>
                    </m:r>
                  </m:oMath>
                </a14:m>
                <a:r>
                  <a:rPr kumimoji="1" lang="en-US" altLang="zh-CN" sz="1000" b="0" i="0" u="none" strike="noStrike" kern="0" cap="none" spc="0" normalizeH="0" baseline="0" noProof="0" dirty="0">
                    <a:ln>
                      <a:noFill/>
                    </a:ln>
                    <a:solidFill>
                      <a:srgbClr val="000000"/>
                    </a:solidFill>
                    <a:effectLst/>
                    <a:uLnTx/>
                    <a:uFillTx/>
                    <a:ea typeface="微软雅黑" panose="020B0503020204020204" pitchFamily="34" charset="-122"/>
                    <a:cs typeface="Arial"/>
                  </a:rPr>
                  <a:t> </a:t>
                </a:r>
              </a:p>
            </p:txBody>
          </p:sp>
        </mc:Choice>
        <mc:Fallback xmlns="">
          <p:sp>
            <p:nvSpPr>
              <p:cNvPr id="145" name="文本框 1266">
                <a:extLst>
                  <a:ext uri="{FF2B5EF4-FFF2-40B4-BE49-F238E27FC236}">
                    <a16:creationId xmlns:a16="http://schemas.microsoft.com/office/drawing/2014/main" id="{95CC9E96-2305-4708-B72B-A49F9DBDC4AA}"/>
                  </a:ext>
                </a:extLst>
              </p:cNvPr>
              <p:cNvSpPr txBox="1">
                <a:spLocks noRot="1" noChangeAspect="1" noMove="1" noResize="1" noEditPoints="1" noAdjustHandles="1" noChangeArrowheads="1" noChangeShapeType="1" noTextEdit="1"/>
              </p:cNvSpPr>
              <p:nvPr/>
            </p:nvSpPr>
            <p:spPr>
              <a:xfrm>
                <a:off x="981152" y="3838007"/>
                <a:ext cx="3507606" cy="153888"/>
              </a:xfrm>
              <a:prstGeom prst="rect">
                <a:avLst/>
              </a:prstGeom>
              <a:blipFill>
                <a:blip r:embed="rId3"/>
                <a:stretch>
                  <a:fillRect l="-2261" t="-32000" b="-48000"/>
                </a:stretch>
              </a:blipFill>
            </p:spPr>
            <p:txBody>
              <a:bodyPr/>
              <a:lstStyle/>
              <a:p>
                <a:r>
                  <a:rPr lang="zh-CN" altLang="en-US">
                    <a:noFill/>
                  </a:rPr>
                  <a:t> </a:t>
                </a:r>
              </a:p>
            </p:txBody>
          </p:sp>
        </mc:Fallback>
      </mc:AlternateContent>
      <p:sp>
        <p:nvSpPr>
          <p:cNvPr id="146" name="矩形 1246">
            <a:extLst>
              <a:ext uri="{FF2B5EF4-FFF2-40B4-BE49-F238E27FC236}">
                <a16:creationId xmlns:a16="http://schemas.microsoft.com/office/drawing/2014/main" id="{5EFDD033-1A07-4E11-98E7-950E05644AA0}"/>
              </a:ext>
            </a:extLst>
          </p:cNvPr>
          <p:cNvSpPr/>
          <p:nvPr/>
        </p:nvSpPr>
        <p:spPr>
          <a:xfrm>
            <a:off x="594063" y="2319247"/>
            <a:ext cx="233031" cy="485790"/>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47" name="文本框 1248">
            <a:extLst>
              <a:ext uri="{FF2B5EF4-FFF2-40B4-BE49-F238E27FC236}">
                <a16:creationId xmlns:a16="http://schemas.microsoft.com/office/drawing/2014/main" id="{EF1C9382-8293-44BA-9AE5-BB69163863B8}"/>
              </a:ext>
            </a:extLst>
          </p:cNvPr>
          <p:cNvSpPr txBox="1"/>
          <p:nvPr/>
        </p:nvSpPr>
        <p:spPr>
          <a:xfrm>
            <a:off x="443457" y="2088220"/>
            <a:ext cx="523388" cy="231227"/>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1X </a:t>
            </a:r>
            <a:endParaRPr lang="zh-CN" altLang="en-US" sz="1100" kern="0" dirty="0">
              <a:solidFill>
                <a:prstClr val="black">
                  <a:lumMod val="65000"/>
                  <a:lumOff val="35000"/>
                </a:prstClr>
              </a:solidFill>
              <a:ea typeface="微软雅黑"/>
              <a:cs typeface="Arial"/>
            </a:endParaRPr>
          </a:p>
        </p:txBody>
      </p:sp>
      <p:cxnSp>
        <p:nvCxnSpPr>
          <p:cNvPr id="148" name="直接箭头连接符 1250">
            <a:extLst>
              <a:ext uri="{FF2B5EF4-FFF2-40B4-BE49-F238E27FC236}">
                <a16:creationId xmlns:a16="http://schemas.microsoft.com/office/drawing/2014/main" id="{D126DDD3-B5BA-4EC1-95D4-1AC80E8E646A}"/>
              </a:ext>
            </a:extLst>
          </p:cNvPr>
          <p:cNvCxnSpPr>
            <a:cxnSpLocks/>
          </p:cNvCxnSpPr>
          <p:nvPr/>
        </p:nvCxnSpPr>
        <p:spPr>
          <a:xfrm flipV="1">
            <a:off x="454312" y="2800405"/>
            <a:ext cx="2403670" cy="13327"/>
          </a:xfrm>
          <a:prstGeom prst="straightConnector1">
            <a:avLst/>
          </a:prstGeom>
          <a:noFill/>
          <a:ln w="28575" cap="flat" cmpd="sng" algn="ctr">
            <a:solidFill>
              <a:sysClr val="windowText" lastClr="000000"/>
            </a:solidFill>
            <a:prstDash val="solid"/>
            <a:miter lim="800000"/>
            <a:tailEnd type="triangle"/>
          </a:ln>
          <a:effectLst/>
        </p:spPr>
      </p:cxnSp>
      <p:sp>
        <p:nvSpPr>
          <p:cNvPr id="149" name="矩形 1245">
            <a:extLst>
              <a:ext uri="{FF2B5EF4-FFF2-40B4-BE49-F238E27FC236}">
                <a16:creationId xmlns:a16="http://schemas.microsoft.com/office/drawing/2014/main" id="{5BFDB402-13F4-4A3B-B7F5-7FFCCBC7F9E1}"/>
              </a:ext>
            </a:extLst>
          </p:cNvPr>
          <p:cNvSpPr/>
          <p:nvPr/>
        </p:nvSpPr>
        <p:spPr>
          <a:xfrm>
            <a:off x="1173753" y="2874166"/>
            <a:ext cx="1307168" cy="337904"/>
          </a:xfrm>
          <a:prstGeom prst="rect">
            <a:avLst/>
          </a:prstGeom>
        </p:spPr>
        <p:txBody>
          <a:bodyPr wrap="square">
            <a:spAutoFit/>
          </a:bodyPr>
          <a:lstStyle/>
          <a:p>
            <a:pPr defTabSz="914112">
              <a:defRPr/>
            </a:pPr>
            <a:r>
              <a:rPr lang="en-US" altLang="zh-CN" sz="1100" kern="0" dirty="0">
                <a:solidFill>
                  <a:prstClr val="black"/>
                </a:solidFill>
                <a:ea typeface="微软雅黑" panose="020B0503020204020204" pitchFamily="34" charset="-122"/>
                <a:cs typeface="Arial"/>
              </a:rPr>
              <a:t>Cell Average</a:t>
            </a:r>
            <a:endParaRPr lang="zh-CN" altLang="en-US" sz="1100" dirty="0">
              <a:solidFill>
                <a:prstClr val="black"/>
              </a:solidFill>
              <a:ea typeface="等线" panose="02010600030101010101" pitchFamily="2" charset="-122"/>
              <a:cs typeface="Arial"/>
            </a:endParaRPr>
          </a:p>
        </p:txBody>
      </p:sp>
      <p:sp>
        <p:nvSpPr>
          <p:cNvPr id="150" name="矩形 1252">
            <a:extLst>
              <a:ext uri="{FF2B5EF4-FFF2-40B4-BE49-F238E27FC236}">
                <a16:creationId xmlns:a16="http://schemas.microsoft.com/office/drawing/2014/main" id="{A6569481-BBEC-4115-A09D-AD3B09A52341}"/>
              </a:ext>
            </a:extLst>
          </p:cNvPr>
          <p:cNvSpPr/>
          <p:nvPr/>
        </p:nvSpPr>
        <p:spPr>
          <a:xfrm>
            <a:off x="4001153" y="2912426"/>
            <a:ext cx="940982" cy="231227"/>
          </a:xfrm>
          <a:prstGeom prst="rect">
            <a:avLst/>
          </a:prstGeom>
        </p:spPr>
        <p:txBody>
          <a:bodyPr wrap="square">
            <a:spAutoFit/>
          </a:bodyPr>
          <a:lstStyle/>
          <a:p>
            <a:pPr defTabSz="914112">
              <a:defRPr/>
            </a:pPr>
            <a:r>
              <a:rPr lang="en-US" altLang="zh-CN" sz="1100" kern="0" dirty="0">
                <a:solidFill>
                  <a:prstClr val="black"/>
                </a:solidFill>
                <a:ea typeface="微软雅黑" panose="020B0503020204020204" pitchFamily="34" charset="-122"/>
                <a:cs typeface="Arial"/>
              </a:rPr>
              <a:t>Cell Edge</a:t>
            </a:r>
            <a:endParaRPr lang="zh-CN" altLang="en-US" sz="1100" dirty="0">
              <a:solidFill>
                <a:prstClr val="black"/>
              </a:solidFill>
              <a:ea typeface="等线" panose="02010600030101010101" pitchFamily="2" charset="-122"/>
              <a:cs typeface="Arial"/>
            </a:endParaRPr>
          </a:p>
        </p:txBody>
      </p:sp>
      <p:sp>
        <p:nvSpPr>
          <p:cNvPr id="151" name="矩形 1255">
            <a:extLst>
              <a:ext uri="{FF2B5EF4-FFF2-40B4-BE49-F238E27FC236}">
                <a16:creationId xmlns:a16="http://schemas.microsoft.com/office/drawing/2014/main" id="{68BCB27F-DE28-4499-B9DF-05C377C884CF}"/>
              </a:ext>
            </a:extLst>
          </p:cNvPr>
          <p:cNvSpPr/>
          <p:nvPr/>
        </p:nvSpPr>
        <p:spPr>
          <a:xfrm>
            <a:off x="3175785" y="2296788"/>
            <a:ext cx="229905" cy="504735"/>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cxnSp>
        <p:nvCxnSpPr>
          <p:cNvPr id="152" name="直接箭头连接符 1258">
            <a:extLst>
              <a:ext uri="{FF2B5EF4-FFF2-40B4-BE49-F238E27FC236}">
                <a16:creationId xmlns:a16="http://schemas.microsoft.com/office/drawing/2014/main" id="{79C93C0E-FB32-4AA4-ABB9-31CD2ECC3549}"/>
              </a:ext>
            </a:extLst>
          </p:cNvPr>
          <p:cNvCxnSpPr>
            <a:cxnSpLocks/>
          </p:cNvCxnSpPr>
          <p:nvPr/>
        </p:nvCxnSpPr>
        <p:spPr>
          <a:xfrm flipV="1">
            <a:off x="3149927" y="2783056"/>
            <a:ext cx="2254925" cy="21718"/>
          </a:xfrm>
          <a:prstGeom prst="straightConnector1">
            <a:avLst/>
          </a:prstGeom>
          <a:noFill/>
          <a:ln w="28575" cap="flat" cmpd="sng" algn="ctr">
            <a:solidFill>
              <a:sysClr val="windowText" lastClr="000000"/>
            </a:solidFill>
            <a:prstDash val="solid"/>
            <a:miter lim="800000"/>
            <a:tailEnd type="triangle"/>
          </a:ln>
          <a:effectLst/>
        </p:spPr>
      </p:cxnSp>
      <p:sp>
        <p:nvSpPr>
          <p:cNvPr id="153" name="文本框 1254">
            <a:extLst>
              <a:ext uri="{FF2B5EF4-FFF2-40B4-BE49-F238E27FC236}">
                <a16:creationId xmlns:a16="http://schemas.microsoft.com/office/drawing/2014/main" id="{DD623FA9-F6A7-4424-819E-B6310C7C6B1A}"/>
              </a:ext>
            </a:extLst>
          </p:cNvPr>
          <p:cNvSpPr txBox="1"/>
          <p:nvPr/>
        </p:nvSpPr>
        <p:spPr>
          <a:xfrm>
            <a:off x="2980955" y="2073114"/>
            <a:ext cx="571546" cy="231227"/>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1X </a:t>
            </a:r>
            <a:endParaRPr lang="zh-CN" altLang="en-US" sz="1100" kern="0" dirty="0">
              <a:solidFill>
                <a:prstClr val="black">
                  <a:lumMod val="65000"/>
                  <a:lumOff val="35000"/>
                </a:prstClr>
              </a:solidFill>
              <a:ea typeface="微软雅黑"/>
              <a:cs typeface="Arial"/>
            </a:endParaRPr>
          </a:p>
        </p:txBody>
      </p:sp>
      <p:sp>
        <p:nvSpPr>
          <p:cNvPr id="154" name="矩形 72">
            <a:extLst>
              <a:ext uri="{FF2B5EF4-FFF2-40B4-BE49-F238E27FC236}">
                <a16:creationId xmlns:a16="http://schemas.microsoft.com/office/drawing/2014/main" id="{9C1420CC-CEFE-481C-A484-198D4CA751A9}"/>
              </a:ext>
            </a:extLst>
          </p:cNvPr>
          <p:cNvSpPr/>
          <p:nvPr/>
        </p:nvSpPr>
        <p:spPr>
          <a:xfrm>
            <a:off x="3963077" y="2166683"/>
            <a:ext cx="229905" cy="616372"/>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55" name="文本框 1254">
            <a:extLst>
              <a:ext uri="{FF2B5EF4-FFF2-40B4-BE49-F238E27FC236}">
                <a16:creationId xmlns:a16="http://schemas.microsoft.com/office/drawing/2014/main" id="{06143C64-6378-45CF-8E27-BD72E452450A}"/>
              </a:ext>
            </a:extLst>
          </p:cNvPr>
          <p:cNvSpPr txBox="1"/>
          <p:nvPr/>
        </p:nvSpPr>
        <p:spPr>
          <a:xfrm>
            <a:off x="3792256" y="1916146"/>
            <a:ext cx="571546"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1.13X </a:t>
            </a:r>
            <a:endParaRPr lang="zh-CN" altLang="en-US" sz="1100" kern="0" dirty="0">
              <a:solidFill>
                <a:prstClr val="black">
                  <a:lumMod val="65000"/>
                  <a:lumOff val="35000"/>
                </a:prstClr>
              </a:solidFill>
              <a:ea typeface="微软雅黑"/>
              <a:cs typeface="Arial"/>
            </a:endParaRPr>
          </a:p>
        </p:txBody>
      </p:sp>
      <p:sp>
        <p:nvSpPr>
          <p:cNvPr id="156" name="矩形 72">
            <a:extLst>
              <a:ext uri="{FF2B5EF4-FFF2-40B4-BE49-F238E27FC236}">
                <a16:creationId xmlns:a16="http://schemas.microsoft.com/office/drawing/2014/main" id="{6EED2B42-049A-4D96-97F4-0CA6C88C285E}"/>
              </a:ext>
            </a:extLst>
          </p:cNvPr>
          <p:cNvSpPr/>
          <p:nvPr/>
        </p:nvSpPr>
        <p:spPr>
          <a:xfrm>
            <a:off x="4414496" y="2097815"/>
            <a:ext cx="224402" cy="695035"/>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57" name="文本框 1254">
            <a:extLst>
              <a:ext uri="{FF2B5EF4-FFF2-40B4-BE49-F238E27FC236}">
                <a16:creationId xmlns:a16="http://schemas.microsoft.com/office/drawing/2014/main" id="{1D40FF3B-3634-4D5F-B06B-5D5F2F271D10}"/>
              </a:ext>
            </a:extLst>
          </p:cNvPr>
          <p:cNvSpPr txBox="1"/>
          <p:nvPr/>
        </p:nvSpPr>
        <p:spPr>
          <a:xfrm>
            <a:off x="4242857" y="1811504"/>
            <a:ext cx="571546"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1.23X </a:t>
            </a:r>
            <a:endParaRPr lang="zh-CN" altLang="en-US" sz="1100" kern="0" dirty="0">
              <a:solidFill>
                <a:prstClr val="black">
                  <a:lumMod val="65000"/>
                  <a:lumOff val="35000"/>
                </a:prstClr>
              </a:solidFill>
              <a:ea typeface="微软雅黑"/>
              <a:cs typeface="Arial"/>
            </a:endParaRPr>
          </a:p>
        </p:txBody>
      </p:sp>
      <p:sp>
        <p:nvSpPr>
          <p:cNvPr id="158" name="矩形 72">
            <a:extLst>
              <a:ext uri="{FF2B5EF4-FFF2-40B4-BE49-F238E27FC236}">
                <a16:creationId xmlns:a16="http://schemas.microsoft.com/office/drawing/2014/main" id="{95B40053-6458-4B07-B379-0A92BDAD2B52}"/>
              </a:ext>
            </a:extLst>
          </p:cNvPr>
          <p:cNvSpPr/>
          <p:nvPr/>
        </p:nvSpPr>
        <p:spPr>
          <a:xfrm>
            <a:off x="4860412" y="2034782"/>
            <a:ext cx="236355" cy="753901"/>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59" name="文本框 1254">
            <a:extLst>
              <a:ext uri="{FF2B5EF4-FFF2-40B4-BE49-F238E27FC236}">
                <a16:creationId xmlns:a16="http://schemas.microsoft.com/office/drawing/2014/main" id="{89FBEFF1-A066-4A67-A844-C1DDD805DBC3}"/>
              </a:ext>
            </a:extLst>
          </p:cNvPr>
          <p:cNvSpPr txBox="1"/>
          <p:nvPr/>
        </p:nvSpPr>
        <p:spPr>
          <a:xfrm>
            <a:off x="4693458" y="1714815"/>
            <a:ext cx="571546"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1.29X </a:t>
            </a:r>
            <a:endParaRPr lang="zh-CN" altLang="en-US" sz="1100" kern="0" dirty="0">
              <a:solidFill>
                <a:prstClr val="black">
                  <a:lumMod val="65000"/>
                  <a:lumOff val="35000"/>
                </a:prstClr>
              </a:solidFill>
              <a:ea typeface="微软雅黑"/>
              <a:cs typeface="Arial"/>
            </a:endParaRPr>
          </a:p>
        </p:txBody>
      </p:sp>
      <p:sp>
        <p:nvSpPr>
          <p:cNvPr id="160" name="矩形 1246">
            <a:extLst>
              <a:ext uri="{FF2B5EF4-FFF2-40B4-BE49-F238E27FC236}">
                <a16:creationId xmlns:a16="http://schemas.microsoft.com/office/drawing/2014/main" id="{62A8D313-4F37-4232-933C-1F1BEFF1F71D}"/>
              </a:ext>
            </a:extLst>
          </p:cNvPr>
          <p:cNvSpPr/>
          <p:nvPr/>
        </p:nvSpPr>
        <p:spPr>
          <a:xfrm>
            <a:off x="1463620" y="2272936"/>
            <a:ext cx="233031" cy="534247"/>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dirty="0">
              <a:solidFill>
                <a:srgbClr val="666666"/>
              </a:solidFill>
              <a:latin typeface="Calibri"/>
              <a:ea typeface="宋体" panose="02010600030101010101" pitchFamily="2" charset="-122"/>
              <a:cs typeface="Arial"/>
            </a:endParaRPr>
          </a:p>
        </p:txBody>
      </p:sp>
      <p:sp>
        <p:nvSpPr>
          <p:cNvPr id="161" name="文本框 1248">
            <a:extLst>
              <a:ext uri="{FF2B5EF4-FFF2-40B4-BE49-F238E27FC236}">
                <a16:creationId xmlns:a16="http://schemas.microsoft.com/office/drawing/2014/main" id="{7DD75E25-B430-4455-92BA-78F196344450}"/>
              </a:ext>
            </a:extLst>
          </p:cNvPr>
          <p:cNvSpPr txBox="1"/>
          <p:nvPr/>
        </p:nvSpPr>
        <p:spPr>
          <a:xfrm>
            <a:off x="1280070" y="2001769"/>
            <a:ext cx="598415"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1.04X </a:t>
            </a:r>
            <a:endParaRPr lang="zh-CN" altLang="en-US" sz="1100" kern="0" dirty="0">
              <a:solidFill>
                <a:prstClr val="black">
                  <a:lumMod val="65000"/>
                  <a:lumOff val="35000"/>
                </a:prstClr>
              </a:solidFill>
              <a:ea typeface="微软雅黑"/>
              <a:cs typeface="Arial"/>
            </a:endParaRPr>
          </a:p>
        </p:txBody>
      </p:sp>
      <p:sp>
        <p:nvSpPr>
          <p:cNvPr id="162" name="矩形 1246">
            <a:extLst>
              <a:ext uri="{FF2B5EF4-FFF2-40B4-BE49-F238E27FC236}">
                <a16:creationId xmlns:a16="http://schemas.microsoft.com/office/drawing/2014/main" id="{BD97CAC5-B500-44D0-8639-A46EA17B4569}"/>
              </a:ext>
            </a:extLst>
          </p:cNvPr>
          <p:cNvSpPr/>
          <p:nvPr/>
        </p:nvSpPr>
        <p:spPr>
          <a:xfrm>
            <a:off x="1906687" y="2211850"/>
            <a:ext cx="233031" cy="600685"/>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dirty="0">
              <a:solidFill>
                <a:srgbClr val="666666"/>
              </a:solidFill>
              <a:latin typeface="Calibri"/>
              <a:ea typeface="宋体" panose="02010600030101010101" pitchFamily="2" charset="-122"/>
              <a:cs typeface="Arial"/>
            </a:endParaRPr>
          </a:p>
        </p:txBody>
      </p:sp>
      <p:sp>
        <p:nvSpPr>
          <p:cNvPr id="163" name="文本框 71">
            <a:extLst>
              <a:ext uri="{FF2B5EF4-FFF2-40B4-BE49-F238E27FC236}">
                <a16:creationId xmlns:a16="http://schemas.microsoft.com/office/drawing/2014/main" id="{156AB6A6-C073-4C94-AC2D-9375AC050710}"/>
              </a:ext>
            </a:extLst>
          </p:cNvPr>
          <p:cNvSpPr txBox="1"/>
          <p:nvPr/>
        </p:nvSpPr>
        <p:spPr>
          <a:xfrm>
            <a:off x="1615588" y="1913161"/>
            <a:ext cx="800797"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1.07X </a:t>
            </a:r>
            <a:endParaRPr lang="zh-CN" altLang="en-US" sz="1100" kern="0" dirty="0">
              <a:solidFill>
                <a:prstClr val="black">
                  <a:lumMod val="65000"/>
                  <a:lumOff val="35000"/>
                </a:prstClr>
              </a:solidFill>
              <a:ea typeface="微软雅黑"/>
              <a:cs typeface="Arial"/>
            </a:endParaRPr>
          </a:p>
        </p:txBody>
      </p:sp>
      <p:sp>
        <p:nvSpPr>
          <p:cNvPr id="164" name="矩形 70">
            <a:extLst>
              <a:ext uri="{FF2B5EF4-FFF2-40B4-BE49-F238E27FC236}">
                <a16:creationId xmlns:a16="http://schemas.microsoft.com/office/drawing/2014/main" id="{E6148C0A-306B-4D6F-A062-45EB3BF92BA8}"/>
              </a:ext>
            </a:extLst>
          </p:cNvPr>
          <p:cNvSpPr/>
          <p:nvPr/>
        </p:nvSpPr>
        <p:spPr>
          <a:xfrm>
            <a:off x="2351061" y="2175397"/>
            <a:ext cx="213047" cy="634245"/>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dirty="0">
              <a:solidFill>
                <a:srgbClr val="666666"/>
              </a:solidFill>
              <a:latin typeface="Calibri"/>
              <a:ea typeface="宋体" panose="02010600030101010101" pitchFamily="2" charset="-122"/>
              <a:cs typeface="Arial"/>
            </a:endParaRPr>
          </a:p>
        </p:txBody>
      </p:sp>
      <p:sp>
        <p:nvSpPr>
          <p:cNvPr id="165" name="文本框 71">
            <a:extLst>
              <a:ext uri="{FF2B5EF4-FFF2-40B4-BE49-F238E27FC236}">
                <a16:creationId xmlns:a16="http://schemas.microsoft.com/office/drawing/2014/main" id="{AA01BED2-0469-4031-A0EF-E2B445A6322F}"/>
              </a:ext>
            </a:extLst>
          </p:cNvPr>
          <p:cNvSpPr txBox="1"/>
          <p:nvPr/>
        </p:nvSpPr>
        <p:spPr>
          <a:xfrm>
            <a:off x="2072367" y="1826610"/>
            <a:ext cx="800797"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1.09X </a:t>
            </a:r>
            <a:endParaRPr lang="zh-CN" altLang="en-US" sz="1100" kern="0" dirty="0">
              <a:solidFill>
                <a:prstClr val="black">
                  <a:lumMod val="65000"/>
                  <a:lumOff val="35000"/>
                </a:prstClr>
              </a:solidFill>
              <a:ea typeface="微软雅黑"/>
              <a:cs typeface="Arial"/>
            </a:endParaRPr>
          </a:p>
        </p:txBody>
      </p:sp>
      <p:sp>
        <p:nvSpPr>
          <p:cNvPr id="166" name="文本框 1267">
            <a:extLst>
              <a:ext uri="{FF2B5EF4-FFF2-40B4-BE49-F238E27FC236}">
                <a16:creationId xmlns:a16="http://schemas.microsoft.com/office/drawing/2014/main" id="{78560C78-8F53-43BE-A348-2EE07A347373}"/>
              </a:ext>
            </a:extLst>
          </p:cNvPr>
          <p:cNvSpPr txBox="1"/>
          <p:nvPr/>
        </p:nvSpPr>
        <p:spPr>
          <a:xfrm>
            <a:off x="1000569" y="3540525"/>
            <a:ext cx="2784249" cy="153888"/>
          </a:xfrm>
          <a:prstGeom prst="rect">
            <a:avLst/>
          </a:prstGeom>
          <a:solidFill>
            <a:schemeClr val="tx2"/>
          </a:solidFill>
        </p:spPr>
        <p:txBody>
          <a:bodyPr wrap="square" lIns="0" tIns="0" rIns="0" bIns="0" rtlCol="0">
            <a:spAutoFit/>
          </a:bodyPr>
          <a:lstStyle/>
          <a:p>
            <a:pPr lvl="0" defTabSz="1187323">
              <a:defRPr/>
            </a:pPr>
            <a:r>
              <a:rPr kumimoji="1" lang="en-US" altLang="zh-CN" sz="1000" kern="0" dirty="0">
                <a:latin typeface="Arial" panose="020B0604020202020204"/>
                <a:ea typeface="微软雅黑" panose="020B0503020204020204" pitchFamily="34" charset="-122"/>
                <a:cs typeface="Arial"/>
              </a:rPr>
              <a:t>Single-</a:t>
            </a:r>
            <a:r>
              <a:rPr kumimoji="1" lang="en-US" altLang="zh-CN" sz="1000" kern="0" dirty="0">
                <a:solidFill>
                  <a:srgbClr val="000000"/>
                </a:solidFill>
                <a:ea typeface="微软雅黑" panose="020B0503020204020204" pitchFamily="34" charset="-122"/>
                <a:cs typeface="Arial"/>
              </a:rPr>
              <a:t>TRP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a:t>
            </a:r>
            <a:r>
              <a:rPr lang="en-US" altLang="zh-CN" sz="1000" dirty="0">
                <a:solidFill>
                  <a:srgbClr val="2D2015"/>
                </a:solidFill>
                <a:cs typeface="Calibri" panose="020F0502020204030204" pitchFamily="34" charset="0"/>
              </a:rPr>
              <a:t> </a:t>
            </a:r>
            <a:r>
              <a:rPr kumimoji="1" lang="en-US" altLang="zh-CN" sz="1000" kern="0" dirty="0">
                <a:solidFill>
                  <a:srgbClr val="000000"/>
                </a:solidFill>
                <a:ea typeface="微软雅黑" panose="020B0503020204020204" pitchFamily="34" charset="-122"/>
                <a:cs typeface="Arial"/>
              </a:rPr>
              <a:t>reporting </a:t>
            </a:r>
            <a:endPar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endParaRPr>
          </a:p>
        </p:txBody>
      </p:sp>
      <p:sp>
        <p:nvSpPr>
          <p:cNvPr id="167" name="矩形 1269">
            <a:extLst>
              <a:ext uri="{FF2B5EF4-FFF2-40B4-BE49-F238E27FC236}">
                <a16:creationId xmlns:a16="http://schemas.microsoft.com/office/drawing/2014/main" id="{A27F9A95-10F4-401D-B1E3-F926A21C1DB5}"/>
              </a:ext>
            </a:extLst>
          </p:cNvPr>
          <p:cNvSpPr/>
          <p:nvPr/>
        </p:nvSpPr>
        <p:spPr>
          <a:xfrm>
            <a:off x="553177" y="3541853"/>
            <a:ext cx="350180" cy="169073"/>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dirty="0">
              <a:ln>
                <a:noFill/>
              </a:ln>
              <a:solidFill>
                <a:srgbClr val="666666"/>
              </a:solidFill>
              <a:effectLst/>
              <a:uLnTx/>
              <a:uFillTx/>
              <a:latin typeface="Calibri"/>
              <a:ea typeface="宋体" panose="02010600030101010101" pitchFamily="2" charset="-122"/>
              <a:cs typeface="Arial"/>
            </a:endParaRPr>
          </a:p>
        </p:txBody>
      </p:sp>
      <p:sp>
        <p:nvSpPr>
          <p:cNvPr id="168" name="矩形 1246">
            <a:extLst>
              <a:ext uri="{FF2B5EF4-FFF2-40B4-BE49-F238E27FC236}">
                <a16:creationId xmlns:a16="http://schemas.microsoft.com/office/drawing/2014/main" id="{AF1BED1D-64DF-4283-9839-B026FD6864FE}"/>
              </a:ext>
            </a:extLst>
          </p:cNvPr>
          <p:cNvSpPr/>
          <p:nvPr/>
        </p:nvSpPr>
        <p:spPr>
          <a:xfrm>
            <a:off x="1023591" y="2320527"/>
            <a:ext cx="233031" cy="485790"/>
          </a:xfrm>
          <a:prstGeom prst="rect">
            <a:avLst/>
          </a:prstGeom>
          <a:solidFill>
            <a:srgbClr val="00B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69" name="文本框 1248">
            <a:extLst>
              <a:ext uri="{FF2B5EF4-FFF2-40B4-BE49-F238E27FC236}">
                <a16:creationId xmlns:a16="http://schemas.microsoft.com/office/drawing/2014/main" id="{4128AEE9-D3BB-434C-9191-0487355E44A7}"/>
              </a:ext>
            </a:extLst>
          </p:cNvPr>
          <p:cNvSpPr txBox="1"/>
          <p:nvPr/>
        </p:nvSpPr>
        <p:spPr>
          <a:xfrm>
            <a:off x="822343" y="2072929"/>
            <a:ext cx="590635"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1.02X </a:t>
            </a:r>
            <a:endParaRPr lang="zh-CN" altLang="en-US" sz="1100" kern="0" dirty="0">
              <a:solidFill>
                <a:prstClr val="black">
                  <a:lumMod val="65000"/>
                  <a:lumOff val="35000"/>
                </a:prstClr>
              </a:solidFill>
              <a:ea typeface="微软雅黑"/>
              <a:cs typeface="Arial"/>
            </a:endParaRPr>
          </a:p>
        </p:txBody>
      </p:sp>
      <p:sp>
        <p:nvSpPr>
          <p:cNvPr id="170" name="矩形 1255">
            <a:extLst>
              <a:ext uri="{FF2B5EF4-FFF2-40B4-BE49-F238E27FC236}">
                <a16:creationId xmlns:a16="http://schemas.microsoft.com/office/drawing/2014/main" id="{AC6629D8-7CCC-4275-8EC1-B1280A4F1B76}"/>
              </a:ext>
            </a:extLst>
          </p:cNvPr>
          <p:cNvSpPr/>
          <p:nvPr/>
        </p:nvSpPr>
        <p:spPr>
          <a:xfrm>
            <a:off x="3563073" y="2220317"/>
            <a:ext cx="229905" cy="574172"/>
          </a:xfrm>
          <a:prstGeom prst="rect">
            <a:avLst/>
          </a:prstGeom>
          <a:solidFill>
            <a:srgbClr val="00B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71" name="文本框 1254">
            <a:extLst>
              <a:ext uri="{FF2B5EF4-FFF2-40B4-BE49-F238E27FC236}">
                <a16:creationId xmlns:a16="http://schemas.microsoft.com/office/drawing/2014/main" id="{E636FDCC-9D93-4F05-85A1-167FEE2E0A5C}"/>
              </a:ext>
            </a:extLst>
          </p:cNvPr>
          <p:cNvSpPr txBox="1"/>
          <p:nvPr/>
        </p:nvSpPr>
        <p:spPr>
          <a:xfrm>
            <a:off x="3359580" y="1957415"/>
            <a:ext cx="571546" cy="261610"/>
          </a:xfrm>
          <a:prstGeom prst="rect">
            <a:avLst/>
          </a:prstGeom>
          <a:noFill/>
        </p:spPr>
        <p:txBody>
          <a:bodyPr wrap="square" rtlCol="0">
            <a:spAutoFit/>
          </a:bodyPr>
          <a:lstStyle/>
          <a:p>
            <a:pPr algn="ctr" defTabSz="913304">
              <a:defRPr/>
            </a:pPr>
            <a:r>
              <a:rPr lang="en-US" altLang="zh-CN" sz="1100" kern="0" dirty="0">
                <a:solidFill>
                  <a:prstClr val="black">
                    <a:lumMod val="65000"/>
                    <a:lumOff val="35000"/>
                  </a:prstClr>
                </a:solidFill>
                <a:ea typeface="微软雅黑"/>
                <a:cs typeface="Arial"/>
              </a:rPr>
              <a:t>1.09X </a:t>
            </a:r>
            <a:endParaRPr lang="zh-CN" altLang="en-US" sz="1100" kern="0" dirty="0">
              <a:solidFill>
                <a:prstClr val="black">
                  <a:lumMod val="65000"/>
                  <a:lumOff val="35000"/>
                </a:prstClr>
              </a:solidFill>
              <a:ea typeface="微软雅黑"/>
              <a:cs typeface="Arial"/>
            </a:endParaRPr>
          </a:p>
        </p:txBody>
      </p:sp>
      <p:sp>
        <p:nvSpPr>
          <p:cNvPr id="172" name="Rectangle 171">
            <a:extLst>
              <a:ext uri="{FF2B5EF4-FFF2-40B4-BE49-F238E27FC236}">
                <a16:creationId xmlns:a16="http://schemas.microsoft.com/office/drawing/2014/main" id="{153221B9-D97A-43AC-A588-AD97D232AEB7}"/>
              </a:ext>
            </a:extLst>
          </p:cNvPr>
          <p:cNvSpPr/>
          <p:nvPr/>
        </p:nvSpPr>
        <p:spPr>
          <a:xfrm>
            <a:off x="5809920" y="1559735"/>
            <a:ext cx="67999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cs typeface="Calibri" panose="020F0502020204030204" pitchFamily="34" charset="0"/>
              </a:rPr>
              <a:t>m-TRP</a:t>
            </a:r>
            <a:endParaRPr kumimoji="0" lang="zh-CN" altLang="en-US" sz="1200" b="0" i="0" u="none" strike="noStrike" kern="0" cap="none" spc="0" normalizeH="0" baseline="0" noProof="0" dirty="0">
              <a:ln>
                <a:noFill/>
              </a:ln>
              <a:solidFill>
                <a:srgbClr val="1D1D1A"/>
              </a:solidFill>
              <a:effectLst/>
              <a:uLnTx/>
              <a:uFillTx/>
            </a:endParaRPr>
          </a:p>
        </p:txBody>
      </p:sp>
      <p:sp>
        <p:nvSpPr>
          <p:cNvPr id="173" name="矩形 1252">
            <a:extLst>
              <a:ext uri="{FF2B5EF4-FFF2-40B4-BE49-F238E27FC236}">
                <a16:creationId xmlns:a16="http://schemas.microsoft.com/office/drawing/2014/main" id="{4C11B080-54C6-482C-9875-D8A952A0A3FD}"/>
              </a:ext>
            </a:extLst>
          </p:cNvPr>
          <p:cNvSpPr/>
          <p:nvPr/>
        </p:nvSpPr>
        <p:spPr>
          <a:xfrm>
            <a:off x="8727924" y="2777054"/>
            <a:ext cx="784569" cy="248147"/>
          </a:xfrm>
          <a:prstGeom prst="rect">
            <a:avLst/>
          </a:prstGeom>
        </p:spPr>
        <p:txBody>
          <a:bodyPr wrap="square">
            <a:spAutoFit/>
          </a:bodyPr>
          <a:lstStyle/>
          <a:p>
            <a:pPr defTabSz="914112">
              <a:defRPr/>
            </a:pPr>
            <a:r>
              <a:rPr lang="en-US" altLang="zh-CN" sz="1000" kern="0" dirty="0">
                <a:solidFill>
                  <a:prstClr val="black"/>
                </a:solidFill>
                <a:ea typeface="微软雅黑" panose="020B0503020204020204" pitchFamily="34" charset="-122"/>
                <a:cs typeface="Arial"/>
              </a:rPr>
              <a:t>Cell Edge</a:t>
            </a:r>
            <a:endParaRPr lang="zh-CN" altLang="en-US" sz="1000" dirty="0">
              <a:solidFill>
                <a:prstClr val="black"/>
              </a:solidFill>
              <a:ea typeface="等线" panose="02010600030101010101" pitchFamily="2" charset="-122"/>
              <a:cs typeface="Arial"/>
            </a:endParaRPr>
          </a:p>
        </p:txBody>
      </p:sp>
      <p:grpSp>
        <p:nvGrpSpPr>
          <p:cNvPr id="174" name="组合 116">
            <a:extLst>
              <a:ext uri="{FF2B5EF4-FFF2-40B4-BE49-F238E27FC236}">
                <a16:creationId xmlns:a16="http://schemas.microsoft.com/office/drawing/2014/main" id="{81EF2D2C-D0B2-49E0-9579-629139408503}"/>
              </a:ext>
            </a:extLst>
          </p:cNvPr>
          <p:cNvGrpSpPr/>
          <p:nvPr/>
        </p:nvGrpSpPr>
        <p:grpSpPr>
          <a:xfrm>
            <a:off x="8025635" y="1554736"/>
            <a:ext cx="1551112" cy="1161761"/>
            <a:chOff x="7524563" y="1038986"/>
            <a:chExt cx="1874683" cy="1161761"/>
          </a:xfrm>
        </p:grpSpPr>
        <p:sp>
          <p:nvSpPr>
            <p:cNvPr id="175" name="矩形 1255">
              <a:extLst>
                <a:ext uri="{FF2B5EF4-FFF2-40B4-BE49-F238E27FC236}">
                  <a16:creationId xmlns:a16="http://schemas.microsoft.com/office/drawing/2014/main" id="{BBA2735F-AE1B-45FE-81F7-B940B525E4ED}"/>
                </a:ext>
              </a:extLst>
            </p:cNvPr>
            <p:cNvSpPr/>
            <p:nvPr/>
          </p:nvSpPr>
          <p:spPr>
            <a:xfrm>
              <a:off x="7636294" y="1919088"/>
              <a:ext cx="286474" cy="281658"/>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cxnSp>
          <p:nvCxnSpPr>
            <p:cNvPr id="176" name="直接箭头连接符 1258">
              <a:extLst>
                <a:ext uri="{FF2B5EF4-FFF2-40B4-BE49-F238E27FC236}">
                  <a16:creationId xmlns:a16="http://schemas.microsoft.com/office/drawing/2014/main" id="{B849F640-B44F-4ED8-AD28-F966278F2586}"/>
                </a:ext>
              </a:extLst>
            </p:cNvPr>
            <p:cNvCxnSpPr>
              <a:cxnSpLocks/>
            </p:cNvCxnSpPr>
            <p:nvPr/>
          </p:nvCxnSpPr>
          <p:spPr>
            <a:xfrm flipV="1">
              <a:off x="7597760" y="2198690"/>
              <a:ext cx="1801486" cy="2057"/>
            </a:xfrm>
            <a:prstGeom prst="straightConnector1">
              <a:avLst/>
            </a:prstGeom>
            <a:noFill/>
            <a:ln w="28575" cap="flat" cmpd="sng" algn="ctr">
              <a:solidFill>
                <a:sysClr val="windowText" lastClr="000000"/>
              </a:solidFill>
              <a:prstDash val="solid"/>
              <a:miter lim="800000"/>
              <a:tailEnd type="triangle"/>
            </a:ln>
            <a:effectLst/>
          </p:spPr>
        </p:cxnSp>
        <p:sp>
          <p:nvSpPr>
            <p:cNvPr id="177" name="文本框 1254">
              <a:extLst>
                <a:ext uri="{FF2B5EF4-FFF2-40B4-BE49-F238E27FC236}">
                  <a16:creationId xmlns:a16="http://schemas.microsoft.com/office/drawing/2014/main" id="{3F451E7F-0496-4287-A0A7-28D235CF724A}"/>
                </a:ext>
              </a:extLst>
            </p:cNvPr>
            <p:cNvSpPr txBox="1"/>
            <p:nvPr/>
          </p:nvSpPr>
          <p:spPr>
            <a:xfrm>
              <a:off x="7524563" y="1668275"/>
              <a:ext cx="476542"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1X </a:t>
              </a:r>
              <a:endParaRPr lang="zh-CN" altLang="en-US" sz="1000" kern="0" dirty="0">
                <a:solidFill>
                  <a:prstClr val="black">
                    <a:lumMod val="65000"/>
                    <a:lumOff val="35000"/>
                  </a:prstClr>
                </a:solidFill>
                <a:ea typeface="微软雅黑"/>
                <a:cs typeface="Arial"/>
              </a:endParaRPr>
            </a:p>
          </p:txBody>
        </p:sp>
        <p:sp>
          <p:nvSpPr>
            <p:cNvPr id="178" name="矩形 72">
              <a:extLst>
                <a:ext uri="{FF2B5EF4-FFF2-40B4-BE49-F238E27FC236}">
                  <a16:creationId xmlns:a16="http://schemas.microsoft.com/office/drawing/2014/main" id="{5F66DFB2-C184-45FD-A60B-F3D0EC45F871}"/>
                </a:ext>
              </a:extLst>
            </p:cNvPr>
            <p:cNvSpPr/>
            <p:nvPr/>
          </p:nvSpPr>
          <p:spPr>
            <a:xfrm>
              <a:off x="8120717" y="1479781"/>
              <a:ext cx="315182" cy="707301"/>
            </a:xfrm>
            <a:prstGeom prst="rect">
              <a:avLst/>
            </a:prstGeom>
            <a:solidFill>
              <a:srgbClr val="30B5C5"/>
            </a:solidFill>
            <a:ln w="12700" cap="flat" cmpd="sng" algn="ctr">
              <a:noFill/>
              <a:prstDash val="solid"/>
              <a:miter lim="800000"/>
            </a:ln>
            <a:effectLst/>
          </p:spPr>
          <p:txBody>
            <a:bodyPr rtlCol="0" anchor="ctr"/>
            <a:lstStyle/>
            <a:p>
              <a:pPr algn="ctr" defTabSz="914112">
                <a:defRPr/>
              </a:pPr>
              <a:r>
                <a:rPr lang="en-US" altLang="zh-CN" sz="800" kern="0" dirty="0">
                  <a:solidFill>
                    <a:srgbClr val="666666"/>
                  </a:solidFill>
                  <a:latin typeface="Calibri"/>
                  <a:ea typeface="宋体" panose="02010600030101010101" pitchFamily="2" charset="-122"/>
                  <a:cs typeface="Arial"/>
                </a:rPr>
                <a:t> </a:t>
              </a:r>
              <a:endParaRPr lang="zh-CN" altLang="en-US" sz="800" kern="0" dirty="0">
                <a:solidFill>
                  <a:srgbClr val="666666"/>
                </a:solidFill>
                <a:latin typeface="Calibri"/>
                <a:ea typeface="宋体" panose="02010600030101010101" pitchFamily="2" charset="-122"/>
                <a:cs typeface="Arial"/>
              </a:endParaRPr>
            </a:p>
          </p:txBody>
        </p:sp>
        <p:sp>
          <p:nvSpPr>
            <p:cNvPr id="179" name="文本框 73">
              <a:extLst>
                <a:ext uri="{FF2B5EF4-FFF2-40B4-BE49-F238E27FC236}">
                  <a16:creationId xmlns:a16="http://schemas.microsoft.com/office/drawing/2014/main" id="{704A3318-187E-4C26-B67C-7949B5819062}"/>
                </a:ext>
              </a:extLst>
            </p:cNvPr>
            <p:cNvSpPr txBox="1"/>
            <p:nvPr/>
          </p:nvSpPr>
          <p:spPr>
            <a:xfrm>
              <a:off x="7975690" y="1244351"/>
              <a:ext cx="547226"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1.6X </a:t>
              </a:r>
              <a:endParaRPr lang="zh-CN" altLang="en-US" sz="1000" kern="0" dirty="0">
                <a:solidFill>
                  <a:prstClr val="black">
                    <a:lumMod val="65000"/>
                    <a:lumOff val="35000"/>
                  </a:prstClr>
                </a:solidFill>
                <a:ea typeface="微软雅黑"/>
                <a:cs typeface="Arial"/>
              </a:endParaRPr>
            </a:p>
          </p:txBody>
        </p:sp>
        <p:sp>
          <p:nvSpPr>
            <p:cNvPr id="180" name="矩形 72">
              <a:extLst>
                <a:ext uri="{FF2B5EF4-FFF2-40B4-BE49-F238E27FC236}">
                  <a16:creationId xmlns:a16="http://schemas.microsoft.com/office/drawing/2014/main" id="{62C17F8B-B680-4334-A315-57E3A20FB737}"/>
                </a:ext>
              </a:extLst>
            </p:cNvPr>
            <p:cNvSpPr/>
            <p:nvPr/>
          </p:nvSpPr>
          <p:spPr>
            <a:xfrm>
              <a:off x="8746919" y="1261166"/>
              <a:ext cx="315182" cy="927799"/>
            </a:xfrm>
            <a:prstGeom prst="rect">
              <a:avLst/>
            </a:prstGeom>
            <a:solidFill>
              <a:srgbClr val="00B050"/>
            </a:solidFill>
            <a:ln w="12700" cap="flat" cmpd="sng" algn="ctr">
              <a:noFill/>
              <a:prstDash val="solid"/>
              <a:miter lim="800000"/>
            </a:ln>
            <a:effectLst/>
          </p:spPr>
          <p:txBody>
            <a:bodyPr rtlCol="0" anchor="ctr"/>
            <a:lstStyle/>
            <a:p>
              <a:pPr algn="ctr" defTabSz="914112">
                <a:defRPr/>
              </a:pPr>
              <a:r>
                <a:rPr lang="en-US" altLang="zh-CN" sz="800" kern="0" dirty="0">
                  <a:solidFill>
                    <a:srgbClr val="666666"/>
                  </a:solidFill>
                  <a:latin typeface="Calibri"/>
                  <a:ea typeface="宋体" panose="02010600030101010101" pitchFamily="2" charset="-122"/>
                  <a:cs typeface="Arial"/>
                </a:rPr>
                <a:t> </a:t>
              </a:r>
              <a:endParaRPr lang="zh-CN" altLang="en-US" sz="800" kern="0" dirty="0">
                <a:solidFill>
                  <a:srgbClr val="666666"/>
                </a:solidFill>
                <a:latin typeface="Calibri"/>
                <a:ea typeface="宋体" panose="02010600030101010101" pitchFamily="2" charset="-122"/>
                <a:cs typeface="Arial"/>
              </a:endParaRPr>
            </a:p>
          </p:txBody>
        </p:sp>
        <p:sp>
          <p:nvSpPr>
            <p:cNvPr id="181" name="文本框 73">
              <a:extLst>
                <a:ext uri="{FF2B5EF4-FFF2-40B4-BE49-F238E27FC236}">
                  <a16:creationId xmlns:a16="http://schemas.microsoft.com/office/drawing/2014/main" id="{8F84435B-DF93-44B1-982C-4E8C7F709E3E}"/>
                </a:ext>
              </a:extLst>
            </p:cNvPr>
            <p:cNvSpPr txBox="1"/>
            <p:nvPr/>
          </p:nvSpPr>
          <p:spPr>
            <a:xfrm>
              <a:off x="8621786" y="1038986"/>
              <a:ext cx="547226"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2.3X </a:t>
              </a:r>
              <a:endParaRPr lang="zh-CN" altLang="en-US" sz="1000" kern="0" dirty="0">
                <a:solidFill>
                  <a:prstClr val="black">
                    <a:lumMod val="65000"/>
                    <a:lumOff val="35000"/>
                  </a:prstClr>
                </a:solidFill>
                <a:ea typeface="微软雅黑"/>
                <a:cs typeface="Arial"/>
              </a:endParaRPr>
            </a:p>
          </p:txBody>
        </p:sp>
      </p:grpSp>
      <p:grpSp>
        <p:nvGrpSpPr>
          <p:cNvPr id="184" name="组合 165">
            <a:extLst>
              <a:ext uri="{FF2B5EF4-FFF2-40B4-BE49-F238E27FC236}">
                <a16:creationId xmlns:a16="http://schemas.microsoft.com/office/drawing/2014/main" id="{44AFEF87-6150-4330-99C3-4300EF4FA134}"/>
              </a:ext>
            </a:extLst>
          </p:cNvPr>
          <p:cNvGrpSpPr/>
          <p:nvPr/>
        </p:nvGrpSpPr>
        <p:grpSpPr>
          <a:xfrm>
            <a:off x="5940386" y="3212942"/>
            <a:ext cx="4133745" cy="720372"/>
            <a:chOff x="7480140" y="3933197"/>
            <a:chExt cx="4133745" cy="827599"/>
          </a:xfrm>
        </p:grpSpPr>
        <p:sp>
          <p:nvSpPr>
            <p:cNvPr id="185" name="矩形 1268">
              <a:extLst>
                <a:ext uri="{FF2B5EF4-FFF2-40B4-BE49-F238E27FC236}">
                  <a16:creationId xmlns:a16="http://schemas.microsoft.com/office/drawing/2014/main" id="{73B5FCF1-6139-482C-BFE9-42B71F9E5FE2}"/>
                </a:ext>
              </a:extLst>
            </p:cNvPr>
            <p:cNvSpPr/>
            <p:nvPr/>
          </p:nvSpPr>
          <p:spPr>
            <a:xfrm>
              <a:off x="7480140" y="3933197"/>
              <a:ext cx="298365" cy="148256"/>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86" name="矩形 1269">
              <a:extLst>
                <a:ext uri="{FF2B5EF4-FFF2-40B4-BE49-F238E27FC236}">
                  <a16:creationId xmlns:a16="http://schemas.microsoft.com/office/drawing/2014/main" id="{08C5A29A-C3E7-464A-A8FC-934BA4D65822}"/>
                </a:ext>
              </a:extLst>
            </p:cNvPr>
            <p:cNvSpPr/>
            <p:nvPr/>
          </p:nvSpPr>
          <p:spPr>
            <a:xfrm>
              <a:off x="7480140" y="4247939"/>
              <a:ext cx="288862" cy="148257"/>
            </a:xfrm>
            <a:prstGeom prst="rect">
              <a:avLst/>
            </a:prstGeom>
            <a:solidFill>
              <a:srgbClr val="30B5C5"/>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87" name="文本框 1266">
              <a:extLst>
                <a:ext uri="{FF2B5EF4-FFF2-40B4-BE49-F238E27FC236}">
                  <a16:creationId xmlns:a16="http://schemas.microsoft.com/office/drawing/2014/main" id="{E35D62FF-061C-48E4-8865-D0860528F791}"/>
                </a:ext>
              </a:extLst>
            </p:cNvPr>
            <p:cNvSpPr txBox="1"/>
            <p:nvPr/>
          </p:nvSpPr>
          <p:spPr>
            <a:xfrm>
              <a:off x="7838119" y="3936983"/>
              <a:ext cx="3038047" cy="153888"/>
            </a:xfrm>
            <a:prstGeom prst="rect">
              <a:avLst/>
            </a:prstGeom>
            <a:noFill/>
          </p:spPr>
          <p:txBody>
            <a:bodyPr wrap="square" lIns="0" tIns="0" rIns="0" bIns="0" rtlCol="0">
              <a:spAutoFit/>
            </a:bodyPr>
            <a:lstStyle/>
            <a:p>
              <a:pPr defTabSz="1187323">
                <a:defRPr/>
              </a:pPr>
              <a:r>
                <a:rPr kumimoji="1" lang="en-US" altLang="zh-CN" sz="1000" kern="0" dirty="0">
                  <a:solidFill>
                    <a:srgbClr val="000000"/>
                  </a:solidFill>
                  <a:ea typeface="微软雅黑" panose="020B0503020204020204" pitchFamily="34" charset="-122"/>
                  <a:cs typeface="Arial"/>
                </a:rPr>
                <a:t>Baseline: 3 TRPs without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 </a:t>
              </a:r>
            </a:p>
          </p:txBody>
        </p:sp>
        <p:sp>
          <p:nvSpPr>
            <p:cNvPr id="188" name="文本框 1267">
              <a:extLst>
                <a:ext uri="{FF2B5EF4-FFF2-40B4-BE49-F238E27FC236}">
                  <a16:creationId xmlns:a16="http://schemas.microsoft.com/office/drawing/2014/main" id="{F6E70456-9EAD-4680-8947-5141671B8ECD}"/>
                </a:ext>
              </a:extLst>
            </p:cNvPr>
            <p:cNvSpPr txBox="1"/>
            <p:nvPr/>
          </p:nvSpPr>
          <p:spPr>
            <a:xfrm>
              <a:off x="7845600" y="4242308"/>
              <a:ext cx="2848879" cy="153888"/>
            </a:xfrm>
            <a:prstGeom prst="rect">
              <a:avLst/>
            </a:prstGeom>
            <a:noFill/>
          </p:spPr>
          <p:txBody>
            <a:bodyPr wrap="square" lIns="0" tIns="0" rIns="0" bIns="0" rtlCol="0">
              <a:spAutoFit/>
            </a:bodyPr>
            <a:lstStyle/>
            <a:p>
              <a:pPr defTabSz="1187323">
                <a:defRPr/>
              </a:pPr>
              <a:r>
                <a:rPr kumimoji="1" lang="en-US" altLang="zh-CN" sz="1000" kern="0" dirty="0">
                  <a:solidFill>
                    <a:srgbClr val="1D1D1A"/>
                  </a:solidFill>
                  <a:ea typeface="微软雅黑" panose="020B0503020204020204" pitchFamily="34" charset="-122"/>
                  <a:cs typeface="Arial"/>
                </a:rPr>
                <a:t>3</a:t>
              </a:r>
              <a:r>
                <a:rPr kumimoji="1" lang="en-US" altLang="zh-CN" sz="1000" kern="0" dirty="0">
                  <a:solidFill>
                    <a:srgbClr val="000000"/>
                  </a:solidFill>
                  <a:ea typeface="微软雅黑" panose="020B0503020204020204" pitchFamily="34" charset="-122"/>
                  <a:cs typeface="Arial"/>
                </a:rPr>
                <a:t> TRPs CJT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a:t>
              </a:r>
            </a:p>
          </p:txBody>
        </p:sp>
        <p:sp>
          <p:nvSpPr>
            <p:cNvPr id="189" name="矩形 1269">
              <a:extLst>
                <a:ext uri="{FF2B5EF4-FFF2-40B4-BE49-F238E27FC236}">
                  <a16:creationId xmlns:a16="http://schemas.microsoft.com/office/drawing/2014/main" id="{277A2A07-511D-451D-AF12-B534728E25B4}"/>
                </a:ext>
              </a:extLst>
            </p:cNvPr>
            <p:cNvSpPr/>
            <p:nvPr/>
          </p:nvSpPr>
          <p:spPr>
            <a:xfrm>
              <a:off x="7480140" y="4589633"/>
              <a:ext cx="288862" cy="148257"/>
            </a:xfrm>
            <a:prstGeom prst="rect">
              <a:avLst/>
            </a:prstGeom>
            <a:solidFill>
              <a:srgbClr val="00B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sp>
          <p:nvSpPr>
            <p:cNvPr id="190" name="文本框 1267">
              <a:extLst>
                <a:ext uri="{FF2B5EF4-FFF2-40B4-BE49-F238E27FC236}">
                  <a16:creationId xmlns:a16="http://schemas.microsoft.com/office/drawing/2014/main" id="{48752CA3-AD4D-4B6E-AD34-E08DCF865A2F}"/>
                </a:ext>
              </a:extLst>
            </p:cNvPr>
            <p:cNvSpPr txBox="1"/>
            <p:nvPr/>
          </p:nvSpPr>
          <p:spPr>
            <a:xfrm>
              <a:off x="7845600" y="4584002"/>
              <a:ext cx="3768285" cy="176794"/>
            </a:xfrm>
            <a:prstGeom prst="rect">
              <a:avLst/>
            </a:prstGeom>
            <a:noFill/>
          </p:spPr>
          <p:txBody>
            <a:bodyPr wrap="square" lIns="0" tIns="0" rIns="0" bIns="0" rtlCol="0">
              <a:spAutoFit/>
            </a:bodyPr>
            <a:lstStyle/>
            <a:p>
              <a:pPr defTabSz="1187323">
                <a:defRPr/>
              </a:pPr>
              <a:r>
                <a:rPr kumimoji="1" lang="en-US" altLang="zh-CN" sz="1000" kern="0" dirty="0">
                  <a:solidFill>
                    <a:srgbClr val="000000"/>
                  </a:solidFill>
                  <a:ea typeface="微软雅黑" panose="020B0503020204020204" pitchFamily="34" charset="-122"/>
                  <a:cs typeface="Arial"/>
                </a:rPr>
                <a:t>6TRPs coordination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 (</a:t>
              </a:r>
              <a:r>
                <a:rPr kumimoji="1" lang="en-US" altLang="zh-CN" sz="1000" kern="0" dirty="0">
                  <a:solidFill>
                    <a:srgbClr val="1D1D1A"/>
                  </a:solidFill>
                  <a:ea typeface="微软雅黑" panose="020B0503020204020204" pitchFamily="34" charset="-122"/>
                  <a:cs typeface="Arial"/>
                </a:rPr>
                <a:t>3</a:t>
              </a:r>
              <a:r>
                <a:rPr kumimoji="1" lang="en-US" altLang="zh-CN" sz="1000" kern="0" dirty="0">
                  <a:solidFill>
                    <a:srgbClr val="000000"/>
                  </a:solidFill>
                  <a:ea typeface="微软雅黑" panose="020B0503020204020204" pitchFamily="34" charset="-122"/>
                  <a:cs typeface="Arial"/>
                </a:rPr>
                <a:t> TRPs CJT+</a:t>
              </a:r>
              <a:r>
                <a:rPr kumimoji="1" lang="en-US" altLang="zh-CN" sz="1000" kern="0" dirty="0">
                  <a:solidFill>
                    <a:srgbClr val="1D1D1A"/>
                  </a:solidFill>
                  <a:ea typeface="微软雅黑" panose="020B0503020204020204" pitchFamily="34" charset="-122"/>
                  <a:cs typeface="Arial"/>
                </a:rPr>
                <a:t> 3</a:t>
              </a:r>
              <a:r>
                <a:rPr kumimoji="1" lang="en-US" altLang="zh-CN" sz="1000" kern="0" dirty="0">
                  <a:solidFill>
                    <a:srgbClr val="000000"/>
                  </a:solidFill>
                  <a:ea typeface="微软雅黑" panose="020B0503020204020204" pitchFamily="34" charset="-122"/>
                  <a:cs typeface="Arial"/>
                </a:rPr>
                <a:t>TRPs ZF )</a:t>
              </a:r>
            </a:p>
          </p:txBody>
        </p:sp>
      </p:grpSp>
      <p:grpSp>
        <p:nvGrpSpPr>
          <p:cNvPr id="193" name="组合 174">
            <a:extLst>
              <a:ext uri="{FF2B5EF4-FFF2-40B4-BE49-F238E27FC236}">
                <a16:creationId xmlns:a16="http://schemas.microsoft.com/office/drawing/2014/main" id="{9FAD7683-99A0-4335-83E7-A32D31D05425}"/>
              </a:ext>
            </a:extLst>
          </p:cNvPr>
          <p:cNvGrpSpPr/>
          <p:nvPr/>
        </p:nvGrpSpPr>
        <p:grpSpPr>
          <a:xfrm>
            <a:off x="5888237" y="1962653"/>
            <a:ext cx="1758356" cy="784083"/>
            <a:chOff x="7524563" y="1433239"/>
            <a:chExt cx="2072639" cy="784083"/>
          </a:xfrm>
        </p:grpSpPr>
        <p:sp>
          <p:nvSpPr>
            <p:cNvPr id="194" name="矩形 1255">
              <a:extLst>
                <a:ext uri="{FF2B5EF4-FFF2-40B4-BE49-F238E27FC236}">
                  <a16:creationId xmlns:a16="http://schemas.microsoft.com/office/drawing/2014/main" id="{0B713F25-C87F-43AF-A211-A61FB48F60E8}"/>
                </a:ext>
              </a:extLst>
            </p:cNvPr>
            <p:cNvSpPr/>
            <p:nvPr/>
          </p:nvSpPr>
          <p:spPr>
            <a:xfrm>
              <a:off x="7636294" y="1919088"/>
              <a:ext cx="286474" cy="281658"/>
            </a:xfrm>
            <a:prstGeom prst="rect">
              <a:avLst/>
            </a:prstGeom>
            <a:solidFill>
              <a:srgbClr val="92D050"/>
            </a:solidFill>
            <a:ln w="12700" cap="flat" cmpd="sng" algn="ctr">
              <a:noFill/>
              <a:prstDash val="solid"/>
              <a:miter lim="800000"/>
            </a:ln>
            <a:effectLst/>
          </p:spPr>
          <p:txBody>
            <a:bodyPr rtlCol="0" anchor="ctr"/>
            <a:lstStyle/>
            <a:p>
              <a:pPr algn="ctr" defTabSz="914112">
                <a:defRPr/>
              </a:pPr>
              <a:endParaRPr lang="zh-CN" altLang="en-US" sz="800" kern="0">
                <a:solidFill>
                  <a:srgbClr val="666666"/>
                </a:solidFill>
                <a:latin typeface="Calibri"/>
                <a:ea typeface="宋体" panose="02010600030101010101" pitchFamily="2" charset="-122"/>
                <a:cs typeface="Arial"/>
              </a:endParaRPr>
            </a:p>
          </p:txBody>
        </p:sp>
        <p:cxnSp>
          <p:nvCxnSpPr>
            <p:cNvPr id="195" name="直接箭头连接符 1258">
              <a:extLst>
                <a:ext uri="{FF2B5EF4-FFF2-40B4-BE49-F238E27FC236}">
                  <a16:creationId xmlns:a16="http://schemas.microsoft.com/office/drawing/2014/main" id="{3512318F-B546-4255-903D-537A76CF57F5}"/>
                </a:ext>
              </a:extLst>
            </p:cNvPr>
            <p:cNvCxnSpPr>
              <a:cxnSpLocks/>
            </p:cNvCxnSpPr>
            <p:nvPr/>
          </p:nvCxnSpPr>
          <p:spPr>
            <a:xfrm>
              <a:off x="7597760" y="2200747"/>
              <a:ext cx="1999442" cy="16575"/>
            </a:xfrm>
            <a:prstGeom prst="straightConnector1">
              <a:avLst/>
            </a:prstGeom>
            <a:noFill/>
            <a:ln w="28575" cap="flat" cmpd="sng" algn="ctr">
              <a:solidFill>
                <a:sysClr val="windowText" lastClr="000000"/>
              </a:solidFill>
              <a:prstDash val="solid"/>
              <a:miter lim="800000"/>
              <a:tailEnd type="triangle"/>
            </a:ln>
            <a:effectLst/>
          </p:spPr>
        </p:cxnSp>
        <p:sp>
          <p:nvSpPr>
            <p:cNvPr id="196" name="文本框 1254">
              <a:extLst>
                <a:ext uri="{FF2B5EF4-FFF2-40B4-BE49-F238E27FC236}">
                  <a16:creationId xmlns:a16="http://schemas.microsoft.com/office/drawing/2014/main" id="{E9594452-072B-4D90-88DF-037664F879D4}"/>
                </a:ext>
              </a:extLst>
            </p:cNvPr>
            <p:cNvSpPr txBox="1"/>
            <p:nvPr/>
          </p:nvSpPr>
          <p:spPr>
            <a:xfrm>
              <a:off x="7524563" y="1668275"/>
              <a:ext cx="476542"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1X </a:t>
              </a:r>
              <a:endParaRPr lang="zh-CN" altLang="en-US" sz="1000" kern="0" dirty="0">
                <a:solidFill>
                  <a:prstClr val="black">
                    <a:lumMod val="65000"/>
                    <a:lumOff val="35000"/>
                  </a:prstClr>
                </a:solidFill>
                <a:ea typeface="微软雅黑"/>
                <a:cs typeface="Arial"/>
              </a:endParaRPr>
            </a:p>
          </p:txBody>
        </p:sp>
        <p:sp>
          <p:nvSpPr>
            <p:cNvPr id="197" name="矩形 72">
              <a:extLst>
                <a:ext uri="{FF2B5EF4-FFF2-40B4-BE49-F238E27FC236}">
                  <a16:creationId xmlns:a16="http://schemas.microsoft.com/office/drawing/2014/main" id="{3B8BC950-0F4B-4C7E-9DCF-DF7BCD01C23A}"/>
                </a:ext>
              </a:extLst>
            </p:cNvPr>
            <p:cNvSpPr/>
            <p:nvPr/>
          </p:nvSpPr>
          <p:spPr>
            <a:xfrm>
              <a:off x="8153750" y="1793868"/>
              <a:ext cx="315182" cy="398173"/>
            </a:xfrm>
            <a:prstGeom prst="rect">
              <a:avLst/>
            </a:prstGeom>
            <a:solidFill>
              <a:srgbClr val="30B5C5"/>
            </a:solidFill>
            <a:ln w="12700" cap="flat" cmpd="sng" algn="ctr">
              <a:noFill/>
              <a:prstDash val="solid"/>
              <a:miter lim="800000"/>
            </a:ln>
            <a:effectLst/>
          </p:spPr>
          <p:txBody>
            <a:bodyPr rtlCol="0" anchor="ctr"/>
            <a:lstStyle/>
            <a:p>
              <a:pPr algn="ctr" defTabSz="914112">
                <a:defRPr/>
              </a:pPr>
              <a:r>
                <a:rPr lang="en-US" altLang="zh-CN" sz="800" kern="0" dirty="0">
                  <a:solidFill>
                    <a:srgbClr val="666666"/>
                  </a:solidFill>
                  <a:latin typeface="Calibri"/>
                  <a:ea typeface="宋体" panose="02010600030101010101" pitchFamily="2" charset="-122"/>
                  <a:cs typeface="Arial"/>
                </a:rPr>
                <a:t> </a:t>
              </a:r>
              <a:endParaRPr lang="zh-CN" altLang="en-US" sz="800" kern="0" dirty="0">
                <a:solidFill>
                  <a:srgbClr val="666666"/>
                </a:solidFill>
                <a:latin typeface="Calibri"/>
                <a:ea typeface="宋体" panose="02010600030101010101" pitchFamily="2" charset="-122"/>
                <a:cs typeface="Arial"/>
              </a:endParaRPr>
            </a:p>
          </p:txBody>
        </p:sp>
        <p:sp>
          <p:nvSpPr>
            <p:cNvPr id="198" name="文本框 73">
              <a:extLst>
                <a:ext uri="{FF2B5EF4-FFF2-40B4-BE49-F238E27FC236}">
                  <a16:creationId xmlns:a16="http://schemas.microsoft.com/office/drawing/2014/main" id="{D4842A67-C8AD-4E9D-A9F2-95CF1391CC8F}"/>
                </a:ext>
              </a:extLst>
            </p:cNvPr>
            <p:cNvSpPr txBox="1"/>
            <p:nvPr/>
          </p:nvSpPr>
          <p:spPr>
            <a:xfrm>
              <a:off x="7973565" y="1527722"/>
              <a:ext cx="633497"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1.33X </a:t>
              </a:r>
              <a:endParaRPr lang="zh-CN" altLang="en-US" sz="1000" kern="0" dirty="0">
                <a:solidFill>
                  <a:prstClr val="black">
                    <a:lumMod val="65000"/>
                    <a:lumOff val="35000"/>
                  </a:prstClr>
                </a:solidFill>
                <a:ea typeface="微软雅黑"/>
                <a:cs typeface="Arial"/>
              </a:endParaRPr>
            </a:p>
          </p:txBody>
        </p:sp>
        <p:sp>
          <p:nvSpPr>
            <p:cNvPr id="199" name="矩形 72">
              <a:extLst>
                <a:ext uri="{FF2B5EF4-FFF2-40B4-BE49-F238E27FC236}">
                  <a16:creationId xmlns:a16="http://schemas.microsoft.com/office/drawing/2014/main" id="{2A8C413E-ADE0-45F4-8983-5BB516E596E2}"/>
                </a:ext>
              </a:extLst>
            </p:cNvPr>
            <p:cNvSpPr/>
            <p:nvPr/>
          </p:nvSpPr>
          <p:spPr>
            <a:xfrm>
              <a:off x="8746919" y="1682328"/>
              <a:ext cx="315182" cy="506637"/>
            </a:xfrm>
            <a:prstGeom prst="rect">
              <a:avLst/>
            </a:prstGeom>
            <a:solidFill>
              <a:srgbClr val="00B050"/>
            </a:solidFill>
            <a:ln w="12700" cap="flat" cmpd="sng" algn="ctr">
              <a:noFill/>
              <a:prstDash val="solid"/>
              <a:miter lim="800000"/>
            </a:ln>
            <a:effectLst/>
          </p:spPr>
          <p:txBody>
            <a:bodyPr rtlCol="0" anchor="ctr"/>
            <a:lstStyle/>
            <a:p>
              <a:pPr algn="ctr" defTabSz="914112">
                <a:defRPr/>
              </a:pPr>
              <a:r>
                <a:rPr lang="en-US" altLang="zh-CN" sz="800" kern="0" dirty="0">
                  <a:solidFill>
                    <a:srgbClr val="666666"/>
                  </a:solidFill>
                  <a:latin typeface="Calibri"/>
                  <a:ea typeface="宋体" panose="02010600030101010101" pitchFamily="2" charset="-122"/>
                  <a:cs typeface="Arial"/>
                </a:rPr>
                <a:t> </a:t>
              </a:r>
              <a:endParaRPr lang="zh-CN" altLang="en-US" sz="800" kern="0" dirty="0">
                <a:solidFill>
                  <a:srgbClr val="666666"/>
                </a:solidFill>
                <a:latin typeface="Calibri"/>
                <a:ea typeface="宋体" panose="02010600030101010101" pitchFamily="2" charset="-122"/>
                <a:cs typeface="Arial"/>
              </a:endParaRPr>
            </a:p>
          </p:txBody>
        </p:sp>
        <p:sp>
          <p:nvSpPr>
            <p:cNvPr id="200" name="文本框 73">
              <a:extLst>
                <a:ext uri="{FF2B5EF4-FFF2-40B4-BE49-F238E27FC236}">
                  <a16:creationId xmlns:a16="http://schemas.microsoft.com/office/drawing/2014/main" id="{BD8FC605-9DE3-4AF2-B035-76EA79F5BAC0}"/>
                </a:ext>
              </a:extLst>
            </p:cNvPr>
            <p:cNvSpPr txBox="1"/>
            <p:nvPr/>
          </p:nvSpPr>
          <p:spPr>
            <a:xfrm>
              <a:off x="8583136" y="1433239"/>
              <a:ext cx="628157" cy="248147"/>
            </a:xfrm>
            <a:prstGeom prst="rect">
              <a:avLst/>
            </a:prstGeom>
            <a:noFill/>
          </p:spPr>
          <p:txBody>
            <a:bodyPr wrap="square" rtlCol="0">
              <a:spAutoFit/>
            </a:bodyPr>
            <a:lstStyle/>
            <a:p>
              <a:pPr algn="ctr" defTabSz="913304">
                <a:defRPr/>
              </a:pPr>
              <a:r>
                <a:rPr lang="en-US" altLang="zh-CN" sz="1000" kern="0" dirty="0">
                  <a:solidFill>
                    <a:prstClr val="black">
                      <a:lumMod val="65000"/>
                      <a:lumOff val="35000"/>
                    </a:prstClr>
                  </a:solidFill>
                  <a:ea typeface="微软雅黑"/>
                  <a:cs typeface="Arial"/>
                </a:rPr>
                <a:t>1.46X </a:t>
              </a:r>
              <a:endParaRPr lang="zh-CN" altLang="en-US" sz="1000" kern="0" dirty="0">
                <a:solidFill>
                  <a:prstClr val="black">
                    <a:lumMod val="65000"/>
                    <a:lumOff val="35000"/>
                  </a:prstClr>
                </a:solidFill>
                <a:ea typeface="微软雅黑"/>
                <a:cs typeface="Arial"/>
              </a:endParaRPr>
            </a:p>
          </p:txBody>
        </p:sp>
      </p:grpSp>
      <p:sp>
        <p:nvSpPr>
          <p:cNvPr id="203" name="矩形 1245">
            <a:extLst>
              <a:ext uri="{FF2B5EF4-FFF2-40B4-BE49-F238E27FC236}">
                <a16:creationId xmlns:a16="http://schemas.microsoft.com/office/drawing/2014/main" id="{EA516E6D-6A43-4ACF-BCC3-F353B56BCFE6}"/>
              </a:ext>
            </a:extLst>
          </p:cNvPr>
          <p:cNvSpPr/>
          <p:nvPr/>
        </p:nvSpPr>
        <p:spPr>
          <a:xfrm>
            <a:off x="6389080" y="2789950"/>
            <a:ext cx="1089887" cy="210087"/>
          </a:xfrm>
          <a:prstGeom prst="rect">
            <a:avLst/>
          </a:prstGeom>
        </p:spPr>
        <p:txBody>
          <a:bodyPr wrap="square">
            <a:spAutoFit/>
          </a:bodyPr>
          <a:lstStyle/>
          <a:p>
            <a:pPr defTabSz="914112">
              <a:defRPr/>
            </a:pPr>
            <a:r>
              <a:rPr lang="en-US" altLang="zh-CN" sz="1100" kern="0" dirty="0">
                <a:solidFill>
                  <a:prstClr val="black"/>
                </a:solidFill>
                <a:ea typeface="微软雅黑" panose="020B0503020204020204" pitchFamily="34" charset="-122"/>
                <a:cs typeface="Arial"/>
              </a:rPr>
              <a:t>Cell Average</a:t>
            </a:r>
            <a:endParaRPr lang="zh-CN" altLang="en-US" sz="1100" dirty="0">
              <a:solidFill>
                <a:prstClr val="black"/>
              </a:solidFill>
              <a:ea typeface="等线" panose="02010600030101010101" pitchFamily="2" charset="-122"/>
              <a:cs typeface="Arial"/>
            </a:endParaRPr>
          </a:p>
        </p:txBody>
      </p:sp>
      <p:sp>
        <p:nvSpPr>
          <p:cNvPr id="109" name="TextBox 108">
            <a:extLst>
              <a:ext uri="{FF2B5EF4-FFF2-40B4-BE49-F238E27FC236}">
                <a16:creationId xmlns:a16="http://schemas.microsoft.com/office/drawing/2014/main" id="{74490732-FA65-4CCD-A062-2A04878E7681}"/>
              </a:ext>
            </a:extLst>
          </p:cNvPr>
          <p:cNvSpPr txBox="1"/>
          <p:nvPr/>
        </p:nvSpPr>
        <p:spPr>
          <a:xfrm>
            <a:off x="809739" y="4378100"/>
            <a:ext cx="9914497" cy="1785104"/>
          </a:xfrm>
          <a:prstGeom prst="rect">
            <a:avLst/>
          </a:prstGeom>
          <a:noFill/>
        </p:spPr>
        <p:txBody>
          <a:bodyPr wrap="square" lIns="0" tIns="0" rIns="0" bIns="0" rtlCol="0">
            <a:spAutoFit/>
          </a:bodyPr>
          <a:lstStyle/>
          <a:p>
            <a:pPr marL="0" marR="0" lvl="0" indent="0" algn="l" defTabSz="914478" rtl="0" eaLnBrk="1" fontAlgn="auto" latinLnBrk="0" hangingPunct="1">
              <a:lnSpc>
                <a:spcPct val="100000"/>
              </a:lnSpc>
              <a:spcBef>
                <a:spcPts val="600"/>
              </a:spcBef>
              <a:spcAft>
                <a:spcPts val="0"/>
              </a:spcAft>
              <a:buClrTx/>
              <a:buSzTx/>
              <a:buFontTx/>
              <a:buNone/>
              <a:tabLst/>
              <a:defRPr/>
            </a:pPr>
            <a:r>
              <a:rPr kumimoji="1" lang="en-US" altLang="zh-CN" sz="1600" b="1"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Preliminary simulation results for ISD200: </a:t>
            </a:r>
          </a:p>
          <a:p>
            <a:pPr marL="285750" marR="0" lvl="0"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Baseline: R19 SRS based measurement.</a:t>
            </a:r>
          </a:p>
          <a:p>
            <a:pPr marL="285750" marR="0" lvl="0"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Gain for long term covariance feedback:</a:t>
            </a:r>
          </a:p>
          <a:p>
            <a:pPr marL="742990" marR="0" lvl="1"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single TRP: 9% average gain, 29% cell edge gain could be observed</a:t>
            </a:r>
            <a:r>
              <a:rPr kumimoji="1" lang="en-US" altLang="zh-CN" sz="1600" dirty="0">
                <a:solidFill>
                  <a:srgbClr val="000000"/>
                </a:solidFill>
                <a:latin typeface="Arial" panose="020B0604020202020204"/>
                <a:ea typeface="Microsoft YaHei" panose="020B0503020204020204" pitchFamily="34" charset="-122"/>
                <a:cs typeface="Arial" panose="020B0604020202020204" pitchFamily="34" charset="0"/>
              </a:rPr>
              <a:t>.</a:t>
            </a:r>
            <a:endPar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endParaRPr>
          </a:p>
          <a:p>
            <a:pPr marL="742990" marR="0" lvl="1"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multi-TRP: much more gain could be observed, 33% and 60% gain for average and cell-edge respectively for 3TRP coordination.</a:t>
            </a:r>
          </a:p>
        </p:txBody>
      </p:sp>
    </p:spTree>
    <p:extLst>
      <p:ext uri="{BB962C8B-B14F-4D97-AF65-F5344CB8AC3E}">
        <p14:creationId xmlns:p14="http://schemas.microsoft.com/office/powerpoint/2010/main" val="1470200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124">
            <a:extLst>
              <a:ext uri="{FF2B5EF4-FFF2-40B4-BE49-F238E27FC236}">
                <a16:creationId xmlns:a16="http://schemas.microsoft.com/office/drawing/2014/main" id="{BEEAA76D-7CDB-4FCD-860C-10EF53A649E1}"/>
              </a:ext>
            </a:extLst>
          </p:cNvPr>
          <p:cNvGraphicFramePr>
            <a:graphicFrameLocks noGrp="1"/>
          </p:cNvGraphicFramePr>
          <p:nvPr/>
        </p:nvGraphicFramePr>
        <p:xfrm>
          <a:off x="8557918" y="1407117"/>
          <a:ext cx="2433245" cy="1848821"/>
        </p:xfrm>
        <a:graphic>
          <a:graphicData uri="http://schemas.openxmlformats.org/drawingml/2006/table">
            <a:tbl>
              <a:tblPr/>
              <a:tblGrid>
                <a:gridCol w="2433245">
                  <a:extLst>
                    <a:ext uri="{9D8B030D-6E8A-4147-A177-3AD203B41FA5}">
                      <a16:colId xmlns:a16="http://schemas.microsoft.com/office/drawing/2014/main" val="2488977852"/>
                    </a:ext>
                  </a:extLst>
                </a:gridCol>
              </a:tblGrid>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 GHz</a:t>
                      </a:r>
                    </a:p>
                  </a:txBody>
                  <a:tcPr marL="8680" marR="8680" marT="8680"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4023407"/>
                  </a:ext>
                </a:extLst>
              </a:tr>
              <a:tr h="154248">
                <a:tc>
                  <a:txBody>
                    <a:bodyPr/>
                    <a:lstStyle>
                      <a:lvl1pPr marL="0" algn="l" defTabSz="1187798" rtl="0" eaLnBrk="1" latinLnBrk="0" hangingPunct="1">
                        <a:defRPr sz="2338" kern="1200">
                          <a:solidFill>
                            <a:schemeClr val="tx1"/>
                          </a:solidFill>
                          <a:latin typeface="Arial" panose="020B0604020202020204"/>
                        </a:defRPr>
                      </a:lvl1pPr>
                      <a:lvl2pPr marL="593900" algn="l" defTabSz="1187798" rtl="0" eaLnBrk="1" latinLnBrk="0" hangingPunct="1">
                        <a:defRPr sz="2338" kern="1200">
                          <a:solidFill>
                            <a:schemeClr val="tx1"/>
                          </a:solidFill>
                          <a:latin typeface="Arial" panose="020B0604020202020204"/>
                        </a:defRPr>
                      </a:lvl2pPr>
                      <a:lvl3pPr marL="1187798" algn="l" defTabSz="1187798" rtl="0" eaLnBrk="1" latinLnBrk="0" hangingPunct="1">
                        <a:defRPr sz="2338" kern="1200">
                          <a:solidFill>
                            <a:schemeClr val="tx1"/>
                          </a:solidFill>
                          <a:latin typeface="Arial" panose="020B0604020202020204"/>
                        </a:defRPr>
                      </a:lvl3pPr>
                      <a:lvl4pPr marL="1781699" algn="l" defTabSz="1187798" rtl="0" eaLnBrk="1" latinLnBrk="0" hangingPunct="1">
                        <a:defRPr sz="2338" kern="1200">
                          <a:solidFill>
                            <a:schemeClr val="tx1"/>
                          </a:solidFill>
                          <a:latin typeface="Arial" panose="020B0604020202020204"/>
                        </a:defRPr>
                      </a:lvl4pPr>
                      <a:lvl5pPr marL="2375598" algn="l" defTabSz="1187798" rtl="0" eaLnBrk="1" latinLnBrk="0" hangingPunct="1">
                        <a:defRPr sz="2338" kern="1200">
                          <a:solidFill>
                            <a:schemeClr val="tx1"/>
                          </a:solidFill>
                          <a:latin typeface="Arial" panose="020B0604020202020204"/>
                        </a:defRPr>
                      </a:lvl5pPr>
                      <a:lvl6pPr marL="2969497" algn="l" defTabSz="1187798" rtl="0" eaLnBrk="1" latinLnBrk="0" hangingPunct="1">
                        <a:defRPr sz="2338" kern="1200">
                          <a:solidFill>
                            <a:schemeClr val="tx1"/>
                          </a:solidFill>
                          <a:latin typeface="Arial" panose="020B0604020202020204"/>
                        </a:defRPr>
                      </a:lvl6pPr>
                      <a:lvl7pPr marL="3563396" algn="l" defTabSz="1187798" rtl="0" eaLnBrk="1" latinLnBrk="0" hangingPunct="1">
                        <a:defRPr sz="2338" kern="1200">
                          <a:solidFill>
                            <a:schemeClr val="tx1"/>
                          </a:solidFill>
                          <a:latin typeface="Arial" panose="020B0604020202020204"/>
                        </a:defRPr>
                      </a:lvl7pPr>
                      <a:lvl8pPr marL="4157297" algn="l" defTabSz="1187798" rtl="0" eaLnBrk="1" latinLnBrk="0" hangingPunct="1">
                        <a:defRPr sz="2338" kern="1200">
                          <a:solidFill>
                            <a:schemeClr val="tx1"/>
                          </a:solidFill>
                          <a:latin typeface="Arial" panose="020B0604020202020204"/>
                        </a:defRPr>
                      </a:lvl8pPr>
                      <a:lvl9pPr marL="4751195" algn="l" defTabSz="1187798" rtl="0" eaLnBrk="1" latinLnBrk="0" hangingPunct="1">
                        <a:defRPr sz="2338" kern="1200">
                          <a:solidFill>
                            <a:schemeClr val="tx1"/>
                          </a:solidFill>
                          <a:latin typeface="Arial" panose="020B0604020202020204"/>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30kHz</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594949"/>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7*3 Cell</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0238803"/>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500m</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6170447"/>
                  </a:ext>
                </a:extLst>
              </a:tr>
              <a:tr h="298244">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indoor</a:t>
                      </a:r>
                    </a:p>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 outdoor</a:t>
                      </a:r>
                      <a:endPar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1721837"/>
                  </a:ext>
                </a:extLst>
              </a:tr>
              <a:tr h="143996">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320ms for covariance reporting;</a:t>
                      </a:r>
                    </a:p>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20ms for SRS / PMI periodicity</a:t>
                      </a:r>
                      <a:endParaRPr 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49454990"/>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64T,4R</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1277296"/>
                  </a:ext>
                </a:extLst>
              </a:tr>
              <a:tr h="287981">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FTP3, 50% RU</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73392708"/>
                  </a:ext>
                </a:extLst>
              </a:tr>
            </a:tbl>
          </a:graphicData>
        </a:graphic>
      </p:graphicFrame>
      <p:sp>
        <p:nvSpPr>
          <p:cNvPr id="68" name="TextBox 67">
            <a:extLst>
              <a:ext uri="{FF2B5EF4-FFF2-40B4-BE49-F238E27FC236}">
                <a16:creationId xmlns:a16="http://schemas.microsoft.com/office/drawing/2014/main" id="{5A6918DF-01BF-41E9-8DDA-EC4BB0A2987E}"/>
              </a:ext>
            </a:extLst>
          </p:cNvPr>
          <p:cNvSpPr txBox="1"/>
          <p:nvPr/>
        </p:nvSpPr>
        <p:spPr>
          <a:xfrm>
            <a:off x="1124008" y="3903677"/>
            <a:ext cx="9914497" cy="2431435"/>
          </a:xfrm>
          <a:prstGeom prst="rect">
            <a:avLst/>
          </a:prstGeom>
          <a:noFill/>
        </p:spPr>
        <p:txBody>
          <a:bodyPr wrap="square" lIns="0" tIns="0" rIns="0" bIns="0" rtlCol="0">
            <a:spAutoFit/>
          </a:bodyPr>
          <a:lstStyle/>
          <a:p>
            <a:pPr marL="0" marR="0" lvl="0" indent="0" algn="l" defTabSz="914478" rtl="0" eaLnBrk="1" fontAlgn="auto" latinLnBrk="0" hangingPunct="1">
              <a:lnSpc>
                <a:spcPct val="100000"/>
              </a:lnSpc>
              <a:spcBef>
                <a:spcPts val="600"/>
              </a:spcBef>
              <a:spcAft>
                <a:spcPts val="0"/>
              </a:spcAft>
              <a:buClrTx/>
              <a:buSzTx/>
              <a:buFontTx/>
              <a:buNone/>
              <a:tabLst/>
              <a:defRPr/>
            </a:pPr>
            <a:r>
              <a:rPr kumimoji="1" lang="en-US" altLang="zh-CN" sz="1600" b="1"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Preliminary simulation results for ISD500: </a:t>
            </a:r>
          </a:p>
          <a:p>
            <a:pPr marL="285750" marR="0" lvl="0"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The threshold for SINR is assumed as -10dB, i.e., </a:t>
            </a:r>
            <a:r>
              <a:rPr kumimoji="1" lang="en-US" altLang="zh-CN" sz="1600" b="1"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CSI feedback is used as baseline </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less than -10dB, and </a:t>
            </a:r>
            <a:r>
              <a:rPr kumimoji="1" lang="en-US" altLang="zh-CN" sz="1600" b="1"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SRS transmission is used as baseline </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more than -10dB.</a:t>
            </a:r>
          </a:p>
          <a:p>
            <a:pPr marL="285750" marR="0" lvl="0"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Baseline: &gt;-10dB use SRS, &lt;-10dB use Type I feedback.</a:t>
            </a:r>
          </a:p>
          <a:p>
            <a:pPr marL="285750" marR="0" lvl="0"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Gain for long term covariance feedback:</a:t>
            </a:r>
          </a:p>
          <a:p>
            <a:pPr marL="742990" marR="0" lvl="1"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cell average, 7% and 9% gain for 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HH</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 only and 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HH</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UU</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 feedback, respectively</a:t>
            </a:r>
          </a:p>
          <a:p>
            <a:pPr marL="742990" marR="0" lvl="1"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cell edge</a:t>
            </a:r>
            <a:r>
              <a:rPr kumimoji="1" lang="zh-CN" altLang="en-US"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44% and 46% gain</a:t>
            </a:r>
            <a:r>
              <a:rPr kumimoji="1" lang="zh-CN" altLang="en-US"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 </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for 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HH</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 only and 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HH</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+R</a:t>
            </a:r>
            <a:r>
              <a:rPr kumimoji="1" lang="en-US" altLang="zh-CN" sz="1600" b="0" i="0" u="none" strike="noStrike" kern="1200" cap="none" spc="0" normalizeH="0" baseline="-2500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UU</a:t>
            </a:r>
            <a:r>
              <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rPr>
              <a:t> feedback, respectively</a:t>
            </a:r>
          </a:p>
          <a:p>
            <a:pPr marL="742990" marR="0" lvl="1" indent="-285750" algn="l" defTabSz="914478" rtl="0" eaLnBrk="1" fontAlgn="auto" latinLnBrk="0" hangingPunct="1">
              <a:lnSpc>
                <a:spcPct val="100000"/>
              </a:lnSpc>
              <a:spcBef>
                <a:spcPts val="600"/>
              </a:spcBef>
              <a:spcAft>
                <a:spcPts val="0"/>
              </a:spcAft>
              <a:buClrTx/>
              <a:buSzTx/>
              <a:buFont typeface="Arial" panose="020B0604020202020204" pitchFamily="34" charset="0"/>
              <a:buChar char="•"/>
              <a:tabLst/>
              <a:defRPr/>
            </a:pPr>
            <a:endParaRPr kumimoji="1" lang="en-US" altLang="zh-CN" sz="1600" b="0" i="0" u="none" strike="noStrike" kern="120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panose="020B0604020202020204" pitchFamily="34" charset="0"/>
            </a:endParaRPr>
          </a:p>
        </p:txBody>
      </p:sp>
      <p:sp>
        <p:nvSpPr>
          <p:cNvPr id="71" name="Rectangle 70">
            <a:extLst>
              <a:ext uri="{FF2B5EF4-FFF2-40B4-BE49-F238E27FC236}">
                <a16:creationId xmlns:a16="http://schemas.microsoft.com/office/drawing/2014/main" id="{DBBB760F-D63B-48CE-8C4D-F7965503048B}"/>
              </a:ext>
            </a:extLst>
          </p:cNvPr>
          <p:cNvSpPr/>
          <p:nvPr/>
        </p:nvSpPr>
        <p:spPr>
          <a:xfrm>
            <a:off x="193569" y="264945"/>
            <a:ext cx="6667338" cy="400110"/>
          </a:xfrm>
          <a:prstGeom prst="rect">
            <a:avLst/>
          </a:prstGeom>
        </p:spPr>
        <p:txBody>
          <a:bodyPr wrap="non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rPr>
              <a:t>Appendix-3: Additional simulation results for ISD500:</a:t>
            </a:r>
            <a:endParaRPr kumimoji="0" lang="zh-CN" altLang="en-US" sz="2000" b="1" i="0" u="none" strike="noStrike" kern="1200" cap="none" spc="0" normalizeH="0" baseline="0" noProof="0" dirty="0">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endParaRPr>
          </a:p>
        </p:txBody>
      </p:sp>
      <p:graphicFrame>
        <p:nvGraphicFramePr>
          <p:cNvPr id="44" name="图表 32">
            <a:extLst>
              <a:ext uri="{FF2B5EF4-FFF2-40B4-BE49-F238E27FC236}">
                <a16:creationId xmlns:a16="http://schemas.microsoft.com/office/drawing/2014/main" id="{9028C847-758A-452A-9862-C8CEFF16C7FD}"/>
              </a:ext>
            </a:extLst>
          </p:cNvPr>
          <p:cNvGraphicFramePr/>
          <p:nvPr/>
        </p:nvGraphicFramePr>
        <p:xfrm>
          <a:off x="1023767" y="844495"/>
          <a:ext cx="6463886" cy="28797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53373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124">
            <a:extLst>
              <a:ext uri="{FF2B5EF4-FFF2-40B4-BE49-F238E27FC236}">
                <a16:creationId xmlns:a16="http://schemas.microsoft.com/office/drawing/2014/main" id="{BEEAA76D-7CDB-4FCD-860C-10EF53A649E1}"/>
              </a:ext>
            </a:extLst>
          </p:cNvPr>
          <p:cNvGraphicFramePr>
            <a:graphicFrameLocks noGrp="1"/>
          </p:cNvGraphicFramePr>
          <p:nvPr/>
        </p:nvGraphicFramePr>
        <p:xfrm>
          <a:off x="8557918" y="1407117"/>
          <a:ext cx="2433245" cy="1848821"/>
        </p:xfrm>
        <a:graphic>
          <a:graphicData uri="http://schemas.openxmlformats.org/drawingml/2006/table">
            <a:tbl>
              <a:tblPr/>
              <a:tblGrid>
                <a:gridCol w="2433245">
                  <a:extLst>
                    <a:ext uri="{9D8B030D-6E8A-4147-A177-3AD203B41FA5}">
                      <a16:colId xmlns:a16="http://schemas.microsoft.com/office/drawing/2014/main" val="2488977852"/>
                    </a:ext>
                  </a:extLst>
                </a:gridCol>
              </a:tblGrid>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 GHz</a:t>
                      </a:r>
                    </a:p>
                  </a:txBody>
                  <a:tcPr marL="8680" marR="8680" marT="8680"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4023407"/>
                  </a:ext>
                </a:extLst>
              </a:tr>
              <a:tr h="154248">
                <a:tc>
                  <a:txBody>
                    <a:bodyPr/>
                    <a:lstStyle>
                      <a:lvl1pPr marL="0" algn="l" defTabSz="1187798" rtl="0" eaLnBrk="1" latinLnBrk="0" hangingPunct="1">
                        <a:defRPr sz="2338" kern="1200">
                          <a:solidFill>
                            <a:schemeClr val="tx1"/>
                          </a:solidFill>
                          <a:latin typeface="Arial" panose="020B0604020202020204"/>
                        </a:defRPr>
                      </a:lvl1pPr>
                      <a:lvl2pPr marL="593900" algn="l" defTabSz="1187798" rtl="0" eaLnBrk="1" latinLnBrk="0" hangingPunct="1">
                        <a:defRPr sz="2338" kern="1200">
                          <a:solidFill>
                            <a:schemeClr val="tx1"/>
                          </a:solidFill>
                          <a:latin typeface="Arial" panose="020B0604020202020204"/>
                        </a:defRPr>
                      </a:lvl2pPr>
                      <a:lvl3pPr marL="1187798" algn="l" defTabSz="1187798" rtl="0" eaLnBrk="1" latinLnBrk="0" hangingPunct="1">
                        <a:defRPr sz="2338" kern="1200">
                          <a:solidFill>
                            <a:schemeClr val="tx1"/>
                          </a:solidFill>
                          <a:latin typeface="Arial" panose="020B0604020202020204"/>
                        </a:defRPr>
                      </a:lvl3pPr>
                      <a:lvl4pPr marL="1781699" algn="l" defTabSz="1187798" rtl="0" eaLnBrk="1" latinLnBrk="0" hangingPunct="1">
                        <a:defRPr sz="2338" kern="1200">
                          <a:solidFill>
                            <a:schemeClr val="tx1"/>
                          </a:solidFill>
                          <a:latin typeface="Arial" panose="020B0604020202020204"/>
                        </a:defRPr>
                      </a:lvl4pPr>
                      <a:lvl5pPr marL="2375598" algn="l" defTabSz="1187798" rtl="0" eaLnBrk="1" latinLnBrk="0" hangingPunct="1">
                        <a:defRPr sz="2338" kern="1200">
                          <a:solidFill>
                            <a:schemeClr val="tx1"/>
                          </a:solidFill>
                          <a:latin typeface="Arial" panose="020B0604020202020204"/>
                        </a:defRPr>
                      </a:lvl5pPr>
                      <a:lvl6pPr marL="2969497" algn="l" defTabSz="1187798" rtl="0" eaLnBrk="1" latinLnBrk="0" hangingPunct="1">
                        <a:defRPr sz="2338" kern="1200">
                          <a:solidFill>
                            <a:schemeClr val="tx1"/>
                          </a:solidFill>
                          <a:latin typeface="Arial" panose="020B0604020202020204"/>
                        </a:defRPr>
                      </a:lvl6pPr>
                      <a:lvl7pPr marL="3563396" algn="l" defTabSz="1187798" rtl="0" eaLnBrk="1" latinLnBrk="0" hangingPunct="1">
                        <a:defRPr sz="2338" kern="1200">
                          <a:solidFill>
                            <a:schemeClr val="tx1"/>
                          </a:solidFill>
                          <a:latin typeface="Arial" panose="020B0604020202020204"/>
                        </a:defRPr>
                      </a:lvl7pPr>
                      <a:lvl8pPr marL="4157297" algn="l" defTabSz="1187798" rtl="0" eaLnBrk="1" latinLnBrk="0" hangingPunct="1">
                        <a:defRPr sz="2338" kern="1200">
                          <a:solidFill>
                            <a:schemeClr val="tx1"/>
                          </a:solidFill>
                          <a:latin typeface="Arial" panose="020B0604020202020204"/>
                        </a:defRPr>
                      </a:lvl8pPr>
                      <a:lvl9pPr marL="4751195" algn="l" defTabSz="1187798" rtl="0" eaLnBrk="1" latinLnBrk="0" hangingPunct="1">
                        <a:defRPr sz="2338" kern="1200">
                          <a:solidFill>
                            <a:schemeClr val="tx1"/>
                          </a:solidFill>
                          <a:latin typeface="Arial" panose="020B0604020202020204"/>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30kHz</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594949"/>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7*3 Cell</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0238803"/>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1300m</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6170447"/>
                  </a:ext>
                </a:extLst>
              </a:tr>
              <a:tr h="298244">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indoor</a:t>
                      </a:r>
                    </a:p>
                    <a:p>
                      <a:pPr marL="0" algn="ctr" defTabSz="914400" rtl="0" eaLnBrk="1" fontAlgn="ctr" latinLnBrk="0" hangingPunct="1"/>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 outdoor</a:t>
                      </a:r>
                      <a:endParaRPr lang="en-US"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1721837"/>
                  </a:ext>
                </a:extLst>
              </a:tr>
              <a:tr h="143996">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320ms for covariance reporting;</a:t>
                      </a:r>
                    </a:p>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20ms for SRS / PMI periodicity</a:t>
                      </a:r>
                      <a:endParaRPr 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49454990"/>
                  </a:ext>
                </a:extLst>
              </a:tr>
              <a:tr h="154248">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64T,4R</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1277296"/>
                  </a:ext>
                </a:extLst>
              </a:tr>
              <a:tr h="287981">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11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FTP3, 50% RU</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73392708"/>
                  </a:ext>
                </a:extLst>
              </a:tr>
            </a:tbl>
          </a:graphicData>
        </a:graphic>
      </p:graphicFrame>
      <p:sp>
        <p:nvSpPr>
          <p:cNvPr id="68" name="TextBox 67">
            <a:extLst>
              <a:ext uri="{FF2B5EF4-FFF2-40B4-BE49-F238E27FC236}">
                <a16:creationId xmlns:a16="http://schemas.microsoft.com/office/drawing/2014/main" id="{5A6918DF-01BF-41E9-8DDA-EC4BB0A2987E}"/>
              </a:ext>
            </a:extLst>
          </p:cNvPr>
          <p:cNvSpPr txBox="1"/>
          <p:nvPr/>
        </p:nvSpPr>
        <p:spPr>
          <a:xfrm>
            <a:off x="1124008" y="3903677"/>
            <a:ext cx="9914497" cy="2431435"/>
          </a:xfrm>
          <a:prstGeom prst="rect">
            <a:avLst/>
          </a:prstGeom>
          <a:noFill/>
        </p:spPr>
        <p:txBody>
          <a:bodyPr wrap="square" lIns="0" tIns="0" rIns="0" bIns="0" rtlCol="0">
            <a:spAutoFit/>
          </a:bodyPr>
          <a:lstStyle/>
          <a:p>
            <a:pPr algn="l">
              <a:spcBef>
                <a:spcPts val="600"/>
              </a:spcBef>
            </a:pPr>
            <a:r>
              <a:rPr kumimoji="1" lang="en-US" altLang="zh-CN" sz="1600" b="1" dirty="0">
                <a:solidFill>
                  <a:srgbClr val="000000"/>
                </a:solidFill>
                <a:ea typeface="Microsoft YaHei" panose="020B0503020204020204" pitchFamily="34" charset="-122"/>
                <a:cs typeface="Arial" panose="020B0604020202020204" pitchFamily="34" charset="0"/>
              </a:rPr>
              <a:t>Preliminary simulation results for ISD1300: </a:t>
            </a:r>
          </a:p>
          <a:p>
            <a:pPr marL="285750" indent="-285750" algn="l">
              <a:spcBef>
                <a:spcPts val="600"/>
              </a:spcBef>
              <a:buFont typeface="Arial" panose="020B0604020202020204" pitchFamily="34" charset="0"/>
              <a:buChar char="•"/>
            </a:pPr>
            <a:r>
              <a:rPr kumimoji="1" lang="en-US" altLang="zh-CN" sz="1600" dirty="0">
                <a:solidFill>
                  <a:srgbClr val="000000"/>
                </a:solidFill>
                <a:ea typeface="Microsoft YaHei" panose="020B0503020204020204" pitchFamily="34" charset="-122"/>
                <a:cs typeface="Arial" panose="020B0604020202020204" pitchFamily="34" charset="0"/>
              </a:rPr>
              <a:t>The threshold for SINR is assumed as -10dB, i.e., </a:t>
            </a:r>
            <a:r>
              <a:rPr kumimoji="1" lang="en-US" altLang="zh-CN" sz="1600" b="1" dirty="0">
                <a:solidFill>
                  <a:srgbClr val="000000"/>
                </a:solidFill>
                <a:ea typeface="Microsoft YaHei" panose="020B0503020204020204" pitchFamily="34" charset="-122"/>
                <a:cs typeface="Arial" panose="020B0604020202020204" pitchFamily="34" charset="0"/>
              </a:rPr>
              <a:t>CSI feedback is used as baseline </a:t>
            </a:r>
            <a:r>
              <a:rPr kumimoji="1" lang="en-US" altLang="zh-CN" sz="1600" dirty="0">
                <a:solidFill>
                  <a:srgbClr val="000000"/>
                </a:solidFill>
                <a:ea typeface="Microsoft YaHei" panose="020B0503020204020204" pitchFamily="34" charset="-122"/>
                <a:cs typeface="Arial" panose="020B0604020202020204" pitchFamily="34" charset="0"/>
              </a:rPr>
              <a:t>for less than -10dB, and </a:t>
            </a:r>
            <a:r>
              <a:rPr kumimoji="1" lang="en-US" altLang="zh-CN" sz="1600" b="1" dirty="0">
                <a:solidFill>
                  <a:srgbClr val="000000"/>
                </a:solidFill>
                <a:ea typeface="Microsoft YaHei" panose="020B0503020204020204" pitchFamily="34" charset="-122"/>
                <a:cs typeface="Arial" panose="020B0604020202020204" pitchFamily="34" charset="0"/>
              </a:rPr>
              <a:t>SRS transmission is used as baseline </a:t>
            </a:r>
            <a:r>
              <a:rPr kumimoji="1" lang="en-US" altLang="zh-CN" sz="1600" dirty="0">
                <a:solidFill>
                  <a:srgbClr val="000000"/>
                </a:solidFill>
                <a:ea typeface="Microsoft YaHei" panose="020B0503020204020204" pitchFamily="34" charset="-122"/>
                <a:cs typeface="Arial" panose="020B0604020202020204" pitchFamily="34" charset="0"/>
              </a:rPr>
              <a:t>for more than -10dB.</a:t>
            </a:r>
          </a:p>
          <a:p>
            <a:pPr marL="285750" indent="-285750" algn="l">
              <a:spcBef>
                <a:spcPts val="600"/>
              </a:spcBef>
              <a:buFont typeface="Arial" panose="020B0604020202020204" pitchFamily="34" charset="0"/>
              <a:buChar char="•"/>
            </a:pPr>
            <a:r>
              <a:rPr kumimoji="1" lang="en-US" altLang="zh-CN" sz="1600" dirty="0">
                <a:solidFill>
                  <a:srgbClr val="000000"/>
                </a:solidFill>
                <a:ea typeface="Microsoft YaHei" panose="020B0503020204020204" pitchFamily="34" charset="-122"/>
                <a:cs typeface="Arial" panose="020B0604020202020204" pitchFamily="34" charset="0"/>
              </a:rPr>
              <a:t>Baseline: &gt;-10dB use SRS, &lt;-10dB use Type I feedback.</a:t>
            </a:r>
          </a:p>
          <a:p>
            <a:pPr marL="285750" indent="-285750" algn="l">
              <a:spcBef>
                <a:spcPts val="600"/>
              </a:spcBef>
              <a:buFont typeface="Arial" panose="020B0604020202020204" pitchFamily="34" charset="0"/>
              <a:buChar char="•"/>
            </a:pPr>
            <a:r>
              <a:rPr kumimoji="1" lang="en-US" altLang="zh-CN" sz="1600" dirty="0">
                <a:solidFill>
                  <a:srgbClr val="000000"/>
                </a:solidFill>
                <a:ea typeface="Microsoft YaHei" panose="020B0503020204020204" pitchFamily="34" charset="-122"/>
                <a:cs typeface="Arial" panose="020B0604020202020204" pitchFamily="34" charset="0"/>
              </a:rPr>
              <a:t>Gain for long term covariance feedback:</a:t>
            </a:r>
          </a:p>
          <a:p>
            <a:pPr marL="742990" lvl="1" indent="-285750">
              <a:spcBef>
                <a:spcPts val="600"/>
              </a:spcBef>
              <a:buFont typeface="Arial" panose="020B0604020202020204" pitchFamily="34" charset="0"/>
              <a:buChar char="•"/>
            </a:pPr>
            <a:r>
              <a:rPr kumimoji="1" lang="en-US" altLang="zh-CN" sz="1600" dirty="0">
                <a:solidFill>
                  <a:srgbClr val="000000"/>
                </a:solidFill>
                <a:ea typeface="Microsoft YaHei" panose="020B0503020204020204" pitchFamily="34" charset="-122"/>
                <a:cs typeface="Arial" panose="020B0604020202020204" pitchFamily="34" charset="0"/>
              </a:rPr>
              <a:t>For cell average, 13% and 18% gain for R</a:t>
            </a:r>
            <a:r>
              <a:rPr kumimoji="1" lang="en-US" altLang="zh-CN" sz="1600" baseline="-25000" dirty="0">
                <a:solidFill>
                  <a:srgbClr val="000000"/>
                </a:solidFill>
                <a:ea typeface="Microsoft YaHei" panose="020B0503020204020204" pitchFamily="34" charset="-122"/>
                <a:cs typeface="Arial" panose="020B0604020202020204" pitchFamily="34" charset="0"/>
              </a:rPr>
              <a:t>HH</a:t>
            </a:r>
            <a:r>
              <a:rPr kumimoji="1" lang="en-US" altLang="zh-CN" sz="1600" dirty="0">
                <a:solidFill>
                  <a:srgbClr val="000000"/>
                </a:solidFill>
                <a:ea typeface="Microsoft YaHei" panose="020B0503020204020204" pitchFamily="34" charset="-122"/>
                <a:cs typeface="Arial" panose="020B0604020202020204" pitchFamily="34" charset="0"/>
              </a:rPr>
              <a:t> only and R</a:t>
            </a:r>
            <a:r>
              <a:rPr kumimoji="1" lang="en-US" altLang="zh-CN" sz="1600" baseline="-25000" dirty="0">
                <a:solidFill>
                  <a:srgbClr val="000000"/>
                </a:solidFill>
                <a:ea typeface="Microsoft YaHei" panose="020B0503020204020204" pitchFamily="34" charset="-122"/>
                <a:cs typeface="Arial" panose="020B0604020202020204" pitchFamily="34" charset="0"/>
              </a:rPr>
              <a:t>HH</a:t>
            </a:r>
            <a:r>
              <a:rPr kumimoji="1" lang="en-US" altLang="zh-CN" sz="1600" dirty="0">
                <a:solidFill>
                  <a:srgbClr val="000000"/>
                </a:solidFill>
                <a:ea typeface="Microsoft YaHei" panose="020B0503020204020204" pitchFamily="34" charset="-122"/>
                <a:cs typeface="Arial" panose="020B0604020202020204" pitchFamily="34" charset="0"/>
              </a:rPr>
              <a:t>+R</a:t>
            </a:r>
            <a:r>
              <a:rPr kumimoji="1" lang="en-US" altLang="zh-CN" sz="1600" baseline="-25000" dirty="0">
                <a:solidFill>
                  <a:srgbClr val="000000"/>
                </a:solidFill>
                <a:ea typeface="Microsoft YaHei" panose="020B0503020204020204" pitchFamily="34" charset="-122"/>
                <a:cs typeface="Arial" panose="020B0604020202020204" pitchFamily="34" charset="0"/>
              </a:rPr>
              <a:t>UU</a:t>
            </a:r>
            <a:r>
              <a:rPr kumimoji="1" lang="en-US" altLang="zh-CN" sz="1600" dirty="0">
                <a:solidFill>
                  <a:srgbClr val="000000"/>
                </a:solidFill>
                <a:ea typeface="Microsoft YaHei" panose="020B0503020204020204" pitchFamily="34" charset="-122"/>
                <a:cs typeface="Arial" panose="020B0604020202020204" pitchFamily="34" charset="0"/>
              </a:rPr>
              <a:t> feedback, respectively</a:t>
            </a:r>
          </a:p>
          <a:p>
            <a:pPr marL="742990" lvl="1" indent="-285750">
              <a:spcBef>
                <a:spcPts val="600"/>
              </a:spcBef>
              <a:buFont typeface="Arial" panose="020B0604020202020204" pitchFamily="34" charset="0"/>
              <a:buChar char="•"/>
            </a:pPr>
            <a:r>
              <a:rPr kumimoji="1" lang="en-US" altLang="zh-CN" sz="1600" dirty="0">
                <a:solidFill>
                  <a:srgbClr val="000000"/>
                </a:solidFill>
                <a:ea typeface="Microsoft YaHei" panose="020B0503020204020204" pitchFamily="34" charset="-122"/>
                <a:cs typeface="Arial" panose="020B0604020202020204" pitchFamily="34" charset="0"/>
              </a:rPr>
              <a:t>For cell edge</a:t>
            </a:r>
            <a:r>
              <a:rPr kumimoji="1" lang="zh-CN" altLang="en-US" sz="1600" dirty="0">
                <a:solidFill>
                  <a:srgbClr val="000000"/>
                </a:solidFill>
                <a:ea typeface="Microsoft YaHei" panose="020B0503020204020204" pitchFamily="34" charset="-122"/>
                <a:cs typeface="Arial" panose="020B0604020202020204" pitchFamily="34" charset="0"/>
              </a:rPr>
              <a:t>，</a:t>
            </a:r>
            <a:r>
              <a:rPr kumimoji="1" lang="en-US" altLang="zh-CN" sz="1600" dirty="0">
                <a:solidFill>
                  <a:srgbClr val="000000"/>
                </a:solidFill>
                <a:ea typeface="Microsoft YaHei" panose="020B0503020204020204" pitchFamily="34" charset="-122"/>
                <a:cs typeface="Arial" panose="020B0604020202020204" pitchFamily="34" charset="0"/>
              </a:rPr>
              <a:t>16% and 17% gain</a:t>
            </a:r>
            <a:r>
              <a:rPr kumimoji="1" lang="zh-CN" altLang="en-US" sz="1600" dirty="0">
                <a:solidFill>
                  <a:srgbClr val="000000"/>
                </a:solidFill>
                <a:ea typeface="Microsoft YaHei" panose="020B0503020204020204" pitchFamily="34" charset="-122"/>
                <a:cs typeface="Arial" panose="020B0604020202020204" pitchFamily="34" charset="0"/>
              </a:rPr>
              <a:t> </a:t>
            </a:r>
            <a:r>
              <a:rPr kumimoji="1" lang="en-US" altLang="zh-CN" sz="1600" dirty="0">
                <a:solidFill>
                  <a:srgbClr val="000000"/>
                </a:solidFill>
                <a:ea typeface="Microsoft YaHei" panose="020B0503020204020204" pitchFamily="34" charset="-122"/>
                <a:cs typeface="Arial" panose="020B0604020202020204" pitchFamily="34" charset="0"/>
              </a:rPr>
              <a:t>for R</a:t>
            </a:r>
            <a:r>
              <a:rPr kumimoji="1" lang="en-US" altLang="zh-CN" sz="1600" baseline="-25000" dirty="0">
                <a:solidFill>
                  <a:srgbClr val="000000"/>
                </a:solidFill>
                <a:ea typeface="Microsoft YaHei" panose="020B0503020204020204" pitchFamily="34" charset="-122"/>
                <a:cs typeface="Arial" panose="020B0604020202020204" pitchFamily="34" charset="0"/>
              </a:rPr>
              <a:t>HH</a:t>
            </a:r>
            <a:r>
              <a:rPr kumimoji="1" lang="en-US" altLang="zh-CN" sz="1600" dirty="0">
                <a:solidFill>
                  <a:srgbClr val="000000"/>
                </a:solidFill>
                <a:ea typeface="Microsoft YaHei" panose="020B0503020204020204" pitchFamily="34" charset="-122"/>
                <a:cs typeface="Arial" panose="020B0604020202020204" pitchFamily="34" charset="0"/>
              </a:rPr>
              <a:t> only and R</a:t>
            </a:r>
            <a:r>
              <a:rPr kumimoji="1" lang="en-US" altLang="zh-CN" sz="1600" baseline="-25000" dirty="0">
                <a:solidFill>
                  <a:srgbClr val="000000"/>
                </a:solidFill>
                <a:ea typeface="Microsoft YaHei" panose="020B0503020204020204" pitchFamily="34" charset="-122"/>
                <a:cs typeface="Arial" panose="020B0604020202020204" pitchFamily="34" charset="0"/>
              </a:rPr>
              <a:t>HH</a:t>
            </a:r>
            <a:r>
              <a:rPr kumimoji="1" lang="en-US" altLang="zh-CN" sz="1600" dirty="0">
                <a:solidFill>
                  <a:srgbClr val="000000"/>
                </a:solidFill>
                <a:ea typeface="Microsoft YaHei" panose="020B0503020204020204" pitchFamily="34" charset="-122"/>
                <a:cs typeface="Arial" panose="020B0604020202020204" pitchFamily="34" charset="0"/>
              </a:rPr>
              <a:t>+R</a:t>
            </a:r>
            <a:r>
              <a:rPr kumimoji="1" lang="en-US" altLang="zh-CN" sz="1600" baseline="-25000" dirty="0">
                <a:solidFill>
                  <a:srgbClr val="000000"/>
                </a:solidFill>
                <a:ea typeface="Microsoft YaHei" panose="020B0503020204020204" pitchFamily="34" charset="-122"/>
                <a:cs typeface="Arial" panose="020B0604020202020204" pitchFamily="34" charset="0"/>
              </a:rPr>
              <a:t>UU</a:t>
            </a:r>
            <a:r>
              <a:rPr kumimoji="1" lang="en-US" altLang="zh-CN" sz="1600" dirty="0">
                <a:solidFill>
                  <a:srgbClr val="000000"/>
                </a:solidFill>
                <a:ea typeface="Microsoft YaHei" panose="020B0503020204020204" pitchFamily="34" charset="-122"/>
                <a:cs typeface="Arial" panose="020B0604020202020204" pitchFamily="34" charset="0"/>
              </a:rPr>
              <a:t> feedback, respectively</a:t>
            </a:r>
          </a:p>
          <a:p>
            <a:pPr marL="742990" lvl="1" indent="-285750">
              <a:spcBef>
                <a:spcPts val="600"/>
              </a:spcBef>
              <a:buFont typeface="Arial" panose="020B0604020202020204" pitchFamily="34" charset="0"/>
              <a:buChar char="•"/>
            </a:pPr>
            <a:endParaRPr kumimoji="1" lang="en-US" altLang="zh-CN" sz="1600" dirty="0">
              <a:solidFill>
                <a:srgbClr val="000000"/>
              </a:solidFill>
              <a:ea typeface="Microsoft YaHei" panose="020B0503020204020204" pitchFamily="34" charset="-122"/>
              <a:cs typeface="Arial" panose="020B0604020202020204" pitchFamily="34" charset="0"/>
            </a:endParaRPr>
          </a:p>
        </p:txBody>
      </p:sp>
      <p:sp>
        <p:nvSpPr>
          <p:cNvPr id="71" name="Rectangle 70">
            <a:extLst>
              <a:ext uri="{FF2B5EF4-FFF2-40B4-BE49-F238E27FC236}">
                <a16:creationId xmlns:a16="http://schemas.microsoft.com/office/drawing/2014/main" id="{DBBB760F-D63B-48CE-8C4D-F7965503048B}"/>
              </a:ext>
            </a:extLst>
          </p:cNvPr>
          <p:cNvSpPr/>
          <p:nvPr/>
        </p:nvSpPr>
        <p:spPr>
          <a:xfrm>
            <a:off x="193569" y="264945"/>
            <a:ext cx="6810006" cy="400110"/>
          </a:xfrm>
          <a:prstGeom prst="rect">
            <a:avLst/>
          </a:prstGeom>
        </p:spPr>
        <p:txBody>
          <a:bodyPr wrap="none">
            <a:spAutoFit/>
          </a:bodyPr>
          <a:lstStyle/>
          <a:p>
            <a:r>
              <a:rPr lang="en-US" altLang="zh-CN" sz="2000" b="1" dirty="0">
                <a:solidFill>
                  <a:srgbClr val="C00000"/>
                </a:solidFill>
                <a:ea typeface="Microsoft YaHei" panose="020B0503020204020204" pitchFamily="34" charset="-122"/>
                <a:cs typeface="Calibri" panose="020F0502020204030204" pitchFamily="34" charset="0"/>
              </a:rPr>
              <a:t>Appendix-4: Additional simulation results for ISD1300:</a:t>
            </a:r>
            <a:endParaRPr lang="zh-CN" altLang="en-US" sz="2000" b="1" dirty="0">
              <a:solidFill>
                <a:srgbClr val="C00000"/>
              </a:solidFill>
              <a:ea typeface="Microsoft YaHei" panose="020B0503020204020204" pitchFamily="34" charset="-122"/>
              <a:cs typeface="Calibri" panose="020F0502020204030204" pitchFamily="34" charset="0"/>
            </a:endParaRPr>
          </a:p>
        </p:txBody>
      </p:sp>
      <p:graphicFrame>
        <p:nvGraphicFramePr>
          <p:cNvPr id="44" name="图表 32">
            <a:extLst>
              <a:ext uri="{FF2B5EF4-FFF2-40B4-BE49-F238E27FC236}">
                <a16:creationId xmlns:a16="http://schemas.microsoft.com/office/drawing/2014/main" id="{9028C847-758A-452A-9862-C8CEFF16C7FD}"/>
              </a:ext>
            </a:extLst>
          </p:cNvPr>
          <p:cNvGraphicFramePr/>
          <p:nvPr/>
        </p:nvGraphicFramePr>
        <p:xfrm>
          <a:off x="1023767" y="844495"/>
          <a:ext cx="6463886" cy="28797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9693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81647" y="105131"/>
            <a:ext cx="11507575"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800" b="1" dirty="0">
                <a:solidFill>
                  <a:srgbClr val="C00000"/>
                </a:solidFill>
                <a:latin typeface="+mn-lt"/>
                <a:cs typeface="Calibri" panose="020F0502020204030204" pitchFamily="34" charset="0"/>
              </a:rPr>
              <a:t>General views on MIMO in Rel-20</a:t>
            </a:r>
          </a:p>
        </p:txBody>
      </p:sp>
      <p:sp>
        <p:nvSpPr>
          <p:cNvPr id="21" name="TextBox 395">
            <a:extLst>
              <a:ext uri="{FF2B5EF4-FFF2-40B4-BE49-F238E27FC236}">
                <a16:creationId xmlns:a16="http://schemas.microsoft.com/office/drawing/2014/main" id="{ED06C7E3-F9A9-46EF-919A-9AA8429A6404}"/>
              </a:ext>
            </a:extLst>
          </p:cNvPr>
          <p:cNvSpPr txBox="1"/>
          <p:nvPr/>
        </p:nvSpPr>
        <p:spPr bwMode="auto">
          <a:xfrm>
            <a:off x="520191" y="1023069"/>
            <a:ext cx="11453697" cy="3551168"/>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marL="0" marR="0" lvl="0" indent="0" algn="l" defTabSz="914400" rtl="0" eaLnBrk="0" fontAlgn="base" latinLnBrk="0" hangingPunct="0">
              <a:lnSpc>
                <a:spcPct val="114000"/>
              </a:lnSpc>
              <a:spcBef>
                <a:spcPct val="0"/>
              </a:spcBef>
              <a:spcAft>
                <a:spcPts val="300"/>
              </a:spcAft>
              <a:buClrTx/>
              <a:buSzPct val="100000"/>
              <a:buFontTx/>
              <a:buNone/>
              <a:tabLst/>
              <a:defRPr/>
            </a:pP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Massive MIMO is </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widely </a:t>
            </a: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deployment in 5G/5G-A, which is the key feature for obtaining high spectrum efficiency in 5G-A system. In Rel-20, MIMO enhancements are still required for commercial deployment, especially for the following two cases:</a:t>
            </a:r>
          </a:p>
          <a:p>
            <a:pPr marL="0" marR="0" lvl="0" indent="0" algn="l" defTabSz="914400" rtl="0" eaLnBrk="0" fontAlgn="base" latinLnBrk="0" hangingPunct="0">
              <a:lnSpc>
                <a:spcPct val="114000"/>
              </a:lnSpc>
              <a:spcBef>
                <a:spcPct val="0"/>
              </a:spcBef>
              <a:spcAft>
                <a:spcPts val="300"/>
              </a:spcAft>
              <a:buClrTx/>
              <a:buSzPct val="100000"/>
              <a:buFontTx/>
              <a:buNone/>
              <a:tabLst/>
              <a:defRPr/>
            </a:pPr>
            <a:endPar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endParaRPr>
          </a:p>
          <a:p>
            <a:pPr marL="285750" lvl="0" indent="-285750" defTabSz="914400" eaLnBrk="0" fontAlgn="base" hangingPunct="0">
              <a:lnSpc>
                <a:spcPct val="114000"/>
              </a:lnSpc>
              <a:spcBef>
                <a:spcPct val="0"/>
              </a:spcBef>
              <a:spcAft>
                <a:spcPts val="300"/>
              </a:spcAft>
              <a:buSzPct val="100000"/>
              <a:buFont typeface="Wingdings" panose="05000000000000000000" pitchFamily="2" charset="2"/>
              <a:buChar char="u"/>
              <a:defRPr/>
            </a:pP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For TDD massive MIMO, the challenge</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s of </a:t>
            </a: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SRS </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coverage/ SRS channel estimation accuracy in the deployment need to be handled,</a:t>
            </a:r>
          </a:p>
          <a:p>
            <a:pPr marL="742990" lvl="1" indent="-285750">
              <a:buFont typeface="Wingdings" panose="05000000000000000000" pitchFamily="2" charset="2"/>
              <a:buChar char="Ø"/>
              <a:defRPr/>
            </a:pPr>
            <a:r>
              <a:rPr lang="en-US" altLang="zh-CN" sz="1600" b="1" dirty="0"/>
              <a:t>Specify multiple SRS positions pattern in a frequency hop to enable channel interpolation,</a:t>
            </a:r>
            <a:r>
              <a:rPr lang="zh-CN" altLang="en-US" sz="1600" b="1" dirty="0"/>
              <a:t> </a:t>
            </a:r>
            <a:r>
              <a:rPr lang="en-US" altLang="zh-CN" sz="1600" dirty="0"/>
              <a:t>and</a:t>
            </a:r>
            <a:r>
              <a:rPr lang="zh-CN" altLang="en-US" sz="1600" b="1" dirty="0"/>
              <a:t> </a:t>
            </a:r>
            <a:r>
              <a:rPr lang="en-US" altLang="zh-CN" sz="1600" b="1" dirty="0"/>
              <a:t>specify Cross-slot SRS configuration between U and S slot to enable contiguous SRS symbols for repetition. </a:t>
            </a:r>
            <a:endPar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endParaRPr>
          </a:p>
          <a:p>
            <a:pPr marL="285750" marR="0" lvl="0" indent="-285750" algn="l" defTabSz="914400" rtl="0" eaLnBrk="0" fontAlgn="base" latinLnBrk="0" hangingPunct="0">
              <a:lnSpc>
                <a:spcPct val="114000"/>
              </a:lnSpc>
              <a:spcBef>
                <a:spcPct val="0"/>
              </a:spcBef>
              <a:spcAft>
                <a:spcPts val="300"/>
              </a:spcAft>
              <a:buClrTx/>
              <a:buSzPct val="100000"/>
              <a:buFont typeface="Wingdings" panose="05000000000000000000" pitchFamily="2" charset="2"/>
              <a:buChar char="u"/>
              <a:tabLst/>
              <a:defRPr/>
            </a:pPr>
            <a:endPar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endParaRPr>
          </a:p>
          <a:p>
            <a:pPr marL="285750" marR="0" lvl="0" indent="-285750" algn="l" defTabSz="914400" rtl="0" eaLnBrk="0" fontAlgn="base" latinLnBrk="0" hangingPunct="0">
              <a:lnSpc>
                <a:spcPct val="114000"/>
              </a:lnSpc>
              <a:spcBef>
                <a:spcPct val="0"/>
              </a:spcBef>
              <a:spcAft>
                <a:spcPts val="300"/>
              </a:spcAft>
              <a:buClrTx/>
              <a:buSzPct val="100000"/>
              <a:buFont typeface="Wingdings" panose="05000000000000000000" pitchFamily="2" charset="2"/>
              <a:buChar char="u"/>
              <a:tabLst/>
              <a:defRPr/>
            </a:pP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For Sing/Multi-TRP, SRS</a:t>
            </a:r>
            <a:r>
              <a:rPr lang="zh-CN" altLang="en-US" sz="1600" dirty="0">
                <a:solidFill>
                  <a:srgbClr val="2D2015"/>
                </a:solidFill>
                <a:latin typeface="Arial" panose="020B0604020202020204" pitchFamily="34" charset="0"/>
                <a:ea typeface="等线" panose="02010600030101010101" pitchFamily="2" charset="-122"/>
                <a:cs typeface="Arial" panose="020B0604020202020204" pitchFamily="34" charset="0"/>
              </a:rPr>
              <a:t> </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inter-cell interference and coverage are the key issues, which need to be addressed, especially for cell edge UEs,</a:t>
            </a:r>
          </a:p>
          <a:p>
            <a:pPr marL="742990" lvl="1" indent="-285750" defTabSz="914400" eaLnBrk="0" fontAlgn="base" hangingPunct="0">
              <a:lnSpc>
                <a:spcPct val="114000"/>
              </a:lnSpc>
              <a:spcBef>
                <a:spcPct val="0"/>
              </a:spcBef>
              <a:spcAft>
                <a:spcPts val="300"/>
              </a:spcAft>
              <a:buSzPct val="100000"/>
              <a:buFont typeface="Wingdings" panose="05000000000000000000" pitchFamily="2" charset="2"/>
              <a:buChar char="Ø"/>
              <a:defRPr/>
            </a:pPr>
            <a:r>
              <a:rPr lang="en-US" altLang="zh-CN" sz="1600" b="1" kern="0" dirty="0">
                <a:solidFill>
                  <a:srgbClr val="1D1D1A"/>
                </a:solidFill>
                <a:latin typeface="微软雅黑" panose="020B0503020204020204" pitchFamily="34" charset="-122"/>
                <a:ea typeface="微软雅黑" panose="020B0503020204020204" pitchFamily="34" charset="-122"/>
                <a:cs typeface="Arial"/>
              </a:rPr>
              <a:t>Specify long term channel covariance feedback to enhance SRS coverage and the capability of interference mitigation.</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   </a:t>
            </a: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 </a:t>
            </a:r>
          </a:p>
        </p:txBody>
      </p:sp>
      <p:cxnSp>
        <p:nvCxnSpPr>
          <p:cNvPr id="50" name="Straight Connector 49">
            <a:extLst>
              <a:ext uri="{FF2B5EF4-FFF2-40B4-BE49-F238E27FC236}">
                <a16:creationId xmlns:a16="http://schemas.microsoft.com/office/drawing/2014/main" id="{B53B50D2-D293-402C-AC13-4CC66A477A09}"/>
              </a:ext>
            </a:extLst>
          </p:cNvPr>
          <p:cNvCxnSpPr/>
          <p:nvPr/>
        </p:nvCxnSpPr>
        <p:spPr>
          <a:xfrm>
            <a:off x="281647" y="745500"/>
            <a:ext cx="644144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92626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19713" y="105131"/>
            <a:ext cx="11569509"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400" b="1" dirty="0">
                <a:solidFill>
                  <a:srgbClr val="C00000"/>
                </a:solidFill>
                <a:latin typeface="+mn-lt"/>
                <a:cs typeface="Calibri" panose="020F0502020204030204" pitchFamily="34" charset="0"/>
              </a:rPr>
              <a:t>Issue-1: SRS issues in</a:t>
            </a:r>
            <a:r>
              <a:rPr lang="zh-CN" altLang="en-US" sz="2400" b="1" dirty="0">
                <a:solidFill>
                  <a:srgbClr val="C00000"/>
                </a:solidFill>
                <a:latin typeface="+mn-lt"/>
                <a:cs typeface="Calibri" panose="020F0502020204030204" pitchFamily="34" charset="0"/>
              </a:rPr>
              <a:t> </a:t>
            </a:r>
            <a:r>
              <a:rPr lang="en-US" altLang="zh-CN" sz="2400" b="1" dirty="0">
                <a:solidFill>
                  <a:srgbClr val="C00000"/>
                </a:solidFill>
                <a:latin typeface="+mn-lt"/>
                <a:cs typeface="Calibri" panose="020F0502020204030204" pitchFamily="34" charset="0"/>
              </a:rPr>
              <a:t>TDD massive MIMO</a:t>
            </a:r>
          </a:p>
        </p:txBody>
      </p:sp>
      <p:sp>
        <p:nvSpPr>
          <p:cNvPr id="21" name="TextBox 395">
            <a:extLst>
              <a:ext uri="{FF2B5EF4-FFF2-40B4-BE49-F238E27FC236}">
                <a16:creationId xmlns:a16="http://schemas.microsoft.com/office/drawing/2014/main" id="{ED06C7E3-F9A9-46EF-919A-9AA8429A6404}"/>
              </a:ext>
            </a:extLst>
          </p:cNvPr>
          <p:cNvSpPr txBox="1"/>
          <p:nvPr/>
        </p:nvSpPr>
        <p:spPr bwMode="auto">
          <a:xfrm>
            <a:off x="520191" y="1023069"/>
            <a:ext cx="11453697" cy="899608"/>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marL="0" marR="0" lvl="0" indent="0" algn="l" defTabSz="914400" rtl="0" eaLnBrk="0" fontAlgn="base" latinLnBrk="0" hangingPunct="0">
              <a:lnSpc>
                <a:spcPct val="114000"/>
              </a:lnSpc>
              <a:spcBef>
                <a:spcPct val="0"/>
              </a:spcBef>
              <a:spcAft>
                <a:spcPts val="300"/>
              </a:spcAft>
              <a:buClrTx/>
              <a:buSzPct val="100000"/>
              <a:buFontTx/>
              <a:buNone/>
              <a:tabLst/>
              <a:defRPr/>
            </a:pP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TDD massive MIMO is the main deployment in 5G/5G-A, where the performance is highly relied on the accuracy of SRS-based channel acquisition. However, in current spec, </a:t>
            </a: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the challenges include c</a:t>
            </a:r>
            <a:r>
              <a:rPr kumimoji="0" lang="en-US" altLang="zh-CN" sz="16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overage/accuracy for SRS, especially for the cell edge UEs, and also UL transmission capacity/efficiency. Specifically, in current spec, there are following key issues,  </a:t>
            </a:r>
          </a:p>
        </p:txBody>
      </p:sp>
      <p:sp>
        <p:nvSpPr>
          <p:cNvPr id="64" name="矩形 63">
            <a:extLst>
              <a:ext uri="{FF2B5EF4-FFF2-40B4-BE49-F238E27FC236}">
                <a16:creationId xmlns:a16="http://schemas.microsoft.com/office/drawing/2014/main" id="{BA175A5E-6FC8-4D55-9732-B2788EB21DEA}"/>
              </a:ext>
            </a:extLst>
          </p:cNvPr>
          <p:cNvSpPr/>
          <p:nvPr/>
        </p:nvSpPr>
        <p:spPr>
          <a:xfrm>
            <a:off x="606850" y="5801876"/>
            <a:ext cx="11070994" cy="349583"/>
          </a:xfrm>
          <a:prstGeom prst="rect">
            <a:avLst/>
          </a:prstGeom>
        </p:spPr>
        <p:txBody>
          <a:bodyPr wrap="square">
            <a:spAutoFit/>
          </a:bodyPr>
          <a:lstStyle/>
          <a:p>
            <a:pPr lvl="0" defTabSz="914400" eaLnBrk="0" fontAlgn="base" hangingPunct="0">
              <a:lnSpc>
                <a:spcPct val="114000"/>
              </a:lnSpc>
              <a:spcBef>
                <a:spcPct val="0"/>
              </a:spcBef>
              <a:spcAft>
                <a:spcPts val="300"/>
              </a:spcAft>
              <a:buSzPct val="100000"/>
            </a:pPr>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To enhance the UE experience especially for cee UEs, the above key issues need to be addressed in Rel-20.</a:t>
            </a:r>
          </a:p>
        </p:txBody>
      </p:sp>
      <p:sp>
        <p:nvSpPr>
          <p:cNvPr id="28" name="文本框 554">
            <a:extLst>
              <a:ext uri="{FF2B5EF4-FFF2-40B4-BE49-F238E27FC236}">
                <a16:creationId xmlns:a16="http://schemas.microsoft.com/office/drawing/2014/main" id="{F789CDF5-8FAA-491A-BF97-764E8F0340C7}"/>
              </a:ext>
            </a:extLst>
          </p:cNvPr>
          <p:cNvSpPr txBox="1"/>
          <p:nvPr/>
        </p:nvSpPr>
        <p:spPr>
          <a:xfrm>
            <a:off x="833860" y="2551332"/>
            <a:ext cx="4674317" cy="830997"/>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177587" marR="0" lvl="0" indent="-177587" algn="l" defTabSz="913668" rtl="0" eaLnBrk="1" fontAlgn="auto" latinLnBrk="0" hangingPunct="1">
              <a:lnSpc>
                <a:spcPct val="100000"/>
              </a:lnSpc>
              <a:spcBef>
                <a:spcPts val="0"/>
              </a:spcBef>
              <a:spcAft>
                <a:spcPts val="300"/>
              </a:spcAft>
              <a:buClrTx/>
              <a:buSzPct val="80000"/>
              <a:buFont typeface="Wingdings" panose="05000000000000000000" pitchFamily="2" charset="2"/>
              <a:buChar char="n"/>
              <a:tabLst/>
              <a:defRPr/>
            </a:pPr>
            <a:r>
              <a:rPr kumimoji="0" lang="en-US" altLang="zh-CN" sz="1200" b="0"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For current hopping pattern, SRS is repeated in the same frequency positions in a hop, so that </a:t>
            </a:r>
            <a:r>
              <a:rPr kumimoji="0" lang="en-US" altLang="zh-CN" sz="1200"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only extra-</a:t>
            </a:r>
            <a:r>
              <a:rPr kumimoji="0" lang="en-US" altLang="zh-CN" sz="1200" i="0" u="none" strike="noStrike" kern="0" cap="none" spc="0" normalizeH="0" baseline="0" noProof="0" dirty="0" err="1">
                <a:ln>
                  <a:noFill/>
                </a:ln>
                <a:solidFill>
                  <a:srgbClr val="1D1D1A"/>
                </a:solidFill>
                <a:effectLst/>
                <a:uLnTx/>
                <a:uFillTx/>
                <a:latin typeface="Arial" panose="020B0604020202020204"/>
                <a:ea typeface="等线" panose="02010600030101010101" pitchFamily="2" charset="-122"/>
                <a:cs typeface="Arial"/>
              </a:rPr>
              <a:t>polation</a:t>
            </a:r>
            <a:r>
              <a:rPr kumimoji="0" lang="en-US" altLang="zh-CN" sz="1200"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 </a:t>
            </a:r>
            <a:r>
              <a:rPr lang="en-US" altLang="zh-CN" sz="1200" kern="0" dirty="0">
                <a:latin typeface="Arial" panose="020B0604020202020204"/>
              </a:rPr>
              <a:t>for</a:t>
            </a:r>
            <a:r>
              <a:rPr kumimoji="0" lang="en-US" altLang="zh-CN" sz="1200"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 partial SRS can be used</a:t>
            </a:r>
            <a:r>
              <a:rPr kumimoji="0" lang="en-US" altLang="zh-CN" sz="1200" b="0"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 The channel estimation performance of SRS is limited.</a:t>
            </a:r>
          </a:p>
        </p:txBody>
      </p:sp>
      <p:cxnSp>
        <p:nvCxnSpPr>
          <p:cNvPr id="29" name="连接符: 曲线 432">
            <a:extLst>
              <a:ext uri="{FF2B5EF4-FFF2-40B4-BE49-F238E27FC236}">
                <a16:creationId xmlns:a16="http://schemas.microsoft.com/office/drawing/2014/main" id="{430E838A-50AA-4E7C-A591-BB0EFAB7F847}"/>
              </a:ext>
            </a:extLst>
          </p:cNvPr>
          <p:cNvCxnSpPr>
            <a:cxnSpLocks/>
            <a:stCxn id="52" idx="3"/>
          </p:cNvCxnSpPr>
          <p:nvPr/>
        </p:nvCxnSpPr>
        <p:spPr>
          <a:xfrm>
            <a:off x="3792763" y="3903986"/>
            <a:ext cx="327379" cy="343866"/>
          </a:xfrm>
          <a:prstGeom prst="curvedConnector3">
            <a:avLst>
              <a:gd name="adj1" fmla="val 50000"/>
            </a:avLst>
          </a:prstGeom>
          <a:noFill/>
          <a:ln w="6350" cap="flat" cmpd="sng" algn="ctr">
            <a:solidFill>
              <a:srgbClr val="C7000A"/>
            </a:solidFill>
            <a:prstDash val="solid"/>
            <a:miter lim="800000"/>
            <a:tailEnd type="triangle"/>
          </a:ln>
          <a:effectLst/>
        </p:spPr>
      </p:cxnSp>
      <p:grpSp>
        <p:nvGrpSpPr>
          <p:cNvPr id="31" name="组合 3">
            <a:extLst>
              <a:ext uri="{FF2B5EF4-FFF2-40B4-BE49-F238E27FC236}">
                <a16:creationId xmlns:a16="http://schemas.microsoft.com/office/drawing/2014/main" id="{C2A8A5E7-EDF9-4ABD-AD19-7ECBF0F995AC}"/>
              </a:ext>
            </a:extLst>
          </p:cNvPr>
          <p:cNvGrpSpPr/>
          <p:nvPr/>
        </p:nvGrpSpPr>
        <p:grpSpPr>
          <a:xfrm rot="10800000">
            <a:off x="4648741" y="3871845"/>
            <a:ext cx="156078" cy="914768"/>
            <a:chOff x="4319074" y="5244682"/>
            <a:chExt cx="156078" cy="914768"/>
          </a:xfrm>
        </p:grpSpPr>
        <p:sp>
          <p:nvSpPr>
            <p:cNvPr id="32" name="矩形 1120">
              <a:extLst>
                <a:ext uri="{FF2B5EF4-FFF2-40B4-BE49-F238E27FC236}">
                  <a16:creationId xmlns:a16="http://schemas.microsoft.com/office/drawing/2014/main" id="{722C9B88-91A7-4901-A87A-C4A129E4A7D9}"/>
                </a:ext>
              </a:extLst>
            </p:cNvPr>
            <p:cNvSpPr/>
            <p:nvPr/>
          </p:nvSpPr>
          <p:spPr bwMode="auto">
            <a:xfrm>
              <a:off x="4319074" y="5931975"/>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33" name="矩形 1121">
              <a:extLst>
                <a:ext uri="{FF2B5EF4-FFF2-40B4-BE49-F238E27FC236}">
                  <a16:creationId xmlns:a16="http://schemas.microsoft.com/office/drawing/2014/main" id="{DA723EFC-F121-41B5-9C82-18CFD25B69A2}"/>
                </a:ext>
              </a:extLst>
            </p:cNvPr>
            <p:cNvSpPr/>
            <p:nvPr/>
          </p:nvSpPr>
          <p:spPr bwMode="auto">
            <a:xfrm>
              <a:off x="4319074" y="5702878"/>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34" name="矩形 1122">
              <a:extLst>
                <a:ext uri="{FF2B5EF4-FFF2-40B4-BE49-F238E27FC236}">
                  <a16:creationId xmlns:a16="http://schemas.microsoft.com/office/drawing/2014/main" id="{569899DE-EC19-4777-B99C-F082DBDCDA09}"/>
                </a:ext>
              </a:extLst>
            </p:cNvPr>
            <p:cNvSpPr/>
            <p:nvPr/>
          </p:nvSpPr>
          <p:spPr bwMode="auto">
            <a:xfrm>
              <a:off x="4319074" y="5473779"/>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35" name="矩形 1123">
              <a:extLst>
                <a:ext uri="{FF2B5EF4-FFF2-40B4-BE49-F238E27FC236}">
                  <a16:creationId xmlns:a16="http://schemas.microsoft.com/office/drawing/2014/main" id="{9F4FC703-D3AB-4DD5-9E1C-080829255099}"/>
                </a:ext>
              </a:extLst>
            </p:cNvPr>
            <p:cNvSpPr/>
            <p:nvPr/>
          </p:nvSpPr>
          <p:spPr bwMode="auto">
            <a:xfrm>
              <a:off x="4319074" y="5244682"/>
              <a:ext cx="156078" cy="227475"/>
            </a:xfrm>
            <a:prstGeom prst="rect">
              <a:avLst/>
            </a:prstGeom>
            <a:solidFill>
              <a:schemeClr val="accent3">
                <a:lumMod val="75000"/>
              </a:scheme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grpSp>
      <p:cxnSp>
        <p:nvCxnSpPr>
          <p:cNvPr id="36" name="直接连接符 3699">
            <a:extLst>
              <a:ext uri="{FF2B5EF4-FFF2-40B4-BE49-F238E27FC236}">
                <a16:creationId xmlns:a16="http://schemas.microsoft.com/office/drawing/2014/main" id="{63E417F4-416C-4040-9AB3-913FDFF46341}"/>
              </a:ext>
            </a:extLst>
          </p:cNvPr>
          <p:cNvCxnSpPr>
            <a:cxnSpLocks/>
          </p:cNvCxnSpPr>
          <p:nvPr/>
        </p:nvCxnSpPr>
        <p:spPr>
          <a:xfrm>
            <a:off x="1398368" y="5113207"/>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700">
            <a:extLst>
              <a:ext uri="{FF2B5EF4-FFF2-40B4-BE49-F238E27FC236}">
                <a16:creationId xmlns:a16="http://schemas.microsoft.com/office/drawing/2014/main" id="{5C4AF395-6A09-4C9F-8183-93F7B190ECA0}"/>
              </a:ext>
            </a:extLst>
          </p:cNvPr>
          <p:cNvCxnSpPr>
            <a:cxnSpLocks/>
          </p:cNvCxnSpPr>
          <p:nvPr/>
        </p:nvCxnSpPr>
        <p:spPr>
          <a:xfrm>
            <a:off x="1398368" y="3745962"/>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01">
            <a:extLst>
              <a:ext uri="{FF2B5EF4-FFF2-40B4-BE49-F238E27FC236}">
                <a16:creationId xmlns:a16="http://schemas.microsoft.com/office/drawing/2014/main" id="{6315C42D-ED09-49F6-A2AB-B1C302E3C9A2}"/>
              </a:ext>
            </a:extLst>
          </p:cNvPr>
          <p:cNvCxnSpPr>
            <a:cxnSpLocks/>
          </p:cNvCxnSpPr>
          <p:nvPr/>
        </p:nvCxnSpPr>
        <p:spPr>
          <a:xfrm>
            <a:off x="1398368" y="4430028"/>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702">
            <a:extLst>
              <a:ext uri="{FF2B5EF4-FFF2-40B4-BE49-F238E27FC236}">
                <a16:creationId xmlns:a16="http://schemas.microsoft.com/office/drawing/2014/main" id="{F874A7E5-114B-4516-945C-D3D32E027F13}"/>
              </a:ext>
            </a:extLst>
          </p:cNvPr>
          <p:cNvCxnSpPr>
            <a:cxnSpLocks/>
          </p:cNvCxnSpPr>
          <p:nvPr/>
        </p:nvCxnSpPr>
        <p:spPr>
          <a:xfrm>
            <a:off x="1398368" y="4772093"/>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703">
            <a:extLst>
              <a:ext uri="{FF2B5EF4-FFF2-40B4-BE49-F238E27FC236}">
                <a16:creationId xmlns:a16="http://schemas.microsoft.com/office/drawing/2014/main" id="{9D596F82-D767-4750-AA8E-326A1C5DCFD2}"/>
              </a:ext>
            </a:extLst>
          </p:cNvPr>
          <p:cNvCxnSpPr>
            <a:cxnSpLocks/>
          </p:cNvCxnSpPr>
          <p:nvPr/>
        </p:nvCxnSpPr>
        <p:spPr>
          <a:xfrm>
            <a:off x="1398368" y="4089176"/>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左大括号 6">
            <a:extLst>
              <a:ext uri="{FF2B5EF4-FFF2-40B4-BE49-F238E27FC236}">
                <a16:creationId xmlns:a16="http://schemas.microsoft.com/office/drawing/2014/main" id="{59A74779-8AF8-4D19-B387-4298267690B4}"/>
              </a:ext>
            </a:extLst>
          </p:cNvPr>
          <p:cNvSpPr/>
          <p:nvPr/>
        </p:nvSpPr>
        <p:spPr>
          <a:xfrm>
            <a:off x="1488528" y="4772093"/>
            <a:ext cx="45719" cy="3371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sp>
        <p:nvSpPr>
          <p:cNvPr id="42" name="矩形 7">
            <a:extLst>
              <a:ext uri="{FF2B5EF4-FFF2-40B4-BE49-F238E27FC236}">
                <a16:creationId xmlns:a16="http://schemas.microsoft.com/office/drawing/2014/main" id="{95AB6D4D-E84D-4CC0-9A28-7E59523B2236}"/>
              </a:ext>
            </a:extLst>
          </p:cNvPr>
          <p:cNvSpPr/>
          <p:nvPr/>
        </p:nvSpPr>
        <p:spPr>
          <a:xfrm>
            <a:off x="1096348" y="5113207"/>
            <a:ext cx="2144495" cy="369332"/>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SRS is only transmitted in partial bandwidth, e.g., 4 or 6RBs </a:t>
            </a:r>
            <a:endParaRPr kumimoji="0" lang="zh-CN" altLang="en-US" sz="9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cxnSp>
        <p:nvCxnSpPr>
          <p:cNvPr id="43" name="直接连接符 1166">
            <a:extLst>
              <a:ext uri="{FF2B5EF4-FFF2-40B4-BE49-F238E27FC236}">
                <a16:creationId xmlns:a16="http://schemas.microsoft.com/office/drawing/2014/main" id="{6885BC31-F4F9-462E-A72B-3D6B85BFA14D}"/>
              </a:ext>
            </a:extLst>
          </p:cNvPr>
          <p:cNvCxnSpPr>
            <a:cxnSpLocks/>
          </p:cNvCxnSpPr>
          <p:nvPr/>
        </p:nvCxnSpPr>
        <p:spPr>
          <a:xfrm flipV="1">
            <a:off x="1235518" y="3780969"/>
            <a:ext cx="0" cy="108000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44" name="矩形 1171">
            <a:extLst>
              <a:ext uri="{FF2B5EF4-FFF2-40B4-BE49-F238E27FC236}">
                <a16:creationId xmlns:a16="http://schemas.microsoft.com/office/drawing/2014/main" id="{998F01DC-9FBE-495C-A642-A11DB699629C}"/>
              </a:ext>
            </a:extLst>
          </p:cNvPr>
          <p:cNvSpPr/>
          <p:nvPr/>
        </p:nvSpPr>
        <p:spPr>
          <a:xfrm rot="5400000">
            <a:off x="741654" y="4191145"/>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Frequency</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grpSp>
        <p:nvGrpSpPr>
          <p:cNvPr id="45" name="组合 1">
            <a:extLst>
              <a:ext uri="{FF2B5EF4-FFF2-40B4-BE49-F238E27FC236}">
                <a16:creationId xmlns:a16="http://schemas.microsoft.com/office/drawing/2014/main" id="{3A70D423-44F6-4BC6-9A6A-724C781D78D3}"/>
              </a:ext>
            </a:extLst>
          </p:cNvPr>
          <p:cNvGrpSpPr/>
          <p:nvPr/>
        </p:nvGrpSpPr>
        <p:grpSpPr>
          <a:xfrm>
            <a:off x="1555697" y="3423217"/>
            <a:ext cx="2237066" cy="1683454"/>
            <a:chOff x="3516686" y="2109973"/>
            <a:chExt cx="2237066" cy="1683454"/>
          </a:xfrm>
        </p:grpSpPr>
        <p:grpSp>
          <p:nvGrpSpPr>
            <p:cNvPr id="46" name="组合 3339">
              <a:extLst>
                <a:ext uri="{FF2B5EF4-FFF2-40B4-BE49-F238E27FC236}">
                  <a16:creationId xmlns:a16="http://schemas.microsoft.com/office/drawing/2014/main" id="{C4D1722C-E63A-4D40-8330-5177C6153D50}"/>
                </a:ext>
              </a:extLst>
            </p:cNvPr>
            <p:cNvGrpSpPr/>
            <p:nvPr/>
          </p:nvGrpSpPr>
          <p:grpSpPr>
            <a:xfrm>
              <a:off x="3516686" y="2428872"/>
              <a:ext cx="325320" cy="1364555"/>
              <a:chOff x="690278" y="2746770"/>
              <a:chExt cx="325320" cy="1364555"/>
            </a:xfrm>
          </p:grpSpPr>
          <p:grpSp>
            <p:nvGrpSpPr>
              <p:cNvPr id="272" name="组合 3340">
                <a:extLst>
                  <a:ext uri="{FF2B5EF4-FFF2-40B4-BE49-F238E27FC236}">
                    <a16:creationId xmlns:a16="http://schemas.microsoft.com/office/drawing/2014/main" id="{444965DA-9FAD-4ACC-8A32-7532265CD17C}"/>
                  </a:ext>
                </a:extLst>
              </p:cNvPr>
              <p:cNvGrpSpPr/>
              <p:nvPr/>
            </p:nvGrpSpPr>
            <p:grpSpPr>
              <a:xfrm>
                <a:off x="690278" y="2746770"/>
                <a:ext cx="81502" cy="1364555"/>
                <a:chOff x="1119505" y="1037874"/>
                <a:chExt cx="274385" cy="4782251"/>
              </a:xfrm>
            </p:grpSpPr>
            <p:sp>
              <p:nvSpPr>
                <p:cNvPr id="324" name="矩形 3392">
                  <a:extLst>
                    <a:ext uri="{FF2B5EF4-FFF2-40B4-BE49-F238E27FC236}">
                      <a16:creationId xmlns:a16="http://schemas.microsoft.com/office/drawing/2014/main" id="{2740335C-29DB-48EE-8560-43DDE381713C}"/>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5" name="矩形 3393">
                  <a:extLst>
                    <a:ext uri="{FF2B5EF4-FFF2-40B4-BE49-F238E27FC236}">
                      <a16:creationId xmlns:a16="http://schemas.microsoft.com/office/drawing/2014/main" id="{55C975EB-630F-40D2-B0BC-B83BF9090FFA}"/>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6" name="矩形 3394">
                  <a:extLst>
                    <a:ext uri="{FF2B5EF4-FFF2-40B4-BE49-F238E27FC236}">
                      <a16:creationId xmlns:a16="http://schemas.microsoft.com/office/drawing/2014/main" id="{B2EE1AE2-7EB3-433C-A0A1-C44C3101B244}"/>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7" name="矩形 3395">
                  <a:extLst>
                    <a:ext uri="{FF2B5EF4-FFF2-40B4-BE49-F238E27FC236}">
                      <a16:creationId xmlns:a16="http://schemas.microsoft.com/office/drawing/2014/main" id="{549E22C2-B5C6-4B94-B956-2B0DE0D23E0C}"/>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8" name="矩形 3396">
                  <a:extLst>
                    <a:ext uri="{FF2B5EF4-FFF2-40B4-BE49-F238E27FC236}">
                      <a16:creationId xmlns:a16="http://schemas.microsoft.com/office/drawing/2014/main" id="{A99463BD-7EF8-4489-BB77-356E583D67C8}"/>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9" name="矩形 3397">
                  <a:extLst>
                    <a:ext uri="{FF2B5EF4-FFF2-40B4-BE49-F238E27FC236}">
                      <a16:creationId xmlns:a16="http://schemas.microsoft.com/office/drawing/2014/main" id="{8A3E5AD3-BCCA-42B1-BEC7-95876EDBEE02}"/>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0" name="矩形 3398">
                  <a:extLst>
                    <a:ext uri="{FF2B5EF4-FFF2-40B4-BE49-F238E27FC236}">
                      <a16:creationId xmlns:a16="http://schemas.microsoft.com/office/drawing/2014/main" id="{AA4894D5-7148-401B-97CF-EA07211F9526}"/>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1" name="矩形 3399">
                  <a:extLst>
                    <a:ext uri="{FF2B5EF4-FFF2-40B4-BE49-F238E27FC236}">
                      <a16:creationId xmlns:a16="http://schemas.microsoft.com/office/drawing/2014/main" id="{F36231C7-D562-4B62-8306-ABEEAF40145A}"/>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2" name="矩形 3400">
                  <a:extLst>
                    <a:ext uri="{FF2B5EF4-FFF2-40B4-BE49-F238E27FC236}">
                      <a16:creationId xmlns:a16="http://schemas.microsoft.com/office/drawing/2014/main" id="{9A028F48-4B78-4F82-A4EC-B809AE413976}"/>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3" name="矩形 3401">
                  <a:extLst>
                    <a:ext uri="{FF2B5EF4-FFF2-40B4-BE49-F238E27FC236}">
                      <a16:creationId xmlns:a16="http://schemas.microsoft.com/office/drawing/2014/main" id="{BBBEBC5F-D5F0-4912-8894-54E57884DCEE}"/>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4" name="矩形 3402">
                  <a:extLst>
                    <a:ext uri="{FF2B5EF4-FFF2-40B4-BE49-F238E27FC236}">
                      <a16:creationId xmlns:a16="http://schemas.microsoft.com/office/drawing/2014/main" id="{03AA5C38-2C5D-4FA9-B609-0E54F4E6CEEC}"/>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 name="矩形 3403">
                  <a:extLst>
                    <a:ext uri="{FF2B5EF4-FFF2-40B4-BE49-F238E27FC236}">
                      <a16:creationId xmlns:a16="http://schemas.microsoft.com/office/drawing/2014/main" id="{E0341AE5-E29C-4267-9C8C-3C8B8DAA701F}"/>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 name="矩形 3404">
                  <a:extLst>
                    <a:ext uri="{FF2B5EF4-FFF2-40B4-BE49-F238E27FC236}">
                      <a16:creationId xmlns:a16="http://schemas.microsoft.com/office/drawing/2014/main" id="{218A6729-FB2A-4D41-A493-3C1AB3302272}"/>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 name="矩形 3405">
                  <a:extLst>
                    <a:ext uri="{FF2B5EF4-FFF2-40B4-BE49-F238E27FC236}">
                      <a16:creationId xmlns:a16="http://schemas.microsoft.com/office/drawing/2014/main" id="{AC599E1A-04EA-4436-BFD9-E6AF56670B89}"/>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 name="矩形 3406">
                  <a:extLst>
                    <a:ext uri="{FF2B5EF4-FFF2-40B4-BE49-F238E27FC236}">
                      <a16:creationId xmlns:a16="http://schemas.microsoft.com/office/drawing/2014/main" id="{418458DD-A9E3-41D0-9DA9-835E97AF3232}"/>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 name="矩形 3407">
                  <a:extLst>
                    <a:ext uri="{FF2B5EF4-FFF2-40B4-BE49-F238E27FC236}">
                      <a16:creationId xmlns:a16="http://schemas.microsoft.com/office/drawing/2014/main" id="{FDBF2296-C67D-4B08-AA06-6A14C64B5AE0}"/>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73" name="组合 3341">
                <a:extLst>
                  <a:ext uri="{FF2B5EF4-FFF2-40B4-BE49-F238E27FC236}">
                    <a16:creationId xmlns:a16="http://schemas.microsoft.com/office/drawing/2014/main" id="{6FB6D887-51D8-48E0-A389-EE1D1CAFD3C5}"/>
                  </a:ext>
                </a:extLst>
              </p:cNvPr>
              <p:cNvGrpSpPr/>
              <p:nvPr/>
            </p:nvGrpSpPr>
            <p:grpSpPr>
              <a:xfrm>
                <a:off x="771336" y="2746770"/>
                <a:ext cx="81502" cy="1364555"/>
                <a:chOff x="1119505" y="1037874"/>
                <a:chExt cx="274385" cy="4782251"/>
              </a:xfrm>
            </p:grpSpPr>
            <p:sp>
              <p:nvSpPr>
                <p:cNvPr id="308" name="矩形 3376">
                  <a:extLst>
                    <a:ext uri="{FF2B5EF4-FFF2-40B4-BE49-F238E27FC236}">
                      <a16:creationId xmlns:a16="http://schemas.microsoft.com/office/drawing/2014/main" id="{8B36F1F0-06D4-418E-B357-53DD51E42B86}"/>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9" name="矩形 3377">
                  <a:extLst>
                    <a:ext uri="{FF2B5EF4-FFF2-40B4-BE49-F238E27FC236}">
                      <a16:creationId xmlns:a16="http://schemas.microsoft.com/office/drawing/2014/main" id="{A401F745-DB0C-4D9A-9185-05BB8D2E815A}"/>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0" name="矩形 3378">
                  <a:extLst>
                    <a:ext uri="{FF2B5EF4-FFF2-40B4-BE49-F238E27FC236}">
                      <a16:creationId xmlns:a16="http://schemas.microsoft.com/office/drawing/2014/main" id="{4933A870-AA6C-4063-A5D3-618598B18547}"/>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1" name="矩形 3379">
                  <a:extLst>
                    <a:ext uri="{FF2B5EF4-FFF2-40B4-BE49-F238E27FC236}">
                      <a16:creationId xmlns:a16="http://schemas.microsoft.com/office/drawing/2014/main" id="{74987C9D-17C7-4963-AB22-5FDC144C47AB}"/>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2" name="矩形 3380">
                  <a:extLst>
                    <a:ext uri="{FF2B5EF4-FFF2-40B4-BE49-F238E27FC236}">
                      <a16:creationId xmlns:a16="http://schemas.microsoft.com/office/drawing/2014/main" id="{026C733C-3EF3-4FEB-B1D9-66F9410A5F0C}"/>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3" name="矩形 3381">
                  <a:extLst>
                    <a:ext uri="{FF2B5EF4-FFF2-40B4-BE49-F238E27FC236}">
                      <a16:creationId xmlns:a16="http://schemas.microsoft.com/office/drawing/2014/main" id="{362ABD0F-323F-4D73-88EE-9C27D7FF76FF}"/>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4" name="矩形 3382">
                  <a:extLst>
                    <a:ext uri="{FF2B5EF4-FFF2-40B4-BE49-F238E27FC236}">
                      <a16:creationId xmlns:a16="http://schemas.microsoft.com/office/drawing/2014/main" id="{3C4BBCDC-6843-4BDA-9689-9187FF002842}"/>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5" name="矩形 3383">
                  <a:extLst>
                    <a:ext uri="{FF2B5EF4-FFF2-40B4-BE49-F238E27FC236}">
                      <a16:creationId xmlns:a16="http://schemas.microsoft.com/office/drawing/2014/main" id="{C03C29B1-FF32-4C37-A19D-2150A23A30A4}"/>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6" name="矩形 3384">
                  <a:extLst>
                    <a:ext uri="{FF2B5EF4-FFF2-40B4-BE49-F238E27FC236}">
                      <a16:creationId xmlns:a16="http://schemas.microsoft.com/office/drawing/2014/main" id="{B2DA5383-B2B7-478B-88ED-7AFAC0E55147}"/>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7" name="矩形 3385">
                  <a:extLst>
                    <a:ext uri="{FF2B5EF4-FFF2-40B4-BE49-F238E27FC236}">
                      <a16:creationId xmlns:a16="http://schemas.microsoft.com/office/drawing/2014/main" id="{9036F2E5-9254-4E32-BF00-43C20375194E}"/>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8" name="矩形 3386">
                  <a:extLst>
                    <a:ext uri="{FF2B5EF4-FFF2-40B4-BE49-F238E27FC236}">
                      <a16:creationId xmlns:a16="http://schemas.microsoft.com/office/drawing/2014/main" id="{B98F1AF1-21AF-4B07-AF69-B88F95589CFD}"/>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19" name="矩形 3387">
                  <a:extLst>
                    <a:ext uri="{FF2B5EF4-FFF2-40B4-BE49-F238E27FC236}">
                      <a16:creationId xmlns:a16="http://schemas.microsoft.com/office/drawing/2014/main" id="{E9D19327-A5B5-4922-92C7-B3146C205369}"/>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0" name="矩形 3388">
                  <a:extLst>
                    <a:ext uri="{FF2B5EF4-FFF2-40B4-BE49-F238E27FC236}">
                      <a16:creationId xmlns:a16="http://schemas.microsoft.com/office/drawing/2014/main" id="{ED583B12-FB62-472D-A37D-9F4F8EE0203D}"/>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1" name="矩形 3389">
                  <a:extLst>
                    <a:ext uri="{FF2B5EF4-FFF2-40B4-BE49-F238E27FC236}">
                      <a16:creationId xmlns:a16="http://schemas.microsoft.com/office/drawing/2014/main" id="{025B5F3F-4F41-489F-B6FD-2D4787474575}"/>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2" name="矩形 3390">
                  <a:extLst>
                    <a:ext uri="{FF2B5EF4-FFF2-40B4-BE49-F238E27FC236}">
                      <a16:creationId xmlns:a16="http://schemas.microsoft.com/office/drawing/2014/main" id="{6BB1FABC-05E8-4476-89C7-1AF7D8A8B175}"/>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23" name="矩形 3391">
                  <a:extLst>
                    <a:ext uri="{FF2B5EF4-FFF2-40B4-BE49-F238E27FC236}">
                      <a16:creationId xmlns:a16="http://schemas.microsoft.com/office/drawing/2014/main" id="{B4A46F78-4E5B-47D6-BCBB-9529C09A8DC7}"/>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74" name="组合 3342">
                <a:extLst>
                  <a:ext uri="{FF2B5EF4-FFF2-40B4-BE49-F238E27FC236}">
                    <a16:creationId xmlns:a16="http://schemas.microsoft.com/office/drawing/2014/main" id="{970C7168-7F27-4D9E-885B-0DBE45B7B1E6}"/>
                  </a:ext>
                </a:extLst>
              </p:cNvPr>
              <p:cNvGrpSpPr/>
              <p:nvPr/>
            </p:nvGrpSpPr>
            <p:grpSpPr>
              <a:xfrm>
                <a:off x="853038" y="2746770"/>
                <a:ext cx="81502" cy="1364555"/>
                <a:chOff x="1119505" y="1037874"/>
                <a:chExt cx="274385" cy="4782251"/>
              </a:xfrm>
            </p:grpSpPr>
            <p:sp>
              <p:nvSpPr>
                <p:cNvPr id="292" name="矩形 3360">
                  <a:extLst>
                    <a:ext uri="{FF2B5EF4-FFF2-40B4-BE49-F238E27FC236}">
                      <a16:creationId xmlns:a16="http://schemas.microsoft.com/office/drawing/2014/main" id="{7AABC97D-0EE5-4D0C-86F5-611A38AEC37F}"/>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3" name="矩形 3361">
                  <a:extLst>
                    <a:ext uri="{FF2B5EF4-FFF2-40B4-BE49-F238E27FC236}">
                      <a16:creationId xmlns:a16="http://schemas.microsoft.com/office/drawing/2014/main" id="{9362D57F-5FEA-436F-B8CD-35104AC25AD1}"/>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4" name="矩形 3362">
                  <a:extLst>
                    <a:ext uri="{FF2B5EF4-FFF2-40B4-BE49-F238E27FC236}">
                      <a16:creationId xmlns:a16="http://schemas.microsoft.com/office/drawing/2014/main" id="{6F1F9230-9D57-42FA-9673-2DBEA64901C3}"/>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5" name="矩形 3363">
                  <a:extLst>
                    <a:ext uri="{FF2B5EF4-FFF2-40B4-BE49-F238E27FC236}">
                      <a16:creationId xmlns:a16="http://schemas.microsoft.com/office/drawing/2014/main" id="{6EB89FE2-79E5-4077-9442-1EDA94D668B6}"/>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6" name="矩形 3364">
                  <a:extLst>
                    <a:ext uri="{FF2B5EF4-FFF2-40B4-BE49-F238E27FC236}">
                      <a16:creationId xmlns:a16="http://schemas.microsoft.com/office/drawing/2014/main" id="{925D0D8E-1FBB-4F37-A1AE-38AC97F4F1FC}"/>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7" name="矩形 3365">
                  <a:extLst>
                    <a:ext uri="{FF2B5EF4-FFF2-40B4-BE49-F238E27FC236}">
                      <a16:creationId xmlns:a16="http://schemas.microsoft.com/office/drawing/2014/main" id="{E115BE90-F83B-4A07-A1EC-7D011C2C6BB9}"/>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8" name="矩形 3366">
                  <a:extLst>
                    <a:ext uri="{FF2B5EF4-FFF2-40B4-BE49-F238E27FC236}">
                      <a16:creationId xmlns:a16="http://schemas.microsoft.com/office/drawing/2014/main" id="{8B9777D0-A9EB-4789-8E4F-265961084016}"/>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9" name="矩形 3367">
                  <a:extLst>
                    <a:ext uri="{FF2B5EF4-FFF2-40B4-BE49-F238E27FC236}">
                      <a16:creationId xmlns:a16="http://schemas.microsoft.com/office/drawing/2014/main" id="{120FDB05-DBAB-46BB-AD5C-63EEB02D8BCA}"/>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0" name="矩形 3368">
                  <a:extLst>
                    <a:ext uri="{FF2B5EF4-FFF2-40B4-BE49-F238E27FC236}">
                      <a16:creationId xmlns:a16="http://schemas.microsoft.com/office/drawing/2014/main" id="{27D3E3CE-9AFF-4A06-9289-C46C4AB6253F}"/>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1" name="矩形 3369">
                  <a:extLst>
                    <a:ext uri="{FF2B5EF4-FFF2-40B4-BE49-F238E27FC236}">
                      <a16:creationId xmlns:a16="http://schemas.microsoft.com/office/drawing/2014/main" id="{8C08CDEA-5A6F-42F8-BF14-C225A39C1A8E}"/>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2" name="矩形 3370">
                  <a:extLst>
                    <a:ext uri="{FF2B5EF4-FFF2-40B4-BE49-F238E27FC236}">
                      <a16:creationId xmlns:a16="http://schemas.microsoft.com/office/drawing/2014/main" id="{F77522F3-7E67-49DA-9E85-5A00DA233EC7}"/>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3" name="矩形 3371">
                  <a:extLst>
                    <a:ext uri="{FF2B5EF4-FFF2-40B4-BE49-F238E27FC236}">
                      <a16:creationId xmlns:a16="http://schemas.microsoft.com/office/drawing/2014/main" id="{9F0E4C58-CD30-4725-A680-4B360B735DAC}"/>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4" name="矩形 3372">
                  <a:extLst>
                    <a:ext uri="{FF2B5EF4-FFF2-40B4-BE49-F238E27FC236}">
                      <a16:creationId xmlns:a16="http://schemas.microsoft.com/office/drawing/2014/main" id="{A3CCB394-0AF1-4050-9BB2-F3D09F893E22}"/>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5" name="矩形 3373">
                  <a:extLst>
                    <a:ext uri="{FF2B5EF4-FFF2-40B4-BE49-F238E27FC236}">
                      <a16:creationId xmlns:a16="http://schemas.microsoft.com/office/drawing/2014/main" id="{D9B87A6E-CDC8-45AA-AE74-DCCAE115CB6F}"/>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6" name="矩形 3374">
                  <a:extLst>
                    <a:ext uri="{FF2B5EF4-FFF2-40B4-BE49-F238E27FC236}">
                      <a16:creationId xmlns:a16="http://schemas.microsoft.com/office/drawing/2014/main" id="{0D23AA78-1C4C-4672-BD13-2190E8E12062}"/>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07" name="矩形 3375">
                  <a:extLst>
                    <a:ext uri="{FF2B5EF4-FFF2-40B4-BE49-F238E27FC236}">
                      <a16:creationId xmlns:a16="http://schemas.microsoft.com/office/drawing/2014/main" id="{381D7479-7752-496B-BEBA-41E589762AE8}"/>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75" name="组合 3343">
                <a:extLst>
                  <a:ext uri="{FF2B5EF4-FFF2-40B4-BE49-F238E27FC236}">
                    <a16:creationId xmlns:a16="http://schemas.microsoft.com/office/drawing/2014/main" id="{E4939F4E-9434-429E-9E98-0496E98DE986}"/>
                  </a:ext>
                </a:extLst>
              </p:cNvPr>
              <p:cNvGrpSpPr/>
              <p:nvPr/>
            </p:nvGrpSpPr>
            <p:grpSpPr>
              <a:xfrm>
                <a:off x="934096" y="2746770"/>
                <a:ext cx="81502" cy="1364555"/>
                <a:chOff x="1119505" y="1037874"/>
                <a:chExt cx="274385" cy="4782251"/>
              </a:xfrm>
            </p:grpSpPr>
            <p:sp>
              <p:nvSpPr>
                <p:cNvPr id="276" name="矩形 3344">
                  <a:extLst>
                    <a:ext uri="{FF2B5EF4-FFF2-40B4-BE49-F238E27FC236}">
                      <a16:creationId xmlns:a16="http://schemas.microsoft.com/office/drawing/2014/main" id="{3735146B-DC6C-46A6-8B53-72650BE6995D}"/>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7" name="矩形 3345">
                  <a:extLst>
                    <a:ext uri="{FF2B5EF4-FFF2-40B4-BE49-F238E27FC236}">
                      <a16:creationId xmlns:a16="http://schemas.microsoft.com/office/drawing/2014/main" id="{A94DD4F3-D225-4358-BD95-6B1376D36535}"/>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8" name="矩形 3346">
                  <a:extLst>
                    <a:ext uri="{FF2B5EF4-FFF2-40B4-BE49-F238E27FC236}">
                      <a16:creationId xmlns:a16="http://schemas.microsoft.com/office/drawing/2014/main" id="{D9D9AB0E-1752-4E57-AD69-55B3B113C183}"/>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9" name="矩形 3347">
                  <a:extLst>
                    <a:ext uri="{FF2B5EF4-FFF2-40B4-BE49-F238E27FC236}">
                      <a16:creationId xmlns:a16="http://schemas.microsoft.com/office/drawing/2014/main" id="{31CD1349-F937-4F0B-8448-A6331CEC98C1}"/>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0" name="矩形 3348">
                  <a:extLst>
                    <a:ext uri="{FF2B5EF4-FFF2-40B4-BE49-F238E27FC236}">
                      <a16:creationId xmlns:a16="http://schemas.microsoft.com/office/drawing/2014/main" id="{D5209CDC-CF5A-4FCA-8F94-6FA27A5AAA51}"/>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1" name="矩形 3349">
                  <a:extLst>
                    <a:ext uri="{FF2B5EF4-FFF2-40B4-BE49-F238E27FC236}">
                      <a16:creationId xmlns:a16="http://schemas.microsoft.com/office/drawing/2014/main" id="{0F2F6B9C-3CE5-43FE-90E6-27CA618E73A8}"/>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2" name="矩形 3350">
                  <a:extLst>
                    <a:ext uri="{FF2B5EF4-FFF2-40B4-BE49-F238E27FC236}">
                      <a16:creationId xmlns:a16="http://schemas.microsoft.com/office/drawing/2014/main" id="{666678BF-932A-43DB-9329-C7CBD864D713}"/>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3" name="矩形 3351">
                  <a:extLst>
                    <a:ext uri="{FF2B5EF4-FFF2-40B4-BE49-F238E27FC236}">
                      <a16:creationId xmlns:a16="http://schemas.microsoft.com/office/drawing/2014/main" id="{374BC736-05A5-4877-BBA6-0D68BE049ABA}"/>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4" name="矩形 3352">
                  <a:extLst>
                    <a:ext uri="{FF2B5EF4-FFF2-40B4-BE49-F238E27FC236}">
                      <a16:creationId xmlns:a16="http://schemas.microsoft.com/office/drawing/2014/main" id="{20905F75-6682-4413-98B4-889ACFCF4BB0}"/>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5" name="矩形 3353">
                  <a:extLst>
                    <a:ext uri="{FF2B5EF4-FFF2-40B4-BE49-F238E27FC236}">
                      <a16:creationId xmlns:a16="http://schemas.microsoft.com/office/drawing/2014/main" id="{5A54ACD7-1DD9-4886-901B-DA0D2AF7ED9D}"/>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6" name="矩形 3354">
                  <a:extLst>
                    <a:ext uri="{FF2B5EF4-FFF2-40B4-BE49-F238E27FC236}">
                      <a16:creationId xmlns:a16="http://schemas.microsoft.com/office/drawing/2014/main" id="{B6AC7092-76C1-4147-A2A5-59F3ADD04EC5}"/>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7" name="矩形 3355">
                  <a:extLst>
                    <a:ext uri="{FF2B5EF4-FFF2-40B4-BE49-F238E27FC236}">
                      <a16:creationId xmlns:a16="http://schemas.microsoft.com/office/drawing/2014/main" id="{9E14ADAC-A9AB-48EE-A561-77DD54DF93C1}"/>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8" name="矩形 3356">
                  <a:extLst>
                    <a:ext uri="{FF2B5EF4-FFF2-40B4-BE49-F238E27FC236}">
                      <a16:creationId xmlns:a16="http://schemas.microsoft.com/office/drawing/2014/main" id="{0B6AE84C-69A4-4431-9C4D-51405052B244}"/>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89" name="矩形 3357">
                  <a:extLst>
                    <a:ext uri="{FF2B5EF4-FFF2-40B4-BE49-F238E27FC236}">
                      <a16:creationId xmlns:a16="http://schemas.microsoft.com/office/drawing/2014/main" id="{5867418F-4A82-445A-A0C5-5C1432AA3480}"/>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0" name="矩形 3358">
                  <a:extLst>
                    <a:ext uri="{FF2B5EF4-FFF2-40B4-BE49-F238E27FC236}">
                      <a16:creationId xmlns:a16="http://schemas.microsoft.com/office/drawing/2014/main" id="{01CDF662-F06C-430A-96D6-C2654BCA5C3D}"/>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91" name="矩形 3359">
                  <a:extLst>
                    <a:ext uri="{FF2B5EF4-FFF2-40B4-BE49-F238E27FC236}">
                      <a16:creationId xmlns:a16="http://schemas.microsoft.com/office/drawing/2014/main" id="{729333F8-1D13-4026-ACAB-74FE4F1151AC}"/>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7" name="组合 3408">
              <a:extLst>
                <a:ext uri="{FF2B5EF4-FFF2-40B4-BE49-F238E27FC236}">
                  <a16:creationId xmlns:a16="http://schemas.microsoft.com/office/drawing/2014/main" id="{24B431B0-F2AC-456F-B30F-FACD38D75235}"/>
                </a:ext>
              </a:extLst>
            </p:cNvPr>
            <p:cNvGrpSpPr/>
            <p:nvPr/>
          </p:nvGrpSpPr>
          <p:grpSpPr>
            <a:xfrm>
              <a:off x="4129736" y="2428872"/>
              <a:ext cx="325226" cy="1364555"/>
              <a:chOff x="1114185" y="2746770"/>
              <a:chExt cx="325226" cy="1364555"/>
            </a:xfrm>
          </p:grpSpPr>
          <p:grpSp>
            <p:nvGrpSpPr>
              <p:cNvPr id="204" name="组合 3409">
                <a:extLst>
                  <a:ext uri="{FF2B5EF4-FFF2-40B4-BE49-F238E27FC236}">
                    <a16:creationId xmlns:a16="http://schemas.microsoft.com/office/drawing/2014/main" id="{FBE4B545-45AA-49AE-B309-7AECE37DF421}"/>
                  </a:ext>
                </a:extLst>
              </p:cNvPr>
              <p:cNvGrpSpPr/>
              <p:nvPr/>
            </p:nvGrpSpPr>
            <p:grpSpPr>
              <a:xfrm>
                <a:off x="1114185" y="2746770"/>
                <a:ext cx="81502" cy="1364555"/>
                <a:chOff x="1830705" y="1037874"/>
                <a:chExt cx="274385" cy="4782251"/>
              </a:xfrm>
            </p:grpSpPr>
            <p:sp>
              <p:nvSpPr>
                <p:cNvPr id="256" name="矩形 3461">
                  <a:extLst>
                    <a:ext uri="{FF2B5EF4-FFF2-40B4-BE49-F238E27FC236}">
                      <a16:creationId xmlns:a16="http://schemas.microsoft.com/office/drawing/2014/main" id="{8037C0FD-32C9-43A0-8DF5-6A96ABF39066}"/>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7" name="矩形 3462">
                  <a:extLst>
                    <a:ext uri="{FF2B5EF4-FFF2-40B4-BE49-F238E27FC236}">
                      <a16:creationId xmlns:a16="http://schemas.microsoft.com/office/drawing/2014/main" id="{9EB89A01-BC71-4D3E-BBE2-21B5837FCC82}"/>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8" name="矩形 3463">
                  <a:extLst>
                    <a:ext uri="{FF2B5EF4-FFF2-40B4-BE49-F238E27FC236}">
                      <a16:creationId xmlns:a16="http://schemas.microsoft.com/office/drawing/2014/main" id="{3BC4D0B3-44F4-42A3-B863-575148462987}"/>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9" name="矩形 3464">
                  <a:extLst>
                    <a:ext uri="{FF2B5EF4-FFF2-40B4-BE49-F238E27FC236}">
                      <a16:creationId xmlns:a16="http://schemas.microsoft.com/office/drawing/2014/main" id="{3423E4BE-BE51-43E6-8FE9-80390DF2CFE9}"/>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0" name="矩形 3465">
                  <a:extLst>
                    <a:ext uri="{FF2B5EF4-FFF2-40B4-BE49-F238E27FC236}">
                      <a16:creationId xmlns:a16="http://schemas.microsoft.com/office/drawing/2014/main" id="{C0F51E76-F265-4739-BCB0-737C323EDF0C}"/>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1" name="矩形 3466">
                  <a:extLst>
                    <a:ext uri="{FF2B5EF4-FFF2-40B4-BE49-F238E27FC236}">
                      <a16:creationId xmlns:a16="http://schemas.microsoft.com/office/drawing/2014/main" id="{BEA61AC7-AEF4-456B-9FC2-CB045C91379E}"/>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2" name="矩形 3467">
                  <a:extLst>
                    <a:ext uri="{FF2B5EF4-FFF2-40B4-BE49-F238E27FC236}">
                      <a16:creationId xmlns:a16="http://schemas.microsoft.com/office/drawing/2014/main" id="{42F7E697-199E-406B-A107-B3569527FFAF}"/>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3" name="矩形 3468">
                  <a:extLst>
                    <a:ext uri="{FF2B5EF4-FFF2-40B4-BE49-F238E27FC236}">
                      <a16:creationId xmlns:a16="http://schemas.microsoft.com/office/drawing/2014/main" id="{A9FB2214-9519-47B2-86A1-9A949613AA62}"/>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4" name="矩形 3469">
                  <a:extLst>
                    <a:ext uri="{FF2B5EF4-FFF2-40B4-BE49-F238E27FC236}">
                      <a16:creationId xmlns:a16="http://schemas.microsoft.com/office/drawing/2014/main" id="{D664034C-E7C2-441E-9F78-1F3029FF2055}"/>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5" name="矩形 3470">
                  <a:extLst>
                    <a:ext uri="{FF2B5EF4-FFF2-40B4-BE49-F238E27FC236}">
                      <a16:creationId xmlns:a16="http://schemas.microsoft.com/office/drawing/2014/main" id="{49493AE0-B3D6-417D-A3AD-CDA554FB60FB}"/>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6" name="矩形 3471">
                  <a:extLst>
                    <a:ext uri="{FF2B5EF4-FFF2-40B4-BE49-F238E27FC236}">
                      <a16:creationId xmlns:a16="http://schemas.microsoft.com/office/drawing/2014/main" id="{119FD630-2371-4216-BA27-8B2B945F41EE}"/>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7" name="矩形 3472">
                  <a:extLst>
                    <a:ext uri="{FF2B5EF4-FFF2-40B4-BE49-F238E27FC236}">
                      <a16:creationId xmlns:a16="http://schemas.microsoft.com/office/drawing/2014/main" id="{E51B6138-100D-4EDA-966F-E800326320A0}"/>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8" name="矩形 3473">
                  <a:extLst>
                    <a:ext uri="{FF2B5EF4-FFF2-40B4-BE49-F238E27FC236}">
                      <a16:creationId xmlns:a16="http://schemas.microsoft.com/office/drawing/2014/main" id="{038C5297-9BC2-4FC2-AC42-2CCF92576E8F}"/>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9" name="矩形 3474">
                  <a:extLst>
                    <a:ext uri="{FF2B5EF4-FFF2-40B4-BE49-F238E27FC236}">
                      <a16:creationId xmlns:a16="http://schemas.microsoft.com/office/drawing/2014/main" id="{687B4CC3-CDBD-48B5-9231-3483BF48E4C3}"/>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0" name="矩形 3475">
                  <a:extLst>
                    <a:ext uri="{FF2B5EF4-FFF2-40B4-BE49-F238E27FC236}">
                      <a16:creationId xmlns:a16="http://schemas.microsoft.com/office/drawing/2014/main" id="{1B3B8F48-F9F9-4A61-8320-C8B92FBD9955}"/>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71" name="矩形 3476">
                  <a:extLst>
                    <a:ext uri="{FF2B5EF4-FFF2-40B4-BE49-F238E27FC236}">
                      <a16:creationId xmlns:a16="http://schemas.microsoft.com/office/drawing/2014/main" id="{79567882-5AE8-4E7D-82D7-1C3064DA6040}"/>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5" name="组合 3410">
                <a:extLst>
                  <a:ext uri="{FF2B5EF4-FFF2-40B4-BE49-F238E27FC236}">
                    <a16:creationId xmlns:a16="http://schemas.microsoft.com/office/drawing/2014/main" id="{4A285AB7-D38B-4AB9-AFC2-504AF99A3E16}"/>
                  </a:ext>
                </a:extLst>
              </p:cNvPr>
              <p:cNvGrpSpPr/>
              <p:nvPr/>
            </p:nvGrpSpPr>
            <p:grpSpPr>
              <a:xfrm>
                <a:off x="1195495" y="2746770"/>
                <a:ext cx="81502" cy="1364555"/>
                <a:chOff x="1830705" y="1037874"/>
                <a:chExt cx="274385" cy="4782251"/>
              </a:xfrm>
            </p:grpSpPr>
            <p:sp>
              <p:nvSpPr>
                <p:cNvPr id="240" name="矩形 3445">
                  <a:extLst>
                    <a:ext uri="{FF2B5EF4-FFF2-40B4-BE49-F238E27FC236}">
                      <a16:creationId xmlns:a16="http://schemas.microsoft.com/office/drawing/2014/main" id="{DB3FD1F9-4D69-4B7C-A364-8EB1879A7C2C}"/>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1" name="矩形 3446">
                  <a:extLst>
                    <a:ext uri="{FF2B5EF4-FFF2-40B4-BE49-F238E27FC236}">
                      <a16:creationId xmlns:a16="http://schemas.microsoft.com/office/drawing/2014/main" id="{07F97829-F443-4C57-AA79-03A6A329A965}"/>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2" name="矩形 3447">
                  <a:extLst>
                    <a:ext uri="{FF2B5EF4-FFF2-40B4-BE49-F238E27FC236}">
                      <a16:creationId xmlns:a16="http://schemas.microsoft.com/office/drawing/2014/main" id="{5C5F2AF0-3DDF-4C2A-A0DB-CC14F574E345}"/>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3" name="矩形 3448">
                  <a:extLst>
                    <a:ext uri="{FF2B5EF4-FFF2-40B4-BE49-F238E27FC236}">
                      <a16:creationId xmlns:a16="http://schemas.microsoft.com/office/drawing/2014/main" id="{B9A3A68E-8EDC-495C-BEC8-F24FD61C2E6E}"/>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4" name="矩形 3449">
                  <a:extLst>
                    <a:ext uri="{FF2B5EF4-FFF2-40B4-BE49-F238E27FC236}">
                      <a16:creationId xmlns:a16="http://schemas.microsoft.com/office/drawing/2014/main" id="{C97A2189-57EB-46D1-AE45-11EB9D970C70}"/>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5" name="矩形 3450">
                  <a:extLst>
                    <a:ext uri="{FF2B5EF4-FFF2-40B4-BE49-F238E27FC236}">
                      <a16:creationId xmlns:a16="http://schemas.microsoft.com/office/drawing/2014/main" id="{C9E48003-96C9-46BE-BFFE-8757E3316ADF}"/>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6" name="矩形 3451">
                  <a:extLst>
                    <a:ext uri="{FF2B5EF4-FFF2-40B4-BE49-F238E27FC236}">
                      <a16:creationId xmlns:a16="http://schemas.microsoft.com/office/drawing/2014/main" id="{41CB2FC3-A3BC-4406-9021-9F040CBC09AA}"/>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7" name="矩形 3452">
                  <a:extLst>
                    <a:ext uri="{FF2B5EF4-FFF2-40B4-BE49-F238E27FC236}">
                      <a16:creationId xmlns:a16="http://schemas.microsoft.com/office/drawing/2014/main" id="{7E9FC108-472F-4009-BF07-240C9F68E860}"/>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8" name="矩形 3453">
                  <a:extLst>
                    <a:ext uri="{FF2B5EF4-FFF2-40B4-BE49-F238E27FC236}">
                      <a16:creationId xmlns:a16="http://schemas.microsoft.com/office/drawing/2014/main" id="{6C98A86D-776A-4914-839C-3DDD7D389CED}"/>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49" name="矩形 3454">
                  <a:extLst>
                    <a:ext uri="{FF2B5EF4-FFF2-40B4-BE49-F238E27FC236}">
                      <a16:creationId xmlns:a16="http://schemas.microsoft.com/office/drawing/2014/main" id="{F8276BF5-4740-41D3-8F9F-6F0D085ACD03}"/>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0" name="矩形 3455">
                  <a:extLst>
                    <a:ext uri="{FF2B5EF4-FFF2-40B4-BE49-F238E27FC236}">
                      <a16:creationId xmlns:a16="http://schemas.microsoft.com/office/drawing/2014/main" id="{A070965C-A7F6-4752-96A6-23B5571A9502}"/>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1" name="矩形 3456">
                  <a:extLst>
                    <a:ext uri="{FF2B5EF4-FFF2-40B4-BE49-F238E27FC236}">
                      <a16:creationId xmlns:a16="http://schemas.microsoft.com/office/drawing/2014/main" id="{5291657B-6C47-4A25-B45A-A09F1799A9CD}"/>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2" name="矩形 3457">
                  <a:extLst>
                    <a:ext uri="{FF2B5EF4-FFF2-40B4-BE49-F238E27FC236}">
                      <a16:creationId xmlns:a16="http://schemas.microsoft.com/office/drawing/2014/main" id="{5C77E652-4501-4D02-91E5-0D2F0C48397F}"/>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3" name="矩形 3458">
                  <a:extLst>
                    <a:ext uri="{FF2B5EF4-FFF2-40B4-BE49-F238E27FC236}">
                      <a16:creationId xmlns:a16="http://schemas.microsoft.com/office/drawing/2014/main" id="{47C3DF1D-4C0A-4636-8DE6-C9F12DC3D351}"/>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4" name="矩形 3459">
                  <a:extLst>
                    <a:ext uri="{FF2B5EF4-FFF2-40B4-BE49-F238E27FC236}">
                      <a16:creationId xmlns:a16="http://schemas.microsoft.com/office/drawing/2014/main" id="{9A49D9B4-2203-4C7A-8FE2-C11AA085459C}"/>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55" name="矩形 3460">
                  <a:extLst>
                    <a:ext uri="{FF2B5EF4-FFF2-40B4-BE49-F238E27FC236}">
                      <a16:creationId xmlns:a16="http://schemas.microsoft.com/office/drawing/2014/main" id="{4949EB4D-ED0B-4A7B-84F6-C1951C1757E5}"/>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6" name="组合 3411">
                <a:extLst>
                  <a:ext uri="{FF2B5EF4-FFF2-40B4-BE49-F238E27FC236}">
                    <a16:creationId xmlns:a16="http://schemas.microsoft.com/office/drawing/2014/main" id="{64589AA3-8376-4A25-A19A-0F134FAF9AD2}"/>
                  </a:ext>
                </a:extLst>
              </p:cNvPr>
              <p:cNvGrpSpPr/>
              <p:nvPr/>
            </p:nvGrpSpPr>
            <p:grpSpPr>
              <a:xfrm>
                <a:off x="1276599" y="2746770"/>
                <a:ext cx="81502" cy="1364555"/>
                <a:chOff x="1830705" y="1037874"/>
                <a:chExt cx="274385" cy="4782251"/>
              </a:xfrm>
            </p:grpSpPr>
            <p:sp>
              <p:nvSpPr>
                <p:cNvPr id="224" name="矩形 3429">
                  <a:extLst>
                    <a:ext uri="{FF2B5EF4-FFF2-40B4-BE49-F238E27FC236}">
                      <a16:creationId xmlns:a16="http://schemas.microsoft.com/office/drawing/2014/main" id="{A0820F5E-C305-41FE-A252-5D2C2FC1CF99}"/>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5" name="矩形 3430">
                  <a:extLst>
                    <a:ext uri="{FF2B5EF4-FFF2-40B4-BE49-F238E27FC236}">
                      <a16:creationId xmlns:a16="http://schemas.microsoft.com/office/drawing/2014/main" id="{A9E23880-35D8-431E-85BF-BF7B31566176}"/>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6" name="矩形 3431">
                  <a:extLst>
                    <a:ext uri="{FF2B5EF4-FFF2-40B4-BE49-F238E27FC236}">
                      <a16:creationId xmlns:a16="http://schemas.microsoft.com/office/drawing/2014/main" id="{ED1C8904-FA1E-48CB-9CAB-BCACA11FC06A}"/>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7" name="矩形 3432">
                  <a:extLst>
                    <a:ext uri="{FF2B5EF4-FFF2-40B4-BE49-F238E27FC236}">
                      <a16:creationId xmlns:a16="http://schemas.microsoft.com/office/drawing/2014/main" id="{EE564BC6-B85A-4B23-BADD-9DE16DD737CD}"/>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8" name="矩形 3433">
                  <a:extLst>
                    <a:ext uri="{FF2B5EF4-FFF2-40B4-BE49-F238E27FC236}">
                      <a16:creationId xmlns:a16="http://schemas.microsoft.com/office/drawing/2014/main" id="{A10E6BDC-4E12-46BB-8231-6AECABEDA28A}"/>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9" name="矩形 3434">
                  <a:extLst>
                    <a:ext uri="{FF2B5EF4-FFF2-40B4-BE49-F238E27FC236}">
                      <a16:creationId xmlns:a16="http://schemas.microsoft.com/office/drawing/2014/main" id="{7F98AFA4-E096-4418-A7F0-692B08BD4E42}"/>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0" name="矩形 3435">
                  <a:extLst>
                    <a:ext uri="{FF2B5EF4-FFF2-40B4-BE49-F238E27FC236}">
                      <a16:creationId xmlns:a16="http://schemas.microsoft.com/office/drawing/2014/main" id="{29A37FD3-8766-4D1B-B94D-657FEA3B8618}"/>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1" name="矩形 3436">
                  <a:extLst>
                    <a:ext uri="{FF2B5EF4-FFF2-40B4-BE49-F238E27FC236}">
                      <a16:creationId xmlns:a16="http://schemas.microsoft.com/office/drawing/2014/main" id="{73260787-C6E3-4E41-BA63-101B06678722}"/>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2" name="矩形 3437">
                  <a:extLst>
                    <a:ext uri="{FF2B5EF4-FFF2-40B4-BE49-F238E27FC236}">
                      <a16:creationId xmlns:a16="http://schemas.microsoft.com/office/drawing/2014/main" id="{9C6B05F7-CC52-4053-9845-7B184930F64E}"/>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3" name="矩形 3438">
                  <a:extLst>
                    <a:ext uri="{FF2B5EF4-FFF2-40B4-BE49-F238E27FC236}">
                      <a16:creationId xmlns:a16="http://schemas.microsoft.com/office/drawing/2014/main" id="{6A6FFE98-1A44-4DAE-B16D-F3B4CFC57264}"/>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4" name="矩形 3439">
                  <a:extLst>
                    <a:ext uri="{FF2B5EF4-FFF2-40B4-BE49-F238E27FC236}">
                      <a16:creationId xmlns:a16="http://schemas.microsoft.com/office/drawing/2014/main" id="{FFEFFE03-34A8-4F20-BCDE-77CA6C2422FA}"/>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5" name="矩形 3440">
                  <a:extLst>
                    <a:ext uri="{FF2B5EF4-FFF2-40B4-BE49-F238E27FC236}">
                      <a16:creationId xmlns:a16="http://schemas.microsoft.com/office/drawing/2014/main" id="{E1992E5F-64FD-41B2-A956-76E7DFD80717}"/>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6" name="矩形 3441">
                  <a:extLst>
                    <a:ext uri="{FF2B5EF4-FFF2-40B4-BE49-F238E27FC236}">
                      <a16:creationId xmlns:a16="http://schemas.microsoft.com/office/drawing/2014/main" id="{F47B6255-16C2-4953-AEFE-8ADA37EB1C1A}"/>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7" name="矩形 3442">
                  <a:extLst>
                    <a:ext uri="{FF2B5EF4-FFF2-40B4-BE49-F238E27FC236}">
                      <a16:creationId xmlns:a16="http://schemas.microsoft.com/office/drawing/2014/main" id="{63CDFD57-0C16-41A1-A26F-EC117F8766E3}"/>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8" name="矩形 3443">
                  <a:extLst>
                    <a:ext uri="{FF2B5EF4-FFF2-40B4-BE49-F238E27FC236}">
                      <a16:creationId xmlns:a16="http://schemas.microsoft.com/office/drawing/2014/main" id="{4B9C87D6-2D5F-47AC-B8EF-DE9586B98897}"/>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9" name="矩形 3444">
                  <a:extLst>
                    <a:ext uri="{FF2B5EF4-FFF2-40B4-BE49-F238E27FC236}">
                      <a16:creationId xmlns:a16="http://schemas.microsoft.com/office/drawing/2014/main" id="{41EA7734-1E9A-4AAC-BDB3-0B86AD46A2DB}"/>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07" name="组合 3412">
                <a:extLst>
                  <a:ext uri="{FF2B5EF4-FFF2-40B4-BE49-F238E27FC236}">
                    <a16:creationId xmlns:a16="http://schemas.microsoft.com/office/drawing/2014/main" id="{37617382-C3CD-438A-8DCA-ACDC230BE49C}"/>
                  </a:ext>
                </a:extLst>
              </p:cNvPr>
              <p:cNvGrpSpPr/>
              <p:nvPr/>
            </p:nvGrpSpPr>
            <p:grpSpPr>
              <a:xfrm>
                <a:off x="1357909" y="2746770"/>
                <a:ext cx="81502" cy="1364555"/>
                <a:chOff x="1830705" y="1037874"/>
                <a:chExt cx="274385" cy="4782251"/>
              </a:xfrm>
            </p:grpSpPr>
            <p:sp>
              <p:nvSpPr>
                <p:cNvPr id="208" name="矩形 3413">
                  <a:extLst>
                    <a:ext uri="{FF2B5EF4-FFF2-40B4-BE49-F238E27FC236}">
                      <a16:creationId xmlns:a16="http://schemas.microsoft.com/office/drawing/2014/main" id="{1CBC39AC-232C-4A23-9F8E-91DA393B506D}"/>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9" name="矩形 3414">
                  <a:extLst>
                    <a:ext uri="{FF2B5EF4-FFF2-40B4-BE49-F238E27FC236}">
                      <a16:creationId xmlns:a16="http://schemas.microsoft.com/office/drawing/2014/main" id="{2B00748F-D8D7-4BAF-8FAB-D0417907E74F}"/>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0" name="矩形 3415">
                  <a:extLst>
                    <a:ext uri="{FF2B5EF4-FFF2-40B4-BE49-F238E27FC236}">
                      <a16:creationId xmlns:a16="http://schemas.microsoft.com/office/drawing/2014/main" id="{BAEEBC57-D8D1-47DD-A2A0-E3A17DEEB731}"/>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1" name="矩形 3416">
                  <a:extLst>
                    <a:ext uri="{FF2B5EF4-FFF2-40B4-BE49-F238E27FC236}">
                      <a16:creationId xmlns:a16="http://schemas.microsoft.com/office/drawing/2014/main" id="{AB740243-C6FC-4E7C-BCB7-13D7E9C290CB}"/>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2" name="矩形 3417">
                  <a:extLst>
                    <a:ext uri="{FF2B5EF4-FFF2-40B4-BE49-F238E27FC236}">
                      <a16:creationId xmlns:a16="http://schemas.microsoft.com/office/drawing/2014/main" id="{1925F14A-FDA4-4467-AA4E-40DE02BE2DE6}"/>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3" name="矩形 3418">
                  <a:extLst>
                    <a:ext uri="{FF2B5EF4-FFF2-40B4-BE49-F238E27FC236}">
                      <a16:creationId xmlns:a16="http://schemas.microsoft.com/office/drawing/2014/main" id="{00024F81-ACA1-42BE-A208-2BBA7672782A}"/>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4" name="矩形 3419">
                  <a:extLst>
                    <a:ext uri="{FF2B5EF4-FFF2-40B4-BE49-F238E27FC236}">
                      <a16:creationId xmlns:a16="http://schemas.microsoft.com/office/drawing/2014/main" id="{45D5C9F1-0063-45F3-9D5C-B677B2E37B8D}"/>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5" name="矩形 3420">
                  <a:extLst>
                    <a:ext uri="{FF2B5EF4-FFF2-40B4-BE49-F238E27FC236}">
                      <a16:creationId xmlns:a16="http://schemas.microsoft.com/office/drawing/2014/main" id="{ADC0CC3D-6781-4712-9D6B-3F62E9A5EF6E}"/>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6" name="矩形 3421">
                  <a:extLst>
                    <a:ext uri="{FF2B5EF4-FFF2-40B4-BE49-F238E27FC236}">
                      <a16:creationId xmlns:a16="http://schemas.microsoft.com/office/drawing/2014/main" id="{59F634C9-928D-4A6F-AF29-FBC703188A70}"/>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7" name="矩形 3422">
                  <a:extLst>
                    <a:ext uri="{FF2B5EF4-FFF2-40B4-BE49-F238E27FC236}">
                      <a16:creationId xmlns:a16="http://schemas.microsoft.com/office/drawing/2014/main" id="{379BCCD5-5D07-49E1-9916-3F3297D7FB10}"/>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8" name="矩形 3423">
                  <a:extLst>
                    <a:ext uri="{FF2B5EF4-FFF2-40B4-BE49-F238E27FC236}">
                      <a16:creationId xmlns:a16="http://schemas.microsoft.com/office/drawing/2014/main" id="{3896687E-FE46-4CEF-9D84-C615181E5950}"/>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9" name="矩形 3424">
                  <a:extLst>
                    <a:ext uri="{FF2B5EF4-FFF2-40B4-BE49-F238E27FC236}">
                      <a16:creationId xmlns:a16="http://schemas.microsoft.com/office/drawing/2014/main" id="{A4C5E577-24B5-4611-80D3-022E4F9F72AC}"/>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0" name="矩形 3425">
                  <a:extLst>
                    <a:ext uri="{FF2B5EF4-FFF2-40B4-BE49-F238E27FC236}">
                      <a16:creationId xmlns:a16="http://schemas.microsoft.com/office/drawing/2014/main" id="{F89FDFC7-A1F3-4320-A99C-5D3E504F846C}"/>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1" name="矩形 3426">
                  <a:extLst>
                    <a:ext uri="{FF2B5EF4-FFF2-40B4-BE49-F238E27FC236}">
                      <a16:creationId xmlns:a16="http://schemas.microsoft.com/office/drawing/2014/main" id="{FE96C601-1F8D-4020-83D5-5475C4A47E79}"/>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2" name="矩形 3427">
                  <a:extLst>
                    <a:ext uri="{FF2B5EF4-FFF2-40B4-BE49-F238E27FC236}">
                      <a16:creationId xmlns:a16="http://schemas.microsoft.com/office/drawing/2014/main" id="{FC880225-DAF0-48AD-8037-2D40C4EF78DF}"/>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23" name="矩形 3428">
                  <a:extLst>
                    <a:ext uri="{FF2B5EF4-FFF2-40B4-BE49-F238E27FC236}">
                      <a16:creationId xmlns:a16="http://schemas.microsoft.com/office/drawing/2014/main" id="{99B1B77F-31D6-4B7C-B12D-70D096A20CC8}"/>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8" name="组合 3477">
              <a:extLst>
                <a:ext uri="{FF2B5EF4-FFF2-40B4-BE49-F238E27FC236}">
                  <a16:creationId xmlns:a16="http://schemas.microsoft.com/office/drawing/2014/main" id="{5BD91A63-350F-419F-9C0C-46EA4F29550C}"/>
                </a:ext>
              </a:extLst>
            </p:cNvPr>
            <p:cNvGrpSpPr/>
            <p:nvPr/>
          </p:nvGrpSpPr>
          <p:grpSpPr>
            <a:xfrm>
              <a:off x="4742692" y="2428872"/>
              <a:ext cx="325320" cy="1364555"/>
              <a:chOff x="1578759" y="2749141"/>
              <a:chExt cx="325320" cy="1364555"/>
            </a:xfrm>
          </p:grpSpPr>
          <p:grpSp>
            <p:nvGrpSpPr>
              <p:cNvPr id="136" name="组合 3478">
                <a:extLst>
                  <a:ext uri="{FF2B5EF4-FFF2-40B4-BE49-F238E27FC236}">
                    <a16:creationId xmlns:a16="http://schemas.microsoft.com/office/drawing/2014/main" id="{0B8EC59C-4D0C-4235-81CD-4A90824C4837}"/>
                  </a:ext>
                </a:extLst>
              </p:cNvPr>
              <p:cNvGrpSpPr/>
              <p:nvPr/>
            </p:nvGrpSpPr>
            <p:grpSpPr>
              <a:xfrm>
                <a:off x="1578759" y="2749141"/>
                <a:ext cx="81502" cy="1364555"/>
                <a:chOff x="1119505" y="1037874"/>
                <a:chExt cx="274385" cy="4782251"/>
              </a:xfrm>
            </p:grpSpPr>
            <p:sp>
              <p:nvSpPr>
                <p:cNvPr id="188" name="矩形 3530">
                  <a:extLst>
                    <a:ext uri="{FF2B5EF4-FFF2-40B4-BE49-F238E27FC236}">
                      <a16:creationId xmlns:a16="http://schemas.microsoft.com/office/drawing/2014/main" id="{779A41C8-756B-4AB5-8DBC-E081267C58D9}"/>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9" name="矩形 3531">
                  <a:extLst>
                    <a:ext uri="{FF2B5EF4-FFF2-40B4-BE49-F238E27FC236}">
                      <a16:creationId xmlns:a16="http://schemas.microsoft.com/office/drawing/2014/main" id="{280CCA35-1A3B-4EB7-8F65-A7774E8E093D}"/>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0" name="矩形 3532">
                  <a:extLst>
                    <a:ext uri="{FF2B5EF4-FFF2-40B4-BE49-F238E27FC236}">
                      <a16:creationId xmlns:a16="http://schemas.microsoft.com/office/drawing/2014/main" id="{2B298929-0167-4206-A65C-9126FA43E494}"/>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1" name="矩形 3533">
                  <a:extLst>
                    <a:ext uri="{FF2B5EF4-FFF2-40B4-BE49-F238E27FC236}">
                      <a16:creationId xmlns:a16="http://schemas.microsoft.com/office/drawing/2014/main" id="{36919828-AE83-4941-90AF-A348234B01D0}"/>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2" name="矩形 3534">
                  <a:extLst>
                    <a:ext uri="{FF2B5EF4-FFF2-40B4-BE49-F238E27FC236}">
                      <a16:creationId xmlns:a16="http://schemas.microsoft.com/office/drawing/2014/main" id="{872A9574-DEB0-439F-8B43-71F947225FA2}"/>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3" name="矩形 3535">
                  <a:extLst>
                    <a:ext uri="{FF2B5EF4-FFF2-40B4-BE49-F238E27FC236}">
                      <a16:creationId xmlns:a16="http://schemas.microsoft.com/office/drawing/2014/main" id="{55B89161-53C0-4027-8742-F6BB3CF33439}"/>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4" name="矩形 3536">
                  <a:extLst>
                    <a:ext uri="{FF2B5EF4-FFF2-40B4-BE49-F238E27FC236}">
                      <a16:creationId xmlns:a16="http://schemas.microsoft.com/office/drawing/2014/main" id="{D2BD5CC0-B1A4-4980-B803-57327AF8E4CA}"/>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5" name="矩形 3537">
                  <a:extLst>
                    <a:ext uri="{FF2B5EF4-FFF2-40B4-BE49-F238E27FC236}">
                      <a16:creationId xmlns:a16="http://schemas.microsoft.com/office/drawing/2014/main" id="{CA93CE92-E53D-423F-A5A2-9FA02B99EECA}"/>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6" name="矩形 3538">
                  <a:extLst>
                    <a:ext uri="{FF2B5EF4-FFF2-40B4-BE49-F238E27FC236}">
                      <a16:creationId xmlns:a16="http://schemas.microsoft.com/office/drawing/2014/main" id="{EEFE52A3-7A67-4D63-9AE8-A8EB7121B7B3}"/>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7" name="矩形 3539">
                  <a:extLst>
                    <a:ext uri="{FF2B5EF4-FFF2-40B4-BE49-F238E27FC236}">
                      <a16:creationId xmlns:a16="http://schemas.microsoft.com/office/drawing/2014/main" id="{C10C5550-D5C6-4859-9085-B4F36630F89E}"/>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8" name="矩形 3540">
                  <a:extLst>
                    <a:ext uri="{FF2B5EF4-FFF2-40B4-BE49-F238E27FC236}">
                      <a16:creationId xmlns:a16="http://schemas.microsoft.com/office/drawing/2014/main" id="{F21E357F-EC34-4EE0-9F2D-5ED6DB5F89AB}"/>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9" name="矩形 3541">
                  <a:extLst>
                    <a:ext uri="{FF2B5EF4-FFF2-40B4-BE49-F238E27FC236}">
                      <a16:creationId xmlns:a16="http://schemas.microsoft.com/office/drawing/2014/main" id="{931E3CB2-3D47-4244-8264-533B0EC7E004}"/>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0" name="矩形 3542">
                  <a:extLst>
                    <a:ext uri="{FF2B5EF4-FFF2-40B4-BE49-F238E27FC236}">
                      <a16:creationId xmlns:a16="http://schemas.microsoft.com/office/drawing/2014/main" id="{175ABCED-2781-4C80-A22E-FF8B51948EAF}"/>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1" name="矩形 3543">
                  <a:extLst>
                    <a:ext uri="{FF2B5EF4-FFF2-40B4-BE49-F238E27FC236}">
                      <a16:creationId xmlns:a16="http://schemas.microsoft.com/office/drawing/2014/main" id="{A6EDC3B6-4470-472C-B2FD-3C84AB453CDA}"/>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2" name="矩形 3544">
                  <a:extLst>
                    <a:ext uri="{FF2B5EF4-FFF2-40B4-BE49-F238E27FC236}">
                      <a16:creationId xmlns:a16="http://schemas.microsoft.com/office/drawing/2014/main" id="{33376F43-E16D-4AF0-848A-45C2CF0402A2}"/>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3" name="矩形 3545">
                  <a:extLst>
                    <a:ext uri="{FF2B5EF4-FFF2-40B4-BE49-F238E27FC236}">
                      <a16:creationId xmlns:a16="http://schemas.microsoft.com/office/drawing/2014/main" id="{871D60EE-7264-4A2D-8F19-186E9710BEDF}"/>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37" name="组合 3479">
                <a:extLst>
                  <a:ext uri="{FF2B5EF4-FFF2-40B4-BE49-F238E27FC236}">
                    <a16:creationId xmlns:a16="http://schemas.microsoft.com/office/drawing/2014/main" id="{A66702C0-ACDA-4241-BFA6-30DCFC33BE0B}"/>
                  </a:ext>
                </a:extLst>
              </p:cNvPr>
              <p:cNvGrpSpPr/>
              <p:nvPr/>
            </p:nvGrpSpPr>
            <p:grpSpPr>
              <a:xfrm>
                <a:off x="1659817" y="2749141"/>
                <a:ext cx="81502" cy="1364555"/>
                <a:chOff x="1119505" y="1037874"/>
                <a:chExt cx="274385" cy="4782251"/>
              </a:xfrm>
            </p:grpSpPr>
            <p:sp>
              <p:nvSpPr>
                <p:cNvPr id="172" name="矩形 3514">
                  <a:extLst>
                    <a:ext uri="{FF2B5EF4-FFF2-40B4-BE49-F238E27FC236}">
                      <a16:creationId xmlns:a16="http://schemas.microsoft.com/office/drawing/2014/main" id="{423E63EE-921A-4808-893A-9E2ED275B123}"/>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3" name="矩形 3515">
                  <a:extLst>
                    <a:ext uri="{FF2B5EF4-FFF2-40B4-BE49-F238E27FC236}">
                      <a16:creationId xmlns:a16="http://schemas.microsoft.com/office/drawing/2014/main" id="{DC79AC31-C322-4F3A-80DD-9D74B462E93F}"/>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4" name="矩形 3516">
                  <a:extLst>
                    <a:ext uri="{FF2B5EF4-FFF2-40B4-BE49-F238E27FC236}">
                      <a16:creationId xmlns:a16="http://schemas.microsoft.com/office/drawing/2014/main" id="{F200F877-E4BB-418F-A02B-0F0369CC848A}"/>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5" name="矩形 3517">
                  <a:extLst>
                    <a:ext uri="{FF2B5EF4-FFF2-40B4-BE49-F238E27FC236}">
                      <a16:creationId xmlns:a16="http://schemas.microsoft.com/office/drawing/2014/main" id="{C17B5BFC-F8CC-4EE7-8E95-F47706A1E4BD}"/>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6" name="矩形 3518">
                  <a:extLst>
                    <a:ext uri="{FF2B5EF4-FFF2-40B4-BE49-F238E27FC236}">
                      <a16:creationId xmlns:a16="http://schemas.microsoft.com/office/drawing/2014/main" id="{42BA15F8-377B-4C5C-AC6C-26081A537851}"/>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7" name="矩形 3519">
                  <a:extLst>
                    <a:ext uri="{FF2B5EF4-FFF2-40B4-BE49-F238E27FC236}">
                      <a16:creationId xmlns:a16="http://schemas.microsoft.com/office/drawing/2014/main" id="{73D803E4-495A-48C2-8932-DE0C0DE6429B}"/>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8" name="矩形 3520">
                  <a:extLst>
                    <a:ext uri="{FF2B5EF4-FFF2-40B4-BE49-F238E27FC236}">
                      <a16:creationId xmlns:a16="http://schemas.microsoft.com/office/drawing/2014/main" id="{06A66B8D-1744-42B6-A1BD-62DE2D129430}"/>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9" name="矩形 3521">
                  <a:extLst>
                    <a:ext uri="{FF2B5EF4-FFF2-40B4-BE49-F238E27FC236}">
                      <a16:creationId xmlns:a16="http://schemas.microsoft.com/office/drawing/2014/main" id="{1A66D1B5-85B2-44DE-BA70-BB6DBB1EA579}"/>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0" name="矩形 3522">
                  <a:extLst>
                    <a:ext uri="{FF2B5EF4-FFF2-40B4-BE49-F238E27FC236}">
                      <a16:creationId xmlns:a16="http://schemas.microsoft.com/office/drawing/2014/main" id="{577BFE70-9F28-49E4-8446-1DA72291AB78}"/>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1" name="矩形 3523">
                  <a:extLst>
                    <a:ext uri="{FF2B5EF4-FFF2-40B4-BE49-F238E27FC236}">
                      <a16:creationId xmlns:a16="http://schemas.microsoft.com/office/drawing/2014/main" id="{6078483D-6F1B-4387-9E43-AFE17C4683AC}"/>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2" name="矩形 3524">
                  <a:extLst>
                    <a:ext uri="{FF2B5EF4-FFF2-40B4-BE49-F238E27FC236}">
                      <a16:creationId xmlns:a16="http://schemas.microsoft.com/office/drawing/2014/main" id="{E70D4BC6-29E2-495A-AC02-2FC60EADEBF8}"/>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3" name="矩形 3525">
                  <a:extLst>
                    <a:ext uri="{FF2B5EF4-FFF2-40B4-BE49-F238E27FC236}">
                      <a16:creationId xmlns:a16="http://schemas.microsoft.com/office/drawing/2014/main" id="{BF680E50-A3EC-489F-854A-A88CF71883CB}"/>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4" name="矩形 3526">
                  <a:extLst>
                    <a:ext uri="{FF2B5EF4-FFF2-40B4-BE49-F238E27FC236}">
                      <a16:creationId xmlns:a16="http://schemas.microsoft.com/office/drawing/2014/main" id="{947B1F68-C339-4EF0-BCA9-561F98D03D89}"/>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5" name="矩形 3527">
                  <a:extLst>
                    <a:ext uri="{FF2B5EF4-FFF2-40B4-BE49-F238E27FC236}">
                      <a16:creationId xmlns:a16="http://schemas.microsoft.com/office/drawing/2014/main" id="{B56A8EFF-707A-44F9-9ADD-3DEE2CAD0CEB}"/>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6" name="矩形 3528">
                  <a:extLst>
                    <a:ext uri="{FF2B5EF4-FFF2-40B4-BE49-F238E27FC236}">
                      <a16:creationId xmlns:a16="http://schemas.microsoft.com/office/drawing/2014/main" id="{851BA01B-B677-471C-91CB-401D5764D27A}"/>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7" name="矩形 3529">
                  <a:extLst>
                    <a:ext uri="{FF2B5EF4-FFF2-40B4-BE49-F238E27FC236}">
                      <a16:creationId xmlns:a16="http://schemas.microsoft.com/office/drawing/2014/main" id="{3BA38980-A74B-46A7-8402-B7E48B1B18DA}"/>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38" name="组合 3480">
                <a:extLst>
                  <a:ext uri="{FF2B5EF4-FFF2-40B4-BE49-F238E27FC236}">
                    <a16:creationId xmlns:a16="http://schemas.microsoft.com/office/drawing/2014/main" id="{17602267-3B37-45CD-90FF-DBA57C0DB63F}"/>
                  </a:ext>
                </a:extLst>
              </p:cNvPr>
              <p:cNvGrpSpPr/>
              <p:nvPr/>
            </p:nvGrpSpPr>
            <p:grpSpPr>
              <a:xfrm>
                <a:off x="1741519" y="2749141"/>
                <a:ext cx="81502" cy="1364555"/>
                <a:chOff x="1119505" y="1037874"/>
                <a:chExt cx="274385" cy="4782251"/>
              </a:xfrm>
            </p:grpSpPr>
            <p:sp>
              <p:nvSpPr>
                <p:cNvPr id="156" name="矩形 3498">
                  <a:extLst>
                    <a:ext uri="{FF2B5EF4-FFF2-40B4-BE49-F238E27FC236}">
                      <a16:creationId xmlns:a16="http://schemas.microsoft.com/office/drawing/2014/main" id="{57CCE97A-9493-4A5D-BF3A-1BDC17BBE7F5}"/>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7" name="矩形 3499">
                  <a:extLst>
                    <a:ext uri="{FF2B5EF4-FFF2-40B4-BE49-F238E27FC236}">
                      <a16:creationId xmlns:a16="http://schemas.microsoft.com/office/drawing/2014/main" id="{9C7A758A-E7F8-48C0-AE83-27C96A6BF586}"/>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8" name="矩形 3500">
                  <a:extLst>
                    <a:ext uri="{FF2B5EF4-FFF2-40B4-BE49-F238E27FC236}">
                      <a16:creationId xmlns:a16="http://schemas.microsoft.com/office/drawing/2014/main" id="{D7A1F640-8A0E-439B-A13C-CB6C62F741D5}"/>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9" name="矩形 3501">
                  <a:extLst>
                    <a:ext uri="{FF2B5EF4-FFF2-40B4-BE49-F238E27FC236}">
                      <a16:creationId xmlns:a16="http://schemas.microsoft.com/office/drawing/2014/main" id="{CF4F12C0-6ACE-4736-B556-317DFCC78D78}"/>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0" name="矩形 3502">
                  <a:extLst>
                    <a:ext uri="{FF2B5EF4-FFF2-40B4-BE49-F238E27FC236}">
                      <a16:creationId xmlns:a16="http://schemas.microsoft.com/office/drawing/2014/main" id="{CB067337-49CE-496A-AB4A-B51B6A426B7B}"/>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1" name="矩形 3503">
                  <a:extLst>
                    <a:ext uri="{FF2B5EF4-FFF2-40B4-BE49-F238E27FC236}">
                      <a16:creationId xmlns:a16="http://schemas.microsoft.com/office/drawing/2014/main" id="{E1E5ADF9-D520-4CF6-8680-51EC8BE53073}"/>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2" name="矩形 3504">
                  <a:extLst>
                    <a:ext uri="{FF2B5EF4-FFF2-40B4-BE49-F238E27FC236}">
                      <a16:creationId xmlns:a16="http://schemas.microsoft.com/office/drawing/2014/main" id="{74F67954-5B70-4AC6-9D6B-DAF98A629B94}"/>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3" name="矩形 3505">
                  <a:extLst>
                    <a:ext uri="{FF2B5EF4-FFF2-40B4-BE49-F238E27FC236}">
                      <a16:creationId xmlns:a16="http://schemas.microsoft.com/office/drawing/2014/main" id="{CC3F8B64-5326-4750-B8B1-2494365C8890}"/>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4" name="矩形 3506">
                  <a:extLst>
                    <a:ext uri="{FF2B5EF4-FFF2-40B4-BE49-F238E27FC236}">
                      <a16:creationId xmlns:a16="http://schemas.microsoft.com/office/drawing/2014/main" id="{0328CB54-F979-4808-9FE2-4D55F5EEF9F5}"/>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5" name="矩形 3507">
                  <a:extLst>
                    <a:ext uri="{FF2B5EF4-FFF2-40B4-BE49-F238E27FC236}">
                      <a16:creationId xmlns:a16="http://schemas.microsoft.com/office/drawing/2014/main" id="{F395F888-5ACA-4215-8506-5D5C5162FE84}"/>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6" name="矩形 3508">
                  <a:extLst>
                    <a:ext uri="{FF2B5EF4-FFF2-40B4-BE49-F238E27FC236}">
                      <a16:creationId xmlns:a16="http://schemas.microsoft.com/office/drawing/2014/main" id="{207F05C7-8E1C-40F5-88B4-4D414810A97A}"/>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7" name="矩形 3509">
                  <a:extLst>
                    <a:ext uri="{FF2B5EF4-FFF2-40B4-BE49-F238E27FC236}">
                      <a16:creationId xmlns:a16="http://schemas.microsoft.com/office/drawing/2014/main" id="{3AC6BD2D-6FD8-4748-91E8-B493C2AE8B02}"/>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8" name="矩形 3510">
                  <a:extLst>
                    <a:ext uri="{FF2B5EF4-FFF2-40B4-BE49-F238E27FC236}">
                      <a16:creationId xmlns:a16="http://schemas.microsoft.com/office/drawing/2014/main" id="{3EEA2FD7-493D-4398-94CE-548ED2F73168}"/>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9" name="矩形 3511">
                  <a:extLst>
                    <a:ext uri="{FF2B5EF4-FFF2-40B4-BE49-F238E27FC236}">
                      <a16:creationId xmlns:a16="http://schemas.microsoft.com/office/drawing/2014/main" id="{FE73AA1E-365A-464B-8470-76A9E547DEDA}"/>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0" name="矩形 3512">
                  <a:extLst>
                    <a:ext uri="{FF2B5EF4-FFF2-40B4-BE49-F238E27FC236}">
                      <a16:creationId xmlns:a16="http://schemas.microsoft.com/office/drawing/2014/main" id="{5C774D19-2265-4D8C-AF6E-E3780ECE99C4}"/>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1" name="矩形 3513">
                  <a:extLst>
                    <a:ext uri="{FF2B5EF4-FFF2-40B4-BE49-F238E27FC236}">
                      <a16:creationId xmlns:a16="http://schemas.microsoft.com/office/drawing/2014/main" id="{4AC89C00-DBD4-42DE-BBB6-04F81AF3C041}"/>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39" name="组合 3481">
                <a:extLst>
                  <a:ext uri="{FF2B5EF4-FFF2-40B4-BE49-F238E27FC236}">
                    <a16:creationId xmlns:a16="http://schemas.microsoft.com/office/drawing/2014/main" id="{ADE8E56C-7921-47A9-B05E-26A8DE621F17}"/>
                  </a:ext>
                </a:extLst>
              </p:cNvPr>
              <p:cNvGrpSpPr/>
              <p:nvPr/>
            </p:nvGrpSpPr>
            <p:grpSpPr>
              <a:xfrm>
                <a:off x="1822577" y="2749141"/>
                <a:ext cx="81502" cy="1364555"/>
                <a:chOff x="1119505" y="1037874"/>
                <a:chExt cx="274385" cy="4782251"/>
              </a:xfrm>
            </p:grpSpPr>
            <p:sp>
              <p:nvSpPr>
                <p:cNvPr id="140" name="矩形 3482">
                  <a:extLst>
                    <a:ext uri="{FF2B5EF4-FFF2-40B4-BE49-F238E27FC236}">
                      <a16:creationId xmlns:a16="http://schemas.microsoft.com/office/drawing/2014/main" id="{29510D19-BC27-4EAB-9D89-F4483CA2B100}"/>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1" name="矩形 3483">
                  <a:extLst>
                    <a:ext uri="{FF2B5EF4-FFF2-40B4-BE49-F238E27FC236}">
                      <a16:creationId xmlns:a16="http://schemas.microsoft.com/office/drawing/2014/main" id="{85146FBF-4B76-45DA-ACF4-16A8087768B5}"/>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2" name="矩形 3484">
                  <a:extLst>
                    <a:ext uri="{FF2B5EF4-FFF2-40B4-BE49-F238E27FC236}">
                      <a16:creationId xmlns:a16="http://schemas.microsoft.com/office/drawing/2014/main" id="{0E4D7D82-DBF5-43B4-8437-2E7C0C01C23B}"/>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3" name="矩形 3485">
                  <a:extLst>
                    <a:ext uri="{FF2B5EF4-FFF2-40B4-BE49-F238E27FC236}">
                      <a16:creationId xmlns:a16="http://schemas.microsoft.com/office/drawing/2014/main" id="{A296F29B-6276-43D6-8971-E96039305B48}"/>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4" name="矩形 3486">
                  <a:extLst>
                    <a:ext uri="{FF2B5EF4-FFF2-40B4-BE49-F238E27FC236}">
                      <a16:creationId xmlns:a16="http://schemas.microsoft.com/office/drawing/2014/main" id="{CB8D306F-8D85-4FDF-B576-19A368C2ECFC}"/>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5" name="矩形 3487">
                  <a:extLst>
                    <a:ext uri="{FF2B5EF4-FFF2-40B4-BE49-F238E27FC236}">
                      <a16:creationId xmlns:a16="http://schemas.microsoft.com/office/drawing/2014/main" id="{2F7527CD-AD9A-426C-859A-83E1B096E73C}"/>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6" name="矩形 3488">
                  <a:extLst>
                    <a:ext uri="{FF2B5EF4-FFF2-40B4-BE49-F238E27FC236}">
                      <a16:creationId xmlns:a16="http://schemas.microsoft.com/office/drawing/2014/main" id="{F86883E8-98C6-46EF-BB9F-41DF94F9F240}"/>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7" name="矩形 3489">
                  <a:extLst>
                    <a:ext uri="{FF2B5EF4-FFF2-40B4-BE49-F238E27FC236}">
                      <a16:creationId xmlns:a16="http://schemas.microsoft.com/office/drawing/2014/main" id="{20AA111B-BA68-4825-A026-165AA5E24790}"/>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8" name="矩形 3490">
                  <a:extLst>
                    <a:ext uri="{FF2B5EF4-FFF2-40B4-BE49-F238E27FC236}">
                      <a16:creationId xmlns:a16="http://schemas.microsoft.com/office/drawing/2014/main" id="{6AB575E1-38F9-4937-A23D-006F2D300A9C}"/>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9" name="矩形 3491">
                  <a:extLst>
                    <a:ext uri="{FF2B5EF4-FFF2-40B4-BE49-F238E27FC236}">
                      <a16:creationId xmlns:a16="http://schemas.microsoft.com/office/drawing/2014/main" id="{2BE7361D-C4B3-417B-9CC4-C46078C745C2}"/>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0" name="矩形 3492">
                  <a:extLst>
                    <a:ext uri="{FF2B5EF4-FFF2-40B4-BE49-F238E27FC236}">
                      <a16:creationId xmlns:a16="http://schemas.microsoft.com/office/drawing/2014/main" id="{958D0205-8402-44F2-8348-37A8D225B52D}"/>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1" name="矩形 3493">
                  <a:extLst>
                    <a:ext uri="{FF2B5EF4-FFF2-40B4-BE49-F238E27FC236}">
                      <a16:creationId xmlns:a16="http://schemas.microsoft.com/office/drawing/2014/main" id="{F2292404-203A-41BE-9467-B76C785FE2FB}"/>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2" name="矩形 3494">
                  <a:extLst>
                    <a:ext uri="{FF2B5EF4-FFF2-40B4-BE49-F238E27FC236}">
                      <a16:creationId xmlns:a16="http://schemas.microsoft.com/office/drawing/2014/main" id="{F13B722F-E920-4A22-BAF2-015E8119B2BE}"/>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3" name="矩形 3495">
                  <a:extLst>
                    <a:ext uri="{FF2B5EF4-FFF2-40B4-BE49-F238E27FC236}">
                      <a16:creationId xmlns:a16="http://schemas.microsoft.com/office/drawing/2014/main" id="{F97301C7-A423-4F35-95EF-344DCF4E0B2F}"/>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4" name="矩形 3496">
                  <a:extLst>
                    <a:ext uri="{FF2B5EF4-FFF2-40B4-BE49-F238E27FC236}">
                      <a16:creationId xmlns:a16="http://schemas.microsoft.com/office/drawing/2014/main" id="{82A6E807-F325-4F4D-96A7-A4968E3E2F52}"/>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5" name="矩形 3497">
                  <a:extLst>
                    <a:ext uri="{FF2B5EF4-FFF2-40B4-BE49-F238E27FC236}">
                      <a16:creationId xmlns:a16="http://schemas.microsoft.com/office/drawing/2014/main" id="{A4ED2B45-32AA-4C0B-8C67-65C7BACB8EB0}"/>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49" name="组合 3546">
              <a:extLst>
                <a:ext uri="{FF2B5EF4-FFF2-40B4-BE49-F238E27FC236}">
                  <a16:creationId xmlns:a16="http://schemas.microsoft.com/office/drawing/2014/main" id="{7807CFE5-D9E4-4BD7-AB6B-2519687410AF}"/>
                </a:ext>
              </a:extLst>
            </p:cNvPr>
            <p:cNvGrpSpPr/>
            <p:nvPr/>
          </p:nvGrpSpPr>
          <p:grpSpPr>
            <a:xfrm>
              <a:off x="5355744" y="2428872"/>
              <a:ext cx="325226" cy="1364555"/>
              <a:chOff x="2002666" y="2749141"/>
              <a:chExt cx="325226" cy="1364555"/>
            </a:xfrm>
          </p:grpSpPr>
          <p:grpSp>
            <p:nvGrpSpPr>
              <p:cNvPr id="56" name="组合 3547">
                <a:extLst>
                  <a:ext uri="{FF2B5EF4-FFF2-40B4-BE49-F238E27FC236}">
                    <a16:creationId xmlns:a16="http://schemas.microsoft.com/office/drawing/2014/main" id="{8CC07F18-8385-468E-B542-9A7D39C7DF6A}"/>
                  </a:ext>
                </a:extLst>
              </p:cNvPr>
              <p:cNvGrpSpPr/>
              <p:nvPr/>
            </p:nvGrpSpPr>
            <p:grpSpPr>
              <a:xfrm>
                <a:off x="2002666" y="2749141"/>
                <a:ext cx="81502" cy="1364555"/>
                <a:chOff x="1830705" y="1037874"/>
                <a:chExt cx="274385" cy="4782251"/>
              </a:xfrm>
            </p:grpSpPr>
            <p:sp>
              <p:nvSpPr>
                <p:cNvPr id="120" name="矩形 3599">
                  <a:extLst>
                    <a:ext uri="{FF2B5EF4-FFF2-40B4-BE49-F238E27FC236}">
                      <a16:creationId xmlns:a16="http://schemas.microsoft.com/office/drawing/2014/main" id="{559EB491-110D-4414-9CD2-82B97FF5F52D}"/>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1" name="矩形 3600">
                  <a:extLst>
                    <a:ext uri="{FF2B5EF4-FFF2-40B4-BE49-F238E27FC236}">
                      <a16:creationId xmlns:a16="http://schemas.microsoft.com/office/drawing/2014/main" id="{7EF6ADED-49FD-462B-B465-B6DCEE1A40A6}"/>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2" name="矩形 3601">
                  <a:extLst>
                    <a:ext uri="{FF2B5EF4-FFF2-40B4-BE49-F238E27FC236}">
                      <a16:creationId xmlns:a16="http://schemas.microsoft.com/office/drawing/2014/main" id="{4525673D-8953-4A0D-933B-2A3B816D6853}"/>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3" name="矩形 3602">
                  <a:extLst>
                    <a:ext uri="{FF2B5EF4-FFF2-40B4-BE49-F238E27FC236}">
                      <a16:creationId xmlns:a16="http://schemas.microsoft.com/office/drawing/2014/main" id="{A9DB08E8-E889-48D0-8D39-0B0CB9871E30}"/>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4" name="矩形 3603">
                  <a:extLst>
                    <a:ext uri="{FF2B5EF4-FFF2-40B4-BE49-F238E27FC236}">
                      <a16:creationId xmlns:a16="http://schemas.microsoft.com/office/drawing/2014/main" id="{A14F5E7D-B281-4832-B462-F6C408D97D80}"/>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5" name="矩形 3604">
                  <a:extLst>
                    <a:ext uri="{FF2B5EF4-FFF2-40B4-BE49-F238E27FC236}">
                      <a16:creationId xmlns:a16="http://schemas.microsoft.com/office/drawing/2014/main" id="{1EA613AB-69EC-4C0F-B9E6-EEDEF417ED13}"/>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6" name="矩形 3605">
                  <a:extLst>
                    <a:ext uri="{FF2B5EF4-FFF2-40B4-BE49-F238E27FC236}">
                      <a16:creationId xmlns:a16="http://schemas.microsoft.com/office/drawing/2014/main" id="{76CD8859-8AD4-4313-B76E-0F46994B9685}"/>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7" name="矩形 3606">
                  <a:extLst>
                    <a:ext uri="{FF2B5EF4-FFF2-40B4-BE49-F238E27FC236}">
                      <a16:creationId xmlns:a16="http://schemas.microsoft.com/office/drawing/2014/main" id="{E73D240B-7AD3-45C1-8E2A-DF0BE4996B66}"/>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8" name="矩形 3607">
                  <a:extLst>
                    <a:ext uri="{FF2B5EF4-FFF2-40B4-BE49-F238E27FC236}">
                      <a16:creationId xmlns:a16="http://schemas.microsoft.com/office/drawing/2014/main" id="{60E05E9F-AD16-4DFC-97F5-6A7B47FF0B59}"/>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9" name="矩形 3608">
                  <a:extLst>
                    <a:ext uri="{FF2B5EF4-FFF2-40B4-BE49-F238E27FC236}">
                      <a16:creationId xmlns:a16="http://schemas.microsoft.com/office/drawing/2014/main" id="{8EAC93CF-0AA9-481B-9F9A-04253869E2AE}"/>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0" name="矩形 3609">
                  <a:extLst>
                    <a:ext uri="{FF2B5EF4-FFF2-40B4-BE49-F238E27FC236}">
                      <a16:creationId xmlns:a16="http://schemas.microsoft.com/office/drawing/2014/main" id="{350FEA5C-F4F3-41FC-94C9-6B27A72CDB3B}"/>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1" name="矩形 3610">
                  <a:extLst>
                    <a:ext uri="{FF2B5EF4-FFF2-40B4-BE49-F238E27FC236}">
                      <a16:creationId xmlns:a16="http://schemas.microsoft.com/office/drawing/2014/main" id="{89D292B5-7882-402F-AED3-218294453A44}"/>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2" name="矩形 3611">
                  <a:extLst>
                    <a:ext uri="{FF2B5EF4-FFF2-40B4-BE49-F238E27FC236}">
                      <a16:creationId xmlns:a16="http://schemas.microsoft.com/office/drawing/2014/main" id="{256F04E0-21B5-4419-814D-F195F70DB1BD}"/>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3" name="矩形 3612">
                  <a:extLst>
                    <a:ext uri="{FF2B5EF4-FFF2-40B4-BE49-F238E27FC236}">
                      <a16:creationId xmlns:a16="http://schemas.microsoft.com/office/drawing/2014/main" id="{EDEFFB5F-2BEC-47B0-A8EB-781FCE9A233F}"/>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4" name="矩形 3613">
                  <a:extLst>
                    <a:ext uri="{FF2B5EF4-FFF2-40B4-BE49-F238E27FC236}">
                      <a16:creationId xmlns:a16="http://schemas.microsoft.com/office/drawing/2014/main" id="{32C4D90A-2D31-4164-BFC6-A7EDC034465F}"/>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5" name="矩形 3614">
                  <a:extLst>
                    <a:ext uri="{FF2B5EF4-FFF2-40B4-BE49-F238E27FC236}">
                      <a16:creationId xmlns:a16="http://schemas.microsoft.com/office/drawing/2014/main" id="{70518C2E-F1FF-45B9-AC9D-5CDD4B5AF8FE}"/>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3548">
                <a:extLst>
                  <a:ext uri="{FF2B5EF4-FFF2-40B4-BE49-F238E27FC236}">
                    <a16:creationId xmlns:a16="http://schemas.microsoft.com/office/drawing/2014/main" id="{DB116456-A346-4AB5-9488-4D7A376770F8}"/>
                  </a:ext>
                </a:extLst>
              </p:cNvPr>
              <p:cNvGrpSpPr/>
              <p:nvPr/>
            </p:nvGrpSpPr>
            <p:grpSpPr>
              <a:xfrm>
                <a:off x="2083976" y="2749141"/>
                <a:ext cx="81502" cy="1364555"/>
                <a:chOff x="1830705" y="1037874"/>
                <a:chExt cx="274385" cy="4782251"/>
              </a:xfrm>
            </p:grpSpPr>
            <p:sp>
              <p:nvSpPr>
                <p:cNvPr id="104" name="矩形 3583">
                  <a:extLst>
                    <a:ext uri="{FF2B5EF4-FFF2-40B4-BE49-F238E27FC236}">
                      <a16:creationId xmlns:a16="http://schemas.microsoft.com/office/drawing/2014/main" id="{BA1ED7AD-0256-4829-B8A3-BDAF28228A43}"/>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5" name="矩形 3584">
                  <a:extLst>
                    <a:ext uri="{FF2B5EF4-FFF2-40B4-BE49-F238E27FC236}">
                      <a16:creationId xmlns:a16="http://schemas.microsoft.com/office/drawing/2014/main" id="{7B8C4BBA-7ACB-4F67-A420-CBFFD57EE075}"/>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6" name="矩形 3585">
                  <a:extLst>
                    <a:ext uri="{FF2B5EF4-FFF2-40B4-BE49-F238E27FC236}">
                      <a16:creationId xmlns:a16="http://schemas.microsoft.com/office/drawing/2014/main" id="{B6016BA9-43E0-447B-AA75-549635E2BB0D}"/>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7" name="矩形 3586">
                  <a:extLst>
                    <a:ext uri="{FF2B5EF4-FFF2-40B4-BE49-F238E27FC236}">
                      <a16:creationId xmlns:a16="http://schemas.microsoft.com/office/drawing/2014/main" id="{C83C0506-84FF-4EA0-B575-C87E567E48B2}"/>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8" name="矩形 3587">
                  <a:extLst>
                    <a:ext uri="{FF2B5EF4-FFF2-40B4-BE49-F238E27FC236}">
                      <a16:creationId xmlns:a16="http://schemas.microsoft.com/office/drawing/2014/main" id="{E3F114C3-5FC6-4838-A688-48231AD71608}"/>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9" name="矩形 3588">
                  <a:extLst>
                    <a:ext uri="{FF2B5EF4-FFF2-40B4-BE49-F238E27FC236}">
                      <a16:creationId xmlns:a16="http://schemas.microsoft.com/office/drawing/2014/main" id="{71B10BB2-6C57-4E96-BBCF-8ED9540FB7D9}"/>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0" name="矩形 3589">
                  <a:extLst>
                    <a:ext uri="{FF2B5EF4-FFF2-40B4-BE49-F238E27FC236}">
                      <a16:creationId xmlns:a16="http://schemas.microsoft.com/office/drawing/2014/main" id="{5E46CE0B-44AB-4CCA-A7C0-BB51F09C031A}"/>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1" name="矩形 3590">
                  <a:extLst>
                    <a:ext uri="{FF2B5EF4-FFF2-40B4-BE49-F238E27FC236}">
                      <a16:creationId xmlns:a16="http://schemas.microsoft.com/office/drawing/2014/main" id="{54D12C71-0FAA-4B1F-A6D3-6E04E61D1E27}"/>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2" name="矩形 3591">
                  <a:extLst>
                    <a:ext uri="{FF2B5EF4-FFF2-40B4-BE49-F238E27FC236}">
                      <a16:creationId xmlns:a16="http://schemas.microsoft.com/office/drawing/2014/main" id="{174DA93F-ED9E-4493-BA1B-C8E5B973B385}"/>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3" name="矩形 3592">
                  <a:extLst>
                    <a:ext uri="{FF2B5EF4-FFF2-40B4-BE49-F238E27FC236}">
                      <a16:creationId xmlns:a16="http://schemas.microsoft.com/office/drawing/2014/main" id="{6808466F-3400-46F1-B526-C22400A548A0}"/>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4" name="矩形 3593">
                  <a:extLst>
                    <a:ext uri="{FF2B5EF4-FFF2-40B4-BE49-F238E27FC236}">
                      <a16:creationId xmlns:a16="http://schemas.microsoft.com/office/drawing/2014/main" id="{7E18043B-E91A-41F1-9F17-4AE96851692E}"/>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5" name="矩形 3594">
                  <a:extLst>
                    <a:ext uri="{FF2B5EF4-FFF2-40B4-BE49-F238E27FC236}">
                      <a16:creationId xmlns:a16="http://schemas.microsoft.com/office/drawing/2014/main" id="{606A428F-4D2E-4958-9655-4FC222C33FEB}"/>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6" name="矩形 3595">
                  <a:extLst>
                    <a:ext uri="{FF2B5EF4-FFF2-40B4-BE49-F238E27FC236}">
                      <a16:creationId xmlns:a16="http://schemas.microsoft.com/office/drawing/2014/main" id="{387925F5-EC7E-4337-902E-ED128C734E3B}"/>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7" name="矩形 3596">
                  <a:extLst>
                    <a:ext uri="{FF2B5EF4-FFF2-40B4-BE49-F238E27FC236}">
                      <a16:creationId xmlns:a16="http://schemas.microsoft.com/office/drawing/2014/main" id="{DE0C878F-BF58-4FE8-BAE6-5073EE37AC3B}"/>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8" name="矩形 3597">
                  <a:extLst>
                    <a:ext uri="{FF2B5EF4-FFF2-40B4-BE49-F238E27FC236}">
                      <a16:creationId xmlns:a16="http://schemas.microsoft.com/office/drawing/2014/main" id="{B1871D51-BFC5-426A-A23D-FA98AD6F6A07}"/>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9" name="矩形 3598">
                  <a:extLst>
                    <a:ext uri="{FF2B5EF4-FFF2-40B4-BE49-F238E27FC236}">
                      <a16:creationId xmlns:a16="http://schemas.microsoft.com/office/drawing/2014/main" id="{4FD37E53-69D4-40B0-AF62-AF3E91D2BA3D}"/>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58" name="组合 3549">
                <a:extLst>
                  <a:ext uri="{FF2B5EF4-FFF2-40B4-BE49-F238E27FC236}">
                    <a16:creationId xmlns:a16="http://schemas.microsoft.com/office/drawing/2014/main" id="{AF95AB69-9D53-432D-A55A-7043F18D0CFB}"/>
                  </a:ext>
                </a:extLst>
              </p:cNvPr>
              <p:cNvGrpSpPr/>
              <p:nvPr/>
            </p:nvGrpSpPr>
            <p:grpSpPr>
              <a:xfrm>
                <a:off x="2165080" y="2749141"/>
                <a:ext cx="81502" cy="1364555"/>
                <a:chOff x="1830705" y="1037874"/>
                <a:chExt cx="274385" cy="4782251"/>
              </a:xfrm>
            </p:grpSpPr>
            <p:sp>
              <p:nvSpPr>
                <p:cNvPr id="88" name="矩形 3567">
                  <a:extLst>
                    <a:ext uri="{FF2B5EF4-FFF2-40B4-BE49-F238E27FC236}">
                      <a16:creationId xmlns:a16="http://schemas.microsoft.com/office/drawing/2014/main" id="{AAA86916-D39D-458F-AC79-A91C18D6E748}"/>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9" name="矩形 3568">
                  <a:extLst>
                    <a:ext uri="{FF2B5EF4-FFF2-40B4-BE49-F238E27FC236}">
                      <a16:creationId xmlns:a16="http://schemas.microsoft.com/office/drawing/2014/main" id="{4EA3AC77-5F3C-4A67-AEF4-133E0503F286}"/>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0" name="矩形 3569">
                  <a:extLst>
                    <a:ext uri="{FF2B5EF4-FFF2-40B4-BE49-F238E27FC236}">
                      <a16:creationId xmlns:a16="http://schemas.microsoft.com/office/drawing/2014/main" id="{422697C0-FBBA-49E1-959A-AA9EB7AB6344}"/>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1" name="矩形 3570">
                  <a:extLst>
                    <a:ext uri="{FF2B5EF4-FFF2-40B4-BE49-F238E27FC236}">
                      <a16:creationId xmlns:a16="http://schemas.microsoft.com/office/drawing/2014/main" id="{D7E5F690-703C-410B-A792-AB5348C627A6}"/>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2" name="矩形 3571">
                  <a:extLst>
                    <a:ext uri="{FF2B5EF4-FFF2-40B4-BE49-F238E27FC236}">
                      <a16:creationId xmlns:a16="http://schemas.microsoft.com/office/drawing/2014/main" id="{350F27C9-B469-4725-BFC4-E0299580F2C5}"/>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3" name="矩形 3572">
                  <a:extLst>
                    <a:ext uri="{FF2B5EF4-FFF2-40B4-BE49-F238E27FC236}">
                      <a16:creationId xmlns:a16="http://schemas.microsoft.com/office/drawing/2014/main" id="{583B4076-F9C3-4C83-8EDA-C860611D87A5}"/>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4" name="矩形 3573">
                  <a:extLst>
                    <a:ext uri="{FF2B5EF4-FFF2-40B4-BE49-F238E27FC236}">
                      <a16:creationId xmlns:a16="http://schemas.microsoft.com/office/drawing/2014/main" id="{1496B6E2-C453-44F6-9DAC-5C6F458ABCDE}"/>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5" name="矩形 3574">
                  <a:extLst>
                    <a:ext uri="{FF2B5EF4-FFF2-40B4-BE49-F238E27FC236}">
                      <a16:creationId xmlns:a16="http://schemas.microsoft.com/office/drawing/2014/main" id="{E3C09E43-A1C3-4955-A2AF-A7C11DE79BA7}"/>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6" name="矩形 3575">
                  <a:extLst>
                    <a:ext uri="{FF2B5EF4-FFF2-40B4-BE49-F238E27FC236}">
                      <a16:creationId xmlns:a16="http://schemas.microsoft.com/office/drawing/2014/main" id="{4C7ADC0B-0656-4B4F-8482-DD0BF914BD76}"/>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7" name="矩形 3576">
                  <a:extLst>
                    <a:ext uri="{FF2B5EF4-FFF2-40B4-BE49-F238E27FC236}">
                      <a16:creationId xmlns:a16="http://schemas.microsoft.com/office/drawing/2014/main" id="{80999512-CB7A-4A06-99AD-0FD83A03549B}"/>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8" name="矩形 3577">
                  <a:extLst>
                    <a:ext uri="{FF2B5EF4-FFF2-40B4-BE49-F238E27FC236}">
                      <a16:creationId xmlns:a16="http://schemas.microsoft.com/office/drawing/2014/main" id="{A7168D80-BE56-4A1F-9729-28B9FCC2C5BC}"/>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99" name="矩形 3578">
                  <a:extLst>
                    <a:ext uri="{FF2B5EF4-FFF2-40B4-BE49-F238E27FC236}">
                      <a16:creationId xmlns:a16="http://schemas.microsoft.com/office/drawing/2014/main" id="{9C4490DF-9AA3-415D-8CC4-FBF26B5102FD}"/>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0" name="矩形 3579">
                  <a:extLst>
                    <a:ext uri="{FF2B5EF4-FFF2-40B4-BE49-F238E27FC236}">
                      <a16:creationId xmlns:a16="http://schemas.microsoft.com/office/drawing/2014/main" id="{DFD2EFBF-3D41-4AB1-BDEA-656A297176E0}"/>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1" name="矩形 3580">
                  <a:extLst>
                    <a:ext uri="{FF2B5EF4-FFF2-40B4-BE49-F238E27FC236}">
                      <a16:creationId xmlns:a16="http://schemas.microsoft.com/office/drawing/2014/main" id="{DBE8D25B-33E4-4506-8472-8A25A24BF6CA}"/>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2" name="矩形 3581">
                  <a:extLst>
                    <a:ext uri="{FF2B5EF4-FFF2-40B4-BE49-F238E27FC236}">
                      <a16:creationId xmlns:a16="http://schemas.microsoft.com/office/drawing/2014/main" id="{6A68CFBB-F715-487B-874E-ABB76403BDD6}"/>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3" name="矩形 3582">
                  <a:extLst>
                    <a:ext uri="{FF2B5EF4-FFF2-40B4-BE49-F238E27FC236}">
                      <a16:creationId xmlns:a16="http://schemas.microsoft.com/office/drawing/2014/main" id="{B67DB289-609B-400D-B727-87F98AB16BA2}"/>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0" name="组合 3550">
                <a:extLst>
                  <a:ext uri="{FF2B5EF4-FFF2-40B4-BE49-F238E27FC236}">
                    <a16:creationId xmlns:a16="http://schemas.microsoft.com/office/drawing/2014/main" id="{3C7011EB-2CB9-4CDD-99C4-95922019AE15}"/>
                  </a:ext>
                </a:extLst>
              </p:cNvPr>
              <p:cNvGrpSpPr/>
              <p:nvPr/>
            </p:nvGrpSpPr>
            <p:grpSpPr>
              <a:xfrm>
                <a:off x="2246390" y="2749141"/>
                <a:ext cx="81502" cy="1364555"/>
                <a:chOff x="1830705" y="1037874"/>
                <a:chExt cx="274385" cy="4782251"/>
              </a:xfrm>
            </p:grpSpPr>
            <p:sp>
              <p:nvSpPr>
                <p:cNvPr id="61" name="矩形 3551">
                  <a:extLst>
                    <a:ext uri="{FF2B5EF4-FFF2-40B4-BE49-F238E27FC236}">
                      <a16:creationId xmlns:a16="http://schemas.microsoft.com/office/drawing/2014/main" id="{C5B06385-2029-46E7-A3CC-FB41E2149346}"/>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矩形 3552">
                  <a:extLst>
                    <a:ext uri="{FF2B5EF4-FFF2-40B4-BE49-F238E27FC236}">
                      <a16:creationId xmlns:a16="http://schemas.microsoft.com/office/drawing/2014/main" id="{29FCE89F-5904-45A3-8528-1C46C7617557}"/>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5" name="矩形 3553">
                  <a:extLst>
                    <a:ext uri="{FF2B5EF4-FFF2-40B4-BE49-F238E27FC236}">
                      <a16:creationId xmlns:a16="http://schemas.microsoft.com/office/drawing/2014/main" id="{8E305339-D44A-49DE-B866-0B5E3801F7DA}"/>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矩形 3554">
                  <a:extLst>
                    <a:ext uri="{FF2B5EF4-FFF2-40B4-BE49-F238E27FC236}">
                      <a16:creationId xmlns:a16="http://schemas.microsoft.com/office/drawing/2014/main" id="{95BB63D1-50FC-48C9-8BD0-05430D0A32C4}"/>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7" name="矩形 3555">
                  <a:extLst>
                    <a:ext uri="{FF2B5EF4-FFF2-40B4-BE49-F238E27FC236}">
                      <a16:creationId xmlns:a16="http://schemas.microsoft.com/office/drawing/2014/main" id="{EC1098BD-3130-4760-9ACC-7E18FB222A1E}"/>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矩形 3556">
                  <a:extLst>
                    <a:ext uri="{FF2B5EF4-FFF2-40B4-BE49-F238E27FC236}">
                      <a16:creationId xmlns:a16="http://schemas.microsoft.com/office/drawing/2014/main" id="{8C59CD19-B93A-479F-849F-CBC4C0D477E7}"/>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0" name="矩形 3557">
                  <a:extLst>
                    <a:ext uri="{FF2B5EF4-FFF2-40B4-BE49-F238E27FC236}">
                      <a16:creationId xmlns:a16="http://schemas.microsoft.com/office/drawing/2014/main" id="{7CDEF6EB-BFEC-4B57-BFD3-F4CB30E0DC08}"/>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矩形 3558">
                  <a:extLst>
                    <a:ext uri="{FF2B5EF4-FFF2-40B4-BE49-F238E27FC236}">
                      <a16:creationId xmlns:a16="http://schemas.microsoft.com/office/drawing/2014/main" id="{EFB45512-7D32-4DB8-912C-EBA82870E26F}"/>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4" name="矩形 3559">
                  <a:extLst>
                    <a:ext uri="{FF2B5EF4-FFF2-40B4-BE49-F238E27FC236}">
                      <a16:creationId xmlns:a16="http://schemas.microsoft.com/office/drawing/2014/main" id="{D57E9ACB-D08C-4062-9F29-BAE9692640BD}"/>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1" name="矩形 3560">
                  <a:extLst>
                    <a:ext uri="{FF2B5EF4-FFF2-40B4-BE49-F238E27FC236}">
                      <a16:creationId xmlns:a16="http://schemas.microsoft.com/office/drawing/2014/main" id="{DE469EE7-6F7C-41FA-9593-4AF6BF60EF56}"/>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2" name="矩形 3561">
                  <a:extLst>
                    <a:ext uri="{FF2B5EF4-FFF2-40B4-BE49-F238E27FC236}">
                      <a16:creationId xmlns:a16="http://schemas.microsoft.com/office/drawing/2014/main" id="{67C95432-7F1F-48D5-9DF1-50736BE5A0F3}"/>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3" name="矩形 3562">
                  <a:extLst>
                    <a:ext uri="{FF2B5EF4-FFF2-40B4-BE49-F238E27FC236}">
                      <a16:creationId xmlns:a16="http://schemas.microsoft.com/office/drawing/2014/main" id="{80D5A96D-7FF3-482B-AE70-167DC369A70C}"/>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4" name="矩形 3563">
                  <a:extLst>
                    <a:ext uri="{FF2B5EF4-FFF2-40B4-BE49-F238E27FC236}">
                      <a16:creationId xmlns:a16="http://schemas.microsoft.com/office/drawing/2014/main" id="{5DDDE431-ACAF-4264-B33A-A42491A79951}"/>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5" name="矩形 3564">
                  <a:extLst>
                    <a:ext uri="{FF2B5EF4-FFF2-40B4-BE49-F238E27FC236}">
                      <a16:creationId xmlns:a16="http://schemas.microsoft.com/office/drawing/2014/main" id="{12310BB8-5EFD-48DA-9B54-FDB84EA7A9D6}"/>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6" name="矩形 3565">
                  <a:extLst>
                    <a:ext uri="{FF2B5EF4-FFF2-40B4-BE49-F238E27FC236}">
                      <a16:creationId xmlns:a16="http://schemas.microsoft.com/office/drawing/2014/main" id="{F18FF7D3-773D-403D-AE54-CEEF9F8B4C02}"/>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87" name="矩形 3566">
                  <a:extLst>
                    <a:ext uri="{FF2B5EF4-FFF2-40B4-BE49-F238E27FC236}">
                      <a16:creationId xmlns:a16="http://schemas.microsoft.com/office/drawing/2014/main" id="{BEEEBE13-044C-44B2-B6A6-A17F36BB13C3}"/>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sp>
          <p:nvSpPr>
            <p:cNvPr id="52" name="圆角矩形 1580">
              <a:extLst>
                <a:ext uri="{FF2B5EF4-FFF2-40B4-BE49-F238E27FC236}">
                  <a16:creationId xmlns:a16="http://schemas.microsoft.com/office/drawing/2014/main" id="{8E635E72-6637-4869-90BD-6C64E64F691E}"/>
                </a:ext>
              </a:extLst>
            </p:cNvPr>
            <p:cNvSpPr/>
            <p:nvPr/>
          </p:nvSpPr>
          <p:spPr>
            <a:xfrm>
              <a:off x="5315726" y="2377518"/>
              <a:ext cx="438026" cy="426448"/>
            </a:xfrm>
            <a:prstGeom prst="roundRect">
              <a:avLst>
                <a:gd name="adj" fmla="val 0"/>
              </a:avLst>
            </a:prstGeom>
            <a:noFill/>
            <a:ln w="12700" cap="flat" cmpd="sng" algn="ctr">
              <a:solidFill>
                <a:srgbClr val="C00000"/>
              </a:solidFill>
              <a:prstDash val="sysDot"/>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latin typeface="Calibri"/>
                <a:ea typeface="等线" panose="02010600030101010101" pitchFamily="2" charset="-122"/>
                <a:cs typeface="Arial"/>
              </a:endParaRPr>
            </a:p>
          </p:txBody>
        </p:sp>
        <p:sp>
          <p:nvSpPr>
            <p:cNvPr id="53" name="矩形 1174">
              <a:extLst>
                <a:ext uri="{FF2B5EF4-FFF2-40B4-BE49-F238E27FC236}">
                  <a16:creationId xmlns:a16="http://schemas.microsoft.com/office/drawing/2014/main" id="{CD71C150-5C0F-4D11-AA80-F0598C820164}"/>
                </a:ext>
              </a:extLst>
            </p:cNvPr>
            <p:cNvSpPr/>
            <p:nvPr/>
          </p:nvSpPr>
          <p:spPr>
            <a:xfrm>
              <a:off x="4141665" y="2109973"/>
              <a:ext cx="125244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Hopping period</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54" name="左大括号 1175">
              <a:extLst>
                <a:ext uri="{FF2B5EF4-FFF2-40B4-BE49-F238E27FC236}">
                  <a16:creationId xmlns:a16="http://schemas.microsoft.com/office/drawing/2014/main" id="{0811AFB6-6F61-4C3E-8EB2-D3B1BFB2BDAD}"/>
                </a:ext>
              </a:extLst>
            </p:cNvPr>
            <p:cNvSpPr/>
            <p:nvPr/>
          </p:nvSpPr>
          <p:spPr>
            <a:xfrm rot="5400000" flipV="1">
              <a:off x="4544775" y="1271245"/>
              <a:ext cx="108000" cy="2160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grpSp>
      <p:cxnSp>
        <p:nvCxnSpPr>
          <p:cNvPr id="340" name="直接连接符 1166">
            <a:extLst>
              <a:ext uri="{FF2B5EF4-FFF2-40B4-BE49-F238E27FC236}">
                <a16:creationId xmlns:a16="http://schemas.microsoft.com/office/drawing/2014/main" id="{785EDCE7-8624-43E1-86CC-CAB0620DBCCA}"/>
              </a:ext>
            </a:extLst>
          </p:cNvPr>
          <p:cNvCxnSpPr>
            <a:cxnSpLocks/>
          </p:cNvCxnSpPr>
          <p:nvPr/>
        </p:nvCxnSpPr>
        <p:spPr>
          <a:xfrm>
            <a:off x="1398368" y="5109256"/>
            <a:ext cx="3384082" cy="3951"/>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41" name="矩形 1171">
            <a:extLst>
              <a:ext uri="{FF2B5EF4-FFF2-40B4-BE49-F238E27FC236}">
                <a16:creationId xmlns:a16="http://schemas.microsoft.com/office/drawing/2014/main" id="{E7283147-4F02-4EE5-B537-4DB18E46EAD5}"/>
              </a:ext>
            </a:extLst>
          </p:cNvPr>
          <p:cNvSpPr/>
          <p:nvPr/>
        </p:nvSpPr>
        <p:spPr>
          <a:xfrm>
            <a:off x="4050393" y="4899780"/>
            <a:ext cx="52992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342" name="矩形 1171">
            <a:extLst>
              <a:ext uri="{FF2B5EF4-FFF2-40B4-BE49-F238E27FC236}">
                <a16:creationId xmlns:a16="http://schemas.microsoft.com/office/drawing/2014/main" id="{57CA291C-B0D0-4044-8E0F-000AB06AFE05}"/>
              </a:ext>
            </a:extLst>
          </p:cNvPr>
          <p:cNvSpPr/>
          <p:nvPr/>
        </p:nvSpPr>
        <p:spPr>
          <a:xfrm>
            <a:off x="688921" y="4799564"/>
            <a:ext cx="751780" cy="369332"/>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900" kern="0" dirty="0">
                <a:solidFill>
                  <a:srgbClr val="1D1D1A"/>
                </a:solidFill>
                <a:latin typeface="Arial" panose="020B0604020202020204"/>
                <a:ea typeface="黑体" panose="02010609060101010101" pitchFamily="49" charset="-122"/>
              </a:rPr>
              <a:t>Frequency hop</a:t>
            </a:r>
            <a:endParaRPr kumimoji="0" lang="zh-CN" altLang="en-US" sz="9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343" name="圆角矩形 862">
            <a:extLst>
              <a:ext uri="{FF2B5EF4-FFF2-40B4-BE49-F238E27FC236}">
                <a16:creationId xmlns:a16="http://schemas.microsoft.com/office/drawing/2014/main" id="{B008F7E8-906F-41D5-A740-BB53F10D8C67}"/>
              </a:ext>
            </a:extLst>
          </p:cNvPr>
          <p:cNvSpPr/>
          <p:nvPr/>
        </p:nvSpPr>
        <p:spPr>
          <a:xfrm>
            <a:off x="623755" y="2518224"/>
            <a:ext cx="4987678" cy="2999998"/>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cxnSp>
        <p:nvCxnSpPr>
          <p:cNvPr id="344" name="Straight Arrow Connector 343">
            <a:extLst>
              <a:ext uri="{FF2B5EF4-FFF2-40B4-BE49-F238E27FC236}">
                <a16:creationId xmlns:a16="http://schemas.microsoft.com/office/drawing/2014/main" id="{C8076945-F0D2-4586-A35D-DF861B1411C3}"/>
              </a:ext>
            </a:extLst>
          </p:cNvPr>
          <p:cNvCxnSpPr/>
          <p:nvPr/>
        </p:nvCxnSpPr>
        <p:spPr>
          <a:xfrm flipV="1">
            <a:off x="4890616" y="3856579"/>
            <a:ext cx="0" cy="908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45" name="Rectangle 344">
            <a:extLst>
              <a:ext uri="{FF2B5EF4-FFF2-40B4-BE49-F238E27FC236}">
                <a16:creationId xmlns:a16="http://schemas.microsoft.com/office/drawing/2014/main" id="{CBABF32A-21CD-40E4-857C-911DBDC24ABC}"/>
              </a:ext>
            </a:extLst>
          </p:cNvPr>
          <p:cNvSpPr/>
          <p:nvPr/>
        </p:nvSpPr>
        <p:spPr>
          <a:xfrm>
            <a:off x="4281560" y="4772631"/>
            <a:ext cx="1229824" cy="230832"/>
          </a:xfrm>
          <a:prstGeom prst="rect">
            <a:avLst/>
          </a:prstGeom>
        </p:spPr>
        <p:txBody>
          <a:bodyPr wrap="none">
            <a:spAutoFit/>
          </a:bodyPr>
          <a:lstStyle/>
          <a:p>
            <a:r>
              <a:rPr lang="en-US" altLang="zh-CN" sz="900" b="1" kern="0" dirty="0">
                <a:solidFill>
                  <a:srgbClr val="1D1D1A"/>
                </a:solidFill>
                <a:ea typeface="等线" panose="02010600030101010101" pitchFamily="2" charset="-122"/>
                <a:cs typeface="Arial"/>
              </a:rPr>
              <a:t>Extra-</a:t>
            </a:r>
            <a:r>
              <a:rPr lang="en-US" altLang="zh-CN" sz="900" b="1" kern="0" dirty="0" err="1">
                <a:solidFill>
                  <a:srgbClr val="1D1D1A"/>
                </a:solidFill>
                <a:ea typeface="等线" panose="02010600030101010101" pitchFamily="2" charset="-122"/>
                <a:cs typeface="Arial"/>
              </a:rPr>
              <a:t>polation</a:t>
            </a:r>
            <a:r>
              <a:rPr lang="en-US" altLang="zh-CN" sz="900" b="1" kern="0" dirty="0">
                <a:solidFill>
                  <a:srgbClr val="1D1D1A"/>
                </a:solidFill>
                <a:ea typeface="等线" panose="02010600030101010101" pitchFamily="2" charset="-122"/>
                <a:cs typeface="Arial"/>
              </a:rPr>
              <a:t> only</a:t>
            </a:r>
            <a:endParaRPr lang="zh-CN" altLang="en-US" sz="900" dirty="0"/>
          </a:p>
        </p:txBody>
      </p:sp>
      <p:sp>
        <p:nvSpPr>
          <p:cNvPr id="346" name="圆角矩形 860">
            <a:extLst>
              <a:ext uri="{FF2B5EF4-FFF2-40B4-BE49-F238E27FC236}">
                <a16:creationId xmlns:a16="http://schemas.microsoft.com/office/drawing/2014/main" id="{7C9BFE6B-9277-4EE8-BB98-697E815C14C2}"/>
              </a:ext>
            </a:extLst>
          </p:cNvPr>
          <p:cNvSpPr/>
          <p:nvPr/>
        </p:nvSpPr>
        <p:spPr>
          <a:xfrm>
            <a:off x="6092817" y="2422942"/>
            <a:ext cx="5059418" cy="3095279"/>
          </a:xfrm>
          <a:prstGeom prst="roundRect">
            <a:avLst>
              <a:gd name="adj" fmla="val 3354"/>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sp>
        <p:nvSpPr>
          <p:cNvPr id="348" name="矩形 264">
            <a:extLst>
              <a:ext uri="{FF2B5EF4-FFF2-40B4-BE49-F238E27FC236}">
                <a16:creationId xmlns:a16="http://schemas.microsoft.com/office/drawing/2014/main" id="{9CBA8E9C-951B-4EE9-AC15-831ED4325284}"/>
              </a:ext>
            </a:extLst>
          </p:cNvPr>
          <p:cNvSpPr/>
          <p:nvPr/>
        </p:nvSpPr>
        <p:spPr>
          <a:xfrm>
            <a:off x="6055687" y="2447198"/>
            <a:ext cx="5096547" cy="1461939"/>
          </a:xfrm>
          <a:prstGeom prst="rect">
            <a:avLst/>
          </a:prstGeom>
        </p:spPr>
        <p:txBody>
          <a:bodyPr wrap="square">
            <a:spAutoFit/>
          </a:bodyPr>
          <a:lstStyle/>
          <a:p>
            <a:pPr indent="-171450" algn="just" defTabSz="913746">
              <a:spcBef>
                <a:spcPts val="600"/>
              </a:spcBef>
              <a:buFont typeface="Wingdings" panose="05000000000000000000" pitchFamily="2" charset="2"/>
              <a:buChar char="n"/>
              <a:defRPr/>
            </a:pPr>
            <a:r>
              <a:rPr lang="en-US" altLang="zh-CN" sz="1200" kern="0" dirty="0">
                <a:solidFill>
                  <a:srgbClr val="1D1D1A"/>
                </a:solidFill>
                <a:latin typeface="Arial" panose="020B0604020202020204"/>
                <a:ea typeface="等线" panose="02010600030101010101" pitchFamily="2" charset="-122"/>
                <a:cs typeface="Arial"/>
                <a:sym typeface="+mn-lt"/>
              </a:rPr>
              <a:t>SRS currently is configurated in last 2 symbols of S slot. The other SRS symbols only can be in the last symbols in U slot, which is non-contiguous with SRS symbols in S slot. So, for cell edge UEs, </a:t>
            </a:r>
            <a:r>
              <a:rPr lang="en-US" altLang="zh-CN" sz="1200" b="1" kern="0" dirty="0">
                <a:solidFill>
                  <a:srgbClr val="1D1D1A"/>
                </a:solidFill>
                <a:latin typeface="Arial" panose="020B0604020202020204"/>
                <a:ea typeface="等线" panose="02010600030101010101" pitchFamily="2" charset="-122"/>
                <a:cs typeface="Arial"/>
                <a:sym typeface="+mn-lt"/>
              </a:rPr>
              <a:t>SRS repetition will be restricted no more than 2</a:t>
            </a:r>
            <a:r>
              <a:rPr lang="en-US" altLang="zh-CN" sz="1200" kern="0" dirty="0">
                <a:solidFill>
                  <a:srgbClr val="1D1D1A"/>
                </a:solidFill>
                <a:latin typeface="Arial" panose="020B0604020202020204"/>
                <a:ea typeface="等线" panose="02010600030101010101" pitchFamily="2" charset="-122"/>
                <a:cs typeface="Arial"/>
                <a:sym typeface="+mn-lt"/>
              </a:rPr>
              <a:t>, i.e., coverage will be limited. </a:t>
            </a:r>
          </a:p>
          <a:p>
            <a:pPr indent="-171450" algn="just" defTabSz="913746">
              <a:spcBef>
                <a:spcPts val="600"/>
              </a:spcBef>
              <a:buFont typeface="Wingdings" panose="05000000000000000000" pitchFamily="2" charset="2"/>
              <a:buChar char="n"/>
              <a:defRPr/>
            </a:pPr>
            <a:r>
              <a:rPr lang="en-US" altLang="zh-CN" sz="1200" kern="0" dirty="0">
                <a:solidFill>
                  <a:srgbClr val="1D1D1A"/>
                </a:solidFill>
                <a:latin typeface="Arial" panose="020B0604020202020204"/>
                <a:ea typeface="等线" panose="02010600030101010101" pitchFamily="2" charset="-122"/>
                <a:cs typeface="Arial"/>
                <a:sym typeface="+mn-lt"/>
              </a:rPr>
              <a:t>If SRS repetition is only configured on last symbols in U slot, then </a:t>
            </a:r>
            <a:r>
              <a:rPr lang="en-US" altLang="zh-CN" sz="1200" b="1" kern="0" dirty="0">
                <a:solidFill>
                  <a:srgbClr val="1D1D1A"/>
                </a:solidFill>
                <a:latin typeface="Arial" panose="020B0604020202020204"/>
                <a:ea typeface="等线" panose="02010600030101010101" pitchFamily="2" charset="-122"/>
                <a:cs typeface="Arial"/>
                <a:sym typeface="+mn-lt"/>
              </a:rPr>
              <a:t>the last two symbols of S slot will be wasted</a:t>
            </a:r>
            <a:r>
              <a:rPr lang="en-US" altLang="zh-CN" sz="1200" kern="0" dirty="0">
                <a:solidFill>
                  <a:srgbClr val="1D1D1A"/>
                </a:solidFill>
                <a:latin typeface="Arial" panose="020B0604020202020204"/>
                <a:ea typeface="等线" panose="02010600030101010101" pitchFamily="2" charset="-122"/>
                <a:cs typeface="Arial"/>
                <a:sym typeface="+mn-lt"/>
              </a:rPr>
              <a:t>, i.e., UL capacity losing.</a:t>
            </a:r>
          </a:p>
        </p:txBody>
      </p:sp>
      <p:grpSp>
        <p:nvGrpSpPr>
          <p:cNvPr id="349" name="组合 14">
            <a:extLst>
              <a:ext uri="{FF2B5EF4-FFF2-40B4-BE49-F238E27FC236}">
                <a16:creationId xmlns:a16="http://schemas.microsoft.com/office/drawing/2014/main" id="{F831F1A2-65B7-4DFD-B25D-2265A8F9FF02}"/>
              </a:ext>
            </a:extLst>
          </p:cNvPr>
          <p:cNvGrpSpPr/>
          <p:nvPr/>
        </p:nvGrpSpPr>
        <p:grpSpPr>
          <a:xfrm>
            <a:off x="6467411" y="4018223"/>
            <a:ext cx="4162943" cy="976563"/>
            <a:chOff x="1101728" y="4414184"/>
            <a:chExt cx="4162943" cy="976563"/>
          </a:xfrm>
        </p:grpSpPr>
        <p:grpSp>
          <p:nvGrpSpPr>
            <p:cNvPr id="350" name="组合 471">
              <a:extLst>
                <a:ext uri="{FF2B5EF4-FFF2-40B4-BE49-F238E27FC236}">
                  <a16:creationId xmlns:a16="http://schemas.microsoft.com/office/drawing/2014/main" id="{5E044069-FB1F-406F-9A9C-24D2AAFF7E75}"/>
                </a:ext>
              </a:extLst>
            </p:cNvPr>
            <p:cNvGrpSpPr/>
            <p:nvPr/>
          </p:nvGrpSpPr>
          <p:grpSpPr>
            <a:xfrm>
              <a:off x="1101728" y="4414184"/>
              <a:ext cx="4162943" cy="976563"/>
              <a:chOff x="800946" y="4443975"/>
              <a:chExt cx="4732311" cy="976563"/>
            </a:xfrm>
          </p:grpSpPr>
          <p:cxnSp>
            <p:nvCxnSpPr>
              <p:cNvPr id="358" name="Straight Arrow Connector 2">
                <a:extLst>
                  <a:ext uri="{FF2B5EF4-FFF2-40B4-BE49-F238E27FC236}">
                    <a16:creationId xmlns:a16="http://schemas.microsoft.com/office/drawing/2014/main" id="{1F12AFF1-B8D1-4404-BF7C-6EED2FD7E82B}"/>
                  </a:ext>
                </a:extLst>
              </p:cNvPr>
              <p:cNvCxnSpPr/>
              <p:nvPr/>
            </p:nvCxnSpPr>
            <p:spPr>
              <a:xfrm>
                <a:off x="800946" y="5101889"/>
                <a:ext cx="4272047" cy="0"/>
              </a:xfrm>
              <a:prstGeom prst="straightConnector1">
                <a:avLst/>
              </a:prstGeom>
              <a:noFill/>
              <a:ln w="9525" cap="flat" cmpd="sng" algn="ctr">
                <a:solidFill>
                  <a:srgbClr val="2D2015"/>
                </a:solidFill>
                <a:prstDash val="solid"/>
                <a:tailEnd type="triangle"/>
              </a:ln>
              <a:effectLst/>
            </p:spPr>
          </p:cxnSp>
          <p:sp>
            <p:nvSpPr>
              <p:cNvPr id="359" name="矩形 473">
                <a:extLst>
                  <a:ext uri="{FF2B5EF4-FFF2-40B4-BE49-F238E27FC236}">
                    <a16:creationId xmlns:a16="http://schemas.microsoft.com/office/drawing/2014/main" id="{D1700E1A-6F17-4E0A-B6BC-E9C7016CE1FB}"/>
                  </a:ext>
                </a:extLst>
              </p:cNvPr>
              <p:cNvSpPr/>
              <p:nvPr/>
            </p:nvSpPr>
            <p:spPr bwMode="auto">
              <a:xfrm>
                <a:off x="218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360" name="矩形 474">
                <a:extLst>
                  <a:ext uri="{FF2B5EF4-FFF2-40B4-BE49-F238E27FC236}">
                    <a16:creationId xmlns:a16="http://schemas.microsoft.com/office/drawing/2014/main" id="{894219E8-174C-4AA9-8618-3DADF095379C}"/>
                  </a:ext>
                </a:extLst>
              </p:cNvPr>
              <p:cNvSpPr/>
              <p:nvPr/>
            </p:nvSpPr>
            <p:spPr bwMode="auto">
              <a:xfrm>
                <a:off x="92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500" b="0" i="0" u="none" strike="noStrike" kern="0" cap="none" spc="0" normalizeH="0" baseline="0" noProof="0" dirty="0">
                    <a:ln>
                      <a:noFill/>
                    </a:ln>
                    <a:solidFill>
                      <a:srgbClr val="2D2015"/>
                    </a:solidFill>
                    <a:effectLst/>
                    <a:uLnTx/>
                    <a:uFillTx/>
                    <a:ea typeface="宋体" panose="02010600030101010101" pitchFamily="2" charset="-122"/>
                    <a:cs typeface="Arial"/>
                  </a:rPr>
                  <a:t>…</a:t>
                </a:r>
                <a:endParaRPr kumimoji="0" lang="zh-CN" altLang="en-US" sz="5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361" name="矩形 475">
                <a:extLst>
                  <a:ext uri="{FF2B5EF4-FFF2-40B4-BE49-F238E27FC236}">
                    <a16:creationId xmlns:a16="http://schemas.microsoft.com/office/drawing/2014/main" id="{040DAF7D-4F00-42BA-935F-E9B293C575BB}"/>
                  </a:ext>
                </a:extLst>
              </p:cNvPr>
              <p:cNvSpPr/>
              <p:nvPr/>
            </p:nvSpPr>
            <p:spPr bwMode="auto">
              <a:xfrm>
                <a:off x="110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362" name="矩形 476">
                <a:extLst>
                  <a:ext uri="{FF2B5EF4-FFF2-40B4-BE49-F238E27FC236}">
                    <a16:creationId xmlns:a16="http://schemas.microsoft.com/office/drawing/2014/main" id="{E27FD1CF-1B4F-45F9-97F4-9262FF302B28}"/>
                  </a:ext>
                </a:extLst>
              </p:cNvPr>
              <p:cNvSpPr/>
              <p:nvPr/>
            </p:nvSpPr>
            <p:spPr bwMode="auto">
              <a:xfrm>
                <a:off x="128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363" name="矩形 477">
                <a:extLst>
                  <a:ext uri="{FF2B5EF4-FFF2-40B4-BE49-F238E27FC236}">
                    <a16:creationId xmlns:a16="http://schemas.microsoft.com/office/drawing/2014/main" id="{EE226FD4-B9E9-42F1-A870-B15B999D9A16}"/>
                  </a:ext>
                </a:extLst>
              </p:cNvPr>
              <p:cNvSpPr/>
              <p:nvPr/>
            </p:nvSpPr>
            <p:spPr bwMode="auto">
              <a:xfrm>
                <a:off x="146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364" name="矩形 478">
                <a:extLst>
                  <a:ext uri="{FF2B5EF4-FFF2-40B4-BE49-F238E27FC236}">
                    <a16:creationId xmlns:a16="http://schemas.microsoft.com/office/drawing/2014/main" id="{F7040146-CEDC-4A3C-994C-E9E5960C717D}"/>
                  </a:ext>
                </a:extLst>
              </p:cNvPr>
              <p:cNvSpPr/>
              <p:nvPr/>
            </p:nvSpPr>
            <p:spPr bwMode="auto">
              <a:xfrm>
                <a:off x="164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600" kern="0" dirty="0">
                  <a:solidFill>
                    <a:srgbClr val="2D2015"/>
                  </a:solidFill>
                  <a:ea typeface="宋体" panose="02010600030101010101" pitchFamily="2" charset="-122"/>
                  <a:cs typeface="Arial"/>
                </a:endParaRPr>
              </a:p>
            </p:txBody>
          </p:sp>
          <p:sp>
            <p:nvSpPr>
              <p:cNvPr id="365" name="矩形 479">
                <a:extLst>
                  <a:ext uri="{FF2B5EF4-FFF2-40B4-BE49-F238E27FC236}">
                    <a16:creationId xmlns:a16="http://schemas.microsoft.com/office/drawing/2014/main" id="{EB1EB0E7-E238-48E3-8A7D-9468EAA312C9}"/>
                  </a:ext>
                </a:extLst>
              </p:cNvPr>
              <p:cNvSpPr/>
              <p:nvPr/>
            </p:nvSpPr>
            <p:spPr bwMode="auto">
              <a:xfrm>
                <a:off x="182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en-US" altLang="zh-CN" sz="600" kern="0" dirty="0">
                  <a:solidFill>
                    <a:srgbClr val="2D2015"/>
                  </a:solidFill>
                  <a:ea typeface="宋体" panose="02010600030101010101" pitchFamily="2" charset="-122"/>
                  <a:cs typeface="Arial"/>
                </a:endParaRPr>
              </a:p>
            </p:txBody>
          </p:sp>
          <p:sp>
            <p:nvSpPr>
              <p:cNvPr id="366" name="矩形 480">
                <a:extLst>
                  <a:ext uri="{FF2B5EF4-FFF2-40B4-BE49-F238E27FC236}">
                    <a16:creationId xmlns:a16="http://schemas.microsoft.com/office/drawing/2014/main" id="{F608AAB8-B49E-4233-941E-9E9B3206ADBB}"/>
                  </a:ext>
                </a:extLst>
              </p:cNvPr>
              <p:cNvSpPr/>
              <p:nvPr/>
            </p:nvSpPr>
            <p:spPr bwMode="auto">
              <a:xfrm>
                <a:off x="20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a:solidFill>
                      <a:srgbClr val="C00000"/>
                    </a:solidFill>
                    <a:ea typeface="宋体" panose="02010600030101010101" pitchFamily="2" charset="-122"/>
                    <a:cs typeface="Arial"/>
                  </a:rPr>
                  <a:t>SR</a:t>
                </a:r>
                <a:r>
                  <a:rPr lang="en-US" altLang="zh-CN" sz="600" kern="0" dirty="0">
                    <a:solidFill>
                      <a:srgbClr val="C00000"/>
                    </a:solidFill>
                    <a:ea typeface="宋体" panose="02010600030101010101" pitchFamily="2" charset="-122"/>
                    <a:cs typeface="Arial"/>
                  </a:rPr>
                  <a:t>S</a:t>
                </a:r>
                <a:endParaRPr lang="zh-CN" altLang="en-US" sz="600" kern="0" dirty="0">
                  <a:solidFill>
                    <a:srgbClr val="C00000"/>
                  </a:solidFill>
                  <a:ea typeface="宋体" panose="02010600030101010101" pitchFamily="2" charset="-122"/>
                  <a:cs typeface="Arial"/>
                </a:endParaRPr>
              </a:p>
            </p:txBody>
          </p:sp>
          <p:sp>
            <p:nvSpPr>
              <p:cNvPr id="367" name="矩形 481">
                <a:extLst>
                  <a:ext uri="{FF2B5EF4-FFF2-40B4-BE49-F238E27FC236}">
                    <a16:creationId xmlns:a16="http://schemas.microsoft.com/office/drawing/2014/main" id="{5AE96E0E-7C9C-43AE-B5FB-ED2793467D07}"/>
                  </a:ext>
                </a:extLst>
              </p:cNvPr>
              <p:cNvSpPr/>
              <p:nvPr/>
            </p:nvSpPr>
            <p:spPr bwMode="auto">
              <a:xfrm>
                <a:off x="2364930" y="4711555"/>
                <a:ext cx="180000" cy="396000"/>
              </a:xfrm>
              <a:prstGeom prst="rect">
                <a:avLst/>
              </a:prstGeom>
              <a:solidFill>
                <a:srgbClr val="FFC000"/>
              </a:solidFill>
              <a:ln w="3175">
                <a:solidFill>
                  <a:srgbClr val="2D2015">
                    <a:lumMod val="95000"/>
                    <a:lumOff val="5000"/>
                  </a:srgbClr>
                </a:solidFill>
                <a:prstDash val="dash"/>
              </a:ln>
              <a:effectLst/>
            </p:spPr>
            <p:txBody>
              <a:bodyPr vert="eaVert" wrap="square" lIns="0" tIns="45684" rIns="0" bIns="45684" numCol="1" rtlCol="0" anchor="ctr" anchorCtr="1" compatLnSpc="1">
                <a:prstTxWarp prst="textNoShape">
                  <a:avLst/>
                </a:prstTxWarp>
              </a:bodyPr>
              <a:lstStyle/>
              <a:p>
                <a:pPr algn="ctr" defTabSz="914034"/>
                <a:endParaRPr lang="zh-CN" altLang="en-US" sz="600" kern="0" dirty="0">
                  <a:solidFill>
                    <a:srgbClr val="C00000"/>
                  </a:solidFill>
                  <a:ea typeface="宋体" panose="02010600030101010101" pitchFamily="2" charset="-122"/>
                  <a:cs typeface="Arial"/>
                </a:endParaRPr>
              </a:p>
            </p:txBody>
          </p:sp>
          <p:sp>
            <p:nvSpPr>
              <p:cNvPr id="368" name="矩形 482">
                <a:extLst>
                  <a:ext uri="{FF2B5EF4-FFF2-40B4-BE49-F238E27FC236}">
                    <a16:creationId xmlns:a16="http://schemas.microsoft.com/office/drawing/2014/main" id="{E1ED73EC-BA0B-4517-9602-EE1994E9645B}"/>
                  </a:ext>
                </a:extLst>
              </p:cNvPr>
              <p:cNvSpPr/>
              <p:nvPr/>
            </p:nvSpPr>
            <p:spPr bwMode="auto">
              <a:xfrm>
                <a:off x="2544930" y="4711555"/>
                <a:ext cx="180000" cy="396000"/>
              </a:xfrm>
              <a:prstGeom prst="rect">
                <a:avLst/>
              </a:prstGeom>
              <a:solidFill>
                <a:srgbClr val="FFC000"/>
              </a:solidFill>
              <a:ln w="3175">
                <a:solidFill>
                  <a:srgbClr val="2D2015">
                    <a:lumMod val="95000"/>
                    <a:lumOff val="5000"/>
                  </a:srgbClr>
                </a:solidFill>
                <a:prstDash val="dash"/>
              </a:ln>
              <a:effectLst/>
            </p:spPr>
            <p:txBody>
              <a:bodyPr vert="eaVert" wrap="square" lIns="0" tIns="45684" rIns="0" bIns="45684" numCol="1" rtlCol="0" anchor="ctr" anchorCtr="1" compatLnSpc="1">
                <a:prstTxWarp prst="textNoShape">
                  <a:avLst/>
                </a:prstTxWarp>
              </a:bodyPr>
              <a:lstStyle/>
              <a:p>
                <a:pPr algn="ctr" defTabSz="914034"/>
                <a:endParaRPr lang="zh-CN" altLang="en-US" sz="600" kern="0" dirty="0">
                  <a:solidFill>
                    <a:srgbClr val="C00000"/>
                  </a:solidFill>
                  <a:ea typeface="宋体" panose="02010600030101010101" pitchFamily="2" charset="-122"/>
                  <a:cs typeface="Arial"/>
                </a:endParaRPr>
              </a:p>
            </p:txBody>
          </p:sp>
          <p:sp>
            <p:nvSpPr>
              <p:cNvPr id="369" name="矩形 483">
                <a:extLst>
                  <a:ext uri="{FF2B5EF4-FFF2-40B4-BE49-F238E27FC236}">
                    <a16:creationId xmlns:a16="http://schemas.microsoft.com/office/drawing/2014/main" id="{FDBC98F9-384F-4118-9688-BF7B28196CA0}"/>
                  </a:ext>
                </a:extLst>
              </p:cNvPr>
              <p:cNvSpPr/>
              <p:nvPr/>
            </p:nvSpPr>
            <p:spPr bwMode="auto">
              <a:xfrm>
                <a:off x="272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2D2015"/>
                    </a:solidFill>
                    <a:ea typeface="宋体" panose="02010600030101010101" pitchFamily="2" charset="-122"/>
                    <a:cs typeface="Arial"/>
                  </a:rPr>
                  <a:t>DMRS</a:t>
                </a:r>
                <a:endParaRPr lang="zh-CN" altLang="en-US" sz="600" kern="0" dirty="0">
                  <a:solidFill>
                    <a:srgbClr val="2D2015"/>
                  </a:solidFill>
                  <a:ea typeface="宋体" panose="02010600030101010101" pitchFamily="2" charset="-122"/>
                  <a:cs typeface="Arial"/>
                </a:endParaRPr>
              </a:p>
            </p:txBody>
          </p:sp>
          <p:sp>
            <p:nvSpPr>
              <p:cNvPr id="370" name="矩形 484">
                <a:extLst>
                  <a:ext uri="{FF2B5EF4-FFF2-40B4-BE49-F238E27FC236}">
                    <a16:creationId xmlns:a16="http://schemas.microsoft.com/office/drawing/2014/main" id="{1F3FE6FE-FE74-4714-86C1-7971C75A1D0E}"/>
                  </a:ext>
                </a:extLst>
              </p:cNvPr>
              <p:cNvSpPr/>
              <p:nvPr/>
            </p:nvSpPr>
            <p:spPr bwMode="auto">
              <a:xfrm>
                <a:off x="29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371" name="矩形 485">
                <a:extLst>
                  <a:ext uri="{FF2B5EF4-FFF2-40B4-BE49-F238E27FC236}">
                    <a16:creationId xmlns:a16="http://schemas.microsoft.com/office/drawing/2014/main" id="{598F61F9-EDC6-417B-96ED-5A61A87BB721}"/>
                  </a:ext>
                </a:extLst>
              </p:cNvPr>
              <p:cNvSpPr/>
              <p:nvPr/>
            </p:nvSpPr>
            <p:spPr bwMode="auto">
              <a:xfrm>
                <a:off x="32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372" name="矩形 486">
                <a:extLst>
                  <a:ext uri="{FF2B5EF4-FFF2-40B4-BE49-F238E27FC236}">
                    <a16:creationId xmlns:a16="http://schemas.microsoft.com/office/drawing/2014/main" id="{24262C06-46AF-4831-B54B-69E41780A3D5}"/>
                  </a:ext>
                </a:extLst>
              </p:cNvPr>
              <p:cNvSpPr/>
              <p:nvPr/>
            </p:nvSpPr>
            <p:spPr bwMode="auto">
              <a:xfrm>
                <a:off x="30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373" name="矩形 487">
                <a:extLst>
                  <a:ext uri="{FF2B5EF4-FFF2-40B4-BE49-F238E27FC236}">
                    <a16:creationId xmlns:a16="http://schemas.microsoft.com/office/drawing/2014/main" id="{B603D21B-539A-4E36-B502-116D2F775833}"/>
                  </a:ext>
                </a:extLst>
              </p:cNvPr>
              <p:cNvSpPr/>
              <p:nvPr/>
            </p:nvSpPr>
            <p:spPr bwMode="auto">
              <a:xfrm>
                <a:off x="34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374" name="矩形 488">
                <a:extLst>
                  <a:ext uri="{FF2B5EF4-FFF2-40B4-BE49-F238E27FC236}">
                    <a16:creationId xmlns:a16="http://schemas.microsoft.com/office/drawing/2014/main" id="{0258CBEF-300C-4DF0-B1CD-9295906AE6D2}"/>
                  </a:ext>
                </a:extLst>
              </p:cNvPr>
              <p:cNvSpPr/>
              <p:nvPr/>
            </p:nvSpPr>
            <p:spPr bwMode="auto">
              <a:xfrm>
                <a:off x="362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375" name="矩形 489">
                <a:extLst>
                  <a:ext uri="{FF2B5EF4-FFF2-40B4-BE49-F238E27FC236}">
                    <a16:creationId xmlns:a16="http://schemas.microsoft.com/office/drawing/2014/main" id="{E9F77CB1-8E75-47C1-8F6E-06C378F693B3}"/>
                  </a:ext>
                </a:extLst>
              </p:cNvPr>
              <p:cNvSpPr/>
              <p:nvPr/>
            </p:nvSpPr>
            <p:spPr bwMode="auto">
              <a:xfrm>
                <a:off x="380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endParaRPr lang="zh-CN" altLang="en-US" sz="700" kern="0" dirty="0">
                  <a:solidFill>
                    <a:srgbClr val="2D2015"/>
                  </a:solidFill>
                  <a:ea typeface="宋体" panose="02010600030101010101" pitchFamily="2" charset="-122"/>
                  <a:cs typeface="Arial"/>
                </a:endParaRPr>
              </a:p>
            </p:txBody>
          </p:sp>
          <p:sp>
            <p:nvSpPr>
              <p:cNvPr id="376" name="矩形 490">
                <a:extLst>
                  <a:ext uri="{FF2B5EF4-FFF2-40B4-BE49-F238E27FC236}">
                    <a16:creationId xmlns:a16="http://schemas.microsoft.com/office/drawing/2014/main" id="{1C9F685C-F395-4C3C-B24A-FC62BE568E05}"/>
                  </a:ext>
                </a:extLst>
              </p:cNvPr>
              <p:cNvSpPr/>
              <p:nvPr/>
            </p:nvSpPr>
            <p:spPr bwMode="auto">
              <a:xfrm>
                <a:off x="39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endParaRPr lang="zh-CN" altLang="en-US" sz="700" kern="0" dirty="0">
                  <a:solidFill>
                    <a:srgbClr val="2D2015"/>
                  </a:solidFill>
                  <a:ea typeface="宋体" panose="02010600030101010101" pitchFamily="2" charset="-122"/>
                  <a:cs typeface="Arial"/>
                </a:endParaRPr>
              </a:p>
            </p:txBody>
          </p:sp>
          <p:sp>
            <p:nvSpPr>
              <p:cNvPr id="377" name="矩形 491">
                <a:extLst>
                  <a:ext uri="{FF2B5EF4-FFF2-40B4-BE49-F238E27FC236}">
                    <a16:creationId xmlns:a16="http://schemas.microsoft.com/office/drawing/2014/main" id="{4A92E4E6-9768-460A-B66A-419A1996FBB9}"/>
                  </a:ext>
                </a:extLst>
              </p:cNvPr>
              <p:cNvSpPr/>
              <p:nvPr/>
            </p:nvSpPr>
            <p:spPr bwMode="auto">
              <a:xfrm>
                <a:off x="41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378" name="矩形 492">
                <a:extLst>
                  <a:ext uri="{FF2B5EF4-FFF2-40B4-BE49-F238E27FC236}">
                    <a16:creationId xmlns:a16="http://schemas.microsoft.com/office/drawing/2014/main" id="{42C670CB-2D1C-4113-A383-94BF0095C948}"/>
                  </a:ext>
                </a:extLst>
              </p:cNvPr>
              <p:cNvSpPr/>
              <p:nvPr/>
            </p:nvSpPr>
            <p:spPr bwMode="auto">
              <a:xfrm>
                <a:off x="43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379" name="矩形 494">
                <a:extLst>
                  <a:ext uri="{FF2B5EF4-FFF2-40B4-BE49-F238E27FC236}">
                    <a16:creationId xmlns:a16="http://schemas.microsoft.com/office/drawing/2014/main" id="{410BF3E3-7E5C-4C64-85CC-05F94E3B08CB}"/>
                  </a:ext>
                </a:extLst>
              </p:cNvPr>
              <p:cNvSpPr/>
              <p:nvPr/>
            </p:nvSpPr>
            <p:spPr>
              <a:xfrm>
                <a:off x="1345770" y="4443975"/>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S</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380" name="矩形 496">
                <a:extLst>
                  <a:ext uri="{FF2B5EF4-FFF2-40B4-BE49-F238E27FC236}">
                    <a16:creationId xmlns:a16="http://schemas.microsoft.com/office/drawing/2014/main" id="{10E30E89-DC5D-45F5-8010-6DB5CA7C2930}"/>
                  </a:ext>
                </a:extLst>
              </p:cNvPr>
              <p:cNvSpPr/>
              <p:nvPr/>
            </p:nvSpPr>
            <p:spPr bwMode="auto">
              <a:xfrm>
                <a:off x="452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600" i="0" u="none" strike="noStrike" kern="0" cap="none" spc="0" normalizeH="0" baseline="0" noProof="0" dirty="0">
                    <a:ln>
                      <a:noFill/>
                    </a:ln>
                    <a:solidFill>
                      <a:srgbClr val="C00000"/>
                    </a:solidFill>
                    <a:effectLst/>
                    <a:uLnTx/>
                    <a:uFillTx/>
                    <a:ea typeface="宋体" panose="02010600030101010101" pitchFamily="2" charset="-122"/>
                    <a:cs typeface="Arial"/>
                  </a:rPr>
                  <a:t>SRS</a:t>
                </a:r>
                <a:endParaRPr kumimoji="0" lang="zh-CN" altLang="en-US" sz="60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381" name="矩形 497">
                <a:extLst>
                  <a:ext uri="{FF2B5EF4-FFF2-40B4-BE49-F238E27FC236}">
                    <a16:creationId xmlns:a16="http://schemas.microsoft.com/office/drawing/2014/main" id="{AE08867E-9AD1-4C6B-ACE2-810FDAA1BEC3}"/>
                  </a:ext>
                </a:extLst>
              </p:cNvPr>
              <p:cNvSpPr/>
              <p:nvPr/>
            </p:nvSpPr>
            <p:spPr bwMode="auto">
              <a:xfrm>
                <a:off x="470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600" i="0" u="none" strike="noStrike" kern="0" cap="none" spc="0" normalizeH="0" baseline="0" noProof="0" dirty="0">
                    <a:ln>
                      <a:noFill/>
                    </a:ln>
                    <a:solidFill>
                      <a:srgbClr val="C00000"/>
                    </a:solidFill>
                    <a:effectLst/>
                    <a:uLnTx/>
                    <a:uFillTx/>
                    <a:ea typeface="宋体" panose="02010600030101010101" pitchFamily="2" charset="-122"/>
                    <a:cs typeface="Arial"/>
                  </a:rPr>
                  <a:t>SRS</a:t>
                </a:r>
                <a:endParaRPr kumimoji="0" lang="zh-CN" altLang="en-US" sz="60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382" name="矩形 498">
                <a:extLst>
                  <a:ext uri="{FF2B5EF4-FFF2-40B4-BE49-F238E27FC236}">
                    <a16:creationId xmlns:a16="http://schemas.microsoft.com/office/drawing/2014/main" id="{3C8AA5E9-8544-480B-B5EB-17EC659B2B46}"/>
                  </a:ext>
                </a:extLst>
              </p:cNvPr>
              <p:cNvSpPr/>
              <p:nvPr/>
            </p:nvSpPr>
            <p:spPr>
              <a:xfrm>
                <a:off x="3232039" y="4448707"/>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U</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383" name="矩形 500">
                <a:extLst>
                  <a:ext uri="{FF2B5EF4-FFF2-40B4-BE49-F238E27FC236}">
                    <a16:creationId xmlns:a16="http://schemas.microsoft.com/office/drawing/2014/main" id="{5E79FE83-0D35-4924-9A05-DAD15A94EE97}"/>
                  </a:ext>
                </a:extLst>
              </p:cNvPr>
              <p:cNvSpPr/>
              <p:nvPr/>
            </p:nvSpPr>
            <p:spPr>
              <a:xfrm>
                <a:off x="2787846" y="5302593"/>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C00000"/>
                    </a:solidFill>
                    <a:effectLst/>
                    <a:uLnTx/>
                    <a:uFillTx/>
                    <a:ea typeface="等线" panose="02010600030101010101" pitchFamily="2" charset="-122"/>
                    <a:cs typeface="Arial"/>
                  </a:rPr>
                  <a:t>PUSCH (10 symbols)</a:t>
                </a:r>
                <a:endParaRPr kumimoji="0" lang="zh-CN" altLang="en-US" sz="700" b="0" i="0" u="none" strike="noStrike" kern="0" cap="none" spc="0" normalizeH="0" baseline="0" noProof="0" dirty="0">
                  <a:ln>
                    <a:noFill/>
                  </a:ln>
                  <a:solidFill>
                    <a:srgbClr val="C00000"/>
                  </a:solidFill>
                  <a:effectLst/>
                  <a:uLnTx/>
                  <a:uFillTx/>
                  <a:ea typeface="等线" panose="02010600030101010101" pitchFamily="2" charset="-122"/>
                  <a:cs typeface="Arial"/>
                </a:endParaRPr>
              </a:p>
            </p:txBody>
          </p:sp>
          <p:sp>
            <p:nvSpPr>
              <p:cNvPr id="384" name="矩形 180">
                <a:extLst>
                  <a:ext uri="{FF2B5EF4-FFF2-40B4-BE49-F238E27FC236}">
                    <a16:creationId xmlns:a16="http://schemas.microsoft.com/office/drawing/2014/main" id="{2AE0EF7F-2ABD-46CB-8649-B541448316FA}"/>
                  </a:ext>
                </a:extLst>
              </p:cNvPr>
              <p:cNvSpPr/>
              <p:nvPr/>
            </p:nvSpPr>
            <p:spPr>
              <a:xfrm>
                <a:off x="1622641" y="5312816"/>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lang="en-US" altLang="zh-CN" sz="700" kern="0" dirty="0">
                    <a:ea typeface="等线" panose="02010600030101010101" pitchFamily="2" charset="-122"/>
                    <a:cs typeface="Arial"/>
                  </a:rPr>
                  <a:t>SRS#0</a:t>
                </a:r>
                <a:r>
                  <a:rPr kumimoji="0" lang="en-US" altLang="zh-CN" sz="700" b="0" i="0" u="none" strike="noStrike" kern="0" cap="none" spc="0" normalizeH="0" baseline="0" noProof="0" dirty="0">
                    <a:ln>
                      <a:noFill/>
                    </a:ln>
                    <a:effectLst/>
                    <a:uLnTx/>
                    <a:uFillTx/>
                    <a:ea typeface="等线" panose="02010600030101010101" pitchFamily="2" charset="-122"/>
                    <a:cs typeface="Arial"/>
                  </a:rPr>
                  <a:t> (2 symbols)</a:t>
                </a:r>
                <a:endParaRPr kumimoji="0" lang="zh-CN" altLang="en-US" sz="700" b="0" i="0" u="none" strike="noStrike" kern="0" cap="none" spc="0" normalizeH="0" baseline="0" noProof="0" dirty="0">
                  <a:ln>
                    <a:noFill/>
                  </a:ln>
                  <a:effectLst/>
                  <a:uLnTx/>
                  <a:uFillTx/>
                  <a:ea typeface="等线" panose="02010600030101010101" pitchFamily="2" charset="-122"/>
                  <a:cs typeface="Arial"/>
                </a:endParaRPr>
              </a:p>
            </p:txBody>
          </p:sp>
          <p:sp>
            <p:nvSpPr>
              <p:cNvPr id="385" name="矩形 114">
                <a:extLst>
                  <a:ext uri="{FF2B5EF4-FFF2-40B4-BE49-F238E27FC236}">
                    <a16:creationId xmlns:a16="http://schemas.microsoft.com/office/drawing/2014/main" id="{F0C72C97-ECA5-42E7-982B-24C58A192D19}"/>
                  </a:ext>
                </a:extLst>
              </p:cNvPr>
              <p:cNvSpPr/>
              <p:nvPr/>
            </p:nvSpPr>
            <p:spPr>
              <a:xfrm>
                <a:off x="4333926" y="5294993"/>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lang="en-US" altLang="zh-CN" sz="700" kern="0" dirty="0">
                    <a:ea typeface="等线" panose="02010600030101010101" pitchFamily="2" charset="-122"/>
                    <a:cs typeface="Arial"/>
                  </a:rPr>
                  <a:t>SRS#1</a:t>
                </a:r>
                <a:r>
                  <a:rPr kumimoji="0" lang="en-US" altLang="zh-CN" sz="700" b="0" i="0" u="none" strike="noStrike" kern="0" cap="none" spc="0" normalizeH="0" baseline="0" noProof="0" dirty="0">
                    <a:ln>
                      <a:noFill/>
                    </a:ln>
                    <a:effectLst/>
                    <a:uLnTx/>
                    <a:uFillTx/>
                    <a:ea typeface="等线" panose="02010600030101010101" pitchFamily="2" charset="-122"/>
                    <a:cs typeface="Arial"/>
                  </a:rPr>
                  <a:t> (4 symbols)</a:t>
                </a:r>
                <a:endParaRPr kumimoji="0" lang="zh-CN" altLang="en-US" sz="700" b="0" i="0" u="none" strike="noStrike" kern="0" cap="none" spc="0" normalizeH="0" baseline="0" noProof="0" dirty="0">
                  <a:ln>
                    <a:noFill/>
                  </a:ln>
                  <a:effectLst/>
                  <a:uLnTx/>
                  <a:uFillTx/>
                  <a:ea typeface="等线" panose="02010600030101010101" pitchFamily="2" charset="-122"/>
                  <a:cs typeface="Arial"/>
                </a:endParaRPr>
              </a:p>
            </p:txBody>
          </p:sp>
        </p:grpSp>
        <p:sp>
          <p:nvSpPr>
            <p:cNvPr id="351" name="左大括号 128">
              <a:extLst>
                <a:ext uri="{FF2B5EF4-FFF2-40B4-BE49-F238E27FC236}">
                  <a16:creationId xmlns:a16="http://schemas.microsoft.com/office/drawing/2014/main" id="{01165A9E-2B57-4B3E-A577-97C21506327F}"/>
                </a:ext>
              </a:extLst>
            </p:cNvPr>
            <p:cNvSpPr/>
            <p:nvPr/>
          </p:nvSpPr>
          <p:spPr>
            <a:xfrm rot="5400000" flipV="1">
              <a:off x="3542160" y="3520327"/>
              <a:ext cx="74653" cy="2167285"/>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352" name="左大括号 129">
              <a:extLst>
                <a:ext uri="{FF2B5EF4-FFF2-40B4-BE49-F238E27FC236}">
                  <a16:creationId xmlns:a16="http://schemas.microsoft.com/office/drawing/2014/main" id="{2CD8B6CA-400A-4694-927E-3D4B740152D0}"/>
                </a:ext>
              </a:extLst>
            </p:cNvPr>
            <p:cNvSpPr/>
            <p:nvPr/>
          </p:nvSpPr>
          <p:spPr>
            <a:xfrm rot="16200000" flipV="1">
              <a:off x="3254520" y="4379030"/>
              <a:ext cx="49282" cy="1576630"/>
            </a:xfrm>
            <a:prstGeom prst="leftBrace">
              <a:avLst/>
            </a:prstGeom>
            <a:noFill/>
            <a:ln w="12700" cap="flat" cmpd="sng" algn="ctr">
              <a:solidFill>
                <a:srgbClr val="C0000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nvGrpSpPr>
            <p:cNvPr id="353" name="组合 9">
              <a:extLst>
                <a:ext uri="{FF2B5EF4-FFF2-40B4-BE49-F238E27FC236}">
                  <a16:creationId xmlns:a16="http://schemas.microsoft.com/office/drawing/2014/main" id="{55F6BEA8-5223-4580-9E59-FF128871C8B4}"/>
                </a:ext>
              </a:extLst>
            </p:cNvPr>
            <p:cNvGrpSpPr/>
            <p:nvPr/>
          </p:nvGrpSpPr>
          <p:grpSpPr>
            <a:xfrm flipV="1">
              <a:off x="1274133" y="4566200"/>
              <a:ext cx="1203408" cy="82432"/>
              <a:chOff x="1569912" y="5531424"/>
              <a:chExt cx="1203408" cy="50156"/>
            </a:xfrm>
          </p:grpSpPr>
          <p:sp>
            <p:nvSpPr>
              <p:cNvPr id="356" name="左大括号 130">
                <a:extLst>
                  <a:ext uri="{FF2B5EF4-FFF2-40B4-BE49-F238E27FC236}">
                    <a16:creationId xmlns:a16="http://schemas.microsoft.com/office/drawing/2014/main" id="{1577E28F-1DCC-4C7E-8DEA-A914D9BB6DF3}"/>
                  </a:ext>
                </a:extLst>
              </p:cNvPr>
              <p:cNvSpPr/>
              <p:nvPr/>
            </p:nvSpPr>
            <p:spPr>
              <a:xfrm rot="16200000" flipV="1">
                <a:off x="2148756" y="4957017"/>
                <a:ext cx="45719" cy="1203408"/>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357" name="矩形 131">
                <a:extLst>
                  <a:ext uri="{FF2B5EF4-FFF2-40B4-BE49-F238E27FC236}">
                    <a16:creationId xmlns:a16="http://schemas.microsoft.com/office/drawing/2014/main" id="{DE6490D0-DAF1-4963-ADF0-515F96B4B9B9}"/>
                  </a:ext>
                </a:extLst>
              </p:cNvPr>
              <p:cNvSpPr/>
              <p:nvPr/>
            </p:nvSpPr>
            <p:spPr>
              <a:xfrm>
                <a:off x="1870302" y="5531424"/>
                <a:ext cx="158342" cy="46817"/>
              </a:xfrm>
              <a:prstGeom prst="rect">
                <a:avLst/>
              </a:prstGeom>
              <a:solidFill>
                <a:srgbClr val="FFFFFF">
                  <a:alpha val="70000"/>
                </a:srgbClr>
              </a:solidFill>
            </p:spPr>
            <p:txBody>
              <a:bodyPr wrap="square" lIns="0" tIns="0" rIns="0" bIns="0" anchor="ctr" anchorCtr="1">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srgbClr val="1D1D1A"/>
                    </a:solidFill>
                    <a:effectLst/>
                    <a:uLnTx/>
                    <a:uFillTx/>
                    <a:ea typeface="微软雅黑" panose="020B0503020204020204" pitchFamily="34" charset="-122"/>
                    <a:cs typeface="Arial"/>
                  </a:rPr>
                  <a:t>//</a:t>
                </a:r>
                <a:endParaRPr kumimoji="0" lang="zh-CN" altLang="en-US" sz="5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grpSp>
        <p:sp>
          <p:nvSpPr>
            <p:cNvPr id="354" name="左大括号 133">
              <a:extLst>
                <a:ext uri="{FF2B5EF4-FFF2-40B4-BE49-F238E27FC236}">
                  <a16:creationId xmlns:a16="http://schemas.microsoft.com/office/drawing/2014/main" id="{95469332-3937-4125-81D7-5843377BDAE0}"/>
                </a:ext>
              </a:extLst>
            </p:cNvPr>
            <p:cNvSpPr/>
            <p:nvPr/>
          </p:nvSpPr>
          <p:spPr>
            <a:xfrm rot="16200000" flipV="1">
              <a:off x="2283421" y="5038148"/>
              <a:ext cx="78890" cy="288000"/>
            </a:xfrm>
            <a:prstGeom prst="leftBrace">
              <a:avLst/>
            </a:prstGeom>
            <a:noFill/>
            <a:ln w="12700" cap="flat" cmpd="sng" algn="ctr">
              <a:solidFill>
                <a:srgbClr val="0070C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355" name="左大括号 179">
              <a:extLst>
                <a:ext uri="{FF2B5EF4-FFF2-40B4-BE49-F238E27FC236}">
                  <a16:creationId xmlns:a16="http://schemas.microsoft.com/office/drawing/2014/main" id="{C3EE33E9-F202-41E3-BCC4-013CEB5D6E6F}"/>
                </a:ext>
              </a:extLst>
            </p:cNvPr>
            <p:cNvSpPr/>
            <p:nvPr/>
          </p:nvSpPr>
          <p:spPr>
            <a:xfrm rot="16200000" flipV="1">
              <a:off x="4340615" y="4869564"/>
              <a:ext cx="78891" cy="625169"/>
            </a:xfrm>
            <a:prstGeom prst="leftBrace">
              <a:avLst/>
            </a:prstGeom>
            <a:noFill/>
            <a:ln w="12700" cap="flat" cmpd="sng" algn="ctr">
              <a:solidFill>
                <a:schemeClr val="tx1"/>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cxnSp>
        <p:nvCxnSpPr>
          <p:cNvPr id="4" name="Straight Connector 3">
            <a:extLst>
              <a:ext uri="{FF2B5EF4-FFF2-40B4-BE49-F238E27FC236}">
                <a16:creationId xmlns:a16="http://schemas.microsoft.com/office/drawing/2014/main" id="{5E4C30B4-263D-4FF9-AD96-2B37E9440B13}"/>
              </a:ext>
            </a:extLst>
          </p:cNvPr>
          <p:cNvCxnSpPr>
            <a:cxnSpLocks/>
          </p:cNvCxnSpPr>
          <p:nvPr/>
        </p:nvCxnSpPr>
        <p:spPr>
          <a:xfrm>
            <a:off x="5855325" y="2422942"/>
            <a:ext cx="0" cy="31869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6156C84E-8914-470F-A4AD-E62D25D4349E}"/>
              </a:ext>
            </a:extLst>
          </p:cNvPr>
          <p:cNvSpPr/>
          <p:nvPr/>
        </p:nvSpPr>
        <p:spPr>
          <a:xfrm>
            <a:off x="4116977" y="5200237"/>
            <a:ext cx="1438214" cy="307777"/>
          </a:xfrm>
          <a:prstGeom prst="rect">
            <a:avLst/>
          </a:prstGeom>
        </p:spPr>
        <p:txBody>
          <a:bodyPr wrap="none">
            <a:spAutoFit/>
          </a:bodyPr>
          <a:lstStyle/>
          <a:p>
            <a:r>
              <a:rPr lang="en-US" altLang="zh-CN" sz="1400" kern="0" dirty="0">
                <a:solidFill>
                  <a:srgbClr val="1D1D1A"/>
                </a:solidFill>
                <a:ea typeface="等线" panose="02010600030101010101" pitchFamily="2" charset="-122"/>
                <a:cs typeface="Arial"/>
              </a:rPr>
              <a:t>In Current Spec</a:t>
            </a:r>
            <a:endParaRPr lang="zh-CN" altLang="en-US" sz="1400" dirty="0"/>
          </a:p>
        </p:txBody>
      </p:sp>
      <p:sp>
        <p:nvSpPr>
          <p:cNvPr id="386" name="Rectangle 385">
            <a:extLst>
              <a:ext uri="{FF2B5EF4-FFF2-40B4-BE49-F238E27FC236}">
                <a16:creationId xmlns:a16="http://schemas.microsoft.com/office/drawing/2014/main" id="{7B5912E2-A477-4862-BD5A-0CF6DDAE82BE}"/>
              </a:ext>
            </a:extLst>
          </p:cNvPr>
          <p:cNvSpPr/>
          <p:nvPr/>
        </p:nvSpPr>
        <p:spPr>
          <a:xfrm>
            <a:off x="9747146" y="5188015"/>
            <a:ext cx="1438214" cy="307777"/>
          </a:xfrm>
          <a:prstGeom prst="rect">
            <a:avLst/>
          </a:prstGeom>
        </p:spPr>
        <p:txBody>
          <a:bodyPr wrap="none">
            <a:spAutoFit/>
          </a:bodyPr>
          <a:lstStyle/>
          <a:p>
            <a:r>
              <a:rPr lang="en-US" altLang="zh-CN" sz="1400" kern="0" dirty="0">
                <a:solidFill>
                  <a:srgbClr val="1D1D1A"/>
                </a:solidFill>
                <a:ea typeface="等线" panose="02010600030101010101" pitchFamily="2" charset="-122"/>
                <a:cs typeface="Arial"/>
              </a:rPr>
              <a:t>In Current Spec</a:t>
            </a:r>
            <a:endParaRPr lang="zh-CN" altLang="en-US" sz="1400" dirty="0"/>
          </a:p>
        </p:txBody>
      </p:sp>
      <p:sp>
        <p:nvSpPr>
          <p:cNvPr id="17" name="Rectangle 16">
            <a:extLst>
              <a:ext uri="{FF2B5EF4-FFF2-40B4-BE49-F238E27FC236}">
                <a16:creationId xmlns:a16="http://schemas.microsoft.com/office/drawing/2014/main" id="{9C796FBA-879F-4F5C-A547-5A4AC6E4DE85}"/>
              </a:ext>
            </a:extLst>
          </p:cNvPr>
          <p:cNvSpPr/>
          <p:nvPr/>
        </p:nvSpPr>
        <p:spPr>
          <a:xfrm>
            <a:off x="1323791" y="2062248"/>
            <a:ext cx="3724096" cy="338554"/>
          </a:xfrm>
          <a:prstGeom prst="rect">
            <a:avLst/>
          </a:prstGeom>
        </p:spPr>
        <p:txBody>
          <a:bodyPr wrap="none">
            <a:spAutoFit/>
          </a:bodyPr>
          <a:lstStyle/>
          <a:p>
            <a:r>
              <a:rPr lang="en-US" altLang="zh-CN" sz="1600" b="1" dirty="0">
                <a:solidFill>
                  <a:srgbClr val="2D2015"/>
                </a:solidFill>
                <a:latin typeface="Arial" panose="020B0604020202020204" pitchFamily="34" charset="0"/>
                <a:ea typeface="等线" panose="02010600030101010101" pitchFamily="2" charset="-122"/>
                <a:cs typeface="Arial" panose="020B0604020202020204" pitchFamily="34" charset="0"/>
              </a:rPr>
              <a:t>1. SRS interpolation is not available </a:t>
            </a:r>
            <a:endParaRPr lang="zh-CN" altLang="en-US" sz="1600" dirty="0"/>
          </a:p>
        </p:txBody>
      </p:sp>
      <p:sp>
        <p:nvSpPr>
          <p:cNvPr id="387" name="Rectangle 386">
            <a:extLst>
              <a:ext uri="{FF2B5EF4-FFF2-40B4-BE49-F238E27FC236}">
                <a16:creationId xmlns:a16="http://schemas.microsoft.com/office/drawing/2014/main" id="{5028F148-47A6-46D2-91E3-E8C352809D4A}"/>
              </a:ext>
            </a:extLst>
          </p:cNvPr>
          <p:cNvSpPr/>
          <p:nvPr/>
        </p:nvSpPr>
        <p:spPr>
          <a:xfrm>
            <a:off x="6356397" y="2037054"/>
            <a:ext cx="4576894" cy="338554"/>
          </a:xfrm>
          <a:prstGeom prst="rect">
            <a:avLst/>
          </a:prstGeom>
        </p:spPr>
        <p:txBody>
          <a:bodyPr wrap="none">
            <a:spAutoFit/>
          </a:bodyPr>
          <a:lstStyle/>
          <a:p>
            <a:r>
              <a:rPr lang="en-US" altLang="zh-CN" sz="1600" b="1" dirty="0">
                <a:solidFill>
                  <a:srgbClr val="2D2015"/>
                </a:solidFill>
                <a:latin typeface="Arial" panose="020B0604020202020204" pitchFamily="34" charset="0"/>
                <a:ea typeface="等线" panose="02010600030101010101" pitchFamily="2" charset="-122"/>
                <a:cs typeface="Arial" panose="020B0604020202020204" pitchFamily="34" charset="0"/>
              </a:rPr>
              <a:t>2. SRS repetition can not across S and U slot</a:t>
            </a:r>
            <a:endParaRPr lang="zh-CN" altLang="en-US" sz="1600" dirty="0"/>
          </a:p>
        </p:txBody>
      </p:sp>
    </p:spTree>
    <p:extLst>
      <p:ext uri="{BB962C8B-B14F-4D97-AF65-F5344CB8AC3E}">
        <p14:creationId xmlns:p14="http://schemas.microsoft.com/office/powerpoint/2010/main" val="299547037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TextBox 395">
            <a:extLst>
              <a:ext uri="{FF2B5EF4-FFF2-40B4-BE49-F238E27FC236}">
                <a16:creationId xmlns:a16="http://schemas.microsoft.com/office/drawing/2014/main" id="{03F07684-5C81-4021-86A4-0CA3DB779794}"/>
              </a:ext>
            </a:extLst>
          </p:cNvPr>
          <p:cNvSpPr txBox="1"/>
          <p:nvPr/>
        </p:nvSpPr>
        <p:spPr bwMode="auto">
          <a:xfrm>
            <a:off x="204284" y="649931"/>
            <a:ext cx="11849025" cy="819586"/>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lvl="0" defTabSz="914400" eaLnBrk="0" fontAlgn="base" hangingPunct="0">
              <a:spcBef>
                <a:spcPct val="0"/>
              </a:spcBef>
              <a:spcAft>
                <a:spcPts val="300"/>
              </a:spcAft>
              <a:buSzPct val="100000"/>
              <a:defRPr/>
            </a:pPr>
            <a:r>
              <a:rPr kumimoji="0" lang="en-US" altLang="zh-CN" sz="1600" b="0"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To address the key issues as mentioned, following SRS enhancements are proposed for Rel-20. For partial sounding with frequency hopping, introduce multi-starting SRS positions within a </a:t>
            </a:r>
            <a:r>
              <a:rPr lang="en-US" altLang="zh-CN" sz="1600" dirty="0">
                <a:solidFill>
                  <a:srgbClr val="2D2015"/>
                </a:solidFill>
                <a:ea typeface="等线" panose="02010600030101010101" pitchFamily="2" charset="-122"/>
                <a:cs typeface="Arial" panose="020B0604020202020204" pitchFamily="34" charset="0"/>
              </a:rPr>
              <a:t>frequency hop to enable SRS interpolation. </a:t>
            </a:r>
            <a:r>
              <a:rPr kumimoji="0" lang="en-US" altLang="zh-CN" sz="1600" b="0"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And, for SRS repetition, introduce cross S and U slots SRS resource to enable cross slot SRS repetition.   </a:t>
            </a:r>
          </a:p>
        </p:txBody>
      </p:sp>
      <p:sp>
        <p:nvSpPr>
          <p:cNvPr id="540" name="矩形 539">
            <a:extLst>
              <a:ext uri="{FF2B5EF4-FFF2-40B4-BE49-F238E27FC236}">
                <a16:creationId xmlns:a16="http://schemas.microsoft.com/office/drawing/2014/main" id="{B876536C-C412-4D2E-9EA1-8269F63A5CCC}"/>
              </a:ext>
            </a:extLst>
          </p:cNvPr>
          <p:cNvSpPr/>
          <p:nvPr/>
        </p:nvSpPr>
        <p:spPr>
          <a:xfrm>
            <a:off x="467087" y="1927069"/>
            <a:ext cx="5408582" cy="854080"/>
          </a:xfrm>
          <a:prstGeom prst="rect">
            <a:avLst/>
          </a:prstGeom>
        </p:spPr>
        <p:txBody>
          <a:bodyPr wrap="square">
            <a:spAutoFit/>
          </a:bodyPr>
          <a:lstStyle/>
          <a:p>
            <a:pPr marL="177587" marR="0" lvl="0" indent="-177587" algn="l" defTabSz="913668" rtl="0" eaLnBrk="1" fontAlgn="auto" latinLnBrk="0" hangingPunct="1">
              <a:lnSpc>
                <a:spcPct val="100000"/>
              </a:lnSpc>
              <a:spcBef>
                <a:spcPts val="0"/>
              </a:spcBef>
              <a:spcAft>
                <a:spcPts val="300"/>
              </a:spcAft>
              <a:buClrTx/>
              <a:buSzPct val="80000"/>
              <a:buFont typeface="Wingdings" panose="05000000000000000000" pitchFamily="2" charset="2"/>
              <a:buChar char="n"/>
              <a:tabLst/>
              <a:defRPr/>
            </a:pPr>
            <a:r>
              <a:rPr kumimoji="0" lang="en-US" altLang="zh-CN" sz="1100" b="1" i="0" u="none" strike="noStrike" kern="1200" cap="none" spc="0" normalizeH="0" baseline="0" noProof="0" dirty="0">
                <a:ln>
                  <a:noFill/>
                </a:ln>
                <a:solidFill>
                  <a:srgbClr val="1D1D1A"/>
                </a:solidFill>
                <a:effectLst/>
                <a:highlight>
                  <a:srgbClr val="FFFFFF"/>
                </a:highlight>
                <a:uLnTx/>
                <a:uFillTx/>
                <a:latin typeface="Arial" panose="020B0604020202020204"/>
                <a:ea typeface="等线" panose="02010600030101010101" pitchFamily="2" charset="-122"/>
                <a:cs typeface="Arial"/>
              </a:rPr>
              <a:t>Enable channel interpolation in the </a:t>
            </a:r>
            <a:r>
              <a:rPr lang="en-US" altLang="zh-CN" sz="1100" b="1" dirty="0">
                <a:solidFill>
                  <a:srgbClr val="1D1D1A"/>
                </a:solidFill>
                <a:highlight>
                  <a:srgbClr val="FFFFFF"/>
                </a:highlight>
                <a:latin typeface="Arial" panose="020B0604020202020204"/>
                <a:ea typeface="等线" panose="02010600030101010101" pitchFamily="2" charset="-122"/>
                <a:cs typeface="Arial"/>
              </a:rPr>
              <a:t>Partial Sounding</a:t>
            </a:r>
            <a:endParaRPr kumimoji="0" lang="en-US" altLang="zh-CN" sz="1100" b="1" i="0" u="none" strike="noStrike" kern="1200" cap="none" spc="0" normalizeH="0" baseline="0" noProof="0" dirty="0">
              <a:ln>
                <a:noFill/>
              </a:ln>
              <a:solidFill>
                <a:srgbClr val="1D1D1A"/>
              </a:solidFill>
              <a:effectLst/>
              <a:highlight>
                <a:srgbClr val="FFFFFF"/>
              </a:highlight>
              <a:uLnTx/>
              <a:uFillTx/>
              <a:latin typeface="Arial" panose="020B0604020202020204"/>
              <a:ea typeface="等线" panose="02010600030101010101" pitchFamily="2" charset="-122"/>
              <a:cs typeface="Arial"/>
            </a:endParaRPr>
          </a:p>
          <a:p>
            <a:pPr marL="634787" lvl="1" indent="-177587" defTabSz="913668">
              <a:spcAft>
                <a:spcPts val="300"/>
              </a:spcAft>
              <a:buSzPct val="80000"/>
              <a:buFont typeface="Arial" panose="020B0604020202020204" pitchFamily="34" charset="0"/>
              <a:buChar char="•"/>
              <a:defRPr/>
            </a:pPr>
            <a:r>
              <a:rPr lang="en-US" altLang="zh-CN" sz="1200" b="1" u="sng" dirty="0">
                <a:solidFill>
                  <a:srgbClr val="1D1D1A"/>
                </a:solidFill>
                <a:highlight>
                  <a:srgbClr val="FFFFFF"/>
                </a:highlight>
                <a:ea typeface="等线" panose="02010600030101010101" pitchFamily="2" charset="-122"/>
                <a:cs typeface="Arial"/>
              </a:rPr>
              <a:t>Spec impact: </a:t>
            </a:r>
            <a:r>
              <a:rPr lang="en-US" altLang="zh-CN" sz="1200" dirty="0">
                <a:solidFill>
                  <a:srgbClr val="1D1D1A"/>
                </a:solidFill>
                <a:highlight>
                  <a:srgbClr val="FFFFFF"/>
                </a:highlight>
                <a:ea typeface="等线" panose="02010600030101010101" pitchFamily="2" charset="-122"/>
                <a:cs typeface="Arial"/>
              </a:rPr>
              <a:t>to introduce SRS repetition pattern with multi-frequency domain starting positions for SRS repetition in each SRS frequency hop for partial sounding </a:t>
            </a:r>
            <a:r>
              <a:rPr kumimoji="0" lang="en-US" altLang="zh-CN" sz="1200" b="0" i="0" u="none" strike="noStrike" kern="1200" cap="none" spc="0" normalizeH="0" baseline="0" noProof="0" dirty="0">
                <a:ln>
                  <a:noFill/>
                </a:ln>
                <a:solidFill>
                  <a:srgbClr val="1D1D1A"/>
                </a:solidFill>
                <a:effectLst/>
                <a:highlight>
                  <a:srgbClr val="FFFFFF"/>
                </a:highlight>
                <a:uLnTx/>
                <a:uFillTx/>
                <a:latin typeface="Arial" panose="020B0604020202020204"/>
                <a:ea typeface="等线" panose="02010600030101010101" pitchFamily="2" charset="-122"/>
                <a:cs typeface="Arial"/>
              </a:rPr>
              <a:t>to </a:t>
            </a:r>
            <a:r>
              <a:rPr kumimoji="0" lang="en-US" altLang="zh-CN" sz="1200" b="0" i="0" u="none" strike="noStrike" kern="1200" cap="none" spc="0" normalizeH="0" baseline="0" noProof="0" dirty="0">
                <a:ln>
                  <a:noFill/>
                </a:ln>
                <a:solidFill>
                  <a:srgbClr val="1D1D1A"/>
                </a:solidFill>
                <a:effectLst/>
                <a:highlight>
                  <a:srgbClr val="FFFFFF"/>
                </a:highlight>
                <a:uLnTx/>
                <a:uFillTx/>
                <a:latin typeface="Arial" panose="020B0604020202020204"/>
                <a:ea typeface="等线" panose="02010600030101010101" pitchFamily="2" charset="-122"/>
                <a:cs typeface="Arial" panose="020B0604020202020204" pitchFamily="34" charset="0"/>
              </a:rPr>
              <a:t>enable channel interpolation</a:t>
            </a:r>
            <a:endParaRPr kumimoji="0" lang="en-US" altLang="zh-CN" sz="1200" b="0" i="0" u="none" strike="noStrike" kern="1200" cap="none" spc="0" normalizeH="0" baseline="0" noProof="0" dirty="0">
              <a:ln>
                <a:noFill/>
              </a:ln>
              <a:solidFill>
                <a:srgbClr val="1D1D1A"/>
              </a:solidFill>
              <a:effectLst/>
              <a:highlight>
                <a:srgbClr val="FFFFFF"/>
              </a:highlight>
              <a:uLnTx/>
              <a:uFillTx/>
              <a:latin typeface="Arial" panose="020B0604020202020204"/>
              <a:ea typeface="等线" panose="02010600030101010101" pitchFamily="2" charset="-122"/>
              <a:cs typeface="Arial"/>
            </a:endParaRPr>
          </a:p>
        </p:txBody>
      </p:sp>
      <p:sp>
        <p:nvSpPr>
          <p:cNvPr id="636" name="文本框 635">
            <a:extLst>
              <a:ext uri="{FF2B5EF4-FFF2-40B4-BE49-F238E27FC236}">
                <a16:creationId xmlns:a16="http://schemas.microsoft.com/office/drawing/2014/main" id="{126B32A7-A721-462C-A875-C82D6E709543}"/>
              </a:ext>
            </a:extLst>
          </p:cNvPr>
          <p:cNvSpPr txBox="1"/>
          <p:nvPr/>
        </p:nvSpPr>
        <p:spPr>
          <a:xfrm>
            <a:off x="539293" y="1524989"/>
            <a:ext cx="5288501" cy="338554"/>
          </a:xfrm>
          <a:prstGeom prst="rect">
            <a:avLst/>
          </a:prstGeom>
          <a:solidFill>
            <a:srgbClr val="FFFFFF"/>
          </a:solidFill>
        </p:spPr>
        <p:txBody>
          <a:bodyPr wrap="square" rtlCol="0">
            <a:spAutoFit/>
          </a:bodyPr>
          <a:lstStyle/>
          <a:p>
            <a:pPr marL="0" marR="0" lvl="0" indent="0" algn="ctr" defTabSz="1218195" rtl="0" eaLnBrk="1" fontAlgn="base" latinLnBrk="0" hangingPunct="1">
              <a:lnSpc>
                <a:spcPct val="100000"/>
              </a:lnSpc>
              <a:spcBef>
                <a:spcPct val="0"/>
              </a:spcBef>
              <a:spcAft>
                <a:spcPct val="0"/>
              </a:spcAft>
              <a:buClrTx/>
              <a:buSzTx/>
              <a:buFontTx/>
              <a:buNone/>
              <a:tabLst/>
              <a:defRPr/>
            </a:pPr>
            <a:r>
              <a:rPr lang="en-US" altLang="zh-CN" sz="1600" b="1" kern="0" dirty="0">
                <a:latin typeface="Arial" panose="020B0604020202020204"/>
                <a:ea typeface="微软雅黑"/>
                <a:cs typeface="Arial"/>
              </a:rPr>
              <a:t>Multi- frequency-domain starting positions in a Hop</a:t>
            </a:r>
            <a:endParaRPr kumimoji="0" lang="en-US" altLang="zh-CN" sz="1600" b="1" i="0" u="none" strike="noStrike" kern="0" cap="none" spc="0" normalizeH="0" baseline="0" noProof="0" dirty="0">
              <a:ln>
                <a:noFill/>
              </a:ln>
              <a:effectLst/>
              <a:uLnTx/>
              <a:uFillTx/>
              <a:latin typeface="Arial" panose="020B0604020202020204"/>
              <a:ea typeface="微软雅黑"/>
              <a:cs typeface="Arial"/>
            </a:endParaRPr>
          </a:p>
        </p:txBody>
      </p:sp>
      <p:sp>
        <p:nvSpPr>
          <p:cNvPr id="1497" name="矩形 1496"/>
          <p:cNvSpPr/>
          <p:nvPr/>
        </p:nvSpPr>
        <p:spPr>
          <a:xfrm>
            <a:off x="409552" y="4589807"/>
            <a:ext cx="2763898" cy="215444"/>
          </a:xfrm>
          <a:prstGeom prst="rect">
            <a:avLst/>
          </a:prstGeom>
        </p:spPr>
        <p:txBody>
          <a:bodyPr wrap="non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C00000"/>
                </a:solidFill>
                <a:effectLst/>
                <a:uLnTx/>
                <a:uFillTx/>
                <a:latin typeface="Arial" panose="020B0604020202020204"/>
                <a:ea typeface="黑体" panose="02010609060101010101" pitchFamily="49" charset="-122"/>
                <a:cs typeface="+mn-cs"/>
              </a:rPr>
              <a:t>Frequency equal-spaced </a:t>
            </a:r>
            <a:r>
              <a:rPr lang="en-US" altLang="zh-CN" sz="800" kern="0" dirty="0">
                <a:solidFill>
                  <a:srgbClr val="C00000"/>
                </a:solidFill>
                <a:latin typeface="Arial" panose="020B0604020202020204"/>
                <a:ea typeface="黑体" panose="02010609060101010101" pitchFamily="49" charset="-122"/>
              </a:rPr>
              <a:t>SRS repetition pattern</a:t>
            </a:r>
            <a:r>
              <a:rPr kumimoji="0" lang="en-US" altLang="zh-CN" sz="800" b="0" i="0" u="none" strike="noStrike" kern="0" cap="none" spc="0" normalizeH="0" baseline="0" noProof="0" dirty="0">
                <a:ln>
                  <a:noFill/>
                </a:ln>
                <a:solidFill>
                  <a:srgbClr val="C00000"/>
                </a:solidFill>
                <a:effectLst/>
                <a:uLnTx/>
                <a:uFillTx/>
                <a:latin typeface="Arial" panose="020B0604020202020204"/>
                <a:ea typeface="黑体" panose="02010609060101010101" pitchFamily="49" charset="-122"/>
                <a:cs typeface="+mn-cs"/>
              </a:rPr>
              <a:t> in a hop</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grpSp>
        <p:nvGrpSpPr>
          <p:cNvPr id="3719" name="组合 3718">
            <a:extLst>
              <a:ext uri="{FF2B5EF4-FFF2-40B4-BE49-F238E27FC236}">
                <a16:creationId xmlns:a16="http://schemas.microsoft.com/office/drawing/2014/main" id="{05658CEF-8293-45AB-92B9-377D1C538E3C}"/>
              </a:ext>
            </a:extLst>
          </p:cNvPr>
          <p:cNvGrpSpPr/>
          <p:nvPr/>
        </p:nvGrpSpPr>
        <p:grpSpPr>
          <a:xfrm>
            <a:off x="984877" y="3189205"/>
            <a:ext cx="325320" cy="1364555"/>
            <a:chOff x="690278" y="2746770"/>
            <a:chExt cx="325320" cy="1364555"/>
          </a:xfrm>
          <a:solidFill>
            <a:srgbClr val="FFFFFF"/>
          </a:solidFill>
        </p:grpSpPr>
        <p:grpSp>
          <p:nvGrpSpPr>
            <p:cNvPr id="4080" name="组合 4079">
              <a:extLst>
                <a:ext uri="{FF2B5EF4-FFF2-40B4-BE49-F238E27FC236}">
                  <a16:creationId xmlns:a16="http://schemas.microsoft.com/office/drawing/2014/main" id="{C38F2185-7003-4B51-883C-447570615C6B}"/>
                </a:ext>
              </a:extLst>
            </p:cNvPr>
            <p:cNvGrpSpPr/>
            <p:nvPr/>
          </p:nvGrpSpPr>
          <p:grpSpPr>
            <a:xfrm>
              <a:off x="690278" y="2746770"/>
              <a:ext cx="81502" cy="1364555"/>
              <a:chOff x="1119505" y="1037874"/>
              <a:chExt cx="274385" cy="4782251"/>
            </a:xfrm>
            <a:grpFill/>
          </p:grpSpPr>
          <p:sp>
            <p:nvSpPr>
              <p:cNvPr id="4132" name="矩形 4131">
                <a:extLst>
                  <a:ext uri="{FF2B5EF4-FFF2-40B4-BE49-F238E27FC236}">
                    <a16:creationId xmlns:a16="http://schemas.microsoft.com/office/drawing/2014/main" id="{040DBBA9-BB84-42F5-8E17-013C6CC532EF}"/>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3" name="矩形 4132">
                <a:extLst>
                  <a:ext uri="{FF2B5EF4-FFF2-40B4-BE49-F238E27FC236}">
                    <a16:creationId xmlns:a16="http://schemas.microsoft.com/office/drawing/2014/main" id="{7E4956FB-C923-4F5C-A55E-B0990CBEA416}"/>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4" name="矩形 4133">
                <a:extLst>
                  <a:ext uri="{FF2B5EF4-FFF2-40B4-BE49-F238E27FC236}">
                    <a16:creationId xmlns:a16="http://schemas.microsoft.com/office/drawing/2014/main" id="{0ED9EA38-C861-4617-9A71-959CAC245556}"/>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5" name="矩形 4134">
                <a:extLst>
                  <a:ext uri="{FF2B5EF4-FFF2-40B4-BE49-F238E27FC236}">
                    <a16:creationId xmlns:a16="http://schemas.microsoft.com/office/drawing/2014/main" id="{337B58B8-56BF-4B17-B270-D27B0DB1A667}"/>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6" name="矩形 4135">
                <a:extLst>
                  <a:ext uri="{FF2B5EF4-FFF2-40B4-BE49-F238E27FC236}">
                    <a16:creationId xmlns:a16="http://schemas.microsoft.com/office/drawing/2014/main" id="{C8D67804-908E-477F-ABEA-F26DF18B49F6}"/>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7" name="矩形 4136">
                <a:extLst>
                  <a:ext uri="{FF2B5EF4-FFF2-40B4-BE49-F238E27FC236}">
                    <a16:creationId xmlns:a16="http://schemas.microsoft.com/office/drawing/2014/main" id="{B0F1123E-CD9E-4828-84B8-BEB5E8A329A6}"/>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8" name="矩形 4137">
                <a:extLst>
                  <a:ext uri="{FF2B5EF4-FFF2-40B4-BE49-F238E27FC236}">
                    <a16:creationId xmlns:a16="http://schemas.microsoft.com/office/drawing/2014/main" id="{2B17DA2E-66DF-40CB-8AA8-1D52E206653C}"/>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9" name="矩形 4138">
                <a:extLst>
                  <a:ext uri="{FF2B5EF4-FFF2-40B4-BE49-F238E27FC236}">
                    <a16:creationId xmlns:a16="http://schemas.microsoft.com/office/drawing/2014/main" id="{DECFFB5D-24E6-4DE7-A4D0-F96D076BEE4C}"/>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0" name="矩形 4139">
                <a:extLst>
                  <a:ext uri="{FF2B5EF4-FFF2-40B4-BE49-F238E27FC236}">
                    <a16:creationId xmlns:a16="http://schemas.microsoft.com/office/drawing/2014/main" id="{81C1DAA6-437D-4FBD-AE5B-A3D170B26329}"/>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1" name="矩形 4140">
                <a:extLst>
                  <a:ext uri="{FF2B5EF4-FFF2-40B4-BE49-F238E27FC236}">
                    <a16:creationId xmlns:a16="http://schemas.microsoft.com/office/drawing/2014/main" id="{5D91382C-6624-47AA-AEB5-8D7CA047A4F6}"/>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2" name="矩形 4141">
                <a:extLst>
                  <a:ext uri="{FF2B5EF4-FFF2-40B4-BE49-F238E27FC236}">
                    <a16:creationId xmlns:a16="http://schemas.microsoft.com/office/drawing/2014/main" id="{7FCC7E2E-9F9C-40F5-BA1C-C16C4B27839D}"/>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3" name="矩形 4142">
                <a:extLst>
                  <a:ext uri="{FF2B5EF4-FFF2-40B4-BE49-F238E27FC236}">
                    <a16:creationId xmlns:a16="http://schemas.microsoft.com/office/drawing/2014/main" id="{3FB2C9A8-0CA9-4F1B-B80D-4B11D1E0BEE4}"/>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4" name="矩形 4143">
                <a:extLst>
                  <a:ext uri="{FF2B5EF4-FFF2-40B4-BE49-F238E27FC236}">
                    <a16:creationId xmlns:a16="http://schemas.microsoft.com/office/drawing/2014/main" id="{4A4C4DF6-0808-45AF-A018-467D333B1B81}"/>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5" name="矩形 4144">
                <a:extLst>
                  <a:ext uri="{FF2B5EF4-FFF2-40B4-BE49-F238E27FC236}">
                    <a16:creationId xmlns:a16="http://schemas.microsoft.com/office/drawing/2014/main" id="{BAD140B4-2B66-4323-8AE7-F41AB9930D50}"/>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6" name="矩形 4145">
                <a:extLst>
                  <a:ext uri="{FF2B5EF4-FFF2-40B4-BE49-F238E27FC236}">
                    <a16:creationId xmlns:a16="http://schemas.microsoft.com/office/drawing/2014/main" id="{FE35FFF2-0BF3-4288-A050-DA89F5827EB1}"/>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7" name="矩形 4146">
                <a:extLst>
                  <a:ext uri="{FF2B5EF4-FFF2-40B4-BE49-F238E27FC236}">
                    <a16:creationId xmlns:a16="http://schemas.microsoft.com/office/drawing/2014/main" id="{919EBCDC-A2EC-445D-BE31-F8B3C3C06A02}"/>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1" name="组合 4080">
              <a:extLst>
                <a:ext uri="{FF2B5EF4-FFF2-40B4-BE49-F238E27FC236}">
                  <a16:creationId xmlns:a16="http://schemas.microsoft.com/office/drawing/2014/main" id="{61DF38C1-11B1-4675-BAB3-341EA44D5D88}"/>
                </a:ext>
              </a:extLst>
            </p:cNvPr>
            <p:cNvGrpSpPr/>
            <p:nvPr/>
          </p:nvGrpSpPr>
          <p:grpSpPr>
            <a:xfrm>
              <a:off x="771336" y="2746770"/>
              <a:ext cx="81502" cy="1364555"/>
              <a:chOff x="1119505" y="1037874"/>
              <a:chExt cx="274385" cy="4782251"/>
            </a:xfrm>
            <a:grpFill/>
          </p:grpSpPr>
          <p:sp>
            <p:nvSpPr>
              <p:cNvPr id="4116" name="矩形 4115">
                <a:extLst>
                  <a:ext uri="{FF2B5EF4-FFF2-40B4-BE49-F238E27FC236}">
                    <a16:creationId xmlns:a16="http://schemas.microsoft.com/office/drawing/2014/main" id="{E40D2C5B-9411-477E-A370-76C5743D8178}"/>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7" name="矩形 4116">
                <a:extLst>
                  <a:ext uri="{FF2B5EF4-FFF2-40B4-BE49-F238E27FC236}">
                    <a16:creationId xmlns:a16="http://schemas.microsoft.com/office/drawing/2014/main" id="{95BCFDB7-E0D9-414F-8640-AFB2084FA9B6}"/>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8" name="矩形 4117">
                <a:extLst>
                  <a:ext uri="{FF2B5EF4-FFF2-40B4-BE49-F238E27FC236}">
                    <a16:creationId xmlns:a16="http://schemas.microsoft.com/office/drawing/2014/main" id="{746BCCED-C0C9-4BC3-92FA-24912185C69F}"/>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9" name="矩形 4118">
                <a:extLst>
                  <a:ext uri="{FF2B5EF4-FFF2-40B4-BE49-F238E27FC236}">
                    <a16:creationId xmlns:a16="http://schemas.microsoft.com/office/drawing/2014/main" id="{A15B91D4-4B03-43D7-BC7D-A2DF99C2C71A}"/>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0" name="矩形 4119">
                <a:extLst>
                  <a:ext uri="{FF2B5EF4-FFF2-40B4-BE49-F238E27FC236}">
                    <a16:creationId xmlns:a16="http://schemas.microsoft.com/office/drawing/2014/main" id="{972AAF00-BB78-4459-B9A6-D9E27DD2D7E4}"/>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1" name="矩形 4120">
                <a:extLst>
                  <a:ext uri="{FF2B5EF4-FFF2-40B4-BE49-F238E27FC236}">
                    <a16:creationId xmlns:a16="http://schemas.microsoft.com/office/drawing/2014/main" id="{A2804E72-1839-46FC-AC9A-954875C30A0F}"/>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2" name="矩形 4121">
                <a:extLst>
                  <a:ext uri="{FF2B5EF4-FFF2-40B4-BE49-F238E27FC236}">
                    <a16:creationId xmlns:a16="http://schemas.microsoft.com/office/drawing/2014/main" id="{2F9EA2B7-FBD3-46D7-818D-2326D51E64BD}"/>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3" name="矩形 4122">
                <a:extLst>
                  <a:ext uri="{FF2B5EF4-FFF2-40B4-BE49-F238E27FC236}">
                    <a16:creationId xmlns:a16="http://schemas.microsoft.com/office/drawing/2014/main" id="{0C53D1C1-B03C-490F-828C-1D23B1277E73}"/>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4" name="矩形 4123">
                <a:extLst>
                  <a:ext uri="{FF2B5EF4-FFF2-40B4-BE49-F238E27FC236}">
                    <a16:creationId xmlns:a16="http://schemas.microsoft.com/office/drawing/2014/main" id="{C0419AD1-ED2D-41A6-8A17-4BAF56BCF8ED}"/>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5" name="矩形 4124">
                <a:extLst>
                  <a:ext uri="{FF2B5EF4-FFF2-40B4-BE49-F238E27FC236}">
                    <a16:creationId xmlns:a16="http://schemas.microsoft.com/office/drawing/2014/main" id="{EE403B5D-5D05-4F4B-A93C-AF5C1728EE65}"/>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6" name="矩形 4125">
                <a:extLst>
                  <a:ext uri="{FF2B5EF4-FFF2-40B4-BE49-F238E27FC236}">
                    <a16:creationId xmlns:a16="http://schemas.microsoft.com/office/drawing/2014/main" id="{799C673B-8910-456D-92F3-2A81F75847E2}"/>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7" name="矩形 4126">
                <a:extLst>
                  <a:ext uri="{FF2B5EF4-FFF2-40B4-BE49-F238E27FC236}">
                    <a16:creationId xmlns:a16="http://schemas.microsoft.com/office/drawing/2014/main" id="{AC18C8D0-273A-4D08-BEA1-8DB944285DD6}"/>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8" name="矩形 4127">
                <a:extLst>
                  <a:ext uri="{FF2B5EF4-FFF2-40B4-BE49-F238E27FC236}">
                    <a16:creationId xmlns:a16="http://schemas.microsoft.com/office/drawing/2014/main" id="{EE1460EB-FEC0-4928-95BA-615968BC5102}"/>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9" name="矩形 4128">
                <a:extLst>
                  <a:ext uri="{FF2B5EF4-FFF2-40B4-BE49-F238E27FC236}">
                    <a16:creationId xmlns:a16="http://schemas.microsoft.com/office/drawing/2014/main" id="{E95F4721-C24D-4A4F-B3F9-8E591D746F60}"/>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0" name="矩形 4129">
                <a:extLst>
                  <a:ext uri="{FF2B5EF4-FFF2-40B4-BE49-F238E27FC236}">
                    <a16:creationId xmlns:a16="http://schemas.microsoft.com/office/drawing/2014/main" id="{885B0469-700D-4C7C-B4DF-BD7592329A2F}"/>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1" name="矩形 4130">
                <a:extLst>
                  <a:ext uri="{FF2B5EF4-FFF2-40B4-BE49-F238E27FC236}">
                    <a16:creationId xmlns:a16="http://schemas.microsoft.com/office/drawing/2014/main" id="{C9FC0EA4-B5CB-4975-87E3-AAEC6DAD2D1D}"/>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2" name="组合 4081">
              <a:extLst>
                <a:ext uri="{FF2B5EF4-FFF2-40B4-BE49-F238E27FC236}">
                  <a16:creationId xmlns:a16="http://schemas.microsoft.com/office/drawing/2014/main" id="{4ABEEB70-8805-4B81-9E29-50FF06AB8B30}"/>
                </a:ext>
              </a:extLst>
            </p:cNvPr>
            <p:cNvGrpSpPr/>
            <p:nvPr/>
          </p:nvGrpSpPr>
          <p:grpSpPr>
            <a:xfrm>
              <a:off x="853038" y="2746770"/>
              <a:ext cx="81502" cy="1364555"/>
              <a:chOff x="1119505" y="1037874"/>
              <a:chExt cx="274385" cy="4782251"/>
            </a:xfrm>
            <a:grpFill/>
          </p:grpSpPr>
          <p:sp>
            <p:nvSpPr>
              <p:cNvPr id="4100" name="矩形 4099">
                <a:extLst>
                  <a:ext uri="{FF2B5EF4-FFF2-40B4-BE49-F238E27FC236}">
                    <a16:creationId xmlns:a16="http://schemas.microsoft.com/office/drawing/2014/main" id="{405764EC-DE42-4C09-BF02-7EF9F3347F19}"/>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1" name="矩形 4100">
                <a:extLst>
                  <a:ext uri="{FF2B5EF4-FFF2-40B4-BE49-F238E27FC236}">
                    <a16:creationId xmlns:a16="http://schemas.microsoft.com/office/drawing/2014/main" id="{B26B825B-EB14-4DF5-8233-1A1D94EC0FCB}"/>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2" name="矩形 4101">
                <a:extLst>
                  <a:ext uri="{FF2B5EF4-FFF2-40B4-BE49-F238E27FC236}">
                    <a16:creationId xmlns:a16="http://schemas.microsoft.com/office/drawing/2014/main" id="{B2ECE7F9-EF7C-4497-BD03-EC1E8D8373DE}"/>
                  </a:ext>
                </a:extLst>
              </p:cNvPr>
              <p:cNvSpPr/>
              <p:nvPr/>
            </p:nvSpPr>
            <p:spPr>
              <a:xfrm rot="16200000">
                <a:off x="1107252" y="4935706"/>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3" name="矩形 4102">
                <a:extLst>
                  <a:ext uri="{FF2B5EF4-FFF2-40B4-BE49-F238E27FC236}">
                    <a16:creationId xmlns:a16="http://schemas.microsoft.com/office/drawing/2014/main" id="{B776D8D7-5CBE-4991-9BE4-50973D62879C}"/>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4" name="矩形 4103">
                <a:extLst>
                  <a:ext uri="{FF2B5EF4-FFF2-40B4-BE49-F238E27FC236}">
                    <a16:creationId xmlns:a16="http://schemas.microsoft.com/office/drawing/2014/main" id="{31DCBE20-F36A-4F55-BA80-CCBAE9239880}"/>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5" name="矩形 4104">
                <a:extLst>
                  <a:ext uri="{FF2B5EF4-FFF2-40B4-BE49-F238E27FC236}">
                    <a16:creationId xmlns:a16="http://schemas.microsoft.com/office/drawing/2014/main" id="{15741AA9-D50A-4303-848C-D892FD8146AC}"/>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6" name="矩形 4105">
                <a:extLst>
                  <a:ext uri="{FF2B5EF4-FFF2-40B4-BE49-F238E27FC236}">
                    <a16:creationId xmlns:a16="http://schemas.microsoft.com/office/drawing/2014/main" id="{D3A43701-D2C0-4395-92C6-9B2C72BF5B70}"/>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7" name="矩形 4106">
                <a:extLst>
                  <a:ext uri="{FF2B5EF4-FFF2-40B4-BE49-F238E27FC236}">
                    <a16:creationId xmlns:a16="http://schemas.microsoft.com/office/drawing/2014/main" id="{7BF1DDBB-B0B0-4534-9205-3A8320A61121}"/>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8" name="矩形 4107">
                <a:extLst>
                  <a:ext uri="{FF2B5EF4-FFF2-40B4-BE49-F238E27FC236}">
                    <a16:creationId xmlns:a16="http://schemas.microsoft.com/office/drawing/2014/main" id="{3479383C-E0B0-4BD7-8CFD-0E4A28B42F1E}"/>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9" name="矩形 4108">
                <a:extLst>
                  <a:ext uri="{FF2B5EF4-FFF2-40B4-BE49-F238E27FC236}">
                    <a16:creationId xmlns:a16="http://schemas.microsoft.com/office/drawing/2014/main" id="{EA61150F-4915-42A7-9E0D-022CCFF7F1D2}"/>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0" name="矩形 4109">
                <a:extLst>
                  <a:ext uri="{FF2B5EF4-FFF2-40B4-BE49-F238E27FC236}">
                    <a16:creationId xmlns:a16="http://schemas.microsoft.com/office/drawing/2014/main" id="{1C9B15EC-4390-4A12-8C9B-C0E69087B503}"/>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1" name="矩形 4110">
                <a:extLst>
                  <a:ext uri="{FF2B5EF4-FFF2-40B4-BE49-F238E27FC236}">
                    <a16:creationId xmlns:a16="http://schemas.microsoft.com/office/drawing/2014/main" id="{F015C02E-BEE5-4581-B5A4-8CB475E457BD}"/>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2" name="矩形 4111">
                <a:extLst>
                  <a:ext uri="{FF2B5EF4-FFF2-40B4-BE49-F238E27FC236}">
                    <a16:creationId xmlns:a16="http://schemas.microsoft.com/office/drawing/2014/main" id="{E9701AAA-8AD8-436B-9953-F7C0E6E5A50F}"/>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3" name="矩形 4112">
                <a:extLst>
                  <a:ext uri="{FF2B5EF4-FFF2-40B4-BE49-F238E27FC236}">
                    <a16:creationId xmlns:a16="http://schemas.microsoft.com/office/drawing/2014/main" id="{DE3A52A3-84F9-45DE-8247-B7013B0B960A}"/>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4" name="矩形 4113">
                <a:extLst>
                  <a:ext uri="{FF2B5EF4-FFF2-40B4-BE49-F238E27FC236}">
                    <a16:creationId xmlns:a16="http://schemas.microsoft.com/office/drawing/2014/main" id="{F19F877B-C7CE-43DF-8034-03FFE955A766}"/>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5" name="矩形 4114">
                <a:extLst>
                  <a:ext uri="{FF2B5EF4-FFF2-40B4-BE49-F238E27FC236}">
                    <a16:creationId xmlns:a16="http://schemas.microsoft.com/office/drawing/2014/main" id="{4745F8F4-E730-4920-BCB8-4AFDCC36D355}"/>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3" name="组合 4082">
              <a:extLst>
                <a:ext uri="{FF2B5EF4-FFF2-40B4-BE49-F238E27FC236}">
                  <a16:creationId xmlns:a16="http://schemas.microsoft.com/office/drawing/2014/main" id="{B857C283-0F51-478F-AE41-7AA89D62B25C}"/>
                </a:ext>
              </a:extLst>
            </p:cNvPr>
            <p:cNvGrpSpPr/>
            <p:nvPr/>
          </p:nvGrpSpPr>
          <p:grpSpPr>
            <a:xfrm>
              <a:off x="934096" y="2746770"/>
              <a:ext cx="81502" cy="1364555"/>
              <a:chOff x="1119505" y="1037874"/>
              <a:chExt cx="274385" cy="4782251"/>
            </a:xfrm>
            <a:grpFill/>
          </p:grpSpPr>
          <p:sp>
            <p:nvSpPr>
              <p:cNvPr id="4084" name="矩形 4083">
                <a:extLst>
                  <a:ext uri="{FF2B5EF4-FFF2-40B4-BE49-F238E27FC236}">
                    <a16:creationId xmlns:a16="http://schemas.microsoft.com/office/drawing/2014/main" id="{9FBA4097-5B32-449E-BDD1-246217FA1E9D}"/>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5" name="矩形 4084">
                <a:extLst>
                  <a:ext uri="{FF2B5EF4-FFF2-40B4-BE49-F238E27FC236}">
                    <a16:creationId xmlns:a16="http://schemas.microsoft.com/office/drawing/2014/main" id="{5C2A3F7F-FB7A-48A2-BE55-A477BF65F36F}"/>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6" name="矩形 4085">
                <a:extLst>
                  <a:ext uri="{FF2B5EF4-FFF2-40B4-BE49-F238E27FC236}">
                    <a16:creationId xmlns:a16="http://schemas.microsoft.com/office/drawing/2014/main" id="{6398507C-D433-4D95-B5A0-88E98127208D}"/>
                  </a:ext>
                </a:extLst>
              </p:cNvPr>
              <p:cNvSpPr/>
              <p:nvPr/>
            </p:nvSpPr>
            <p:spPr>
              <a:xfrm rot="16200000">
                <a:off x="1107252" y="4935706"/>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7" name="矩形 4086">
                <a:extLst>
                  <a:ext uri="{FF2B5EF4-FFF2-40B4-BE49-F238E27FC236}">
                    <a16:creationId xmlns:a16="http://schemas.microsoft.com/office/drawing/2014/main" id="{EF89ABFA-FE5A-41C8-86A6-9DF2A07821E3}"/>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8" name="矩形 4087">
                <a:extLst>
                  <a:ext uri="{FF2B5EF4-FFF2-40B4-BE49-F238E27FC236}">
                    <a16:creationId xmlns:a16="http://schemas.microsoft.com/office/drawing/2014/main" id="{FA0A0615-58BE-4C11-836C-816CC88802AF}"/>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9" name="矩形 4088">
                <a:extLst>
                  <a:ext uri="{FF2B5EF4-FFF2-40B4-BE49-F238E27FC236}">
                    <a16:creationId xmlns:a16="http://schemas.microsoft.com/office/drawing/2014/main" id="{F175E60D-4589-401A-9DBE-B875961EA8A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0" name="矩形 4089">
                <a:extLst>
                  <a:ext uri="{FF2B5EF4-FFF2-40B4-BE49-F238E27FC236}">
                    <a16:creationId xmlns:a16="http://schemas.microsoft.com/office/drawing/2014/main" id="{29BFD85D-981C-48C1-A168-F041FADA4A28}"/>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1" name="矩形 4090">
                <a:extLst>
                  <a:ext uri="{FF2B5EF4-FFF2-40B4-BE49-F238E27FC236}">
                    <a16:creationId xmlns:a16="http://schemas.microsoft.com/office/drawing/2014/main" id="{499C61AF-DF5F-432A-8A64-1051217F0C23}"/>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2" name="矩形 4091">
                <a:extLst>
                  <a:ext uri="{FF2B5EF4-FFF2-40B4-BE49-F238E27FC236}">
                    <a16:creationId xmlns:a16="http://schemas.microsoft.com/office/drawing/2014/main" id="{8B091682-A32E-46FF-8D0E-991887B36441}"/>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3" name="矩形 4092">
                <a:extLst>
                  <a:ext uri="{FF2B5EF4-FFF2-40B4-BE49-F238E27FC236}">
                    <a16:creationId xmlns:a16="http://schemas.microsoft.com/office/drawing/2014/main" id="{5F712F0D-30F8-4FC1-B87D-38EBEE0E0724}"/>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4" name="矩形 4093">
                <a:extLst>
                  <a:ext uri="{FF2B5EF4-FFF2-40B4-BE49-F238E27FC236}">
                    <a16:creationId xmlns:a16="http://schemas.microsoft.com/office/drawing/2014/main" id="{FFA5A393-26FA-44D2-BF70-75F6E2651A5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5" name="矩形 4094">
                <a:extLst>
                  <a:ext uri="{FF2B5EF4-FFF2-40B4-BE49-F238E27FC236}">
                    <a16:creationId xmlns:a16="http://schemas.microsoft.com/office/drawing/2014/main" id="{D81D2081-F8CD-4683-9541-6A1BCA0F758C}"/>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6" name="矩形 4095">
                <a:extLst>
                  <a:ext uri="{FF2B5EF4-FFF2-40B4-BE49-F238E27FC236}">
                    <a16:creationId xmlns:a16="http://schemas.microsoft.com/office/drawing/2014/main" id="{58FDCE52-A554-4030-9A0B-DDD6F39717E1}"/>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7" name="矩形 4096">
                <a:extLst>
                  <a:ext uri="{FF2B5EF4-FFF2-40B4-BE49-F238E27FC236}">
                    <a16:creationId xmlns:a16="http://schemas.microsoft.com/office/drawing/2014/main" id="{57C4B474-5B5C-4417-9B26-A903C9CA1476}"/>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8" name="矩形 4097">
                <a:extLst>
                  <a:ext uri="{FF2B5EF4-FFF2-40B4-BE49-F238E27FC236}">
                    <a16:creationId xmlns:a16="http://schemas.microsoft.com/office/drawing/2014/main" id="{C19235AD-D30D-4E78-BAC9-CC6EE6BB80F0}"/>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9" name="矩形 4098">
                <a:extLst>
                  <a:ext uri="{FF2B5EF4-FFF2-40B4-BE49-F238E27FC236}">
                    <a16:creationId xmlns:a16="http://schemas.microsoft.com/office/drawing/2014/main" id="{1D7E9F81-0787-4DCE-B5DA-5E717B691171}"/>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0" name="组合 3719">
            <a:extLst>
              <a:ext uri="{FF2B5EF4-FFF2-40B4-BE49-F238E27FC236}">
                <a16:creationId xmlns:a16="http://schemas.microsoft.com/office/drawing/2014/main" id="{5F01B435-3C8C-49A3-9EFE-C8980E1AAC34}"/>
              </a:ext>
            </a:extLst>
          </p:cNvPr>
          <p:cNvGrpSpPr/>
          <p:nvPr/>
        </p:nvGrpSpPr>
        <p:grpSpPr>
          <a:xfrm>
            <a:off x="1597927" y="3189205"/>
            <a:ext cx="325226" cy="1364555"/>
            <a:chOff x="1114185" y="2746770"/>
            <a:chExt cx="325226" cy="1364555"/>
          </a:xfrm>
          <a:solidFill>
            <a:srgbClr val="FFFFFF"/>
          </a:solidFill>
        </p:grpSpPr>
        <p:grpSp>
          <p:nvGrpSpPr>
            <p:cNvPr id="4012" name="组合 4011">
              <a:extLst>
                <a:ext uri="{FF2B5EF4-FFF2-40B4-BE49-F238E27FC236}">
                  <a16:creationId xmlns:a16="http://schemas.microsoft.com/office/drawing/2014/main" id="{FDA88C43-8684-4816-A85C-31FA276414CC}"/>
                </a:ext>
              </a:extLst>
            </p:cNvPr>
            <p:cNvGrpSpPr/>
            <p:nvPr/>
          </p:nvGrpSpPr>
          <p:grpSpPr>
            <a:xfrm>
              <a:off x="1114185" y="2746770"/>
              <a:ext cx="81502" cy="1364555"/>
              <a:chOff x="1830705" y="1037874"/>
              <a:chExt cx="274385" cy="4782251"/>
            </a:xfrm>
            <a:grpFill/>
          </p:grpSpPr>
          <p:sp>
            <p:nvSpPr>
              <p:cNvPr id="4064" name="矩形 4063">
                <a:extLst>
                  <a:ext uri="{FF2B5EF4-FFF2-40B4-BE49-F238E27FC236}">
                    <a16:creationId xmlns:a16="http://schemas.microsoft.com/office/drawing/2014/main" id="{767B1A9C-C7EF-4523-8040-2025E5246764}"/>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5" name="矩形 4064">
                <a:extLst>
                  <a:ext uri="{FF2B5EF4-FFF2-40B4-BE49-F238E27FC236}">
                    <a16:creationId xmlns:a16="http://schemas.microsoft.com/office/drawing/2014/main" id="{B260ABAE-B79C-4C52-ACB9-44FA37D29BE2}"/>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6" name="矩形 4065">
                <a:extLst>
                  <a:ext uri="{FF2B5EF4-FFF2-40B4-BE49-F238E27FC236}">
                    <a16:creationId xmlns:a16="http://schemas.microsoft.com/office/drawing/2014/main" id="{E1BAA8E7-C559-4FB1-9543-AD22DBBE1DC7}"/>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7" name="矩形 4066">
                <a:extLst>
                  <a:ext uri="{FF2B5EF4-FFF2-40B4-BE49-F238E27FC236}">
                    <a16:creationId xmlns:a16="http://schemas.microsoft.com/office/drawing/2014/main" id="{91181B45-3806-4BA6-9FDB-34039596BB26}"/>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8" name="矩形 4067">
                <a:extLst>
                  <a:ext uri="{FF2B5EF4-FFF2-40B4-BE49-F238E27FC236}">
                    <a16:creationId xmlns:a16="http://schemas.microsoft.com/office/drawing/2014/main" id="{2E8B7470-AE96-4CDF-B0EC-5A6663599197}"/>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9" name="矩形 4068">
                <a:extLst>
                  <a:ext uri="{FF2B5EF4-FFF2-40B4-BE49-F238E27FC236}">
                    <a16:creationId xmlns:a16="http://schemas.microsoft.com/office/drawing/2014/main" id="{61702398-FB9F-4068-90E4-64920A9BE7A0}"/>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0" name="矩形 4069">
                <a:extLst>
                  <a:ext uri="{FF2B5EF4-FFF2-40B4-BE49-F238E27FC236}">
                    <a16:creationId xmlns:a16="http://schemas.microsoft.com/office/drawing/2014/main" id="{6E5046D8-1AC0-4705-A1A7-7F4C26B4CE88}"/>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1" name="矩形 4070">
                <a:extLst>
                  <a:ext uri="{FF2B5EF4-FFF2-40B4-BE49-F238E27FC236}">
                    <a16:creationId xmlns:a16="http://schemas.microsoft.com/office/drawing/2014/main" id="{D6CFA3B8-FD3B-4ED0-AD33-20CFB6A12E92}"/>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2" name="矩形 4071">
                <a:extLst>
                  <a:ext uri="{FF2B5EF4-FFF2-40B4-BE49-F238E27FC236}">
                    <a16:creationId xmlns:a16="http://schemas.microsoft.com/office/drawing/2014/main" id="{3405E72D-E16E-4348-9C8F-32658107A9CA}"/>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3" name="矩形 4072">
                <a:extLst>
                  <a:ext uri="{FF2B5EF4-FFF2-40B4-BE49-F238E27FC236}">
                    <a16:creationId xmlns:a16="http://schemas.microsoft.com/office/drawing/2014/main" id="{009F7915-3852-468F-A2AC-D71430AF1445}"/>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4" name="矩形 4073">
                <a:extLst>
                  <a:ext uri="{FF2B5EF4-FFF2-40B4-BE49-F238E27FC236}">
                    <a16:creationId xmlns:a16="http://schemas.microsoft.com/office/drawing/2014/main" id="{6696C98D-D214-481C-8A62-E55E18C1F945}"/>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5" name="矩形 4074">
                <a:extLst>
                  <a:ext uri="{FF2B5EF4-FFF2-40B4-BE49-F238E27FC236}">
                    <a16:creationId xmlns:a16="http://schemas.microsoft.com/office/drawing/2014/main" id="{F4CB0F4C-E83A-457E-ACE6-46701428BCE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6" name="矩形 4075">
                <a:extLst>
                  <a:ext uri="{FF2B5EF4-FFF2-40B4-BE49-F238E27FC236}">
                    <a16:creationId xmlns:a16="http://schemas.microsoft.com/office/drawing/2014/main" id="{25318414-C2D6-4A8D-9B6C-44F7DDDADA56}"/>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7" name="矩形 4076">
                <a:extLst>
                  <a:ext uri="{FF2B5EF4-FFF2-40B4-BE49-F238E27FC236}">
                    <a16:creationId xmlns:a16="http://schemas.microsoft.com/office/drawing/2014/main" id="{B36EC427-FC8B-4385-B548-1A7C7D3C2784}"/>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8" name="矩形 4077">
                <a:extLst>
                  <a:ext uri="{FF2B5EF4-FFF2-40B4-BE49-F238E27FC236}">
                    <a16:creationId xmlns:a16="http://schemas.microsoft.com/office/drawing/2014/main" id="{0BAD794F-B767-4E8E-B8D9-0B3AF96E0EE8}"/>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9" name="矩形 4078">
                <a:extLst>
                  <a:ext uri="{FF2B5EF4-FFF2-40B4-BE49-F238E27FC236}">
                    <a16:creationId xmlns:a16="http://schemas.microsoft.com/office/drawing/2014/main" id="{683A3765-28BA-405C-9DE3-4DFF739AC1A3}"/>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3" name="组合 4012">
              <a:extLst>
                <a:ext uri="{FF2B5EF4-FFF2-40B4-BE49-F238E27FC236}">
                  <a16:creationId xmlns:a16="http://schemas.microsoft.com/office/drawing/2014/main" id="{55345FA1-6FE2-4491-AF63-0228E65F87E7}"/>
                </a:ext>
              </a:extLst>
            </p:cNvPr>
            <p:cNvGrpSpPr/>
            <p:nvPr/>
          </p:nvGrpSpPr>
          <p:grpSpPr>
            <a:xfrm>
              <a:off x="1195495" y="2746770"/>
              <a:ext cx="81502" cy="1364555"/>
              <a:chOff x="1830705" y="1037874"/>
              <a:chExt cx="274385" cy="4782251"/>
            </a:xfrm>
            <a:grpFill/>
          </p:grpSpPr>
          <p:sp>
            <p:nvSpPr>
              <p:cNvPr id="4048" name="矩形 4047">
                <a:extLst>
                  <a:ext uri="{FF2B5EF4-FFF2-40B4-BE49-F238E27FC236}">
                    <a16:creationId xmlns:a16="http://schemas.microsoft.com/office/drawing/2014/main" id="{7A2EE1E8-8B73-42AD-8E4D-816A7EF176C8}"/>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9" name="矩形 4048">
                <a:extLst>
                  <a:ext uri="{FF2B5EF4-FFF2-40B4-BE49-F238E27FC236}">
                    <a16:creationId xmlns:a16="http://schemas.microsoft.com/office/drawing/2014/main" id="{C8ECB9A0-A506-42D8-8635-11FA2A19D212}"/>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0" name="矩形 4049">
                <a:extLst>
                  <a:ext uri="{FF2B5EF4-FFF2-40B4-BE49-F238E27FC236}">
                    <a16:creationId xmlns:a16="http://schemas.microsoft.com/office/drawing/2014/main" id="{2D777FD1-EC15-4453-968E-6CF6333F2FF1}"/>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1" name="矩形 4050">
                <a:extLst>
                  <a:ext uri="{FF2B5EF4-FFF2-40B4-BE49-F238E27FC236}">
                    <a16:creationId xmlns:a16="http://schemas.microsoft.com/office/drawing/2014/main" id="{90A26BE0-275C-4C00-823C-7E4B569E6DB0}"/>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2" name="矩形 4051">
                <a:extLst>
                  <a:ext uri="{FF2B5EF4-FFF2-40B4-BE49-F238E27FC236}">
                    <a16:creationId xmlns:a16="http://schemas.microsoft.com/office/drawing/2014/main" id="{742547E5-7DD8-4EFC-B882-D2B6F47087C9}"/>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3" name="矩形 4052">
                <a:extLst>
                  <a:ext uri="{FF2B5EF4-FFF2-40B4-BE49-F238E27FC236}">
                    <a16:creationId xmlns:a16="http://schemas.microsoft.com/office/drawing/2014/main" id="{76975211-C647-4AFE-B029-CF054738F473}"/>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4" name="矩形 4053">
                <a:extLst>
                  <a:ext uri="{FF2B5EF4-FFF2-40B4-BE49-F238E27FC236}">
                    <a16:creationId xmlns:a16="http://schemas.microsoft.com/office/drawing/2014/main" id="{8A7DD3DC-CFB5-4BC3-91FD-B1FD094BF72B}"/>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5" name="矩形 4054">
                <a:extLst>
                  <a:ext uri="{FF2B5EF4-FFF2-40B4-BE49-F238E27FC236}">
                    <a16:creationId xmlns:a16="http://schemas.microsoft.com/office/drawing/2014/main" id="{B20320A4-2A7A-4B84-A7BA-266EFE78FAF2}"/>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6" name="矩形 4055">
                <a:extLst>
                  <a:ext uri="{FF2B5EF4-FFF2-40B4-BE49-F238E27FC236}">
                    <a16:creationId xmlns:a16="http://schemas.microsoft.com/office/drawing/2014/main" id="{E51C8E8B-85D1-410D-AE6B-7DE33FA316B9}"/>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7" name="矩形 4056">
                <a:extLst>
                  <a:ext uri="{FF2B5EF4-FFF2-40B4-BE49-F238E27FC236}">
                    <a16:creationId xmlns:a16="http://schemas.microsoft.com/office/drawing/2014/main" id="{C7C5C37D-53E3-4021-B9A3-3E319CC3302D}"/>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8" name="矩形 4057">
                <a:extLst>
                  <a:ext uri="{FF2B5EF4-FFF2-40B4-BE49-F238E27FC236}">
                    <a16:creationId xmlns:a16="http://schemas.microsoft.com/office/drawing/2014/main" id="{535AAA59-40FE-465B-A2FE-2B9DEB0EE5F3}"/>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9" name="矩形 4058">
                <a:extLst>
                  <a:ext uri="{FF2B5EF4-FFF2-40B4-BE49-F238E27FC236}">
                    <a16:creationId xmlns:a16="http://schemas.microsoft.com/office/drawing/2014/main" id="{18D33B9A-51E8-460A-BA1A-FCF472B52D0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0" name="矩形 4059">
                <a:extLst>
                  <a:ext uri="{FF2B5EF4-FFF2-40B4-BE49-F238E27FC236}">
                    <a16:creationId xmlns:a16="http://schemas.microsoft.com/office/drawing/2014/main" id="{FA64CB06-A2D0-47E4-AEDD-D39878A9DE9D}"/>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1" name="矩形 4060">
                <a:extLst>
                  <a:ext uri="{FF2B5EF4-FFF2-40B4-BE49-F238E27FC236}">
                    <a16:creationId xmlns:a16="http://schemas.microsoft.com/office/drawing/2014/main" id="{C1E64A17-498D-4A7A-960C-77D18ED2F29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2" name="矩形 4061">
                <a:extLst>
                  <a:ext uri="{FF2B5EF4-FFF2-40B4-BE49-F238E27FC236}">
                    <a16:creationId xmlns:a16="http://schemas.microsoft.com/office/drawing/2014/main" id="{BD7BEA11-C4F1-4C1B-AF53-D43CF3D8571B}"/>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3" name="矩形 4062">
                <a:extLst>
                  <a:ext uri="{FF2B5EF4-FFF2-40B4-BE49-F238E27FC236}">
                    <a16:creationId xmlns:a16="http://schemas.microsoft.com/office/drawing/2014/main" id="{6360B8E9-AAD6-4B6F-A34B-40CAAE2A464A}"/>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4" name="组合 4013">
              <a:extLst>
                <a:ext uri="{FF2B5EF4-FFF2-40B4-BE49-F238E27FC236}">
                  <a16:creationId xmlns:a16="http://schemas.microsoft.com/office/drawing/2014/main" id="{597F17DA-AA19-4C5D-BDF1-A249755191B3}"/>
                </a:ext>
              </a:extLst>
            </p:cNvPr>
            <p:cNvGrpSpPr/>
            <p:nvPr/>
          </p:nvGrpSpPr>
          <p:grpSpPr>
            <a:xfrm>
              <a:off x="1276599" y="2746770"/>
              <a:ext cx="81502" cy="1364555"/>
              <a:chOff x="1830705" y="1037874"/>
              <a:chExt cx="274385" cy="4782251"/>
            </a:xfrm>
            <a:grpFill/>
          </p:grpSpPr>
          <p:sp>
            <p:nvSpPr>
              <p:cNvPr id="4032" name="矩形 4031">
                <a:extLst>
                  <a:ext uri="{FF2B5EF4-FFF2-40B4-BE49-F238E27FC236}">
                    <a16:creationId xmlns:a16="http://schemas.microsoft.com/office/drawing/2014/main" id="{EE1C6DF6-9E7C-4F1E-A757-DCF7693675E8}"/>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3" name="矩形 4032">
                <a:extLst>
                  <a:ext uri="{FF2B5EF4-FFF2-40B4-BE49-F238E27FC236}">
                    <a16:creationId xmlns:a16="http://schemas.microsoft.com/office/drawing/2014/main" id="{15157A80-97FA-46CF-A331-7F6491D7039D}"/>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4" name="矩形 4033">
                <a:extLst>
                  <a:ext uri="{FF2B5EF4-FFF2-40B4-BE49-F238E27FC236}">
                    <a16:creationId xmlns:a16="http://schemas.microsoft.com/office/drawing/2014/main" id="{39CC914C-C9C9-4C44-8B8D-E7DEF3E6ACF2}"/>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5" name="矩形 4034">
                <a:extLst>
                  <a:ext uri="{FF2B5EF4-FFF2-40B4-BE49-F238E27FC236}">
                    <a16:creationId xmlns:a16="http://schemas.microsoft.com/office/drawing/2014/main" id="{50ACC2B9-4581-4CBC-B28D-4755646C65B4}"/>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6" name="矩形 4035">
                <a:extLst>
                  <a:ext uri="{FF2B5EF4-FFF2-40B4-BE49-F238E27FC236}">
                    <a16:creationId xmlns:a16="http://schemas.microsoft.com/office/drawing/2014/main" id="{930741D2-E3D3-4E5D-8438-D31D9599EFDF}"/>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7" name="矩形 4036">
                <a:extLst>
                  <a:ext uri="{FF2B5EF4-FFF2-40B4-BE49-F238E27FC236}">
                    <a16:creationId xmlns:a16="http://schemas.microsoft.com/office/drawing/2014/main" id="{133E05DF-64C8-4BA6-941C-3374A3163D95}"/>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8" name="矩形 4037">
                <a:extLst>
                  <a:ext uri="{FF2B5EF4-FFF2-40B4-BE49-F238E27FC236}">
                    <a16:creationId xmlns:a16="http://schemas.microsoft.com/office/drawing/2014/main" id="{08449001-E2B8-4CFB-935F-B0ADAE743224}"/>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9" name="矩形 4038">
                <a:extLst>
                  <a:ext uri="{FF2B5EF4-FFF2-40B4-BE49-F238E27FC236}">
                    <a16:creationId xmlns:a16="http://schemas.microsoft.com/office/drawing/2014/main" id="{71A3B28B-5653-44F1-9F6F-CFB1FB08A6C4}"/>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0" name="矩形 4039">
                <a:extLst>
                  <a:ext uri="{FF2B5EF4-FFF2-40B4-BE49-F238E27FC236}">
                    <a16:creationId xmlns:a16="http://schemas.microsoft.com/office/drawing/2014/main" id="{EA36ED3F-FA0E-42CC-9C3A-1D922AB3BAC0}"/>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1" name="矩形 4040">
                <a:extLst>
                  <a:ext uri="{FF2B5EF4-FFF2-40B4-BE49-F238E27FC236}">
                    <a16:creationId xmlns:a16="http://schemas.microsoft.com/office/drawing/2014/main" id="{4D23B526-6D0F-4644-8BC1-C116703535F6}"/>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2" name="矩形 4041">
                <a:extLst>
                  <a:ext uri="{FF2B5EF4-FFF2-40B4-BE49-F238E27FC236}">
                    <a16:creationId xmlns:a16="http://schemas.microsoft.com/office/drawing/2014/main" id="{C2ACC685-ECC0-49C7-9BC0-7FC38C269122}"/>
                  </a:ext>
                </a:extLst>
              </p:cNvPr>
              <p:cNvSpPr/>
              <p:nvPr/>
            </p:nvSpPr>
            <p:spPr>
              <a:xfrm rot="16200000">
                <a:off x="1818452" y="2544581"/>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3" name="矩形 4042">
                <a:extLst>
                  <a:ext uri="{FF2B5EF4-FFF2-40B4-BE49-F238E27FC236}">
                    <a16:creationId xmlns:a16="http://schemas.microsoft.com/office/drawing/2014/main" id="{0DA06E00-02C5-42FF-A1D7-C3CD933EA41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4" name="矩形 4043">
                <a:extLst>
                  <a:ext uri="{FF2B5EF4-FFF2-40B4-BE49-F238E27FC236}">
                    <a16:creationId xmlns:a16="http://schemas.microsoft.com/office/drawing/2014/main" id="{E9B3DA2E-CD99-492E-A5E8-890937C3F03D}"/>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5" name="矩形 4044">
                <a:extLst>
                  <a:ext uri="{FF2B5EF4-FFF2-40B4-BE49-F238E27FC236}">
                    <a16:creationId xmlns:a16="http://schemas.microsoft.com/office/drawing/2014/main" id="{54BD3D66-524F-456C-BB3C-38EDB8B6DF26}"/>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6" name="矩形 4045">
                <a:extLst>
                  <a:ext uri="{FF2B5EF4-FFF2-40B4-BE49-F238E27FC236}">
                    <a16:creationId xmlns:a16="http://schemas.microsoft.com/office/drawing/2014/main" id="{517D3069-697D-4A91-BF27-0F982DBEEA7A}"/>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7" name="矩形 4046">
                <a:extLst>
                  <a:ext uri="{FF2B5EF4-FFF2-40B4-BE49-F238E27FC236}">
                    <a16:creationId xmlns:a16="http://schemas.microsoft.com/office/drawing/2014/main" id="{A292C836-0528-4639-9F4D-C2A47C322428}"/>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5" name="组合 4014">
              <a:extLst>
                <a:ext uri="{FF2B5EF4-FFF2-40B4-BE49-F238E27FC236}">
                  <a16:creationId xmlns:a16="http://schemas.microsoft.com/office/drawing/2014/main" id="{50D68DCB-2EEC-4FB0-98C4-473209F3189C}"/>
                </a:ext>
              </a:extLst>
            </p:cNvPr>
            <p:cNvGrpSpPr/>
            <p:nvPr/>
          </p:nvGrpSpPr>
          <p:grpSpPr>
            <a:xfrm>
              <a:off x="1357909" y="2746770"/>
              <a:ext cx="81502" cy="1364555"/>
              <a:chOff x="1830705" y="1037874"/>
              <a:chExt cx="274385" cy="4782251"/>
            </a:xfrm>
            <a:grpFill/>
          </p:grpSpPr>
          <p:sp>
            <p:nvSpPr>
              <p:cNvPr id="4016" name="矩形 4015">
                <a:extLst>
                  <a:ext uri="{FF2B5EF4-FFF2-40B4-BE49-F238E27FC236}">
                    <a16:creationId xmlns:a16="http://schemas.microsoft.com/office/drawing/2014/main" id="{D367B1B5-E2E1-4283-B03C-84585F7D9202}"/>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7" name="矩形 4016">
                <a:extLst>
                  <a:ext uri="{FF2B5EF4-FFF2-40B4-BE49-F238E27FC236}">
                    <a16:creationId xmlns:a16="http://schemas.microsoft.com/office/drawing/2014/main" id="{C87668B6-EF32-4AD2-B0CA-0436A4D8E69E}"/>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8" name="矩形 4017">
                <a:extLst>
                  <a:ext uri="{FF2B5EF4-FFF2-40B4-BE49-F238E27FC236}">
                    <a16:creationId xmlns:a16="http://schemas.microsoft.com/office/drawing/2014/main" id="{8425FD2C-75F2-49C0-9CCC-E7DDF59B11FB}"/>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9" name="矩形 4018">
                <a:extLst>
                  <a:ext uri="{FF2B5EF4-FFF2-40B4-BE49-F238E27FC236}">
                    <a16:creationId xmlns:a16="http://schemas.microsoft.com/office/drawing/2014/main" id="{1DF1C068-AC9B-4900-813B-B1344C50FC96}"/>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0" name="矩形 4019">
                <a:extLst>
                  <a:ext uri="{FF2B5EF4-FFF2-40B4-BE49-F238E27FC236}">
                    <a16:creationId xmlns:a16="http://schemas.microsoft.com/office/drawing/2014/main" id="{7A6F73B0-6DCE-416E-B175-D8C0FB0E1F26}"/>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1" name="矩形 4020">
                <a:extLst>
                  <a:ext uri="{FF2B5EF4-FFF2-40B4-BE49-F238E27FC236}">
                    <a16:creationId xmlns:a16="http://schemas.microsoft.com/office/drawing/2014/main" id="{07903702-608C-4603-8DE6-15B3747BDB39}"/>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2" name="矩形 4021">
                <a:extLst>
                  <a:ext uri="{FF2B5EF4-FFF2-40B4-BE49-F238E27FC236}">
                    <a16:creationId xmlns:a16="http://schemas.microsoft.com/office/drawing/2014/main" id="{5142058E-CA94-4F05-A367-D3602B35F360}"/>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3" name="矩形 4022">
                <a:extLst>
                  <a:ext uri="{FF2B5EF4-FFF2-40B4-BE49-F238E27FC236}">
                    <a16:creationId xmlns:a16="http://schemas.microsoft.com/office/drawing/2014/main" id="{9146712D-F1E7-4013-8F38-645B94D4276E}"/>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4" name="矩形 4023">
                <a:extLst>
                  <a:ext uri="{FF2B5EF4-FFF2-40B4-BE49-F238E27FC236}">
                    <a16:creationId xmlns:a16="http://schemas.microsoft.com/office/drawing/2014/main" id="{BE4FD00B-2FBC-4956-8600-7B7A2CDF8BD2}"/>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5" name="矩形 4024">
                <a:extLst>
                  <a:ext uri="{FF2B5EF4-FFF2-40B4-BE49-F238E27FC236}">
                    <a16:creationId xmlns:a16="http://schemas.microsoft.com/office/drawing/2014/main" id="{CC6A40BA-05A9-4321-BD09-383F70713DF2}"/>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6" name="矩形 4025">
                <a:extLst>
                  <a:ext uri="{FF2B5EF4-FFF2-40B4-BE49-F238E27FC236}">
                    <a16:creationId xmlns:a16="http://schemas.microsoft.com/office/drawing/2014/main" id="{06785542-0BE8-4F22-9482-7662B32680D7}"/>
                  </a:ext>
                </a:extLst>
              </p:cNvPr>
              <p:cNvSpPr/>
              <p:nvPr/>
            </p:nvSpPr>
            <p:spPr>
              <a:xfrm rot="16200000">
                <a:off x="1818452" y="2544581"/>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7" name="矩形 4026">
                <a:extLst>
                  <a:ext uri="{FF2B5EF4-FFF2-40B4-BE49-F238E27FC236}">
                    <a16:creationId xmlns:a16="http://schemas.microsoft.com/office/drawing/2014/main" id="{024ECB99-16BE-4683-948A-5110D39600F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8" name="矩形 4027">
                <a:extLst>
                  <a:ext uri="{FF2B5EF4-FFF2-40B4-BE49-F238E27FC236}">
                    <a16:creationId xmlns:a16="http://schemas.microsoft.com/office/drawing/2014/main" id="{F82A89F2-4084-4A53-8214-A821F46AC502}"/>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9" name="矩形 4028">
                <a:extLst>
                  <a:ext uri="{FF2B5EF4-FFF2-40B4-BE49-F238E27FC236}">
                    <a16:creationId xmlns:a16="http://schemas.microsoft.com/office/drawing/2014/main" id="{11CD01CD-D399-4486-969B-FC597BF9AE9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0" name="矩形 4029">
                <a:extLst>
                  <a:ext uri="{FF2B5EF4-FFF2-40B4-BE49-F238E27FC236}">
                    <a16:creationId xmlns:a16="http://schemas.microsoft.com/office/drawing/2014/main" id="{27F1035B-5C31-4B6B-A73C-2602FC47D26D}"/>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1" name="矩形 4030">
                <a:extLst>
                  <a:ext uri="{FF2B5EF4-FFF2-40B4-BE49-F238E27FC236}">
                    <a16:creationId xmlns:a16="http://schemas.microsoft.com/office/drawing/2014/main" id="{493F3E42-366E-49F5-8BD2-02FFB48FB5C5}"/>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1" name="组合 3720">
            <a:extLst>
              <a:ext uri="{FF2B5EF4-FFF2-40B4-BE49-F238E27FC236}">
                <a16:creationId xmlns:a16="http://schemas.microsoft.com/office/drawing/2014/main" id="{3251CA0A-74FC-43F9-A5FA-BED1A522DE25}"/>
              </a:ext>
            </a:extLst>
          </p:cNvPr>
          <p:cNvGrpSpPr/>
          <p:nvPr/>
        </p:nvGrpSpPr>
        <p:grpSpPr>
          <a:xfrm>
            <a:off x="2210883" y="3189205"/>
            <a:ext cx="325320" cy="1364555"/>
            <a:chOff x="1578759" y="2749141"/>
            <a:chExt cx="325320" cy="1364555"/>
          </a:xfrm>
          <a:solidFill>
            <a:srgbClr val="FFFFFF"/>
          </a:solidFill>
        </p:grpSpPr>
        <p:grpSp>
          <p:nvGrpSpPr>
            <p:cNvPr id="3944" name="组合 3943">
              <a:extLst>
                <a:ext uri="{FF2B5EF4-FFF2-40B4-BE49-F238E27FC236}">
                  <a16:creationId xmlns:a16="http://schemas.microsoft.com/office/drawing/2014/main" id="{B2E4462F-DC04-4978-A088-0CD98FEA3AEC}"/>
                </a:ext>
              </a:extLst>
            </p:cNvPr>
            <p:cNvGrpSpPr/>
            <p:nvPr/>
          </p:nvGrpSpPr>
          <p:grpSpPr>
            <a:xfrm>
              <a:off x="1578759" y="2749141"/>
              <a:ext cx="81502" cy="1364555"/>
              <a:chOff x="1119505" y="1037874"/>
              <a:chExt cx="274385" cy="4782251"/>
            </a:xfrm>
            <a:grpFill/>
          </p:grpSpPr>
          <p:sp>
            <p:nvSpPr>
              <p:cNvPr id="3996" name="矩形 3995">
                <a:extLst>
                  <a:ext uri="{FF2B5EF4-FFF2-40B4-BE49-F238E27FC236}">
                    <a16:creationId xmlns:a16="http://schemas.microsoft.com/office/drawing/2014/main" id="{1E1B0788-3F88-46A4-9C42-86426BB45631}"/>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7" name="矩形 3996">
                <a:extLst>
                  <a:ext uri="{FF2B5EF4-FFF2-40B4-BE49-F238E27FC236}">
                    <a16:creationId xmlns:a16="http://schemas.microsoft.com/office/drawing/2014/main" id="{7D0F6BCE-2401-4C96-B85E-95B57B1FA3E0}"/>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8" name="矩形 3997">
                <a:extLst>
                  <a:ext uri="{FF2B5EF4-FFF2-40B4-BE49-F238E27FC236}">
                    <a16:creationId xmlns:a16="http://schemas.microsoft.com/office/drawing/2014/main" id="{29E66EA5-DF8E-4407-8E5F-DB0B9A39E84C}"/>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9" name="矩形 3998">
                <a:extLst>
                  <a:ext uri="{FF2B5EF4-FFF2-40B4-BE49-F238E27FC236}">
                    <a16:creationId xmlns:a16="http://schemas.microsoft.com/office/drawing/2014/main" id="{5D41EFB5-5C08-4CBE-B8C0-5E00331E02E4}"/>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0" name="矩形 3999">
                <a:extLst>
                  <a:ext uri="{FF2B5EF4-FFF2-40B4-BE49-F238E27FC236}">
                    <a16:creationId xmlns:a16="http://schemas.microsoft.com/office/drawing/2014/main" id="{92777590-D807-48EA-9D27-2A29ED16EEBC}"/>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1" name="矩形 4000">
                <a:extLst>
                  <a:ext uri="{FF2B5EF4-FFF2-40B4-BE49-F238E27FC236}">
                    <a16:creationId xmlns:a16="http://schemas.microsoft.com/office/drawing/2014/main" id="{B1BF23CB-D838-449A-AA97-BBF4CC058BE9}"/>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2" name="矩形 4001">
                <a:extLst>
                  <a:ext uri="{FF2B5EF4-FFF2-40B4-BE49-F238E27FC236}">
                    <a16:creationId xmlns:a16="http://schemas.microsoft.com/office/drawing/2014/main" id="{436B5FD4-DCD3-4091-8F56-AA51B5776885}"/>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3" name="矩形 4002">
                <a:extLst>
                  <a:ext uri="{FF2B5EF4-FFF2-40B4-BE49-F238E27FC236}">
                    <a16:creationId xmlns:a16="http://schemas.microsoft.com/office/drawing/2014/main" id="{BFD2164D-1ADE-4041-93F1-2AD8262E2661}"/>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4" name="矩形 4003">
                <a:extLst>
                  <a:ext uri="{FF2B5EF4-FFF2-40B4-BE49-F238E27FC236}">
                    <a16:creationId xmlns:a16="http://schemas.microsoft.com/office/drawing/2014/main" id="{98A1F725-D93D-4E86-981B-5D5D14F3C4A1}"/>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5" name="矩形 4004">
                <a:extLst>
                  <a:ext uri="{FF2B5EF4-FFF2-40B4-BE49-F238E27FC236}">
                    <a16:creationId xmlns:a16="http://schemas.microsoft.com/office/drawing/2014/main" id="{3F2750A6-2A4B-4BE4-A20D-94A67F6D1500}"/>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6" name="矩形 4005">
                <a:extLst>
                  <a:ext uri="{FF2B5EF4-FFF2-40B4-BE49-F238E27FC236}">
                    <a16:creationId xmlns:a16="http://schemas.microsoft.com/office/drawing/2014/main" id="{5A6E2AEE-07F0-4F65-89A7-7C147343778B}"/>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7" name="矩形 4006">
                <a:extLst>
                  <a:ext uri="{FF2B5EF4-FFF2-40B4-BE49-F238E27FC236}">
                    <a16:creationId xmlns:a16="http://schemas.microsoft.com/office/drawing/2014/main" id="{E4A0B7BD-E754-4946-97A5-8C43FE8829F7}"/>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8" name="矩形 4007">
                <a:extLst>
                  <a:ext uri="{FF2B5EF4-FFF2-40B4-BE49-F238E27FC236}">
                    <a16:creationId xmlns:a16="http://schemas.microsoft.com/office/drawing/2014/main" id="{CA3CC574-7205-481B-9BEE-92EF5E355D83}"/>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9" name="矩形 4008">
                <a:extLst>
                  <a:ext uri="{FF2B5EF4-FFF2-40B4-BE49-F238E27FC236}">
                    <a16:creationId xmlns:a16="http://schemas.microsoft.com/office/drawing/2014/main" id="{F2D2CC85-643B-4D76-B0EE-8033213CD6A6}"/>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0" name="矩形 4009">
                <a:extLst>
                  <a:ext uri="{FF2B5EF4-FFF2-40B4-BE49-F238E27FC236}">
                    <a16:creationId xmlns:a16="http://schemas.microsoft.com/office/drawing/2014/main" id="{2E077C77-C790-49FD-A6BF-1A632EE28984}"/>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1" name="矩形 4010">
                <a:extLst>
                  <a:ext uri="{FF2B5EF4-FFF2-40B4-BE49-F238E27FC236}">
                    <a16:creationId xmlns:a16="http://schemas.microsoft.com/office/drawing/2014/main" id="{C50AB3DE-65CB-4E0D-BEF8-4D9BD2653205}"/>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5" name="组合 3944">
              <a:extLst>
                <a:ext uri="{FF2B5EF4-FFF2-40B4-BE49-F238E27FC236}">
                  <a16:creationId xmlns:a16="http://schemas.microsoft.com/office/drawing/2014/main" id="{851F69ED-0349-46F0-9AB1-2B82FA5876EC}"/>
                </a:ext>
              </a:extLst>
            </p:cNvPr>
            <p:cNvGrpSpPr/>
            <p:nvPr/>
          </p:nvGrpSpPr>
          <p:grpSpPr>
            <a:xfrm>
              <a:off x="1659817" y="2749141"/>
              <a:ext cx="81502" cy="1364555"/>
              <a:chOff x="1119505" y="1037874"/>
              <a:chExt cx="274385" cy="4782251"/>
            </a:xfrm>
            <a:grpFill/>
          </p:grpSpPr>
          <p:sp>
            <p:nvSpPr>
              <p:cNvPr id="3980" name="矩形 3979">
                <a:extLst>
                  <a:ext uri="{FF2B5EF4-FFF2-40B4-BE49-F238E27FC236}">
                    <a16:creationId xmlns:a16="http://schemas.microsoft.com/office/drawing/2014/main" id="{7C672743-936C-4FF4-B112-B637E145BDBA}"/>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1" name="矩形 3980">
                <a:extLst>
                  <a:ext uri="{FF2B5EF4-FFF2-40B4-BE49-F238E27FC236}">
                    <a16:creationId xmlns:a16="http://schemas.microsoft.com/office/drawing/2014/main" id="{B276A2BC-4EBC-41F0-8A5D-167E99DB294B}"/>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2" name="矩形 3981">
                <a:extLst>
                  <a:ext uri="{FF2B5EF4-FFF2-40B4-BE49-F238E27FC236}">
                    <a16:creationId xmlns:a16="http://schemas.microsoft.com/office/drawing/2014/main" id="{EB743F56-0A21-4CAA-B500-F9BE512A6DD5}"/>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3" name="矩形 3982">
                <a:extLst>
                  <a:ext uri="{FF2B5EF4-FFF2-40B4-BE49-F238E27FC236}">
                    <a16:creationId xmlns:a16="http://schemas.microsoft.com/office/drawing/2014/main" id="{C353286B-1B91-4159-A2C3-2BA3F5C5CDFD}"/>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4" name="矩形 3983">
                <a:extLst>
                  <a:ext uri="{FF2B5EF4-FFF2-40B4-BE49-F238E27FC236}">
                    <a16:creationId xmlns:a16="http://schemas.microsoft.com/office/drawing/2014/main" id="{A515A7E3-823A-417B-A262-F1B036CF0780}"/>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5" name="矩形 3984">
                <a:extLst>
                  <a:ext uri="{FF2B5EF4-FFF2-40B4-BE49-F238E27FC236}">
                    <a16:creationId xmlns:a16="http://schemas.microsoft.com/office/drawing/2014/main" id="{A29549E5-F3C9-4D84-9DCA-BF4530EFD43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6" name="矩形 3985">
                <a:extLst>
                  <a:ext uri="{FF2B5EF4-FFF2-40B4-BE49-F238E27FC236}">
                    <a16:creationId xmlns:a16="http://schemas.microsoft.com/office/drawing/2014/main" id="{A81F0C2C-28FB-41DD-B5E9-D92244B06491}"/>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7" name="矩形 3986">
                <a:extLst>
                  <a:ext uri="{FF2B5EF4-FFF2-40B4-BE49-F238E27FC236}">
                    <a16:creationId xmlns:a16="http://schemas.microsoft.com/office/drawing/2014/main" id="{06241C25-81BC-4D5F-93DE-76F6ADE8F6CA}"/>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8" name="矩形 3987">
                <a:extLst>
                  <a:ext uri="{FF2B5EF4-FFF2-40B4-BE49-F238E27FC236}">
                    <a16:creationId xmlns:a16="http://schemas.microsoft.com/office/drawing/2014/main" id="{2A4B2C3A-F858-401A-A11D-1808ADFA46AE}"/>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9" name="矩形 3988">
                <a:extLst>
                  <a:ext uri="{FF2B5EF4-FFF2-40B4-BE49-F238E27FC236}">
                    <a16:creationId xmlns:a16="http://schemas.microsoft.com/office/drawing/2014/main" id="{0E182861-605C-4F3E-B8CE-A310A9109926}"/>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0" name="矩形 3989">
                <a:extLst>
                  <a:ext uri="{FF2B5EF4-FFF2-40B4-BE49-F238E27FC236}">
                    <a16:creationId xmlns:a16="http://schemas.microsoft.com/office/drawing/2014/main" id="{3AA7A031-F060-407E-84ED-01CB044BC90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1" name="矩形 3990">
                <a:extLst>
                  <a:ext uri="{FF2B5EF4-FFF2-40B4-BE49-F238E27FC236}">
                    <a16:creationId xmlns:a16="http://schemas.microsoft.com/office/drawing/2014/main" id="{84F087A2-0361-45CB-9204-82CE82D60CF3}"/>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2" name="矩形 3991">
                <a:extLst>
                  <a:ext uri="{FF2B5EF4-FFF2-40B4-BE49-F238E27FC236}">
                    <a16:creationId xmlns:a16="http://schemas.microsoft.com/office/drawing/2014/main" id="{35F67D55-C6B3-423E-B4D2-AA3AD23C56C8}"/>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3" name="矩形 3992">
                <a:extLst>
                  <a:ext uri="{FF2B5EF4-FFF2-40B4-BE49-F238E27FC236}">
                    <a16:creationId xmlns:a16="http://schemas.microsoft.com/office/drawing/2014/main" id="{58837909-292C-4E1D-AF4D-F0EBA87B273E}"/>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4" name="矩形 3993">
                <a:extLst>
                  <a:ext uri="{FF2B5EF4-FFF2-40B4-BE49-F238E27FC236}">
                    <a16:creationId xmlns:a16="http://schemas.microsoft.com/office/drawing/2014/main" id="{B32453E9-AC73-4D40-A164-E29D83CC479A}"/>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5" name="矩形 3994">
                <a:extLst>
                  <a:ext uri="{FF2B5EF4-FFF2-40B4-BE49-F238E27FC236}">
                    <a16:creationId xmlns:a16="http://schemas.microsoft.com/office/drawing/2014/main" id="{EF287410-657E-4FC3-9E15-271FBD8F4CD3}"/>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6" name="组合 3945">
              <a:extLst>
                <a:ext uri="{FF2B5EF4-FFF2-40B4-BE49-F238E27FC236}">
                  <a16:creationId xmlns:a16="http://schemas.microsoft.com/office/drawing/2014/main" id="{3D238C24-0223-4AC7-894E-72F5CB0C02D2}"/>
                </a:ext>
              </a:extLst>
            </p:cNvPr>
            <p:cNvGrpSpPr/>
            <p:nvPr/>
          </p:nvGrpSpPr>
          <p:grpSpPr>
            <a:xfrm>
              <a:off x="1741519" y="2749141"/>
              <a:ext cx="81502" cy="1364555"/>
              <a:chOff x="1119505" y="1037874"/>
              <a:chExt cx="274385" cy="4782251"/>
            </a:xfrm>
            <a:grpFill/>
          </p:grpSpPr>
          <p:sp>
            <p:nvSpPr>
              <p:cNvPr id="3964" name="矩形 3963">
                <a:extLst>
                  <a:ext uri="{FF2B5EF4-FFF2-40B4-BE49-F238E27FC236}">
                    <a16:creationId xmlns:a16="http://schemas.microsoft.com/office/drawing/2014/main" id="{7184B762-9C82-4AA3-8E10-2D2136B8600D}"/>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5" name="矩形 3964">
                <a:extLst>
                  <a:ext uri="{FF2B5EF4-FFF2-40B4-BE49-F238E27FC236}">
                    <a16:creationId xmlns:a16="http://schemas.microsoft.com/office/drawing/2014/main" id="{5BEA1E8D-F0B5-4648-ACBD-C285C746E30C}"/>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6" name="矩形 3965">
                <a:extLst>
                  <a:ext uri="{FF2B5EF4-FFF2-40B4-BE49-F238E27FC236}">
                    <a16:creationId xmlns:a16="http://schemas.microsoft.com/office/drawing/2014/main" id="{E6C0A121-B5B8-4872-9342-39CBCA4102CD}"/>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7" name="矩形 3966">
                <a:extLst>
                  <a:ext uri="{FF2B5EF4-FFF2-40B4-BE49-F238E27FC236}">
                    <a16:creationId xmlns:a16="http://schemas.microsoft.com/office/drawing/2014/main" id="{F2E386CE-968D-4F90-AF8D-B16831A79ED0}"/>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8" name="矩形 3967">
                <a:extLst>
                  <a:ext uri="{FF2B5EF4-FFF2-40B4-BE49-F238E27FC236}">
                    <a16:creationId xmlns:a16="http://schemas.microsoft.com/office/drawing/2014/main" id="{98A9CBEC-3593-40E7-93A2-97BC719718DA}"/>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9" name="矩形 3968">
                <a:extLst>
                  <a:ext uri="{FF2B5EF4-FFF2-40B4-BE49-F238E27FC236}">
                    <a16:creationId xmlns:a16="http://schemas.microsoft.com/office/drawing/2014/main" id="{E2BA26CE-7805-4F1D-9150-B5B6BC7DC2D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0" name="矩形 3969">
                <a:extLst>
                  <a:ext uri="{FF2B5EF4-FFF2-40B4-BE49-F238E27FC236}">
                    <a16:creationId xmlns:a16="http://schemas.microsoft.com/office/drawing/2014/main" id="{5DB4418C-852A-4596-BFDA-7461D77C5C6D}"/>
                  </a:ext>
                </a:extLst>
              </p:cNvPr>
              <p:cNvSpPr/>
              <p:nvPr/>
            </p:nvSpPr>
            <p:spPr>
              <a:xfrm rot="16200000">
                <a:off x="1107252" y="3740143"/>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1" name="矩形 3970">
                <a:extLst>
                  <a:ext uri="{FF2B5EF4-FFF2-40B4-BE49-F238E27FC236}">
                    <a16:creationId xmlns:a16="http://schemas.microsoft.com/office/drawing/2014/main" id="{B808927B-9923-4BA7-8D5E-9155B174A3E9}"/>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2" name="矩形 3971">
                <a:extLst>
                  <a:ext uri="{FF2B5EF4-FFF2-40B4-BE49-F238E27FC236}">
                    <a16:creationId xmlns:a16="http://schemas.microsoft.com/office/drawing/2014/main" id="{816947CC-5F96-4EF3-B752-8CB1AC7E85BC}"/>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3" name="矩形 3972">
                <a:extLst>
                  <a:ext uri="{FF2B5EF4-FFF2-40B4-BE49-F238E27FC236}">
                    <a16:creationId xmlns:a16="http://schemas.microsoft.com/office/drawing/2014/main" id="{865222D4-13AF-43D6-BFBD-C3CD65F06937}"/>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4" name="矩形 3973">
                <a:extLst>
                  <a:ext uri="{FF2B5EF4-FFF2-40B4-BE49-F238E27FC236}">
                    <a16:creationId xmlns:a16="http://schemas.microsoft.com/office/drawing/2014/main" id="{926FBC47-35E5-43FF-A9A8-FEC8DB8ED918}"/>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5" name="矩形 3974">
                <a:extLst>
                  <a:ext uri="{FF2B5EF4-FFF2-40B4-BE49-F238E27FC236}">
                    <a16:creationId xmlns:a16="http://schemas.microsoft.com/office/drawing/2014/main" id="{BEA65A6C-9BC0-4561-B364-40096812E05B}"/>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6" name="矩形 3975">
                <a:extLst>
                  <a:ext uri="{FF2B5EF4-FFF2-40B4-BE49-F238E27FC236}">
                    <a16:creationId xmlns:a16="http://schemas.microsoft.com/office/drawing/2014/main" id="{FA52A216-7CDB-4E85-B8BB-A44BE0571FD7}"/>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7" name="矩形 3976">
                <a:extLst>
                  <a:ext uri="{FF2B5EF4-FFF2-40B4-BE49-F238E27FC236}">
                    <a16:creationId xmlns:a16="http://schemas.microsoft.com/office/drawing/2014/main" id="{11AF32AC-A589-4718-B78C-F988436D70A5}"/>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8" name="矩形 3977">
                <a:extLst>
                  <a:ext uri="{FF2B5EF4-FFF2-40B4-BE49-F238E27FC236}">
                    <a16:creationId xmlns:a16="http://schemas.microsoft.com/office/drawing/2014/main" id="{900D6043-2F74-4A77-8533-DC04FA42559C}"/>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9" name="矩形 3978">
                <a:extLst>
                  <a:ext uri="{FF2B5EF4-FFF2-40B4-BE49-F238E27FC236}">
                    <a16:creationId xmlns:a16="http://schemas.microsoft.com/office/drawing/2014/main" id="{B02A6E3E-B5DB-4324-9CC9-9422BAAA5517}"/>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7" name="组合 3946">
              <a:extLst>
                <a:ext uri="{FF2B5EF4-FFF2-40B4-BE49-F238E27FC236}">
                  <a16:creationId xmlns:a16="http://schemas.microsoft.com/office/drawing/2014/main" id="{3F96084F-CD71-423A-8B43-DF6C684E3B9B}"/>
                </a:ext>
              </a:extLst>
            </p:cNvPr>
            <p:cNvGrpSpPr/>
            <p:nvPr/>
          </p:nvGrpSpPr>
          <p:grpSpPr>
            <a:xfrm>
              <a:off x="1822577" y="2749141"/>
              <a:ext cx="81502" cy="1364555"/>
              <a:chOff x="1119505" y="1037874"/>
              <a:chExt cx="274385" cy="4782251"/>
            </a:xfrm>
            <a:grpFill/>
          </p:grpSpPr>
          <p:sp>
            <p:nvSpPr>
              <p:cNvPr id="3948" name="矩形 3947">
                <a:extLst>
                  <a:ext uri="{FF2B5EF4-FFF2-40B4-BE49-F238E27FC236}">
                    <a16:creationId xmlns:a16="http://schemas.microsoft.com/office/drawing/2014/main" id="{8F66A379-9BC9-451D-AF2C-7D902BB970C4}"/>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9" name="矩形 3948">
                <a:extLst>
                  <a:ext uri="{FF2B5EF4-FFF2-40B4-BE49-F238E27FC236}">
                    <a16:creationId xmlns:a16="http://schemas.microsoft.com/office/drawing/2014/main" id="{04660A43-9DAB-4F49-AF35-E61A9773927F}"/>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0" name="矩形 3949">
                <a:extLst>
                  <a:ext uri="{FF2B5EF4-FFF2-40B4-BE49-F238E27FC236}">
                    <a16:creationId xmlns:a16="http://schemas.microsoft.com/office/drawing/2014/main" id="{46EFD44B-34C7-45A4-9CA9-3DD8965B32C0}"/>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1" name="矩形 3950">
                <a:extLst>
                  <a:ext uri="{FF2B5EF4-FFF2-40B4-BE49-F238E27FC236}">
                    <a16:creationId xmlns:a16="http://schemas.microsoft.com/office/drawing/2014/main" id="{CF2F0155-588E-465C-8DA5-5066044E1039}"/>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2" name="矩形 3951">
                <a:extLst>
                  <a:ext uri="{FF2B5EF4-FFF2-40B4-BE49-F238E27FC236}">
                    <a16:creationId xmlns:a16="http://schemas.microsoft.com/office/drawing/2014/main" id="{0CA68245-C62F-4E36-A67B-DEBE2BA9D642}"/>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3" name="矩形 3952">
                <a:extLst>
                  <a:ext uri="{FF2B5EF4-FFF2-40B4-BE49-F238E27FC236}">
                    <a16:creationId xmlns:a16="http://schemas.microsoft.com/office/drawing/2014/main" id="{C229CC26-AEAB-4054-9CC8-9FB929C5E2C0}"/>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4" name="矩形 3953">
                <a:extLst>
                  <a:ext uri="{FF2B5EF4-FFF2-40B4-BE49-F238E27FC236}">
                    <a16:creationId xmlns:a16="http://schemas.microsoft.com/office/drawing/2014/main" id="{AC96E035-0D87-41FB-9AAD-D6E8E99A6F3C}"/>
                  </a:ext>
                </a:extLst>
              </p:cNvPr>
              <p:cNvSpPr/>
              <p:nvPr/>
            </p:nvSpPr>
            <p:spPr>
              <a:xfrm rot="16200000">
                <a:off x="1107252" y="3740143"/>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5" name="矩形 3954">
                <a:extLst>
                  <a:ext uri="{FF2B5EF4-FFF2-40B4-BE49-F238E27FC236}">
                    <a16:creationId xmlns:a16="http://schemas.microsoft.com/office/drawing/2014/main" id="{7B62E404-970F-4A5C-AB8F-60F27C08745A}"/>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6" name="矩形 3955">
                <a:extLst>
                  <a:ext uri="{FF2B5EF4-FFF2-40B4-BE49-F238E27FC236}">
                    <a16:creationId xmlns:a16="http://schemas.microsoft.com/office/drawing/2014/main" id="{8228899E-8641-4025-9C75-9E7BBDA3D933}"/>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7" name="矩形 3956">
                <a:extLst>
                  <a:ext uri="{FF2B5EF4-FFF2-40B4-BE49-F238E27FC236}">
                    <a16:creationId xmlns:a16="http://schemas.microsoft.com/office/drawing/2014/main" id="{45873A75-D686-4752-822D-3BB822ED96B5}"/>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8" name="矩形 3957">
                <a:extLst>
                  <a:ext uri="{FF2B5EF4-FFF2-40B4-BE49-F238E27FC236}">
                    <a16:creationId xmlns:a16="http://schemas.microsoft.com/office/drawing/2014/main" id="{672BC4A5-AD52-4A3A-9F17-EF9EA774AF6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9" name="矩形 3958">
                <a:extLst>
                  <a:ext uri="{FF2B5EF4-FFF2-40B4-BE49-F238E27FC236}">
                    <a16:creationId xmlns:a16="http://schemas.microsoft.com/office/drawing/2014/main" id="{EC87558F-8E64-4594-B2C0-7786FBFA0A9B}"/>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0" name="矩形 3959">
                <a:extLst>
                  <a:ext uri="{FF2B5EF4-FFF2-40B4-BE49-F238E27FC236}">
                    <a16:creationId xmlns:a16="http://schemas.microsoft.com/office/drawing/2014/main" id="{3578725D-BBE5-47F2-A824-F92A89033E93}"/>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1" name="矩形 3960">
                <a:extLst>
                  <a:ext uri="{FF2B5EF4-FFF2-40B4-BE49-F238E27FC236}">
                    <a16:creationId xmlns:a16="http://schemas.microsoft.com/office/drawing/2014/main" id="{28C5A23E-F6A7-4DF1-8EBC-5D0EF33A9798}"/>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2" name="矩形 3961">
                <a:extLst>
                  <a:ext uri="{FF2B5EF4-FFF2-40B4-BE49-F238E27FC236}">
                    <a16:creationId xmlns:a16="http://schemas.microsoft.com/office/drawing/2014/main" id="{68139FA7-2458-4956-873F-25A8BACDB696}"/>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3" name="矩形 3962">
                <a:extLst>
                  <a:ext uri="{FF2B5EF4-FFF2-40B4-BE49-F238E27FC236}">
                    <a16:creationId xmlns:a16="http://schemas.microsoft.com/office/drawing/2014/main" id="{9C0550B8-FD2D-4533-A147-CA9CA814D3B0}"/>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2" name="组合 3721">
            <a:extLst>
              <a:ext uri="{FF2B5EF4-FFF2-40B4-BE49-F238E27FC236}">
                <a16:creationId xmlns:a16="http://schemas.microsoft.com/office/drawing/2014/main" id="{E2F29EFC-3ABF-4C2D-B90A-BE5E53987403}"/>
              </a:ext>
            </a:extLst>
          </p:cNvPr>
          <p:cNvGrpSpPr/>
          <p:nvPr/>
        </p:nvGrpSpPr>
        <p:grpSpPr>
          <a:xfrm>
            <a:off x="2823935" y="3189205"/>
            <a:ext cx="325226" cy="1364555"/>
            <a:chOff x="2002666" y="2749141"/>
            <a:chExt cx="325226" cy="1364555"/>
          </a:xfrm>
          <a:solidFill>
            <a:srgbClr val="FFFFFF"/>
          </a:solidFill>
        </p:grpSpPr>
        <p:grpSp>
          <p:nvGrpSpPr>
            <p:cNvPr id="3876" name="组合 3875">
              <a:extLst>
                <a:ext uri="{FF2B5EF4-FFF2-40B4-BE49-F238E27FC236}">
                  <a16:creationId xmlns:a16="http://schemas.microsoft.com/office/drawing/2014/main" id="{408EE603-8F19-4181-BEF4-612D1C1E4C3A}"/>
                </a:ext>
              </a:extLst>
            </p:cNvPr>
            <p:cNvGrpSpPr/>
            <p:nvPr/>
          </p:nvGrpSpPr>
          <p:grpSpPr>
            <a:xfrm>
              <a:off x="2002666" y="2749141"/>
              <a:ext cx="81502" cy="1364555"/>
              <a:chOff x="1830705" y="1037874"/>
              <a:chExt cx="274385" cy="4782251"/>
            </a:xfrm>
            <a:grpFill/>
          </p:grpSpPr>
          <p:sp>
            <p:nvSpPr>
              <p:cNvPr id="3928" name="矩形 3927">
                <a:extLst>
                  <a:ext uri="{FF2B5EF4-FFF2-40B4-BE49-F238E27FC236}">
                    <a16:creationId xmlns:a16="http://schemas.microsoft.com/office/drawing/2014/main" id="{0256D480-6D67-4B09-9555-499D2C5F395A}"/>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9" name="矩形 3928">
                <a:extLst>
                  <a:ext uri="{FF2B5EF4-FFF2-40B4-BE49-F238E27FC236}">
                    <a16:creationId xmlns:a16="http://schemas.microsoft.com/office/drawing/2014/main" id="{CB17B441-B04E-431E-8DE8-1C09E57C5037}"/>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0" name="矩形 3929">
                <a:extLst>
                  <a:ext uri="{FF2B5EF4-FFF2-40B4-BE49-F238E27FC236}">
                    <a16:creationId xmlns:a16="http://schemas.microsoft.com/office/drawing/2014/main" id="{C5248D49-2159-4E17-9B96-6FA4768E144B}"/>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1" name="矩形 3930">
                <a:extLst>
                  <a:ext uri="{FF2B5EF4-FFF2-40B4-BE49-F238E27FC236}">
                    <a16:creationId xmlns:a16="http://schemas.microsoft.com/office/drawing/2014/main" id="{9686B72C-4EB1-457B-90A2-281E6E1F6A5B}"/>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2" name="矩形 3931">
                <a:extLst>
                  <a:ext uri="{FF2B5EF4-FFF2-40B4-BE49-F238E27FC236}">
                    <a16:creationId xmlns:a16="http://schemas.microsoft.com/office/drawing/2014/main" id="{9D48D007-5E31-43B2-B393-C751E94AAC8B}"/>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3" name="矩形 3932">
                <a:extLst>
                  <a:ext uri="{FF2B5EF4-FFF2-40B4-BE49-F238E27FC236}">
                    <a16:creationId xmlns:a16="http://schemas.microsoft.com/office/drawing/2014/main" id="{2883FBFA-20A7-4E9A-9EEE-3295BA0B686A}"/>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4" name="矩形 3933">
                <a:extLst>
                  <a:ext uri="{FF2B5EF4-FFF2-40B4-BE49-F238E27FC236}">
                    <a16:creationId xmlns:a16="http://schemas.microsoft.com/office/drawing/2014/main" id="{A7550109-2490-4D93-8B8A-C0578B6723E9}"/>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5" name="矩形 3934">
                <a:extLst>
                  <a:ext uri="{FF2B5EF4-FFF2-40B4-BE49-F238E27FC236}">
                    <a16:creationId xmlns:a16="http://schemas.microsoft.com/office/drawing/2014/main" id="{8DF8862B-ED70-4DF0-B4D4-CF79D96E516F}"/>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6" name="矩形 3935">
                <a:extLst>
                  <a:ext uri="{FF2B5EF4-FFF2-40B4-BE49-F238E27FC236}">
                    <a16:creationId xmlns:a16="http://schemas.microsoft.com/office/drawing/2014/main" id="{3F58EF31-079A-41B5-B8D4-A3927F99835F}"/>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7" name="矩形 3936">
                <a:extLst>
                  <a:ext uri="{FF2B5EF4-FFF2-40B4-BE49-F238E27FC236}">
                    <a16:creationId xmlns:a16="http://schemas.microsoft.com/office/drawing/2014/main" id="{A8E418CF-8372-4D45-A339-4C188A72DE73}"/>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8" name="矩形 3937">
                <a:extLst>
                  <a:ext uri="{FF2B5EF4-FFF2-40B4-BE49-F238E27FC236}">
                    <a16:creationId xmlns:a16="http://schemas.microsoft.com/office/drawing/2014/main" id="{4CF5B48E-3883-4FB7-81DF-D3BCB6536BFB}"/>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9" name="矩形 3938">
                <a:extLst>
                  <a:ext uri="{FF2B5EF4-FFF2-40B4-BE49-F238E27FC236}">
                    <a16:creationId xmlns:a16="http://schemas.microsoft.com/office/drawing/2014/main" id="{27B0B116-BF15-49A7-8859-F4FC012606C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0" name="矩形 3939">
                <a:extLst>
                  <a:ext uri="{FF2B5EF4-FFF2-40B4-BE49-F238E27FC236}">
                    <a16:creationId xmlns:a16="http://schemas.microsoft.com/office/drawing/2014/main" id="{50FFA3A3-3531-48BD-B7C7-B21B94C0CEEC}"/>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1" name="矩形 3940">
                <a:extLst>
                  <a:ext uri="{FF2B5EF4-FFF2-40B4-BE49-F238E27FC236}">
                    <a16:creationId xmlns:a16="http://schemas.microsoft.com/office/drawing/2014/main" id="{078E27EA-C083-47E4-B025-0E34C90907DA}"/>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2" name="矩形 3941">
                <a:extLst>
                  <a:ext uri="{FF2B5EF4-FFF2-40B4-BE49-F238E27FC236}">
                    <a16:creationId xmlns:a16="http://schemas.microsoft.com/office/drawing/2014/main" id="{406678F4-D3B9-41FF-8932-5ACF42498F1B}"/>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3" name="矩形 3942">
                <a:extLst>
                  <a:ext uri="{FF2B5EF4-FFF2-40B4-BE49-F238E27FC236}">
                    <a16:creationId xmlns:a16="http://schemas.microsoft.com/office/drawing/2014/main" id="{A880A93B-7371-4367-A252-38FBBF77A6EA}"/>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7" name="组合 3876">
              <a:extLst>
                <a:ext uri="{FF2B5EF4-FFF2-40B4-BE49-F238E27FC236}">
                  <a16:creationId xmlns:a16="http://schemas.microsoft.com/office/drawing/2014/main" id="{7E15187A-8E08-4D98-88E9-B31667EE2D82}"/>
                </a:ext>
              </a:extLst>
            </p:cNvPr>
            <p:cNvGrpSpPr/>
            <p:nvPr/>
          </p:nvGrpSpPr>
          <p:grpSpPr>
            <a:xfrm>
              <a:off x="2083976" y="2749141"/>
              <a:ext cx="81502" cy="1364555"/>
              <a:chOff x="1830705" y="1037874"/>
              <a:chExt cx="274385" cy="4782251"/>
            </a:xfrm>
            <a:grpFill/>
          </p:grpSpPr>
          <p:sp>
            <p:nvSpPr>
              <p:cNvPr id="3912" name="矩形 3911">
                <a:extLst>
                  <a:ext uri="{FF2B5EF4-FFF2-40B4-BE49-F238E27FC236}">
                    <a16:creationId xmlns:a16="http://schemas.microsoft.com/office/drawing/2014/main" id="{94EFC132-468F-47A8-8627-B49DC4A12CE9}"/>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3" name="矩形 3912">
                <a:extLst>
                  <a:ext uri="{FF2B5EF4-FFF2-40B4-BE49-F238E27FC236}">
                    <a16:creationId xmlns:a16="http://schemas.microsoft.com/office/drawing/2014/main" id="{CCA40197-9AD6-41A6-9CB2-22D72AF18DC7}"/>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4" name="矩形 3913">
                <a:extLst>
                  <a:ext uri="{FF2B5EF4-FFF2-40B4-BE49-F238E27FC236}">
                    <a16:creationId xmlns:a16="http://schemas.microsoft.com/office/drawing/2014/main" id="{65D5A8BE-FFEA-483A-AA62-60A6C87EABF6}"/>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5" name="矩形 3914">
                <a:extLst>
                  <a:ext uri="{FF2B5EF4-FFF2-40B4-BE49-F238E27FC236}">
                    <a16:creationId xmlns:a16="http://schemas.microsoft.com/office/drawing/2014/main" id="{5A3FA7F1-5697-4CDA-8257-B6A064BA7739}"/>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6" name="矩形 3915">
                <a:extLst>
                  <a:ext uri="{FF2B5EF4-FFF2-40B4-BE49-F238E27FC236}">
                    <a16:creationId xmlns:a16="http://schemas.microsoft.com/office/drawing/2014/main" id="{1B442E5D-6013-4D1F-AFB4-256698A3008A}"/>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7" name="矩形 3916">
                <a:extLst>
                  <a:ext uri="{FF2B5EF4-FFF2-40B4-BE49-F238E27FC236}">
                    <a16:creationId xmlns:a16="http://schemas.microsoft.com/office/drawing/2014/main" id="{03947FAA-B347-4485-99DC-73268591DFA2}"/>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8" name="矩形 3917">
                <a:extLst>
                  <a:ext uri="{FF2B5EF4-FFF2-40B4-BE49-F238E27FC236}">
                    <a16:creationId xmlns:a16="http://schemas.microsoft.com/office/drawing/2014/main" id="{47975188-AC07-4007-B553-19B58DDB59E9}"/>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9" name="矩形 3918">
                <a:extLst>
                  <a:ext uri="{FF2B5EF4-FFF2-40B4-BE49-F238E27FC236}">
                    <a16:creationId xmlns:a16="http://schemas.microsoft.com/office/drawing/2014/main" id="{E1D616B1-2362-4710-A7B6-2A09E0F39137}"/>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0" name="矩形 3919">
                <a:extLst>
                  <a:ext uri="{FF2B5EF4-FFF2-40B4-BE49-F238E27FC236}">
                    <a16:creationId xmlns:a16="http://schemas.microsoft.com/office/drawing/2014/main" id="{C2D9B3B3-88B5-47C3-BC88-F0475363A182}"/>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1" name="矩形 3920">
                <a:extLst>
                  <a:ext uri="{FF2B5EF4-FFF2-40B4-BE49-F238E27FC236}">
                    <a16:creationId xmlns:a16="http://schemas.microsoft.com/office/drawing/2014/main" id="{6975DE61-5C82-4AA6-BCA8-162007A59F6A}"/>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2" name="矩形 3921">
                <a:extLst>
                  <a:ext uri="{FF2B5EF4-FFF2-40B4-BE49-F238E27FC236}">
                    <a16:creationId xmlns:a16="http://schemas.microsoft.com/office/drawing/2014/main" id="{171B2208-4C06-4E67-B32B-8419B5882733}"/>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3" name="矩形 3922">
                <a:extLst>
                  <a:ext uri="{FF2B5EF4-FFF2-40B4-BE49-F238E27FC236}">
                    <a16:creationId xmlns:a16="http://schemas.microsoft.com/office/drawing/2014/main" id="{EE92D9C4-28BC-4461-AC6E-38A5435ADFB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4" name="矩形 3923">
                <a:extLst>
                  <a:ext uri="{FF2B5EF4-FFF2-40B4-BE49-F238E27FC236}">
                    <a16:creationId xmlns:a16="http://schemas.microsoft.com/office/drawing/2014/main" id="{2C2F73DB-C3F5-4A82-A408-C2918C47A2DB}"/>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5" name="矩形 3924">
                <a:extLst>
                  <a:ext uri="{FF2B5EF4-FFF2-40B4-BE49-F238E27FC236}">
                    <a16:creationId xmlns:a16="http://schemas.microsoft.com/office/drawing/2014/main" id="{D73C4FEC-BA94-446B-B961-9C38473446B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6" name="矩形 3925">
                <a:extLst>
                  <a:ext uri="{FF2B5EF4-FFF2-40B4-BE49-F238E27FC236}">
                    <a16:creationId xmlns:a16="http://schemas.microsoft.com/office/drawing/2014/main" id="{9F0FFCB5-4F62-4AA1-9B87-C64DC6261FE2}"/>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7" name="矩形 3926">
                <a:extLst>
                  <a:ext uri="{FF2B5EF4-FFF2-40B4-BE49-F238E27FC236}">
                    <a16:creationId xmlns:a16="http://schemas.microsoft.com/office/drawing/2014/main" id="{223AAD1D-F052-4D33-82C3-5DBBBF64266D}"/>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8" name="组合 3877">
              <a:extLst>
                <a:ext uri="{FF2B5EF4-FFF2-40B4-BE49-F238E27FC236}">
                  <a16:creationId xmlns:a16="http://schemas.microsoft.com/office/drawing/2014/main" id="{DEE1FB04-9931-4F67-82BC-2E0A29F92FD9}"/>
                </a:ext>
              </a:extLst>
            </p:cNvPr>
            <p:cNvGrpSpPr/>
            <p:nvPr/>
          </p:nvGrpSpPr>
          <p:grpSpPr>
            <a:xfrm>
              <a:off x="2165080" y="2749141"/>
              <a:ext cx="81502" cy="1364555"/>
              <a:chOff x="1830705" y="1037874"/>
              <a:chExt cx="274385" cy="4782251"/>
            </a:xfrm>
            <a:grpFill/>
          </p:grpSpPr>
          <p:sp>
            <p:nvSpPr>
              <p:cNvPr id="3896" name="矩形 3895">
                <a:extLst>
                  <a:ext uri="{FF2B5EF4-FFF2-40B4-BE49-F238E27FC236}">
                    <a16:creationId xmlns:a16="http://schemas.microsoft.com/office/drawing/2014/main" id="{B20015F8-850D-46FD-9245-88407335C1B5}"/>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7" name="矩形 3896">
                <a:extLst>
                  <a:ext uri="{FF2B5EF4-FFF2-40B4-BE49-F238E27FC236}">
                    <a16:creationId xmlns:a16="http://schemas.microsoft.com/office/drawing/2014/main" id="{A4FB7480-956D-400C-AF9A-8C0B9397AAEE}"/>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8" name="矩形 3897">
                <a:extLst>
                  <a:ext uri="{FF2B5EF4-FFF2-40B4-BE49-F238E27FC236}">
                    <a16:creationId xmlns:a16="http://schemas.microsoft.com/office/drawing/2014/main" id="{3925D5AC-85CD-472A-B4A5-488491FB8C5E}"/>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9" name="矩形 3898">
                <a:extLst>
                  <a:ext uri="{FF2B5EF4-FFF2-40B4-BE49-F238E27FC236}">
                    <a16:creationId xmlns:a16="http://schemas.microsoft.com/office/drawing/2014/main" id="{073C2836-2783-46BB-A827-E1A0FBFD6CE2}"/>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0" name="矩形 3899">
                <a:extLst>
                  <a:ext uri="{FF2B5EF4-FFF2-40B4-BE49-F238E27FC236}">
                    <a16:creationId xmlns:a16="http://schemas.microsoft.com/office/drawing/2014/main" id="{AD745013-966A-4F96-99AE-989B955AAF4E}"/>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1" name="矩形 3900">
                <a:extLst>
                  <a:ext uri="{FF2B5EF4-FFF2-40B4-BE49-F238E27FC236}">
                    <a16:creationId xmlns:a16="http://schemas.microsoft.com/office/drawing/2014/main" id="{A82522B2-71BF-42A9-BCBC-E24D5E37EED9}"/>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2" name="矩形 3901">
                <a:extLst>
                  <a:ext uri="{FF2B5EF4-FFF2-40B4-BE49-F238E27FC236}">
                    <a16:creationId xmlns:a16="http://schemas.microsoft.com/office/drawing/2014/main" id="{AE44A6B4-8821-40AC-ACA0-ADFDAF2D7142}"/>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3" name="矩形 3902">
                <a:extLst>
                  <a:ext uri="{FF2B5EF4-FFF2-40B4-BE49-F238E27FC236}">
                    <a16:creationId xmlns:a16="http://schemas.microsoft.com/office/drawing/2014/main" id="{956C5959-0CE2-4CD3-A0D3-4AA929415A29}"/>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4" name="矩形 3903">
                <a:extLst>
                  <a:ext uri="{FF2B5EF4-FFF2-40B4-BE49-F238E27FC236}">
                    <a16:creationId xmlns:a16="http://schemas.microsoft.com/office/drawing/2014/main" id="{21BDF6B9-EC7A-4066-9B73-51E4ECBA32C3}"/>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5" name="矩形 3904">
                <a:extLst>
                  <a:ext uri="{FF2B5EF4-FFF2-40B4-BE49-F238E27FC236}">
                    <a16:creationId xmlns:a16="http://schemas.microsoft.com/office/drawing/2014/main" id="{3A390928-7915-4F79-8D85-90AE1DE539E9}"/>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6" name="矩形 3905">
                <a:extLst>
                  <a:ext uri="{FF2B5EF4-FFF2-40B4-BE49-F238E27FC236}">
                    <a16:creationId xmlns:a16="http://schemas.microsoft.com/office/drawing/2014/main" id="{924D62DF-D109-47F8-B9EF-642AE68F104F}"/>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7" name="矩形 3906">
                <a:extLst>
                  <a:ext uri="{FF2B5EF4-FFF2-40B4-BE49-F238E27FC236}">
                    <a16:creationId xmlns:a16="http://schemas.microsoft.com/office/drawing/2014/main" id="{5BD34FA5-7901-424D-B151-6EBCDFC222B5}"/>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8" name="矩形 3907">
                <a:extLst>
                  <a:ext uri="{FF2B5EF4-FFF2-40B4-BE49-F238E27FC236}">
                    <a16:creationId xmlns:a16="http://schemas.microsoft.com/office/drawing/2014/main" id="{B112C0C2-EAB8-49E2-9ADB-D63FEDDEA074}"/>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9" name="矩形 3908">
                <a:extLst>
                  <a:ext uri="{FF2B5EF4-FFF2-40B4-BE49-F238E27FC236}">
                    <a16:creationId xmlns:a16="http://schemas.microsoft.com/office/drawing/2014/main" id="{707FE85D-7BF8-447A-B15A-C719E95702F8}"/>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0" name="矩形 3909">
                <a:extLst>
                  <a:ext uri="{FF2B5EF4-FFF2-40B4-BE49-F238E27FC236}">
                    <a16:creationId xmlns:a16="http://schemas.microsoft.com/office/drawing/2014/main" id="{FF318D80-57B2-448F-B809-4C6E0EEA032B}"/>
                  </a:ext>
                </a:extLst>
              </p:cNvPr>
              <p:cNvSpPr/>
              <p:nvPr/>
            </p:nvSpPr>
            <p:spPr>
              <a:xfrm rot="16200000">
                <a:off x="1818452" y="134901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1" name="矩形 3910">
                <a:extLst>
                  <a:ext uri="{FF2B5EF4-FFF2-40B4-BE49-F238E27FC236}">
                    <a16:creationId xmlns:a16="http://schemas.microsoft.com/office/drawing/2014/main" id="{015F492D-8FD8-4425-8BE1-EE05114B4DAC}"/>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9" name="组合 3878">
              <a:extLst>
                <a:ext uri="{FF2B5EF4-FFF2-40B4-BE49-F238E27FC236}">
                  <a16:creationId xmlns:a16="http://schemas.microsoft.com/office/drawing/2014/main" id="{952DF394-DEA9-49CD-ABB0-D8E0BEDEA012}"/>
                </a:ext>
              </a:extLst>
            </p:cNvPr>
            <p:cNvGrpSpPr/>
            <p:nvPr/>
          </p:nvGrpSpPr>
          <p:grpSpPr>
            <a:xfrm>
              <a:off x="2246390" y="2749141"/>
              <a:ext cx="81502" cy="1364555"/>
              <a:chOff x="1830705" y="1037874"/>
              <a:chExt cx="274385" cy="4782251"/>
            </a:xfrm>
            <a:grpFill/>
          </p:grpSpPr>
          <p:sp>
            <p:nvSpPr>
              <p:cNvPr id="3880" name="矩形 3879">
                <a:extLst>
                  <a:ext uri="{FF2B5EF4-FFF2-40B4-BE49-F238E27FC236}">
                    <a16:creationId xmlns:a16="http://schemas.microsoft.com/office/drawing/2014/main" id="{DA06C31B-5CBD-41F2-86CA-FD19B129E197}"/>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1" name="矩形 3880">
                <a:extLst>
                  <a:ext uri="{FF2B5EF4-FFF2-40B4-BE49-F238E27FC236}">
                    <a16:creationId xmlns:a16="http://schemas.microsoft.com/office/drawing/2014/main" id="{44D1E65E-45DF-4620-B671-5483AB5E2B9A}"/>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2" name="矩形 3881">
                <a:extLst>
                  <a:ext uri="{FF2B5EF4-FFF2-40B4-BE49-F238E27FC236}">
                    <a16:creationId xmlns:a16="http://schemas.microsoft.com/office/drawing/2014/main" id="{34E759F5-787D-4AE6-9F93-37985C206E57}"/>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3" name="矩形 3882">
                <a:extLst>
                  <a:ext uri="{FF2B5EF4-FFF2-40B4-BE49-F238E27FC236}">
                    <a16:creationId xmlns:a16="http://schemas.microsoft.com/office/drawing/2014/main" id="{362CEEB0-DC31-4CAC-A2D9-F1A1D8552AFB}"/>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4" name="矩形 3883">
                <a:extLst>
                  <a:ext uri="{FF2B5EF4-FFF2-40B4-BE49-F238E27FC236}">
                    <a16:creationId xmlns:a16="http://schemas.microsoft.com/office/drawing/2014/main" id="{41BE00CA-899E-4E4B-BB56-F9395533E20D}"/>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5" name="矩形 3884">
                <a:extLst>
                  <a:ext uri="{FF2B5EF4-FFF2-40B4-BE49-F238E27FC236}">
                    <a16:creationId xmlns:a16="http://schemas.microsoft.com/office/drawing/2014/main" id="{ECE2ADF9-F7A9-4401-9972-C53D1540D404}"/>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6" name="矩形 3885">
                <a:extLst>
                  <a:ext uri="{FF2B5EF4-FFF2-40B4-BE49-F238E27FC236}">
                    <a16:creationId xmlns:a16="http://schemas.microsoft.com/office/drawing/2014/main" id="{4EFC766B-52A1-483A-8EB8-89FCCE1D2F78}"/>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7" name="矩形 3886">
                <a:extLst>
                  <a:ext uri="{FF2B5EF4-FFF2-40B4-BE49-F238E27FC236}">
                    <a16:creationId xmlns:a16="http://schemas.microsoft.com/office/drawing/2014/main" id="{A2B80C12-DD45-4E0E-B917-F4924F1322B9}"/>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8" name="矩形 3887">
                <a:extLst>
                  <a:ext uri="{FF2B5EF4-FFF2-40B4-BE49-F238E27FC236}">
                    <a16:creationId xmlns:a16="http://schemas.microsoft.com/office/drawing/2014/main" id="{3D3E44FD-26E2-4FC8-AC35-392EAE45BAE0}"/>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9" name="矩形 3888">
                <a:extLst>
                  <a:ext uri="{FF2B5EF4-FFF2-40B4-BE49-F238E27FC236}">
                    <a16:creationId xmlns:a16="http://schemas.microsoft.com/office/drawing/2014/main" id="{DACAE46E-046D-40BD-91FD-FD96F3329847}"/>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0" name="矩形 3889">
                <a:extLst>
                  <a:ext uri="{FF2B5EF4-FFF2-40B4-BE49-F238E27FC236}">
                    <a16:creationId xmlns:a16="http://schemas.microsoft.com/office/drawing/2014/main" id="{A11A0D2A-0962-4866-9D0A-1478C9AAB02B}"/>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1" name="矩形 3890">
                <a:extLst>
                  <a:ext uri="{FF2B5EF4-FFF2-40B4-BE49-F238E27FC236}">
                    <a16:creationId xmlns:a16="http://schemas.microsoft.com/office/drawing/2014/main" id="{AC276BFF-3D2F-4BCA-9967-B006313E2EF8}"/>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2" name="矩形 3891">
                <a:extLst>
                  <a:ext uri="{FF2B5EF4-FFF2-40B4-BE49-F238E27FC236}">
                    <a16:creationId xmlns:a16="http://schemas.microsoft.com/office/drawing/2014/main" id="{6D75A220-5970-4489-AB9A-22CF59690BB1}"/>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3" name="矩形 3892">
                <a:extLst>
                  <a:ext uri="{FF2B5EF4-FFF2-40B4-BE49-F238E27FC236}">
                    <a16:creationId xmlns:a16="http://schemas.microsoft.com/office/drawing/2014/main" id="{F60DE34A-058E-4C81-AA5F-003829AE25F6}"/>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4" name="矩形 3893">
                <a:extLst>
                  <a:ext uri="{FF2B5EF4-FFF2-40B4-BE49-F238E27FC236}">
                    <a16:creationId xmlns:a16="http://schemas.microsoft.com/office/drawing/2014/main" id="{E10618B5-EC28-4728-AF48-73919A6A3BA1}"/>
                  </a:ext>
                </a:extLst>
              </p:cNvPr>
              <p:cNvSpPr/>
              <p:nvPr/>
            </p:nvSpPr>
            <p:spPr>
              <a:xfrm rot="16200000">
                <a:off x="1818452" y="134901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5" name="矩形 3894">
                <a:extLst>
                  <a:ext uri="{FF2B5EF4-FFF2-40B4-BE49-F238E27FC236}">
                    <a16:creationId xmlns:a16="http://schemas.microsoft.com/office/drawing/2014/main" id="{306D2B54-43C0-4295-BD29-036B57DEE834}"/>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725" name="直接连接符 3724">
            <a:extLst>
              <a:ext uri="{FF2B5EF4-FFF2-40B4-BE49-F238E27FC236}">
                <a16:creationId xmlns:a16="http://schemas.microsoft.com/office/drawing/2014/main" id="{D02ECE70-3C48-47E5-B1D9-2F0465523DB7}"/>
              </a:ext>
            </a:extLst>
          </p:cNvPr>
          <p:cNvCxnSpPr>
            <a:cxnSpLocks/>
          </p:cNvCxnSpPr>
          <p:nvPr/>
        </p:nvCxnSpPr>
        <p:spPr>
          <a:xfrm>
            <a:off x="845651" y="3189690"/>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26" name="直接连接符 3725">
            <a:extLst>
              <a:ext uri="{FF2B5EF4-FFF2-40B4-BE49-F238E27FC236}">
                <a16:creationId xmlns:a16="http://schemas.microsoft.com/office/drawing/2014/main" id="{5FE7F6DA-2255-4D1E-AF0F-C196F805A0F4}"/>
              </a:ext>
            </a:extLst>
          </p:cNvPr>
          <p:cNvCxnSpPr>
            <a:cxnSpLocks/>
          </p:cNvCxnSpPr>
          <p:nvPr/>
        </p:nvCxnSpPr>
        <p:spPr>
          <a:xfrm>
            <a:off x="845651" y="3873756"/>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27" name="直接连接符 3726">
            <a:extLst>
              <a:ext uri="{FF2B5EF4-FFF2-40B4-BE49-F238E27FC236}">
                <a16:creationId xmlns:a16="http://schemas.microsoft.com/office/drawing/2014/main" id="{0A161C07-6EDA-47E5-99C4-926F53F17D47}"/>
              </a:ext>
            </a:extLst>
          </p:cNvPr>
          <p:cNvCxnSpPr>
            <a:cxnSpLocks/>
          </p:cNvCxnSpPr>
          <p:nvPr/>
        </p:nvCxnSpPr>
        <p:spPr>
          <a:xfrm>
            <a:off x="845651" y="4215821"/>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28" name="直接连接符 3727">
            <a:extLst>
              <a:ext uri="{FF2B5EF4-FFF2-40B4-BE49-F238E27FC236}">
                <a16:creationId xmlns:a16="http://schemas.microsoft.com/office/drawing/2014/main" id="{43C0A4FB-4DF0-4CF2-8584-D04DDF83118A}"/>
              </a:ext>
            </a:extLst>
          </p:cNvPr>
          <p:cNvCxnSpPr>
            <a:cxnSpLocks/>
          </p:cNvCxnSpPr>
          <p:nvPr/>
        </p:nvCxnSpPr>
        <p:spPr>
          <a:xfrm>
            <a:off x="845651" y="3532904"/>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729" name="圆角矩形 1580">
            <a:extLst>
              <a:ext uri="{FF2B5EF4-FFF2-40B4-BE49-F238E27FC236}">
                <a16:creationId xmlns:a16="http://schemas.microsoft.com/office/drawing/2014/main" id="{D3DA49FA-C6B9-4355-8DB6-EB0ED46189B1}"/>
              </a:ext>
            </a:extLst>
          </p:cNvPr>
          <p:cNvSpPr/>
          <p:nvPr/>
        </p:nvSpPr>
        <p:spPr>
          <a:xfrm>
            <a:off x="859938" y="4147913"/>
            <a:ext cx="632395" cy="471936"/>
          </a:xfrm>
          <a:prstGeom prst="roundRect">
            <a:avLst>
              <a:gd name="adj" fmla="val 0"/>
            </a:avLst>
          </a:prstGeom>
          <a:noFill/>
          <a:ln w="12700" cap="flat" cmpd="sng" algn="ctr">
            <a:solidFill>
              <a:srgbClr val="C00000"/>
            </a:solidFill>
            <a:prstDash val="sysDot"/>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latin typeface="Calibri"/>
              <a:ea typeface="等线" panose="02010600030101010101" pitchFamily="2" charset="-122"/>
              <a:cs typeface="Arial"/>
            </a:endParaRPr>
          </a:p>
        </p:txBody>
      </p:sp>
      <p:sp>
        <p:nvSpPr>
          <p:cNvPr id="1170" name="副标题 1">
            <a:extLst>
              <a:ext uri="{FF2B5EF4-FFF2-40B4-BE49-F238E27FC236}">
                <a16:creationId xmlns:a16="http://schemas.microsoft.com/office/drawing/2014/main" id="{8345C4CE-C179-4E04-B178-EFB8812B7E58}"/>
              </a:ext>
            </a:extLst>
          </p:cNvPr>
          <p:cNvSpPr txBox="1">
            <a:spLocks/>
          </p:cNvSpPr>
          <p:nvPr/>
        </p:nvSpPr>
        <p:spPr>
          <a:xfrm>
            <a:off x="204284" y="53119"/>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altLang="zh-CN" sz="2000" b="1" i="0" u="none" strike="noStrike" kern="1200" cap="none" spc="0" normalizeH="0" baseline="0" noProof="0" dirty="0">
                <a:ln>
                  <a:noFill/>
                </a:ln>
                <a:solidFill>
                  <a:srgbClr val="C00000"/>
                </a:solidFill>
                <a:effectLst/>
                <a:uLnTx/>
                <a:uFillTx/>
                <a:latin typeface="Microsoft YaHei" panose="020B0503020204020204" pitchFamily="34" charset="-122"/>
                <a:ea typeface="Microsoft YaHei" panose="020B0503020204020204" pitchFamily="34" charset="-122"/>
                <a:cs typeface="Calibri" panose="020F0502020204030204" pitchFamily="34" charset="0"/>
              </a:rPr>
              <a:t>Proposal for SRS Enhancements in TDD Massive MIMO</a:t>
            </a:r>
          </a:p>
        </p:txBody>
      </p:sp>
      <p:sp>
        <p:nvSpPr>
          <p:cNvPr id="1179" name="矩形 1178">
            <a:extLst>
              <a:ext uri="{FF2B5EF4-FFF2-40B4-BE49-F238E27FC236}">
                <a16:creationId xmlns:a16="http://schemas.microsoft.com/office/drawing/2014/main" id="{7072E256-9D59-47D3-98FC-B08778993099}"/>
              </a:ext>
            </a:extLst>
          </p:cNvPr>
          <p:cNvSpPr/>
          <p:nvPr/>
        </p:nvSpPr>
        <p:spPr>
          <a:xfrm>
            <a:off x="1602308" y="2836621"/>
            <a:ext cx="125244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Hopping period</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80" name="左大括号 1179">
            <a:extLst>
              <a:ext uri="{FF2B5EF4-FFF2-40B4-BE49-F238E27FC236}">
                <a16:creationId xmlns:a16="http://schemas.microsoft.com/office/drawing/2014/main" id="{DBC03EDD-30F9-4296-8FFC-EA7E9A481818}"/>
              </a:ext>
            </a:extLst>
          </p:cNvPr>
          <p:cNvSpPr/>
          <p:nvPr/>
        </p:nvSpPr>
        <p:spPr>
          <a:xfrm rot="5400000" flipV="1">
            <a:off x="2005418" y="1997893"/>
            <a:ext cx="108000" cy="2160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cxnSp>
        <p:nvCxnSpPr>
          <p:cNvPr id="1181" name="直接连接符 1180">
            <a:extLst>
              <a:ext uri="{FF2B5EF4-FFF2-40B4-BE49-F238E27FC236}">
                <a16:creationId xmlns:a16="http://schemas.microsoft.com/office/drawing/2014/main" id="{85597C09-8E39-4346-A5FE-095B2A69F4EF}"/>
              </a:ext>
            </a:extLst>
          </p:cNvPr>
          <p:cNvCxnSpPr>
            <a:cxnSpLocks/>
          </p:cNvCxnSpPr>
          <p:nvPr/>
        </p:nvCxnSpPr>
        <p:spPr>
          <a:xfrm flipV="1">
            <a:off x="723018" y="3168543"/>
            <a:ext cx="0" cy="108000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82" name="矩形 1181">
            <a:extLst>
              <a:ext uri="{FF2B5EF4-FFF2-40B4-BE49-F238E27FC236}">
                <a16:creationId xmlns:a16="http://schemas.microsoft.com/office/drawing/2014/main" id="{671C2CD7-C715-4863-A878-C0153D610D07}"/>
              </a:ext>
            </a:extLst>
          </p:cNvPr>
          <p:cNvSpPr/>
          <p:nvPr/>
        </p:nvSpPr>
        <p:spPr>
          <a:xfrm rot="5400000">
            <a:off x="229154" y="3578719"/>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Frequency</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cxnSp>
        <p:nvCxnSpPr>
          <p:cNvPr id="1187" name="直接连接符 1166">
            <a:extLst>
              <a:ext uri="{FF2B5EF4-FFF2-40B4-BE49-F238E27FC236}">
                <a16:creationId xmlns:a16="http://schemas.microsoft.com/office/drawing/2014/main" id="{EE969EAD-1B75-416E-9674-B4BE1EBD5D12}"/>
              </a:ext>
            </a:extLst>
          </p:cNvPr>
          <p:cNvCxnSpPr>
            <a:cxnSpLocks/>
          </p:cNvCxnSpPr>
          <p:nvPr/>
        </p:nvCxnSpPr>
        <p:spPr>
          <a:xfrm>
            <a:off x="913899" y="4558306"/>
            <a:ext cx="2520000" cy="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88" name="矩形 1171">
            <a:extLst>
              <a:ext uri="{FF2B5EF4-FFF2-40B4-BE49-F238E27FC236}">
                <a16:creationId xmlns:a16="http://schemas.microsoft.com/office/drawing/2014/main" id="{2461B9CF-1E1A-414B-9F77-C32024C2EBE0}"/>
              </a:ext>
            </a:extLst>
          </p:cNvPr>
          <p:cNvSpPr/>
          <p:nvPr/>
        </p:nvSpPr>
        <p:spPr>
          <a:xfrm>
            <a:off x="3133666" y="4323299"/>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94" name="文本框 1193">
            <a:extLst>
              <a:ext uri="{FF2B5EF4-FFF2-40B4-BE49-F238E27FC236}">
                <a16:creationId xmlns:a16="http://schemas.microsoft.com/office/drawing/2014/main" id="{C0829AE8-2D06-43C2-B13F-89E238B128EC}"/>
              </a:ext>
            </a:extLst>
          </p:cNvPr>
          <p:cNvSpPr txBox="1"/>
          <p:nvPr/>
        </p:nvSpPr>
        <p:spPr>
          <a:xfrm>
            <a:off x="225473" y="5126516"/>
            <a:ext cx="11643755" cy="1361911"/>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0" lvl="0" indent="0">
              <a:buNone/>
              <a:defRPr/>
            </a:pPr>
            <a:r>
              <a:rPr lang="en-US" altLang="zh-CN" sz="1800" kern="0" dirty="0">
                <a:solidFill>
                  <a:srgbClr val="C00000"/>
                </a:solidFill>
                <a:latin typeface="Arial" panose="020B0604020202020204"/>
              </a:rPr>
              <a:t>Proposal 1: </a:t>
            </a:r>
            <a:r>
              <a:rPr lang="en-US" altLang="zh-CN" sz="1600" kern="0" dirty="0">
                <a:solidFill>
                  <a:schemeClr val="tx1"/>
                </a:solidFill>
                <a:latin typeface="+mn-lt"/>
                <a:ea typeface="+mn-ea"/>
                <a:cs typeface="+mn-cs"/>
              </a:rPr>
              <a:t>S</a:t>
            </a:r>
            <a:r>
              <a:rPr lang="en-US" altLang="zh-CN" sz="1600" dirty="0">
                <a:solidFill>
                  <a:schemeClr val="tx1"/>
                </a:solidFill>
                <a:latin typeface="+mn-lt"/>
                <a:ea typeface="+mn-ea"/>
                <a:cs typeface="+mn-cs"/>
              </a:rPr>
              <a:t>pecify SRS enhancements in Rel-20:</a:t>
            </a:r>
          </a:p>
          <a:p>
            <a:pPr marL="1657468" lvl="3" indent="-285750">
              <a:buFontTx/>
              <a:buChar char="-"/>
              <a:defRPr/>
            </a:pPr>
            <a:r>
              <a:rPr lang="en-US" altLang="zh-CN" sz="1600" b="1" dirty="0"/>
              <a:t>Multiple frequency-domain starting positions for SRS repetition symbols within each SRS frequency hop for RB-level partial frequency sounding.</a:t>
            </a:r>
          </a:p>
          <a:p>
            <a:pPr marL="1657468" lvl="3" indent="-285750">
              <a:buFontTx/>
              <a:buChar char="-"/>
              <a:defRPr/>
            </a:pPr>
            <a:r>
              <a:rPr lang="en-US" altLang="zh-CN" sz="1600" b="1" dirty="0"/>
              <a:t>Cross-slot SRS between one U slot and one adjacent S slot within a single SRS resource set.</a:t>
            </a:r>
            <a:endParaRPr lang="en-US" altLang="zh-CN" sz="1200" b="1" kern="0" dirty="0">
              <a:solidFill>
                <a:srgbClr val="1D1D1A"/>
              </a:solidFill>
              <a:latin typeface="Arial" panose="020B0604020202020204"/>
              <a:ea typeface="等线" panose="02010600030101010101" pitchFamily="2" charset="-122"/>
              <a:cs typeface="Arial"/>
            </a:endParaRPr>
          </a:p>
          <a:p>
            <a:pPr lvl="1">
              <a:defRPr/>
            </a:pPr>
            <a:r>
              <a:rPr lang="en-US" altLang="zh-CN" sz="1400" kern="0" dirty="0">
                <a:solidFill>
                  <a:srgbClr val="1D1D1A"/>
                </a:solidFill>
                <a:latin typeface="Arial" panose="020B0604020202020204"/>
                <a:ea typeface="等线" panose="02010600030101010101" pitchFamily="2" charset="-122"/>
                <a:cs typeface="Arial"/>
              </a:rPr>
              <a:t> </a:t>
            </a:r>
            <a:endParaRPr lang="zh-CN" altLang="zh-CN" sz="1400" kern="0" dirty="0">
              <a:solidFill>
                <a:srgbClr val="1D1D1A"/>
              </a:solidFill>
              <a:latin typeface="Arial" panose="020B0604020202020204"/>
              <a:ea typeface="等线" panose="02010600030101010101" pitchFamily="2" charset="-122"/>
              <a:cs typeface="Arial"/>
            </a:endParaRPr>
          </a:p>
        </p:txBody>
      </p:sp>
      <p:sp>
        <p:nvSpPr>
          <p:cNvPr id="637" name="圆角矩形 862">
            <a:extLst>
              <a:ext uri="{FF2B5EF4-FFF2-40B4-BE49-F238E27FC236}">
                <a16:creationId xmlns:a16="http://schemas.microsoft.com/office/drawing/2014/main" id="{661851BA-6392-42F5-8912-741FA7D2E6B1}"/>
              </a:ext>
            </a:extLst>
          </p:cNvPr>
          <p:cNvSpPr/>
          <p:nvPr/>
        </p:nvSpPr>
        <p:spPr>
          <a:xfrm>
            <a:off x="311297" y="1955370"/>
            <a:ext cx="5532545" cy="2984097"/>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grpSp>
        <p:nvGrpSpPr>
          <p:cNvPr id="618" name="组合 610">
            <a:extLst>
              <a:ext uri="{FF2B5EF4-FFF2-40B4-BE49-F238E27FC236}">
                <a16:creationId xmlns:a16="http://schemas.microsoft.com/office/drawing/2014/main" id="{29FF3E4A-D276-4238-8C3C-83B45BF49878}"/>
              </a:ext>
            </a:extLst>
          </p:cNvPr>
          <p:cNvGrpSpPr/>
          <p:nvPr/>
        </p:nvGrpSpPr>
        <p:grpSpPr>
          <a:xfrm>
            <a:off x="3781464" y="3021866"/>
            <a:ext cx="1938770" cy="815333"/>
            <a:chOff x="8215952" y="5177573"/>
            <a:chExt cx="2239031" cy="911969"/>
          </a:xfrm>
        </p:grpSpPr>
        <p:sp>
          <p:nvSpPr>
            <p:cNvPr id="628" name="文本框 611">
              <a:extLst>
                <a:ext uri="{FF2B5EF4-FFF2-40B4-BE49-F238E27FC236}">
                  <a16:creationId xmlns:a16="http://schemas.microsoft.com/office/drawing/2014/main" id="{3A8039AF-BD15-4011-AAF2-24720FB70B26}"/>
                </a:ext>
              </a:extLst>
            </p:cNvPr>
            <p:cNvSpPr txBox="1"/>
            <p:nvPr/>
          </p:nvSpPr>
          <p:spPr>
            <a:xfrm>
              <a:off x="9556597" y="5406780"/>
              <a:ext cx="478917" cy="371083"/>
            </a:xfrm>
            <a:prstGeom prst="rect">
              <a:avLst/>
            </a:prstGeom>
            <a:solidFill>
              <a:srgbClr val="CCECFF"/>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1.28x</a:t>
              </a:r>
              <a:endParaRPr kumimoji="0" lang="zh-CN" altLang="en-US"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endParaRPr>
            </a:p>
          </p:txBody>
        </p:sp>
        <p:sp>
          <p:nvSpPr>
            <p:cNvPr id="629" name="文本框 612">
              <a:extLst>
                <a:ext uri="{FF2B5EF4-FFF2-40B4-BE49-F238E27FC236}">
                  <a16:creationId xmlns:a16="http://schemas.microsoft.com/office/drawing/2014/main" id="{25196594-CFDD-4B0D-ACCF-240B58FD1154}"/>
                </a:ext>
              </a:extLst>
            </p:cNvPr>
            <p:cNvSpPr txBox="1"/>
            <p:nvPr/>
          </p:nvSpPr>
          <p:spPr>
            <a:xfrm>
              <a:off x="9335467" y="5814138"/>
              <a:ext cx="938734" cy="275404"/>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SRS contiguous sparse hopping</a:t>
              </a:r>
            </a:p>
          </p:txBody>
        </p:sp>
        <p:sp>
          <p:nvSpPr>
            <p:cNvPr id="630" name="í$liďè">
              <a:extLst>
                <a:ext uri="{FF2B5EF4-FFF2-40B4-BE49-F238E27FC236}">
                  <a16:creationId xmlns:a16="http://schemas.microsoft.com/office/drawing/2014/main" id="{6CA4DE4C-8E09-432A-A388-CE9C6C37F23C}"/>
                </a:ext>
              </a:extLst>
            </p:cNvPr>
            <p:cNvSpPr/>
            <p:nvPr/>
          </p:nvSpPr>
          <p:spPr bwMode="auto">
            <a:xfrm>
              <a:off x="8215952" y="5777862"/>
              <a:ext cx="2239031"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rtlCol="0" anchor="ctr"/>
            <a:lstStyle/>
            <a:p>
              <a:pPr marL="0" marR="0" lvl="0" indent="0" algn="ctr" defTabSz="2071029" rtl="0" eaLnBrk="1" fontAlgn="auto" latinLnBrk="0" hangingPunct="1">
                <a:lnSpc>
                  <a:spcPct val="100000"/>
                </a:lnSpc>
                <a:spcBef>
                  <a:spcPts val="0"/>
                </a:spcBef>
                <a:spcAft>
                  <a:spcPts val="0"/>
                </a:spcAft>
                <a:buClrTx/>
                <a:buSzTx/>
                <a:buFontTx/>
                <a:buNone/>
                <a:tabLst/>
                <a:defRPr/>
              </a:pPr>
              <a:endParaRPr kumimoji="0" sz="1000" b="0" i="0" u="none" strike="noStrike" kern="0" cap="none" spc="0" normalizeH="0" baseline="0" noProof="0">
                <a:ln>
                  <a:noFill/>
                </a:ln>
                <a:solidFill>
                  <a:prstClr val="white"/>
                </a:solidFill>
                <a:effectLst/>
                <a:uLnTx/>
                <a:uFillTx/>
                <a:latin typeface="Arial" panose="020B0604020202020204"/>
                <a:ea typeface="微软雅黑"/>
                <a:cs typeface="Arial"/>
                <a:sym typeface="+mn-lt"/>
              </a:endParaRPr>
            </a:p>
          </p:txBody>
        </p:sp>
        <p:sp>
          <p:nvSpPr>
            <p:cNvPr id="631" name="文本框 614">
              <a:extLst>
                <a:ext uri="{FF2B5EF4-FFF2-40B4-BE49-F238E27FC236}">
                  <a16:creationId xmlns:a16="http://schemas.microsoft.com/office/drawing/2014/main" id="{ACFF08D9-4125-4C02-9791-11B2BA1BE7F8}"/>
                </a:ext>
              </a:extLst>
            </p:cNvPr>
            <p:cNvSpPr txBox="1"/>
            <p:nvPr/>
          </p:nvSpPr>
          <p:spPr>
            <a:xfrm>
              <a:off x="8551217" y="5507986"/>
              <a:ext cx="482422" cy="269877"/>
            </a:xfrm>
            <a:prstGeom prst="rect">
              <a:avLst/>
            </a:prstGeom>
            <a:solidFill>
              <a:srgbClr val="70AD47">
                <a:lumMod val="20000"/>
                <a:lumOff val="80000"/>
              </a:srgbClr>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1x</a:t>
              </a:r>
            </a:p>
          </p:txBody>
        </p:sp>
        <p:sp>
          <p:nvSpPr>
            <p:cNvPr id="632" name="文本框 615">
              <a:extLst>
                <a:ext uri="{FF2B5EF4-FFF2-40B4-BE49-F238E27FC236}">
                  <a16:creationId xmlns:a16="http://schemas.microsoft.com/office/drawing/2014/main" id="{4E2A2082-0E18-4954-A743-8D6FA8DDA626}"/>
                </a:ext>
              </a:extLst>
            </p:cNvPr>
            <p:cNvSpPr txBox="1"/>
            <p:nvPr/>
          </p:nvSpPr>
          <p:spPr>
            <a:xfrm>
              <a:off x="8382623" y="5814138"/>
              <a:ext cx="786788" cy="275404"/>
            </a:xfrm>
            <a:prstGeom prst="rect">
              <a:avLst/>
            </a:prstGeom>
            <a:noFill/>
          </p:spPr>
          <p:txBody>
            <a:bodyPr wrap="non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64T4R</a:t>
              </a:r>
            </a:p>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7</a:t>
              </a:r>
              <a:r>
                <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a:t>
              </a: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3 RCE 80ms</a:t>
              </a:r>
              <a:endPar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sp>
          <p:nvSpPr>
            <p:cNvPr id="633" name="文本框 616">
              <a:extLst>
                <a:ext uri="{FF2B5EF4-FFF2-40B4-BE49-F238E27FC236}">
                  <a16:creationId xmlns:a16="http://schemas.microsoft.com/office/drawing/2014/main" id="{07DAAEA0-5F4B-4E84-8569-4245A7FA7A47}"/>
                </a:ext>
              </a:extLst>
            </p:cNvPr>
            <p:cNvSpPr txBox="1"/>
            <p:nvPr/>
          </p:nvSpPr>
          <p:spPr>
            <a:xfrm>
              <a:off x="9303998" y="5177573"/>
              <a:ext cx="836716" cy="172127"/>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1" lang="en-US" altLang="zh-CN" sz="1000" b="1"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grpSp>
      <p:grpSp>
        <p:nvGrpSpPr>
          <p:cNvPr id="638" name="组合 618">
            <a:extLst>
              <a:ext uri="{FF2B5EF4-FFF2-40B4-BE49-F238E27FC236}">
                <a16:creationId xmlns:a16="http://schemas.microsoft.com/office/drawing/2014/main" id="{6E012AF6-FDA5-4A44-A99A-A96D3489CD2C}"/>
              </a:ext>
            </a:extLst>
          </p:cNvPr>
          <p:cNvGrpSpPr/>
          <p:nvPr/>
        </p:nvGrpSpPr>
        <p:grpSpPr>
          <a:xfrm>
            <a:off x="3781464" y="3897858"/>
            <a:ext cx="1938770" cy="815333"/>
            <a:chOff x="8215952" y="5177573"/>
            <a:chExt cx="2239031" cy="911969"/>
          </a:xfrm>
        </p:grpSpPr>
        <p:sp>
          <p:nvSpPr>
            <p:cNvPr id="639" name="文本框 619">
              <a:extLst>
                <a:ext uri="{FF2B5EF4-FFF2-40B4-BE49-F238E27FC236}">
                  <a16:creationId xmlns:a16="http://schemas.microsoft.com/office/drawing/2014/main" id="{A2FB0C35-CA76-4DE9-9E2B-760F045AFD67}"/>
                </a:ext>
              </a:extLst>
            </p:cNvPr>
            <p:cNvSpPr txBox="1"/>
            <p:nvPr/>
          </p:nvSpPr>
          <p:spPr>
            <a:xfrm>
              <a:off x="9556597" y="5406780"/>
              <a:ext cx="478917" cy="371084"/>
            </a:xfrm>
            <a:prstGeom prst="rect">
              <a:avLst/>
            </a:prstGeom>
            <a:solidFill>
              <a:srgbClr val="CCECFF"/>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1.36x</a:t>
              </a:r>
              <a:endParaRPr kumimoji="0" lang="zh-CN" altLang="en-US"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endParaRPr>
            </a:p>
          </p:txBody>
        </p:sp>
        <p:sp>
          <p:nvSpPr>
            <p:cNvPr id="640" name="文本框 620">
              <a:extLst>
                <a:ext uri="{FF2B5EF4-FFF2-40B4-BE49-F238E27FC236}">
                  <a16:creationId xmlns:a16="http://schemas.microsoft.com/office/drawing/2014/main" id="{5A35D3B0-FFCC-4622-8FCF-B9CEFC4BA9AD}"/>
                </a:ext>
              </a:extLst>
            </p:cNvPr>
            <p:cNvSpPr txBox="1"/>
            <p:nvPr/>
          </p:nvSpPr>
          <p:spPr>
            <a:xfrm>
              <a:off x="9335467" y="5814138"/>
              <a:ext cx="938734" cy="275404"/>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SRS contiguous sparse hopping</a:t>
              </a:r>
            </a:p>
          </p:txBody>
        </p:sp>
        <p:sp>
          <p:nvSpPr>
            <p:cNvPr id="641" name="í$liďè">
              <a:extLst>
                <a:ext uri="{FF2B5EF4-FFF2-40B4-BE49-F238E27FC236}">
                  <a16:creationId xmlns:a16="http://schemas.microsoft.com/office/drawing/2014/main" id="{C8CB183E-A01E-4B65-9099-8CCDE71082CE}"/>
                </a:ext>
              </a:extLst>
            </p:cNvPr>
            <p:cNvSpPr/>
            <p:nvPr/>
          </p:nvSpPr>
          <p:spPr bwMode="auto">
            <a:xfrm>
              <a:off x="8215952" y="5777863"/>
              <a:ext cx="2239031"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rtlCol="0" anchor="ctr"/>
            <a:lstStyle/>
            <a:p>
              <a:pPr marL="0" marR="0" lvl="0" indent="0" algn="ctr" defTabSz="2071029" rtl="0" eaLnBrk="1" fontAlgn="auto" latinLnBrk="0" hangingPunct="1">
                <a:lnSpc>
                  <a:spcPct val="100000"/>
                </a:lnSpc>
                <a:spcBef>
                  <a:spcPts val="0"/>
                </a:spcBef>
                <a:spcAft>
                  <a:spcPts val="0"/>
                </a:spcAft>
                <a:buClrTx/>
                <a:buSzTx/>
                <a:buFontTx/>
                <a:buNone/>
                <a:tabLst/>
                <a:defRPr/>
              </a:pPr>
              <a:endParaRPr kumimoji="0" sz="1000" b="0" i="0" u="none" strike="noStrike" kern="0" cap="none" spc="0" normalizeH="0" baseline="0" noProof="0">
                <a:ln>
                  <a:noFill/>
                </a:ln>
                <a:solidFill>
                  <a:prstClr val="white"/>
                </a:solidFill>
                <a:effectLst/>
                <a:uLnTx/>
                <a:uFillTx/>
                <a:latin typeface="Arial" panose="020B0604020202020204"/>
                <a:ea typeface="微软雅黑"/>
                <a:cs typeface="Arial"/>
                <a:sym typeface="+mn-lt"/>
              </a:endParaRPr>
            </a:p>
          </p:txBody>
        </p:sp>
        <p:sp>
          <p:nvSpPr>
            <p:cNvPr id="642" name="文本框 622">
              <a:extLst>
                <a:ext uri="{FF2B5EF4-FFF2-40B4-BE49-F238E27FC236}">
                  <a16:creationId xmlns:a16="http://schemas.microsoft.com/office/drawing/2014/main" id="{B6C6FE11-12F9-41C1-8F1A-CA739796C6F1}"/>
                </a:ext>
              </a:extLst>
            </p:cNvPr>
            <p:cNvSpPr txBox="1"/>
            <p:nvPr/>
          </p:nvSpPr>
          <p:spPr>
            <a:xfrm>
              <a:off x="8551217" y="5507986"/>
              <a:ext cx="482422" cy="269877"/>
            </a:xfrm>
            <a:prstGeom prst="rect">
              <a:avLst/>
            </a:prstGeom>
            <a:solidFill>
              <a:srgbClr val="70AD47">
                <a:lumMod val="20000"/>
                <a:lumOff val="80000"/>
              </a:srgbClr>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1x</a:t>
              </a:r>
            </a:p>
          </p:txBody>
        </p:sp>
        <p:sp>
          <p:nvSpPr>
            <p:cNvPr id="643" name="文本框 623">
              <a:extLst>
                <a:ext uri="{FF2B5EF4-FFF2-40B4-BE49-F238E27FC236}">
                  <a16:creationId xmlns:a16="http://schemas.microsoft.com/office/drawing/2014/main" id="{FAF1816B-C803-4B49-8411-3B52AE7EE08A}"/>
                </a:ext>
              </a:extLst>
            </p:cNvPr>
            <p:cNvSpPr txBox="1"/>
            <p:nvPr/>
          </p:nvSpPr>
          <p:spPr>
            <a:xfrm>
              <a:off x="8382623" y="5814138"/>
              <a:ext cx="786788" cy="275404"/>
            </a:xfrm>
            <a:prstGeom prst="rect">
              <a:avLst/>
            </a:prstGeom>
            <a:noFill/>
          </p:spPr>
          <p:txBody>
            <a:bodyPr wrap="non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64T4R</a:t>
              </a:r>
            </a:p>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7</a:t>
              </a:r>
              <a:r>
                <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a:t>
              </a: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3 RCE 80ms</a:t>
              </a:r>
              <a:endPar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sp>
          <p:nvSpPr>
            <p:cNvPr id="644" name="文本框 624">
              <a:extLst>
                <a:ext uri="{FF2B5EF4-FFF2-40B4-BE49-F238E27FC236}">
                  <a16:creationId xmlns:a16="http://schemas.microsoft.com/office/drawing/2014/main" id="{0D69F01E-BB95-406A-83A9-D19A09F8A74B}"/>
                </a:ext>
              </a:extLst>
            </p:cNvPr>
            <p:cNvSpPr txBox="1"/>
            <p:nvPr/>
          </p:nvSpPr>
          <p:spPr>
            <a:xfrm>
              <a:off x="9303998" y="5177573"/>
              <a:ext cx="836716" cy="172127"/>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1" lang="en-US" altLang="zh-CN" sz="1000" b="1"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grpSp>
      <p:sp>
        <p:nvSpPr>
          <p:cNvPr id="645" name="文本框 625">
            <a:extLst>
              <a:ext uri="{FF2B5EF4-FFF2-40B4-BE49-F238E27FC236}">
                <a16:creationId xmlns:a16="http://schemas.microsoft.com/office/drawing/2014/main" id="{3CF03C43-9A09-47A3-ABFE-A3FA933D55BE}"/>
              </a:ext>
            </a:extLst>
          </p:cNvPr>
          <p:cNvSpPr txBox="1"/>
          <p:nvPr/>
        </p:nvSpPr>
        <p:spPr>
          <a:xfrm>
            <a:off x="4183670" y="3021866"/>
            <a:ext cx="864340" cy="230832"/>
          </a:xfrm>
          <a:prstGeom prst="rect">
            <a:avLst/>
          </a:prstGeom>
        </p:spPr>
        <p:txBody>
          <a:bodyPr wrap="none">
            <a:spAutoFit/>
          </a:bodyPr>
          <a:lstStyle>
            <a:defPPr>
              <a:defRPr lang="en-US"/>
            </a:defPPr>
            <a:lvl1pPr algn="ctr" defTabSz="914034" fontAlgn="base">
              <a:spcBef>
                <a:spcPct val="0"/>
              </a:spcBef>
              <a:spcAft>
                <a:spcPct val="0"/>
              </a:spcAft>
              <a:buClr>
                <a:srgbClr val="CC9900"/>
              </a:buClr>
              <a:defRPr sz="600" b="1">
                <a:solidFill>
                  <a:prstClr val="black"/>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rPr>
              <a:t>Cell average</a:t>
            </a:r>
            <a:endParaRPr kumimoji="0" lang="zh-CN" altLang="en-US"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646" name="文本框 626">
            <a:extLst>
              <a:ext uri="{FF2B5EF4-FFF2-40B4-BE49-F238E27FC236}">
                <a16:creationId xmlns:a16="http://schemas.microsoft.com/office/drawing/2014/main" id="{63E7C184-7526-4618-BFE8-3EA9D4D048F4}"/>
              </a:ext>
            </a:extLst>
          </p:cNvPr>
          <p:cNvSpPr txBox="1"/>
          <p:nvPr/>
        </p:nvSpPr>
        <p:spPr>
          <a:xfrm>
            <a:off x="4277938" y="3899258"/>
            <a:ext cx="697627" cy="230832"/>
          </a:xfrm>
          <a:prstGeom prst="rect">
            <a:avLst/>
          </a:prstGeom>
        </p:spPr>
        <p:txBody>
          <a:bodyPr wrap="none">
            <a:spAutoFit/>
          </a:bodyPr>
          <a:lstStyle>
            <a:defPPr>
              <a:defRPr lang="en-US"/>
            </a:defPPr>
            <a:lvl1pPr algn="ctr" defTabSz="914034" fontAlgn="base">
              <a:spcBef>
                <a:spcPct val="0"/>
              </a:spcBef>
              <a:spcAft>
                <a:spcPct val="0"/>
              </a:spcAft>
              <a:buClr>
                <a:srgbClr val="CC9900"/>
              </a:buClr>
              <a:defRPr sz="600" b="1">
                <a:solidFill>
                  <a:prstClr val="black"/>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rPr>
              <a:t>Cell edge</a:t>
            </a:r>
            <a:endParaRPr kumimoji="0" lang="zh-CN" altLang="en-US"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647" name="矩形 1171">
            <a:extLst>
              <a:ext uri="{FF2B5EF4-FFF2-40B4-BE49-F238E27FC236}">
                <a16:creationId xmlns:a16="http://schemas.microsoft.com/office/drawing/2014/main" id="{7B3A2EB9-BE15-4F32-878D-61B9013CA882}"/>
              </a:ext>
            </a:extLst>
          </p:cNvPr>
          <p:cNvSpPr/>
          <p:nvPr/>
        </p:nvSpPr>
        <p:spPr>
          <a:xfrm>
            <a:off x="3183544" y="4218061"/>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619" name="圆角矩形 862">
            <a:extLst>
              <a:ext uri="{FF2B5EF4-FFF2-40B4-BE49-F238E27FC236}">
                <a16:creationId xmlns:a16="http://schemas.microsoft.com/office/drawing/2014/main" id="{695927FE-84CC-4375-B7C8-A752B5D899BA}"/>
              </a:ext>
            </a:extLst>
          </p:cNvPr>
          <p:cNvSpPr/>
          <p:nvPr/>
        </p:nvSpPr>
        <p:spPr>
          <a:xfrm>
            <a:off x="6157436" y="1936951"/>
            <a:ext cx="5658996" cy="2984098"/>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sp>
        <p:nvSpPr>
          <p:cNvPr id="620" name="文本框 261">
            <a:extLst>
              <a:ext uri="{FF2B5EF4-FFF2-40B4-BE49-F238E27FC236}">
                <a16:creationId xmlns:a16="http://schemas.microsoft.com/office/drawing/2014/main" id="{E8F5ADFB-B11E-400E-BFAF-A12435D025F8}"/>
              </a:ext>
            </a:extLst>
          </p:cNvPr>
          <p:cNvSpPr txBox="1"/>
          <p:nvPr/>
        </p:nvSpPr>
        <p:spPr>
          <a:xfrm>
            <a:off x="6925695" y="1512661"/>
            <a:ext cx="3728069" cy="338554"/>
          </a:xfrm>
          <a:prstGeom prst="rect">
            <a:avLst/>
          </a:prstGeom>
          <a:solidFill>
            <a:srgbClr val="FFFFFF"/>
          </a:solidFill>
        </p:spPr>
        <p:txBody>
          <a:bodyPr wrap="square" rtlCol="0">
            <a:spAutoFit/>
          </a:bodyPr>
          <a:lstStyle/>
          <a:p>
            <a:pPr algn="ctr" defTabSz="1218195" fontAlgn="base">
              <a:spcBef>
                <a:spcPct val="0"/>
              </a:spcBef>
              <a:spcAft>
                <a:spcPct val="0"/>
              </a:spcAft>
              <a:defRPr/>
            </a:pPr>
            <a:r>
              <a:rPr lang="en-US" altLang="zh-CN" sz="1600" b="1" kern="0" dirty="0">
                <a:ea typeface="微软雅黑"/>
                <a:cs typeface="Arial"/>
              </a:rPr>
              <a:t>Cross-slot SRS resource</a:t>
            </a:r>
          </a:p>
        </p:txBody>
      </p:sp>
      <p:grpSp>
        <p:nvGrpSpPr>
          <p:cNvPr id="621" name="组合 3">
            <a:extLst>
              <a:ext uri="{FF2B5EF4-FFF2-40B4-BE49-F238E27FC236}">
                <a16:creationId xmlns:a16="http://schemas.microsoft.com/office/drawing/2014/main" id="{75447767-6EBC-4816-9DF0-21518C491468}"/>
              </a:ext>
            </a:extLst>
          </p:cNvPr>
          <p:cNvGrpSpPr/>
          <p:nvPr/>
        </p:nvGrpSpPr>
        <p:grpSpPr>
          <a:xfrm>
            <a:off x="6302799" y="3195469"/>
            <a:ext cx="4000420" cy="1164270"/>
            <a:chOff x="6313400" y="3504600"/>
            <a:chExt cx="4000420" cy="1164270"/>
          </a:xfrm>
        </p:grpSpPr>
        <p:sp>
          <p:nvSpPr>
            <p:cNvPr id="622" name="矩形 622">
              <a:extLst>
                <a:ext uri="{FF2B5EF4-FFF2-40B4-BE49-F238E27FC236}">
                  <a16:creationId xmlns:a16="http://schemas.microsoft.com/office/drawing/2014/main" id="{E4119CC5-64C2-4BB8-82A7-F793406D57CD}"/>
                </a:ext>
              </a:extLst>
            </p:cNvPr>
            <p:cNvSpPr/>
            <p:nvPr/>
          </p:nvSpPr>
          <p:spPr>
            <a:xfrm>
              <a:off x="6313400" y="4422649"/>
              <a:ext cx="2347426" cy="246221"/>
            </a:xfrm>
            <a:prstGeom prst="rect">
              <a:avLst/>
            </a:prstGeom>
          </p:spPr>
          <p:txBody>
            <a:bodyPr wrap="square">
              <a:spAutoFit/>
            </a:bodyPr>
            <a:lstStyle/>
            <a:p>
              <a:pPr algn="just" defTabSz="913746">
                <a:defRPr/>
              </a:pPr>
              <a:r>
                <a:rPr lang="en-US" altLang="zh-CN" sz="1000" dirty="0">
                  <a:solidFill>
                    <a:srgbClr val="1D1D1A"/>
                  </a:solidFill>
                  <a:ea typeface="等线" panose="02010600030101010101" pitchFamily="2" charset="-122"/>
                  <a:cs typeface="Arial"/>
                  <a:sym typeface="+mn-lt"/>
                </a:rPr>
                <a:t>Cross-slot resource for SRS repetition</a:t>
              </a:r>
            </a:p>
          </p:txBody>
        </p:sp>
        <p:grpSp>
          <p:nvGrpSpPr>
            <p:cNvPr id="623" name="组合 140">
              <a:extLst>
                <a:ext uri="{FF2B5EF4-FFF2-40B4-BE49-F238E27FC236}">
                  <a16:creationId xmlns:a16="http://schemas.microsoft.com/office/drawing/2014/main" id="{9FDFEC61-EF4F-4692-BFD5-459DEAAC1329}"/>
                </a:ext>
              </a:extLst>
            </p:cNvPr>
            <p:cNvGrpSpPr/>
            <p:nvPr/>
          </p:nvGrpSpPr>
          <p:grpSpPr>
            <a:xfrm>
              <a:off x="6555764" y="3504600"/>
              <a:ext cx="3758056" cy="941616"/>
              <a:chOff x="1101728" y="4414184"/>
              <a:chExt cx="3758056" cy="941616"/>
            </a:xfrm>
          </p:grpSpPr>
          <p:grpSp>
            <p:nvGrpSpPr>
              <p:cNvPr id="625" name="组合 141">
                <a:extLst>
                  <a:ext uri="{FF2B5EF4-FFF2-40B4-BE49-F238E27FC236}">
                    <a16:creationId xmlns:a16="http://schemas.microsoft.com/office/drawing/2014/main" id="{C7EC5F43-14E5-4392-BF34-0F4526EEE792}"/>
                  </a:ext>
                </a:extLst>
              </p:cNvPr>
              <p:cNvGrpSpPr/>
              <p:nvPr/>
            </p:nvGrpSpPr>
            <p:grpSpPr>
              <a:xfrm>
                <a:off x="1101728" y="4414184"/>
                <a:ext cx="3758056" cy="941616"/>
                <a:chOff x="800946" y="4443975"/>
                <a:chExt cx="4272047" cy="941616"/>
              </a:xfrm>
            </p:grpSpPr>
            <p:cxnSp>
              <p:nvCxnSpPr>
                <p:cNvPr id="653" name="Straight Arrow Connector 2">
                  <a:extLst>
                    <a:ext uri="{FF2B5EF4-FFF2-40B4-BE49-F238E27FC236}">
                      <a16:creationId xmlns:a16="http://schemas.microsoft.com/office/drawing/2014/main" id="{406A01B7-2C3C-4DD0-9CC8-9AEA5E643F62}"/>
                    </a:ext>
                  </a:extLst>
                </p:cNvPr>
                <p:cNvCxnSpPr/>
                <p:nvPr/>
              </p:nvCxnSpPr>
              <p:spPr>
                <a:xfrm>
                  <a:off x="800946" y="5101889"/>
                  <a:ext cx="4272047" cy="0"/>
                </a:xfrm>
                <a:prstGeom prst="straightConnector1">
                  <a:avLst/>
                </a:prstGeom>
                <a:noFill/>
                <a:ln w="9525" cap="flat" cmpd="sng" algn="ctr">
                  <a:solidFill>
                    <a:srgbClr val="2D2015"/>
                  </a:solidFill>
                  <a:prstDash val="solid"/>
                  <a:tailEnd type="triangle"/>
                </a:ln>
                <a:effectLst/>
              </p:spPr>
            </p:cxnSp>
            <p:sp>
              <p:nvSpPr>
                <p:cNvPr id="654" name="矩形 152">
                  <a:extLst>
                    <a:ext uri="{FF2B5EF4-FFF2-40B4-BE49-F238E27FC236}">
                      <a16:creationId xmlns:a16="http://schemas.microsoft.com/office/drawing/2014/main" id="{55229791-7623-4606-8C7A-564F3058B93D}"/>
                    </a:ext>
                  </a:extLst>
                </p:cNvPr>
                <p:cNvSpPr/>
                <p:nvPr/>
              </p:nvSpPr>
              <p:spPr bwMode="auto">
                <a:xfrm>
                  <a:off x="218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55" name="矩形 153">
                  <a:extLst>
                    <a:ext uri="{FF2B5EF4-FFF2-40B4-BE49-F238E27FC236}">
                      <a16:creationId xmlns:a16="http://schemas.microsoft.com/office/drawing/2014/main" id="{31F5C296-6447-481C-96F0-D885A2B91547}"/>
                    </a:ext>
                  </a:extLst>
                </p:cNvPr>
                <p:cNvSpPr/>
                <p:nvPr/>
              </p:nvSpPr>
              <p:spPr bwMode="auto">
                <a:xfrm>
                  <a:off x="92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500" b="0" i="0" u="none" strike="noStrike" kern="0" cap="none" spc="0" normalizeH="0" baseline="0" noProof="0" dirty="0">
                      <a:ln>
                        <a:noFill/>
                      </a:ln>
                      <a:solidFill>
                        <a:srgbClr val="2D2015"/>
                      </a:solidFill>
                      <a:effectLst/>
                      <a:uLnTx/>
                      <a:uFillTx/>
                      <a:ea typeface="宋体" panose="02010600030101010101" pitchFamily="2" charset="-122"/>
                      <a:cs typeface="Arial"/>
                    </a:rPr>
                    <a:t>…</a:t>
                  </a:r>
                  <a:endParaRPr kumimoji="0" lang="zh-CN" altLang="en-US" sz="5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56" name="矩形 154">
                  <a:extLst>
                    <a:ext uri="{FF2B5EF4-FFF2-40B4-BE49-F238E27FC236}">
                      <a16:creationId xmlns:a16="http://schemas.microsoft.com/office/drawing/2014/main" id="{2AB9B069-3A99-4507-B8FE-F984D4723ED3}"/>
                    </a:ext>
                  </a:extLst>
                </p:cNvPr>
                <p:cNvSpPr/>
                <p:nvPr/>
              </p:nvSpPr>
              <p:spPr bwMode="auto">
                <a:xfrm>
                  <a:off x="110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57" name="矩形 155">
                  <a:extLst>
                    <a:ext uri="{FF2B5EF4-FFF2-40B4-BE49-F238E27FC236}">
                      <a16:creationId xmlns:a16="http://schemas.microsoft.com/office/drawing/2014/main" id="{C116A34F-598F-4452-BBA6-EC8A57F00E6B}"/>
                    </a:ext>
                  </a:extLst>
                </p:cNvPr>
                <p:cNvSpPr/>
                <p:nvPr/>
              </p:nvSpPr>
              <p:spPr bwMode="auto">
                <a:xfrm>
                  <a:off x="128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658" name="矩形 156">
                  <a:extLst>
                    <a:ext uri="{FF2B5EF4-FFF2-40B4-BE49-F238E27FC236}">
                      <a16:creationId xmlns:a16="http://schemas.microsoft.com/office/drawing/2014/main" id="{06496F16-D1BC-4095-8A50-6E4A25F3BE9A}"/>
                    </a:ext>
                  </a:extLst>
                </p:cNvPr>
                <p:cNvSpPr/>
                <p:nvPr/>
              </p:nvSpPr>
              <p:spPr bwMode="auto">
                <a:xfrm>
                  <a:off x="146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659" name="矩形 157">
                  <a:extLst>
                    <a:ext uri="{FF2B5EF4-FFF2-40B4-BE49-F238E27FC236}">
                      <a16:creationId xmlns:a16="http://schemas.microsoft.com/office/drawing/2014/main" id="{6444FA38-D750-43D1-AF51-9D19DE8FB848}"/>
                    </a:ext>
                  </a:extLst>
                </p:cNvPr>
                <p:cNvSpPr/>
                <p:nvPr/>
              </p:nvSpPr>
              <p:spPr bwMode="auto">
                <a:xfrm>
                  <a:off x="164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800" kern="0" dirty="0">
                    <a:solidFill>
                      <a:srgbClr val="2D2015"/>
                    </a:solidFill>
                    <a:ea typeface="宋体" panose="02010600030101010101" pitchFamily="2" charset="-122"/>
                    <a:cs typeface="Arial"/>
                  </a:endParaRPr>
                </a:p>
              </p:txBody>
            </p:sp>
            <p:sp>
              <p:nvSpPr>
                <p:cNvPr id="660" name="矩形 158">
                  <a:extLst>
                    <a:ext uri="{FF2B5EF4-FFF2-40B4-BE49-F238E27FC236}">
                      <a16:creationId xmlns:a16="http://schemas.microsoft.com/office/drawing/2014/main" id="{94F6A77C-3A39-491F-ACD1-EA3A09EFF90B}"/>
                    </a:ext>
                  </a:extLst>
                </p:cNvPr>
                <p:cNvSpPr/>
                <p:nvPr/>
              </p:nvSpPr>
              <p:spPr bwMode="auto">
                <a:xfrm>
                  <a:off x="182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en-US" altLang="zh-CN" sz="800" kern="0" dirty="0">
                    <a:solidFill>
                      <a:srgbClr val="2D2015"/>
                    </a:solidFill>
                    <a:ea typeface="宋体" panose="02010600030101010101" pitchFamily="2" charset="-122"/>
                    <a:cs typeface="Arial"/>
                  </a:endParaRPr>
                </a:p>
              </p:txBody>
            </p:sp>
            <p:sp>
              <p:nvSpPr>
                <p:cNvPr id="661" name="矩形 159">
                  <a:extLst>
                    <a:ext uri="{FF2B5EF4-FFF2-40B4-BE49-F238E27FC236}">
                      <a16:creationId xmlns:a16="http://schemas.microsoft.com/office/drawing/2014/main" id="{9637FEC9-151C-443B-A140-532D95ED98E0}"/>
                    </a:ext>
                  </a:extLst>
                </p:cNvPr>
                <p:cNvSpPr/>
                <p:nvPr/>
              </p:nvSpPr>
              <p:spPr bwMode="auto">
                <a:xfrm>
                  <a:off x="20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62" name="矩形 160">
                  <a:extLst>
                    <a:ext uri="{FF2B5EF4-FFF2-40B4-BE49-F238E27FC236}">
                      <a16:creationId xmlns:a16="http://schemas.microsoft.com/office/drawing/2014/main" id="{6298DFEB-4A4E-4370-9995-2C616B899529}"/>
                    </a:ext>
                  </a:extLst>
                </p:cNvPr>
                <p:cNvSpPr/>
                <p:nvPr/>
              </p:nvSpPr>
              <p:spPr bwMode="auto">
                <a:xfrm>
                  <a:off x="236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63" name="矩形 161">
                  <a:extLst>
                    <a:ext uri="{FF2B5EF4-FFF2-40B4-BE49-F238E27FC236}">
                      <a16:creationId xmlns:a16="http://schemas.microsoft.com/office/drawing/2014/main" id="{F65A7B0C-0DF7-44B0-8450-448FFD7BB1CA}"/>
                    </a:ext>
                  </a:extLst>
                </p:cNvPr>
                <p:cNvSpPr/>
                <p:nvPr/>
              </p:nvSpPr>
              <p:spPr bwMode="auto">
                <a:xfrm>
                  <a:off x="254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64" name="矩形 162">
                  <a:extLst>
                    <a:ext uri="{FF2B5EF4-FFF2-40B4-BE49-F238E27FC236}">
                      <a16:creationId xmlns:a16="http://schemas.microsoft.com/office/drawing/2014/main" id="{57DACF06-8117-4076-B4F7-CFAFF570045C}"/>
                    </a:ext>
                  </a:extLst>
                </p:cNvPr>
                <p:cNvSpPr/>
                <p:nvPr/>
              </p:nvSpPr>
              <p:spPr bwMode="auto">
                <a:xfrm>
                  <a:off x="272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65" name="矩形 163">
                  <a:extLst>
                    <a:ext uri="{FF2B5EF4-FFF2-40B4-BE49-F238E27FC236}">
                      <a16:creationId xmlns:a16="http://schemas.microsoft.com/office/drawing/2014/main" id="{49E103C0-B3E3-4D0C-B5D7-E4640F7D0AC6}"/>
                    </a:ext>
                  </a:extLst>
                </p:cNvPr>
                <p:cNvSpPr/>
                <p:nvPr/>
              </p:nvSpPr>
              <p:spPr bwMode="auto">
                <a:xfrm>
                  <a:off x="29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666" name="矩形 164">
                  <a:extLst>
                    <a:ext uri="{FF2B5EF4-FFF2-40B4-BE49-F238E27FC236}">
                      <a16:creationId xmlns:a16="http://schemas.microsoft.com/office/drawing/2014/main" id="{2227236E-9487-4A21-9F60-C3312E4D2355}"/>
                    </a:ext>
                  </a:extLst>
                </p:cNvPr>
                <p:cNvSpPr/>
                <p:nvPr/>
              </p:nvSpPr>
              <p:spPr bwMode="auto">
                <a:xfrm>
                  <a:off x="32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667" name="矩形 165">
                  <a:extLst>
                    <a:ext uri="{FF2B5EF4-FFF2-40B4-BE49-F238E27FC236}">
                      <a16:creationId xmlns:a16="http://schemas.microsoft.com/office/drawing/2014/main" id="{8FC20C86-66E5-436E-95DD-E5402C30C4FC}"/>
                    </a:ext>
                  </a:extLst>
                </p:cNvPr>
                <p:cNvSpPr/>
                <p:nvPr/>
              </p:nvSpPr>
              <p:spPr bwMode="auto">
                <a:xfrm>
                  <a:off x="30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2D2015"/>
                      </a:solidFill>
                      <a:ea typeface="宋体" panose="02010600030101010101" pitchFamily="2" charset="-122"/>
                      <a:cs typeface="Arial"/>
                    </a:rPr>
                    <a:t>DMRS</a:t>
                  </a:r>
                  <a:endParaRPr lang="zh-CN" altLang="en-US" sz="600" kern="0" dirty="0">
                    <a:solidFill>
                      <a:srgbClr val="2D2015"/>
                    </a:solidFill>
                    <a:ea typeface="宋体" panose="02010600030101010101" pitchFamily="2" charset="-122"/>
                    <a:cs typeface="Arial"/>
                  </a:endParaRPr>
                </a:p>
              </p:txBody>
            </p:sp>
            <p:sp>
              <p:nvSpPr>
                <p:cNvPr id="668" name="矩形 166">
                  <a:extLst>
                    <a:ext uri="{FF2B5EF4-FFF2-40B4-BE49-F238E27FC236}">
                      <a16:creationId xmlns:a16="http://schemas.microsoft.com/office/drawing/2014/main" id="{960F37D3-2CBA-4518-B2B8-2B15247FF305}"/>
                    </a:ext>
                  </a:extLst>
                </p:cNvPr>
                <p:cNvSpPr/>
                <p:nvPr/>
              </p:nvSpPr>
              <p:spPr bwMode="auto">
                <a:xfrm>
                  <a:off x="34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69" name="矩形 167">
                  <a:extLst>
                    <a:ext uri="{FF2B5EF4-FFF2-40B4-BE49-F238E27FC236}">
                      <a16:creationId xmlns:a16="http://schemas.microsoft.com/office/drawing/2014/main" id="{6E1A2911-7781-4DA5-BD63-DEAE53CB7E0A}"/>
                    </a:ext>
                  </a:extLst>
                </p:cNvPr>
                <p:cNvSpPr/>
                <p:nvPr/>
              </p:nvSpPr>
              <p:spPr bwMode="auto">
                <a:xfrm>
                  <a:off x="362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0" name="矩形 168">
                  <a:extLst>
                    <a:ext uri="{FF2B5EF4-FFF2-40B4-BE49-F238E27FC236}">
                      <a16:creationId xmlns:a16="http://schemas.microsoft.com/office/drawing/2014/main" id="{A3E37595-EB5C-4635-957C-B300753BC1BF}"/>
                    </a:ext>
                  </a:extLst>
                </p:cNvPr>
                <p:cNvSpPr/>
                <p:nvPr/>
              </p:nvSpPr>
              <p:spPr bwMode="auto">
                <a:xfrm>
                  <a:off x="380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1" name="矩形 169">
                  <a:extLst>
                    <a:ext uri="{FF2B5EF4-FFF2-40B4-BE49-F238E27FC236}">
                      <a16:creationId xmlns:a16="http://schemas.microsoft.com/office/drawing/2014/main" id="{890CB86B-7B8A-4D13-8A26-8CFFC53091F5}"/>
                    </a:ext>
                  </a:extLst>
                </p:cNvPr>
                <p:cNvSpPr/>
                <p:nvPr/>
              </p:nvSpPr>
              <p:spPr bwMode="auto">
                <a:xfrm>
                  <a:off x="39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2" name="矩形 170">
                  <a:extLst>
                    <a:ext uri="{FF2B5EF4-FFF2-40B4-BE49-F238E27FC236}">
                      <a16:creationId xmlns:a16="http://schemas.microsoft.com/office/drawing/2014/main" id="{32F3AC37-D294-49A0-9372-854091067B76}"/>
                    </a:ext>
                  </a:extLst>
                </p:cNvPr>
                <p:cNvSpPr/>
                <p:nvPr/>
              </p:nvSpPr>
              <p:spPr bwMode="auto">
                <a:xfrm>
                  <a:off x="41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3" name="矩形 171">
                  <a:extLst>
                    <a:ext uri="{FF2B5EF4-FFF2-40B4-BE49-F238E27FC236}">
                      <a16:creationId xmlns:a16="http://schemas.microsoft.com/office/drawing/2014/main" id="{512929C9-1F78-4086-BFB3-D63754395EAF}"/>
                    </a:ext>
                  </a:extLst>
                </p:cNvPr>
                <p:cNvSpPr/>
                <p:nvPr/>
              </p:nvSpPr>
              <p:spPr bwMode="auto">
                <a:xfrm>
                  <a:off x="43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4" name="矩形 172">
                  <a:extLst>
                    <a:ext uri="{FF2B5EF4-FFF2-40B4-BE49-F238E27FC236}">
                      <a16:creationId xmlns:a16="http://schemas.microsoft.com/office/drawing/2014/main" id="{F57CA9D3-4144-4812-A432-207CD245182E}"/>
                    </a:ext>
                  </a:extLst>
                </p:cNvPr>
                <p:cNvSpPr/>
                <p:nvPr/>
              </p:nvSpPr>
              <p:spPr>
                <a:xfrm>
                  <a:off x="1345770" y="4443975"/>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S</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675" name="矩形 173">
                  <a:extLst>
                    <a:ext uri="{FF2B5EF4-FFF2-40B4-BE49-F238E27FC236}">
                      <a16:creationId xmlns:a16="http://schemas.microsoft.com/office/drawing/2014/main" id="{4985BCCE-431C-4A98-AD9E-4258082246C2}"/>
                    </a:ext>
                  </a:extLst>
                </p:cNvPr>
                <p:cNvSpPr/>
                <p:nvPr/>
              </p:nvSpPr>
              <p:spPr bwMode="auto">
                <a:xfrm>
                  <a:off x="452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6" name="矩形 174">
                  <a:extLst>
                    <a:ext uri="{FF2B5EF4-FFF2-40B4-BE49-F238E27FC236}">
                      <a16:creationId xmlns:a16="http://schemas.microsoft.com/office/drawing/2014/main" id="{C1304015-ABE4-4629-916C-798D965F7AF7}"/>
                    </a:ext>
                  </a:extLst>
                </p:cNvPr>
                <p:cNvSpPr/>
                <p:nvPr/>
              </p:nvSpPr>
              <p:spPr bwMode="auto">
                <a:xfrm>
                  <a:off x="470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677" name="矩形 175">
                  <a:extLst>
                    <a:ext uri="{FF2B5EF4-FFF2-40B4-BE49-F238E27FC236}">
                      <a16:creationId xmlns:a16="http://schemas.microsoft.com/office/drawing/2014/main" id="{28A4E6C2-0DE3-4431-A30C-FD7BF23524B2}"/>
                    </a:ext>
                  </a:extLst>
                </p:cNvPr>
                <p:cNvSpPr/>
                <p:nvPr/>
              </p:nvSpPr>
              <p:spPr>
                <a:xfrm>
                  <a:off x="3232039" y="4448707"/>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U</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678" name="矩形 176">
                  <a:extLst>
                    <a:ext uri="{FF2B5EF4-FFF2-40B4-BE49-F238E27FC236}">
                      <a16:creationId xmlns:a16="http://schemas.microsoft.com/office/drawing/2014/main" id="{5472CD66-0713-47D2-880F-D41488D20A35}"/>
                    </a:ext>
                  </a:extLst>
                </p:cNvPr>
                <p:cNvSpPr/>
                <p:nvPr/>
              </p:nvSpPr>
              <p:spPr>
                <a:xfrm>
                  <a:off x="3262504" y="5277869"/>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C00000"/>
                      </a:solidFill>
                      <a:effectLst/>
                      <a:uLnTx/>
                      <a:uFillTx/>
                      <a:ea typeface="等线" panose="02010600030101010101" pitchFamily="2" charset="-122"/>
                      <a:cs typeface="Arial"/>
                    </a:rPr>
                    <a:t>PUSCH (10 symbols)</a:t>
                  </a:r>
                  <a:endParaRPr kumimoji="0" lang="zh-CN" altLang="en-US" sz="700" b="0" i="0" u="none" strike="noStrike" kern="0" cap="none" spc="0" normalizeH="0" baseline="0" noProof="0" dirty="0">
                    <a:ln>
                      <a:noFill/>
                    </a:ln>
                    <a:solidFill>
                      <a:srgbClr val="C00000"/>
                    </a:solidFill>
                    <a:effectLst/>
                    <a:uLnTx/>
                    <a:uFillTx/>
                    <a:ea typeface="等线" panose="02010600030101010101" pitchFamily="2" charset="-122"/>
                    <a:cs typeface="Arial"/>
                  </a:endParaRPr>
                </a:p>
              </p:txBody>
            </p:sp>
          </p:grpSp>
          <p:sp>
            <p:nvSpPr>
              <p:cNvPr id="626" name="左大括号 144">
                <a:extLst>
                  <a:ext uri="{FF2B5EF4-FFF2-40B4-BE49-F238E27FC236}">
                    <a16:creationId xmlns:a16="http://schemas.microsoft.com/office/drawing/2014/main" id="{3D3E1916-E821-4990-9995-6B0AE95C55DE}"/>
                  </a:ext>
                </a:extLst>
              </p:cNvPr>
              <p:cNvSpPr/>
              <p:nvPr/>
            </p:nvSpPr>
            <p:spPr>
              <a:xfrm rot="5400000" flipV="1">
                <a:off x="3542160" y="3520327"/>
                <a:ext cx="74653" cy="2167285"/>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627" name="左大括号 145">
                <a:extLst>
                  <a:ext uri="{FF2B5EF4-FFF2-40B4-BE49-F238E27FC236}">
                    <a16:creationId xmlns:a16="http://schemas.microsoft.com/office/drawing/2014/main" id="{D3E6F9A2-1226-4279-80D7-C5524A9E3A1D}"/>
                  </a:ext>
                </a:extLst>
              </p:cNvPr>
              <p:cNvSpPr/>
              <p:nvPr/>
            </p:nvSpPr>
            <p:spPr>
              <a:xfrm rot="16200000" flipV="1">
                <a:off x="3869807" y="4402125"/>
                <a:ext cx="84585" cy="1502057"/>
              </a:xfrm>
              <a:prstGeom prst="leftBrace">
                <a:avLst/>
              </a:prstGeom>
              <a:noFill/>
              <a:ln w="12700" cap="flat" cmpd="sng" algn="ctr">
                <a:solidFill>
                  <a:srgbClr val="C0000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nvGrpSpPr>
              <p:cNvPr id="649" name="组合 146">
                <a:extLst>
                  <a:ext uri="{FF2B5EF4-FFF2-40B4-BE49-F238E27FC236}">
                    <a16:creationId xmlns:a16="http://schemas.microsoft.com/office/drawing/2014/main" id="{A76CC437-57ED-430E-9FE9-3AD663A61FCA}"/>
                  </a:ext>
                </a:extLst>
              </p:cNvPr>
              <p:cNvGrpSpPr/>
              <p:nvPr/>
            </p:nvGrpSpPr>
            <p:grpSpPr>
              <a:xfrm flipV="1">
                <a:off x="1274133" y="4566290"/>
                <a:ext cx="1203408" cy="82303"/>
                <a:chOff x="1569912" y="5531502"/>
                <a:chExt cx="1203408" cy="50078"/>
              </a:xfrm>
            </p:grpSpPr>
            <p:sp>
              <p:nvSpPr>
                <p:cNvPr id="651" name="左大括号 149">
                  <a:extLst>
                    <a:ext uri="{FF2B5EF4-FFF2-40B4-BE49-F238E27FC236}">
                      <a16:creationId xmlns:a16="http://schemas.microsoft.com/office/drawing/2014/main" id="{5E93A78E-930A-41DC-BB63-C4E547C02EE5}"/>
                    </a:ext>
                  </a:extLst>
                </p:cNvPr>
                <p:cNvSpPr/>
                <p:nvPr/>
              </p:nvSpPr>
              <p:spPr>
                <a:xfrm rot="16200000" flipV="1">
                  <a:off x="2148756" y="4957017"/>
                  <a:ext cx="45719" cy="1203408"/>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652" name="矩形 150">
                  <a:extLst>
                    <a:ext uri="{FF2B5EF4-FFF2-40B4-BE49-F238E27FC236}">
                      <a16:creationId xmlns:a16="http://schemas.microsoft.com/office/drawing/2014/main" id="{C15BC94B-BE7B-487C-9928-09FA8989F355}"/>
                    </a:ext>
                  </a:extLst>
                </p:cNvPr>
                <p:cNvSpPr/>
                <p:nvPr/>
              </p:nvSpPr>
              <p:spPr>
                <a:xfrm>
                  <a:off x="1870302" y="5531502"/>
                  <a:ext cx="158342" cy="46817"/>
                </a:xfrm>
                <a:prstGeom prst="rect">
                  <a:avLst/>
                </a:prstGeom>
                <a:solidFill>
                  <a:srgbClr val="FFFFFF">
                    <a:alpha val="70000"/>
                  </a:srgbClr>
                </a:solidFill>
              </p:spPr>
              <p:txBody>
                <a:bodyPr wrap="square" lIns="0" tIns="0" rIns="0" bIns="0" anchor="ctr" anchorCtr="1">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a:ln>
                        <a:noFill/>
                      </a:ln>
                      <a:solidFill>
                        <a:srgbClr val="1D1D1A"/>
                      </a:solidFill>
                      <a:effectLst/>
                      <a:uLnTx/>
                      <a:uFillTx/>
                      <a:ea typeface="微软雅黑" panose="020B0503020204020204" pitchFamily="34" charset="-122"/>
                      <a:cs typeface="Arial"/>
                    </a:rPr>
                    <a:t>//</a:t>
                  </a:r>
                  <a:endParaRPr kumimoji="0" lang="zh-CN" altLang="en-US" sz="5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grpSp>
          <p:sp>
            <p:nvSpPr>
              <p:cNvPr id="650" name="圆角矩形 1060">
                <a:extLst>
                  <a:ext uri="{FF2B5EF4-FFF2-40B4-BE49-F238E27FC236}">
                    <a16:creationId xmlns:a16="http://schemas.microsoft.com/office/drawing/2014/main" id="{1B058C37-FEF8-48F3-95DD-E4251E41A1B6}"/>
                  </a:ext>
                </a:extLst>
              </p:cNvPr>
              <p:cNvSpPr/>
              <p:nvPr/>
            </p:nvSpPr>
            <p:spPr>
              <a:xfrm>
                <a:off x="2136195" y="4674484"/>
                <a:ext cx="957381" cy="483351"/>
              </a:xfrm>
              <a:prstGeom prst="roundRect">
                <a:avLst>
                  <a:gd name="adj" fmla="val 10052"/>
                </a:avLst>
              </a:prstGeom>
              <a:noFill/>
              <a:ln w="12700" cap="flat" cmpd="sng" algn="ctr">
                <a:solidFill>
                  <a:schemeClr val="accent1"/>
                </a:solidFill>
                <a:prstDash val="dash"/>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ea typeface="等线" panose="02010600030101010101" pitchFamily="2" charset="-122"/>
                  <a:cs typeface="Arial"/>
                </a:endParaRPr>
              </a:p>
            </p:txBody>
          </p:sp>
        </p:grpSp>
        <p:cxnSp>
          <p:nvCxnSpPr>
            <p:cNvPr id="624" name="直接箭头连接符 178">
              <a:extLst>
                <a:ext uri="{FF2B5EF4-FFF2-40B4-BE49-F238E27FC236}">
                  <a16:creationId xmlns:a16="http://schemas.microsoft.com/office/drawing/2014/main" id="{8CD14A81-19CC-4376-BDDE-00113264BF63}"/>
                </a:ext>
              </a:extLst>
            </p:cNvPr>
            <p:cNvCxnSpPr>
              <a:cxnSpLocks/>
            </p:cNvCxnSpPr>
            <p:nvPr/>
          </p:nvCxnSpPr>
          <p:spPr>
            <a:xfrm flipH="1">
              <a:off x="7680692" y="4285862"/>
              <a:ext cx="208389" cy="163575"/>
            </a:xfrm>
            <a:prstGeom prst="straightConnector1">
              <a:avLst/>
            </a:prstGeom>
            <a:noFill/>
            <a:ln w="6350" cap="flat" cmpd="sng" algn="ctr">
              <a:solidFill>
                <a:schemeClr val="tx1"/>
              </a:solidFill>
              <a:prstDash val="solid"/>
              <a:miter lim="800000"/>
              <a:tailEnd type="triangle"/>
            </a:ln>
            <a:effectLst/>
          </p:spPr>
        </p:cxnSp>
      </p:grpSp>
      <p:sp>
        <p:nvSpPr>
          <p:cNvPr id="679" name="矩形 186">
            <a:extLst>
              <a:ext uri="{FF2B5EF4-FFF2-40B4-BE49-F238E27FC236}">
                <a16:creationId xmlns:a16="http://schemas.microsoft.com/office/drawing/2014/main" id="{BE7BD0B7-FA89-4083-9CCD-F26AC0D54863}"/>
              </a:ext>
            </a:extLst>
          </p:cNvPr>
          <p:cNvSpPr/>
          <p:nvPr/>
        </p:nvSpPr>
        <p:spPr>
          <a:xfrm>
            <a:off x="6119788" y="1961357"/>
            <a:ext cx="4915972" cy="1089337"/>
          </a:xfrm>
          <a:prstGeom prst="rect">
            <a:avLst/>
          </a:prstGeom>
        </p:spPr>
        <p:txBody>
          <a:bodyPr wrap="square">
            <a:spAutoFit/>
          </a:bodyPr>
          <a:lstStyle/>
          <a:p>
            <a:pPr marL="171450" indent="-171450" algn="just" defTabSz="913746">
              <a:lnSpc>
                <a:spcPct val="120297"/>
              </a:lnSpc>
              <a:buFont typeface="Wingdings" panose="05000000000000000000" pitchFamily="2" charset="2"/>
              <a:buChar char="n"/>
              <a:defRPr/>
            </a:pPr>
            <a:r>
              <a:rPr lang="en-US" altLang="zh-CN" sz="1100" dirty="0">
                <a:solidFill>
                  <a:srgbClr val="1D1D1A"/>
                </a:solidFill>
                <a:ea typeface="等线" panose="02010600030101010101" pitchFamily="2" charset="-122"/>
                <a:cs typeface="Arial"/>
                <a:sym typeface="+mn-lt"/>
              </a:rPr>
              <a:t>Enabling cross-slot (S and U slots) SRS resource repetition configuration:</a:t>
            </a:r>
          </a:p>
          <a:p>
            <a:pPr marL="628552" lvl="1" indent="-171312" algn="just" defTabSz="913746">
              <a:lnSpc>
                <a:spcPct val="120297"/>
              </a:lnSpc>
              <a:buFont typeface="Arial" panose="020B0604020202020204" pitchFamily="34" charset="0"/>
              <a:buChar char="•"/>
              <a:defRPr/>
            </a:pPr>
            <a:r>
              <a:rPr lang="en-US" altLang="zh-CN" sz="1100" b="1" u="sng" dirty="0">
                <a:solidFill>
                  <a:srgbClr val="1D1D1A"/>
                </a:solidFill>
                <a:highlight>
                  <a:srgbClr val="FFFFFF"/>
                </a:highlight>
                <a:ea typeface="等线" panose="02010600030101010101" pitchFamily="2" charset="-122"/>
                <a:cs typeface="Arial"/>
                <a:sym typeface="+mn-lt"/>
              </a:rPr>
              <a:t>Spec impacts</a:t>
            </a:r>
            <a:r>
              <a:rPr lang="en-US" altLang="zh-CN" sz="1100" b="1" dirty="0">
                <a:solidFill>
                  <a:srgbClr val="1D1D1A"/>
                </a:solidFill>
                <a:highlight>
                  <a:srgbClr val="FFFFFF"/>
                </a:highlight>
                <a:ea typeface="等线" panose="02010600030101010101" pitchFamily="2" charset="-122"/>
                <a:cs typeface="Arial"/>
                <a:sym typeface="+mn-lt"/>
              </a:rPr>
              <a:t>: Cross slot SRS resource repetition configuration:</a:t>
            </a:r>
            <a:r>
              <a:rPr lang="en-US" altLang="zh-CN" sz="1100" dirty="0">
                <a:solidFill>
                  <a:srgbClr val="1D1D1A"/>
                </a:solidFill>
                <a:highlight>
                  <a:srgbClr val="FFFFFF"/>
                </a:highlight>
                <a:ea typeface="等线" panose="02010600030101010101" pitchFamily="2" charset="-122"/>
                <a:cs typeface="Arial"/>
                <a:sym typeface="+mn-lt"/>
              </a:rPr>
              <a:t> enable SRS configuration in the tail of S slot and head of U slot, ensures efficient utilization of uplink resources and avoid phase/power shifting</a:t>
            </a:r>
          </a:p>
        </p:txBody>
      </p:sp>
      <p:sp>
        <p:nvSpPr>
          <p:cNvPr id="680" name="文本框 99">
            <a:extLst>
              <a:ext uri="{FF2B5EF4-FFF2-40B4-BE49-F238E27FC236}">
                <a16:creationId xmlns:a16="http://schemas.microsoft.com/office/drawing/2014/main" id="{23A11F86-C8D6-4491-B52F-CCE2BD9FC226}"/>
              </a:ext>
            </a:extLst>
          </p:cNvPr>
          <p:cNvSpPr txBox="1"/>
          <p:nvPr/>
        </p:nvSpPr>
        <p:spPr>
          <a:xfrm>
            <a:off x="8856145" y="4341647"/>
            <a:ext cx="346551" cy="364399"/>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1x</a:t>
            </a:r>
          </a:p>
        </p:txBody>
      </p:sp>
      <p:sp>
        <p:nvSpPr>
          <p:cNvPr id="681" name="í$liďè">
            <a:extLst>
              <a:ext uri="{FF2B5EF4-FFF2-40B4-BE49-F238E27FC236}">
                <a16:creationId xmlns:a16="http://schemas.microsoft.com/office/drawing/2014/main" id="{FBDD9AA8-4140-4B45-9E54-0C4CECB275E8}"/>
              </a:ext>
            </a:extLst>
          </p:cNvPr>
          <p:cNvSpPr/>
          <p:nvPr/>
        </p:nvSpPr>
        <p:spPr bwMode="auto">
          <a:xfrm flipV="1">
            <a:off x="8705231" y="4706046"/>
            <a:ext cx="3060000"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wrap="none" rtlCol="0" anchor="ctr"/>
          <a:lstStyle/>
          <a:p>
            <a:pPr marL="0" marR="0" lvl="0" indent="0" algn="ctr" defTabSz="2071029" eaLnBrk="1" fontAlgn="auto" latinLnBrk="0" hangingPunct="1">
              <a:lnSpc>
                <a:spcPct val="100000"/>
              </a:lnSpc>
              <a:spcBef>
                <a:spcPts val="0"/>
              </a:spcBef>
              <a:spcAft>
                <a:spcPts val="0"/>
              </a:spcAft>
              <a:buClrTx/>
              <a:buSzTx/>
              <a:buFontTx/>
              <a:buNone/>
              <a:tabLst/>
              <a:defRPr/>
            </a:pPr>
            <a:endParaRPr kumimoji="0" sz="600" b="0" i="0" u="none" strike="noStrike" kern="0" cap="none" spc="0" normalizeH="0" baseline="0" noProof="0" dirty="0">
              <a:ln>
                <a:noFill/>
              </a:ln>
              <a:solidFill>
                <a:prstClr val="white"/>
              </a:solidFill>
              <a:effectLst/>
              <a:uLnTx/>
              <a:uFillTx/>
              <a:ea typeface="微软雅黑"/>
              <a:cs typeface="Arial" panose="020B0604020202020204" pitchFamily="34" charset="0"/>
              <a:sym typeface="+mn-lt"/>
            </a:endParaRPr>
          </a:p>
        </p:txBody>
      </p:sp>
      <p:sp>
        <p:nvSpPr>
          <p:cNvPr id="682" name="文本框 101">
            <a:extLst>
              <a:ext uri="{FF2B5EF4-FFF2-40B4-BE49-F238E27FC236}">
                <a16:creationId xmlns:a16="http://schemas.microsoft.com/office/drawing/2014/main" id="{A4FD850C-374A-4BB3-809D-AB70F6277941}"/>
              </a:ext>
            </a:extLst>
          </p:cNvPr>
          <p:cNvSpPr txBox="1"/>
          <p:nvPr/>
        </p:nvSpPr>
        <p:spPr>
          <a:xfrm>
            <a:off x="9615000" y="4243978"/>
            <a:ext cx="346551" cy="46206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1.18x</a:t>
            </a:r>
          </a:p>
        </p:txBody>
      </p:sp>
      <p:sp>
        <p:nvSpPr>
          <p:cNvPr id="683" name="文本框 102">
            <a:extLst>
              <a:ext uri="{FF2B5EF4-FFF2-40B4-BE49-F238E27FC236}">
                <a16:creationId xmlns:a16="http://schemas.microsoft.com/office/drawing/2014/main" id="{A214399B-039D-4138-8387-C1CBBEF1AFAA}"/>
              </a:ext>
            </a:extLst>
          </p:cNvPr>
          <p:cNvSpPr txBox="1"/>
          <p:nvPr/>
        </p:nvSpPr>
        <p:spPr>
          <a:xfrm>
            <a:off x="11132711" y="4004458"/>
            <a:ext cx="346551" cy="70158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1.3x</a:t>
            </a:r>
          </a:p>
        </p:txBody>
      </p:sp>
      <p:sp>
        <p:nvSpPr>
          <p:cNvPr id="684" name="文本框 104">
            <a:extLst>
              <a:ext uri="{FF2B5EF4-FFF2-40B4-BE49-F238E27FC236}">
                <a16:creationId xmlns:a16="http://schemas.microsoft.com/office/drawing/2014/main" id="{0F1477A9-1C3E-4CA4-A93D-A16158DEB31D}"/>
              </a:ext>
            </a:extLst>
          </p:cNvPr>
          <p:cNvSpPr txBox="1"/>
          <p:nvPr/>
        </p:nvSpPr>
        <p:spPr>
          <a:xfrm>
            <a:off x="8588254" y="4705605"/>
            <a:ext cx="797013"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2x repetition</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685" name="文本框 105">
            <a:extLst>
              <a:ext uri="{FF2B5EF4-FFF2-40B4-BE49-F238E27FC236}">
                <a16:creationId xmlns:a16="http://schemas.microsoft.com/office/drawing/2014/main" id="{4C510AEA-7714-4FA6-B4BB-63B45A74754B}"/>
              </a:ext>
            </a:extLst>
          </p:cNvPr>
          <p:cNvSpPr txBox="1"/>
          <p:nvPr/>
        </p:nvSpPr>
        <p:spPr>
          <a:xfrm>
            <a:off x="9340934" y="4705605"/>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4x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686" name="文本框 106">
            <a:extLst>
              <a:ext uri="{FF2B5EF4-FFF2-40B4-BE49-F238E27FC236}">
                <a16:creationId xmlns:a16="http://schemas.microsoft.com/office/drawing/2014/main" id="{3551F9FD-72BA-42B5-A535-1C19A27131C0}"/>
              </a:ext>
            </a:extLst>
          </p:cNvPr>
          <p:cNvSpPr txBox="1"/>
          <p:nvPr/>
        </p:nvSpPr>
        <p:spPr>
          <a:xfrm>
            <a:off x="10961710" y="4705605"/>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8x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687" name="文本框 199">
            <a:extLst>
              <a:ext uri="{FF2B5EF4-FFF2-40B4-BE49-F238E27FC236}">
                <a16:creationId xmlns:a16="http://schemas.microsoft.com/office/drawing/2014/main" id="{CF38B7A7-C3F8-4B45-86F6-DE1AC39C0892}"/>
              </a:ext>
            </a:extLst>
          </p:cNvPr>
          <p:cNvSpPr txBox="1"/>
          <p:nvPr/>
        </p:nvSpPr>
        <p:spPr>
          <a:xfrm>
            <a:off x="10373855" y="4153516"/>
            <a:ext cx="346551" cy="552530"/>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1.25x</a:t>
            </a:r>
          </a:p>
        </p:txBody>
      </p:sp>
      <p:sp>
        <p:nvSpPr>
          <p:cNvPr id="688" name="文本框 200">
            <a:extLst>
              <a:ext uri="{FF2B5EF4-FFF2-40B4-BE49-F238E27FC236}">
                <a16:creationId xmlns:a16="http://schemas.microsoft.com/office/drawing/2014/main" id="{40A29AC5-BB5F-48DB-8C64-C895CCE247D3}"/>
              </a:ext>
            </a:extLst>
          </p:cNvPr>
          <p:cNvSpPr txBox="1"/>
          <p:nvPr/>
        </p:nvSpPr>
        <p:spPr>
          <a:xfrm>
            <a:off x="10151322" y="4705605"/>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6x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cxnSp>
        <p:nvCxnSpPr>
          <p:cNvPr id="690" name="Straight Connector 689">
            <a:extLst>
              <a:ext uri="{FF2B5EF4-FFF2-40B4-BE49-F238E27FC236}">
                <a16:creationId xmlns:a16="http://schemas.microsoft.com/office/drawing/2014/main" id="{AAC03DE5-662C-422E-A54C-5413D326A563}"/>
              </a:ext>
            </a:extLst>
          </p:cNvPr>
          <p:cNvCxnSpPr>
            <a:cxnSpLocks/>
          </p:cNvCxnSpPr>
          <p:nvPr/>
        </p:nvCxnSpPr>
        <p:spPr>
          <a:xfrm>
            <a:off x="6013265" y="1904424"/>
            <a:ext cx="0" cy="31869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792420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副标题 1">
            <a:extLst>
              <a:ext uri="{FF2B5EF4-FFF2-40B4-BE49-F238E27FC236}">
                <a16:creationId xmlns:a16="http://schemas.microsoft.com/office/drawing/2014/main" id="{4C5314A3-1BAE-432E-8CFE-0C07B797BCDD}"/>
              </a:ext>
            </a:extLst>
          </p:cNvPr>
          <p:cNvSpPr txBox="1">
            <a:spLocks/>
          </p:cNvSpPr>
          <p:nvPr/>
        </p:nvSpPr>
        <p:spPr>
          <a:xfrm>
            <a:off x="281647" y="158846"/>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1800" b="1" dirty="0">
                <a:solidFill>
                  <a:srgbClr val="C00000"/>
                </a:solidFill>
                <a:cs typeface="Calibri" panose="020F0502020204030204" pitchFamily="34" charset="0"/>
              </a:rPr>
              <a:t>Issue-2: SRS Interference and coverage issue in S-/M-TRP Network</a:t>
            </a:r>
          </a:p>
        </p:txBody>
      </p:sp>
      <p:sp>
        <p:nvSpPr>
          <p:cNvPr id="75" name="矩形 1627">
            <a:extLst>
              <a:ext uri="{FF2B5EF4-FFF2-40B4-BE49-F238E27FC236}">
                <a16:creationId xmlns:a16="http://schemas.microsoft.com/office/drawing/2014/main" id="{8E6676E4-10D1-4E16-A183-2E2F47AF3285}"/>
              </a:ext>
            </a:extLst>
          </p:cNvPr>
          <p:cNvSpPr/>
          <p:nvPr/>
        </p:nvSpPr>
        <p:spPr>
          <a:xfrm>
            <a:off x="391824" y="1137770"/>
            <a:ext cx="9957521" cy="1077218"/>
          </a:xfrm>
          <a:prstGeom prst="rect">
            <a:avLst/>
          </a:prstGeom>
        </p:spPr>
        <p:txBody>
          <a:bodyPr wrap="square">
            <a:spAutoFit/>
          </a:bodyPr>
          <a:lstStyle/>
          <a:p>
            <a:pPr marL="171450" marR="0" lvl="1" indent="-1714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For TDD massive MIMO, the performance rely on SRS channel estimation. However, SRS channel estimation is still with some challenge, especially for the cell edge UEs, due to the coverage issue and inter-cell SRS interference. To address coverage and inter-cell interference is</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the</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key</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to</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enhance</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the</a:t>
            </a:r>
            <a:r>
              <a:rPr kumimoji="0" lang="zh-CN" altLang="en-US" sz="1600" b="0" i="0" u="none" strike="noStrike" kern="0" cap="none" spc="0" normalizeH="0" baseline="0" noProof="0" dirty="0">
                <a:ln>
                  <a:noFill/>
                </a:ln>
                <a:solidFill>
                  <a:srgbClr val="2D2015"/>
                </a:solidFill>
                <a:effectLst/>
                <a:uLnTx/>
                <a:uFillTx/>
                <a:cs typeface="Calibri" panose="020F0502020204030204" pitchFamily="34" charset="0"/>
              </a:rPr>
              <a:t>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users’ experience performance for TDD massive MIMO system.</a:t>
            </a:r>
            <a:endParaRPr kumimoji="0" lang="zh-CN" altLang="en-US" sz="1600" b="0" i="0" u="none" strike="noStrike" kern="0" cap="none" spc="0" normalizeH="0" baseline="0" noProof="0" dirty="0">
              <a:ln>
                <a:noFill/>
              </a:ln>
              <a:solidFill>
                <a:srgbClr val="B2B2B2"/>
              </a:solidFill>
              <a:effectLst/>
              <a:uLnTx/>
              <a:uFillTx/>
            </a:endParaRPr>
          </a:p>
        </p:txBody>
      </p:sp>
      <p:sp>
        <p:nvSpPr>
          <p:cNvPr id="76" name="矩形 1691">
            <a:extLst>
              <a:ext uri="{FF2B5EF4-FFF2-40B4-BE49-F238E27FC236}">
                <a16:creationId xmlns:a16="http://schemas.microsoft.com/office/drawing/2014/main" id="{F01F39F8-DBAF-4120-B843-94C224CF8E16}"/>
              </a:ext>
            </a:extLst>
          </p:cNvPr>
          <p:cNvSpPr/>
          <p:nvPr/>
        </p:nvSpPr>
        <p:spPr>
          <a:xfrm>
            <a:off x="569318" y="4521426"/>
            <a:ext cx="10395339" cy="1477328"/>
          </a:xfrm>
          <a:prstGeom prst="rect">
            <a:avLst/>
          </a:prstGeom>
        </p:spPr>
        <p:txBody>
          <a:bodyPr wrap="square">
            <a:spAutoFit/>
          </a:bodyPr>
          <a:lstStyle/>
          <a:p>
            <a:pPr marL="171450" lvl="1" indent="-171450">
              <a:spcBef>
                <a:spcPts val="600"/>
              </a:spcBef>
              <a:spcAft>
                <a:spcPts val="600"/>
              </a:spcAft>
              <a:buFont typeface="Arial" panose="020B0604020202020204" pitchFamily="34" charset="0"/>
              <a:buChar char="•"/>
              <a:defRPr/>
            </a:pPr>
            <a:r>
              <a:rPr lang="en-US" altLang="zh-CN" sz="1600" kern="0" dirty="0">
                <a:solidFill>
                  <a:srgbClr val="2D2015"/>
                </a:solidFill>
                <a:cs typeface="Calibri" panose="020F0502020204030204" pitchFamily="34" charset="0"/>
              </a:rPr>
              <a:t>The solution to mitigate inter-cell interference is UE </a:t>
            </a:r>
            <a:r>
              <a:rPr lang="en-US" altLang="zh-CN" sz="1600" b="1" kern="0" dirty="0">
                <a:solidFill>
                  <a:srgbClr val="2D2015"/>
                </a:solidFill>
                <a:cs typeface="Calibri" panose="020F0502020204030204" pitchFamily="34" charset="0"/>
              </a:rPr>
              <a:t>feedback the long term channel covariance </a:t>
            </a:r>
            <a:r>
              <a:rPr lang="en-US" altLang="zh-CN" sz="1600" kern="0" dirty="0">
                <a:solidFill>
                  <a:srgbClr val="2D2015"/>
                </a:solidFill>
                <a:cs typeface="Calibri" panose="020F0502020204030204" pitchFamily="34" charset="0"/>
              </a:rPr>
              <a:t>(including R</a:t>
            </a:r>
            <a:r>
              <a:rPr lang="en-US" altLang="zh-CN" sz="1600" kern="0" baseline="-25000" dirty="0">
                <a:solidFill>
                  <a:srgbClr val="2D2015"/>
                </a:solidFill>
                <a:cs typeface="Calibri" panose="020F0502020204030204" pitchFamily="34" charset="0"/>
              </a:rPr>
              <a:t>HH</a:t>
            </a:r>
            <a:r>
              <a:rPr lang="en-US" altLang="zh-CN" sz="1600" kern="0" dirty="0">
                <a:solidFill>
                  <a:srgbClr val="2D2015"/>
                </a:solidFill>
                <a:cs typeface="Calibri" panose="020F0502020204030204" pitchFamily="34" charset="0"/>
              </a:rPr>
              <a:t> and R</a:t>
            </a:r>
            <a:r>
              <a:rPr lang="en-US" altLang="zh-CN" sz="1600" kern="0" baseline="-25000" dirty="0">
                <a:solidFill>
                  <a:srgbClr val="2D2015"/>
                </a:solidFill>
                <a:cs typeface="Calibri" panose="020F0502020204030204" pitchFamily="34" charset="0"/>
              </a:rPr>
              <a:t>UU</a:t>
            </a:r>
            <a:r>
              <a:rPr lang="en-US" altLang="zh-CN" sz="1600" kern="0" dirty="0">
                <a:solidFill>
                  <a:srgbClr val="2D2015"/>
                </a:solidFill>
                <a:cs typeface="Calibri" panose="020F0502020204030204" pitchFamily="34" charset="0"/>
              </a:rPr>
              <a:t>) to Network, where R</a:t>
            </a:r>
            <a:r>
              <a:rPr lang="en-US" altLang="zh-CN" sz="1600" kern="0" baseline="-25000" dirty="0">
                <a:solidFill>
                  <a:srgbClr val="2D2015"/>
                </a:solidFill>
                <a:cs typeface="Calibri" panose="020F0502020204030204" pitchFamily="34" charset="0"/>
              </a:rPr>
              <a:t>HH</a:t>
            </a:r>
            <a:r>
              <a:rPr lang="en-US" altLang="zh-CN" sz="1600" kern="0" dirty="0">
                <a:solidFill>
                  <a:srgbClr val="2D2015"/>
                </a:solidFill>
                <a:cs typeface="Calibri" panose="020F0502020204030204" pitchFamily="34" charset="0"/>
              </a:rPr>
              <a:t> is the long term channel covariance for the required signal space for SRS channel estimation and R</a:t>
            </a:r>
            <a:r>
              <a:rPr lang="en-US" altLang="zh-CN" sz="1600" kern="0" baseline="-25000" dirty="0">
                <a:solidFill>
                  <a:srgbClr val="2D2015"/>
                </a:solidFill>
                <a:cs typeface="Calibri" panose="020F0502020204030204" pitchFamily="34" charset="0"/>
              </a:rPr>
              <a:t>UU  </a:t>
            </a:r>
            <a:r>
              <a:rPr lang="en-US" altLang="zh-CN" sz="1600" kern="0" dirty="0">
                <a:solidFill>
                  <a:srgbClr val="2D2015"/>
                </a:solidFill>
                <a:cs typeface="Calibri" panose="020F0502020204030204" pitchFamily="34" charset="0"/>
              </a:rPr>
              <a:t>is the long term channel covariance from interfering UEs for interference. </a:t>
            </a:r>
            <a:r>
              <a:rPr lang="en-US" altLang="zh-CN" sz="1600" kern="0" dirty="0" err="1">
                <a:solidFill>
                  <a:srgbClr val="2D2015"/>
                </a:solidFill>
                <a:cs typeface="Calibri" panose="020F0502020204030204" pitchFamily="34" charset="0"/>
              </a:rPr>
              <a:t>gNB</a:t>
            </a:r>
            <a:r>
              <a:rPr lang="en-US" altLang="zh-CN" sz="1600" kern="0" dirty="0">
                <a:solidFill>
                  <a:srgbClr val="2D2015"/>
                </a:solidFill>
                <a:cs typeface="Calibri" panose="020F0502020204030204" pitchFamily="34" charset="0"/>
              </a:rPr>
              <a:t> can use the long term channel covariance information to filter out the interference and noise.</a:t>
            </a:r>
          </a:p>
          <a:p>
            <a:pPr marL="0" lvl="1">
              <a:spcBef>
                <a:spcPts val="600"/>
              </a:spcBef>
              <a:spcAft>
                <a:spcPts val="600"/>
              </a:spcAft>
              <a:defRPr/>
            </a:pPr>
            <a:endParaRPr lang="en-US" altLang="zh-CN" sz="1600" kern="0" dirty="0">
              <a:solidFill>
                <a:srgbClr val="2D2015"/>
              </a:solidFill>
              <a:cs typeface="Calibri" panose="020F0502020204030204" pitchFamily="34" charset="0"/>
            </a:endParaRPr>
          </a:p>
        </p:txBody>
      </p:sp>
      <p:grpSp>
        <p:nvGrpSpPr>
          <p:cNvPr id="77" name="Group 76">
            <a:extLst>
              <a:ext uri="{FF2B5EF4-FFF2-40B4-BE49-F238E27FC236}">
                <a16:creationId xmlns:a16="http://schemas.microsoft.com/office/drawing/2014/main" id="{30C2291B-EDE1-4394-B9D6-A4A2DCAE4B1C}"/>
              </a:ext>
            </a:extLst>
          </p:cNvPr>
          <p:cNvGrpSpPr/>
          <p:nvPr/>
        </p:nvGrpSpPr>
        <p:grpSpPr>
          <a:xfrm>
            <a:off x="6230324" y="2327465"/>
            <a:ext cx="3672615" cy="1698126"/>
            <a:chOff x="1234454" y="4220164"/>
            <a:chExt cx="3511809" cy="1534831"/>
          </a:xfrm>
        </p:grpSpPr>
        <p:sp>
          <p:nvSpPr>
            <p:cNvPr id="78" name="矩形 1692">
              <a:extLst>
                <a:ext uri="{FF2B5EF4-FFF2-40B4-BE49-F238E27FC236}">
                  <a16:creationId xmlns:a16="http://schemas.microsoft.com/office/drawing/2014/main" id="{D179D0DC-A5E7-4A8A-B53E-FB899E4F693B}"/>
                </a:ext>
              </a:extLst>
            </p:cNvPr>
            <p:cNvSpPr/>
            <p:nvPr/>
          </p:nvSpPr>
          <p:spPr>
            <a:xfrm>
              <a:off x="1234454" y="5546360"/>
              <a:ext cx="3511809" cy="208635"/>
            </a:xfrm>
            <a:prstGeom prst="rect">
              <a:avLst/>
            </a:prstGeom>
          </p:spPr>
          <p:txBody>
            <a:bodyPr wrap="square">
              <a:spAutoFit/>
            </a:bodyPr>
            <a:lstStyle/>
            <a:p>
              <a:pPr algn="ctr" defTabSz="914034" fontAlgn="base">
                <a:spcBef>
                  <a:spcPct val="0"/>
                </a:spcBef>
                <a:spcAft>
                  <a:spcPct val="0"/>
                </a:spcAft>
                <a:buClr>
                  <a:srgbClr val="CC9900"/>
                </a:buClr>
                <a:defRPr/>
              </a:pPr>
              <a:r>
                <a:rPr lang="en-US" altLang="zh-CN" sz="900" b="1" dirty="0">
                  <a:solidFill>
                    <a:srgbClr val="1D1D1A"/>
                  </a:solidFill>
                  <a:ea typeface="微软雅黑" panose="020B0503020204020204" pitchFamily="34" charset="-122"/>
                  <a:cs typeface="Arial" panose="020B0604020202020204" pitchFamily="34" charset="0"/>
                </a:rPr>
                <a:t>SRS Inter-cell interference for multi-TRP</a:t>
              </a:r>
              <a:endParaRPr lang="zh-CN" altLang="en-US" sz="1200" b="1" dirty="0">
                <a:solidFill>
                  <a:srgbClr val="1D1D1A"/>
                </a:solidFill>
                <a:ea typeface="微软雅黑" panose="020B0503020204020204" pitchFamily="34" charset="-122"/>
                <a:cs typeface="Arial" panose="020B0604020202020204" pitchFamily="34" charset="0"/>
              </a:endParaRPr>
            </a:p>
          </p:txBody>
        </p:sp>
        <p:sp>
          <p:nvSpPr>
            <p:cNvPr id="79" name="椭圆 1693">
              <a:extLst>
                <a:ext uri="{FF2B5EF4-FFF2-40B4-BE49-F238E27FC236}">
                  <a16:creationId xmlns:a16="http://schemas.microsoft.com/office/drawing/2014/main" id="{09704432-661C-44DF-8D86-F54AB095EE5C}"/>
                </a:ext>
              </a:extLst>
            </p:cNvPr>
            <p:cNvSpPr/>
            <p:nvPr/>
          </p:nvSpPr>
          <p:spPr bwMode="auto">
            <a:xfrm>
              <a:off x="1768029" y="4446686"/>
              <a:ext cx="1302644" cy="1085320"/>
            </a:xfrm>
            <a:prstGeom prst="ellipse">
              <a:avLst/>
            </a:prstGeom>
            <a:solidFill>
              <a:srgbClr val="92D050">
                <a:alpha val="20000"/>
              </a:srgbClr>
            </a:solidFill>
            <a:ln w="1905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defTabSz="801688" fontAlgn="base">
                <a:spcBef>
                  <a:spcPct val="0"/>
                </a:spcBef>
                <a:spcAft>
                  <a:spcPct val="0"/>
                </a:spcAft>
                <a:defRPr/>
              </a:pPr>
              <a:endParaRPr lang="zh-CN" altLang="en-US" sz="1200" kern="0" dirty="0">
                <a:solidFill>
                  <a:srgbClr val="FFFFFF"/>
                </a:solidFill>
                <a:latin typeface="微软雅黑" panose="020B0503020204020204" pitchFamily="34" charset="-122"/>
                <a:ea typeface="微软雅黑" panose="020B0503020204020204" pitchFamily="34" charset="-122"/>
              </a:endParaRPr>
            </a:p>
          </p:txBody>
        </p:sp>
        <p:sp>
          <p:nvSpPr>
            <p:cNvPr id="80" name="椭圆 1694">
              <a:extLst>
                <a:ext uri="{FF2B5EF4-FFF2-40B4-BE49-F238E27FC236}">
                  <a16:creationId xmlns:a16="http://schemas.microsoft.com/office/drawing/2014/main" id="{ABBE2564-0B13-4E7F-977E-145BDB7F7DA1}"/>
                </a:ext>
              </a:extLst>
            </p:cNvPr>
            <p:cNvSpPr/>
            <p:nvPr/>
          </p:nvSpPr>
          <p:spPr bwMode="auto">
            <a:xfrm>
              <a:off x="2967852" y="4440946"/>
              <a:ext cx="1261326" cy="1071993"/>
            </a:xfrm>
            <a:prstGeom prst="ellipse">
              <a:avLst/>
            </a:prstGeom>
            <a:solidFill>
              <a:srgbClr val="FFCC66">
                <a:lumMod val="40000"/>
                <a:lumOff val="60000"/>
                <a:alpha val="60000"/>
              </a:srgbClr>
            </a:solidFill>
            <a:ln w="1270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defTabSz="801688" fontAlgn="base">
                <a:spcBef>
                  <a:spcPct val="0"/>
                </a:spcBef>
                <a:spcAft>
                  <a:spcPct val="0"/>
                </a:spcAft>
                <a:defRPr/>
              </a:pPr>
              <a:endParaRPr lang="zh-CN" altLang="en-US" sz="1200" kern="0">
                <a:solidFill>
                  <a:srgbClr val="FFFFFF"/>
                </a:solidFill>
                <a:latin typeface="微软雅黑" panose="020B0503020204020204" pitchFamily="34" charset="-122"/>
                <a:ea typeface="微软雅黑" panose="020B0503020204020204" pitchFamily="34" charset="-122"/>
              </a:endParaRPr>
            </a:p>
          </p:txBody>
        </p:sp>
        <p:pic>
          <p:nvPicPr>
            <p:cNvPr id="81" name="图片 1695">
              <a:extLst>
                <a:ext uri="{FF2B5EF4-FFF2-40B4-BE49-F238E27FC236}">
                  <a16:creationId xmlns:a16="http://schemas.microsoft.com/office/drawing/2014/main" id="{B73448B0-CC2A-427A-999E-FE83FAD2FA36}"/>
                </a:ext>
              </a:extLst>
            </p:cNvPr>
            <p:cNvPicPr>
              <a:picLocks noChangeAspect="1"/>
            </p:cNvPicPr>
            <p:nvPr/>
          </p:nvPicPr>
          <p:blipFill>
            <a:blip r:embed="rId2"/>
            <a:stretch>
              <a:fillRect/>
            </a:stretch>
          </p:blipFill>
          <p:spPr>
            <a:xfrm>
              <a:off x="2245714" y="4711319"/>
              <a:ext cx="330809" cy="341614"/>
            </a:xfrm>
            <a:prstGeom prst="rect">
              <a:avLst/>
            </a:prstGeom>
          </p:spPr>
        </p:pic>
        <p:pic>
          <p:nvPicPr>
            <p:cNvPr id="82" name="图片 1696">
              <a:extLst>
                <a:ext uri="{FF2B5EF4-FFF2-40B4-BE49-F238E27FC236}">
                  <a16:creationId xmlns:a16="http://schemas.microsoft.com/office/drawing/2014/main" id="{2832CEE1-D1C3-4301-8C0D-1B1009480725}"/>
                </a:ext>
              </a:extLst>
            </p:cNvPr>
            <p:cNvPicPr>
              <a:picLocks noChangeAspect="1"/>
            </p:cNvPicPr>
            <p:nvPr/>
          </p:nvPicPr>
          <p:blipFill>
            <a:blip r:embed="rId2"/>
            <a:stretch>
              <a:fillRect/>
            </a:stretch>
          </p:blipFill>
          <p:spPr>
            <a:xfrm>
              <a:off x="3447235" y="4725768"/>
              <a:ext cx="330809" cy="341614"/>
            </a:xfrm>
            <a:prstGeom prst="rect">
              <a:avLst/>
            </a:prstGeom>
          </p:spPr>
        </p:pic>
        <p:pic>
          <p:nvPicPr>
            <p:cNvPr id="83" name="图片 1697">
              <a:extLst>
                <a:ext uri="{FF2B5EF4-FFF2-40B4-BE49-F238E27FC236}">
                  <a16:creationId xmlns:a16="http://schemas.microsoft.com/office/drawing/2014/main" id="{A4BC625C-59DD-4C85-9558-11223DFDA7D5}"/>
                </a:ext>
              </a:extLst>
            </p:cNvPr>
            <p:cNvPicPr>
              <a:picLocks noChangeAspect="1"/>
            </p:cNvPicPr>
            <p:nvPr/>
          </p:nvPicPr>
          <p:blipFill>
            <a:blip r:embed="rId3"/>
            <a:stretch>
              <a:fillRect/>
            </a:stretch>
          </p:blipFill>
          <p:spPr>
            <a:xfrm>
              <a:off x="2654894" y="4428882"/>
              <a:ext cx="171428" cy="261951"/>
            </a:xfrm>
            <a:prstGeom prst="rect">
              <a:avLst/>
            </a:prstGeom>
          </p:spPr>
        </p:pic>
        <p:sp>
          <p:nvSpPr>
            <p:cNvPr id="84" name="文本框 1698">
              <a:extLst>
                <a:ext uri="{FF2B5EF4-FFF2-40B4-BE49-F238E27FC236}">
                  <a16:creationId xmlns:a16="http://schemas.microsoft.com/office/drawing/2014/main" id="{A7CF94AF-5521-44C9-8221-8E386ABDBC3C}"/>
                </a:ext>
              </a:extLst>
            </p:cNvPr>
            <p:cNvSpPr txBox="1"/>
            <p:nvPr/>
          </p:nvSpPr>
          <p:spPr>
            <a:xfrm>
              <a:off x="2832733" y="4444441"/>
              <a:ext cx="968138" cy="230832"/>
            </a:xfrm>
            <a:prstGeom prst="rect">
              <a:avLst/>
            </a:prstGeom>
            <a:noFill/>
          </p:spPr>
          <p:txBody>
            <a:bodyPr vert="horz" wrap="square" rtlCol="0">
              <a:spAutoFit/>
            </a:bodyPr>
            <a:lstStyle/>
            <a:p>
              <a:pPr>
                <a:defRPr/>
              </a:pPr>
              <a:r>
                <a:rPr lang="en-US" altLang="zh-CN" sz="900" kern="0" dirty="0">
                  <a:solidFill>
                    <a:srgbClr val="00B050"/>
                  </a:solidFill>
                  <a:latin typeface="微软雅黑" panose="020B0503020204020204" pitchFamily="34" charset="-122"/>
                  <a:ea typeface="微软雅黑" panose="020B0503020204020204" pitchFamily="34" charset="-122"/>
                </a:rPr>
                <a:t>Required SRS</a:t>
              </a:r>
              <a:endParaRPr lang="zh-CN" altLang="en-US" sz="900" kern="0" dirty="0">
                <a:solidFill>
                  <a:srgbClr val="00B050"/>
                </a:solidFill>
                <a:latin typeface="微软雅黑" panose="020B0503020204020204" pitchFamily="34" charset="-122"/>
                <a:ea typeface="微软雅黑" panose="020B0503020204020204" pitchFamily="34" charset="-122"/>
              </a:endParaRPr>
            </a:p>
          </p:txBody>
        </p:sp>
        <p:sp>
          <p:nvSpPr>
            <p:cNvPr id="85" name="文本框 1699">
              <a:extLst>
                <a:ext uri="{FF2B5EF4-FFF2-40B4-BE49-F238E27FC236}">
                  <a16:creationId xmlns:a16="http://schemas.microsoft.com/office/drawing/2014/main" id="{4ACCE44D-B4DE-47FB-8A7A-D3A0CABCBBB7}"/>
                </a:ext>
              </a:extLst>
            </p:cNvPr>
            <p:cNvSpPr txBox="1"/>
            <p:nvPr/>
          </p:nvSpPr>
          <p:spPr>
            <a:xfrm>
              <a:off x="2291689" y="4220164"/>
              <a:ext cx="1210584" cy="246221"/>
            </a:xfrm>
            <a:prstGeom prst="rect">
              <a:avLst/>
            </a:prstGeom>
            <a:noFill/>
          </p:spPr>
          <p:txBody>
            <a:bodyPr vert="horz" wrap="square" rtlCol="0">
              <a:spAutoFit/>
            </a:bodyPr>
            <a:lstStyle/>
            <a:p>
              <a:pPr>
                <a:defRPr/>
              </a:pPr>
              <a:r>
                <a:rPr lang="en-US" altLang="zh-CN" sz="1000" kern="0" dirty="0">
                  <a:solidFill>
                    <a:srgbClr val="2D2015"/>
                  </a:solidFill>
                  <a:latin typeface="微软雅黑" panose="020B0503020204020204" pitchFamily="34" charset="-122"/>
                  <a:ea typeface="微软雅黑" panose="020B0503020204020204" pitchFamily="34" charset="-122"/>
                </a:rPr>
                <a:t>Remote</a:t>
              </a:r>
              <a:r>
                <a:rPr lang="en-US" altLang="zh-CN" sz="1000" b="1" kern="0" dirty="0">
                  <a:solidFill>
                    <a:srgbClr val="2D2015"/>
                  </a:solidFill>
                  <a:latin typeface="微软雅黑" panose="020B0503020204020204" pitchFamily="34" charset="-122"/>
                  <a:ea typeface="微软雅黑" panose="020B0503020204020204" pitchFamily="34" charset="-122"/>
                </a:rPr>
                <a:t> </a:t>
              </a:r>
              <a:r>
                <a:rPr lang="en-US" altLang="zh-CN" sz="1000" kern="0" dirty="0">
                  <a:solidFill>
                    <a:srgbClr val="2D2015"/>
                  </a:solidFill>
                  <a:latin typeface="微软雅黑" panose="020B0503020204020204" pitchFamily="34" charset="-122"/>
                  <a:ea typeface="微软雅黑" panose="020B0503020204020204" pitchFamily="34" charset="-122"/>
                </a:rPr>
                <a:t> UE</a:t>
              </a:r>
              <a:endParaRPr lang="zh-CN" altLang="en-US" sz="1000" kern="0" dirty="0">
                <a:solidFill>
                  <a:srgbClr val="2D2015"/>
                </a:solidFill>
                <a:latin typeface="微软雅黑" panose="020B0503020204020204" pitchFamily="34" charset="-122"/>
                <a:ea typeface="微软雅黑" panose="020B0503020204020204" pitchFamily="34" charset="-122"/>
              </a:endParaRPr>
            </a:p>
          </p:txBody>
        </p:sp>
        <p:cxnSp>
          <p:nvCxnSpPr>
            <p:cNvPr id="86" name="直接箭头连接符 1700">
              <a:extLst>
                <a:ext uri="{FF2B5EF4-FFF2-40B4-BE49-F238E27FC236}">
                  <a16:creationId xmlns:a16="http://schemas.microsoft.com/office/drawing/2014/main" id="{24139223-6F2D-435C-84F3-801EBF465F9D}"/>
                </a:ext>
              </a:extLst>
            </p:cNvPr>
            <p:cNvCxnSpPr>
              <a:cxnSpLocks/>
            </p:cNvCxnSpPr>
            <p:nvPr/>
          </p:nvCxnSpPr>
          <p:spPr bwMode="auto">
            <a:xfrm flipV="1">
              <a:off x="2564529" y="4602625"/>
              <a:ext cx="71781" cy="174831"/>
            </a:xfrm>
            <a:prstGeom prst="straightConnector1">
              <a:avLst/>
            </a:prstGeom>
            <a:noFill/>
            <a:ln w="19050" cap="flat" cmpd="sng" algn="ctr">
              <a:solidFill>
                <a:srgbClr val="007434"/>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7" name="图片 1701">
              <a:extLst>
                <a:ext uri="{FF2B5EF4-FFF2-40B4-BE49-F238E27FC236}">
                  <a16:creationId xmlns:a16="http://schemas.microsoft.com/office/drawing/2014/main" id="{64E89EA3-6732-4E61-BAAF-CBA82962B25F}"/>
                </a:ext>
              </a:extLst>
            </p:cNvPr>
            <p:cNvPicPr>
              <a:picLocks noChangeAspect="1"/>
            </p:cNvPicPr>
            <p:nvPr/>
          </p:nvPicPr>
          <p:blipFill>
            <a:blip r:embed="rId3"/>
            <a:stretch>
              <a:fillRect/>
            </a:stretch>
          </p:blipFill>
          <p:spPr>
            <a:xfrm>
              <a:off x="1932088" y="4961089"/>
              <a:ext cx="164310" cy="251074"/>
            </a:xfrm>
            <a:prstGeom prst="rect">
              <a:avLst/>
            </a:prstGeom>
          </p:spPr>
        </p:pic>
        <p:cxnSp>
          <p:nvCxnSpPr>
            <p:cNvPr id="88" name="直接箭头连接符 1702">
              <a:extLst>
                <a:ext uri="{FF2B5EF4-FFF2-40B4-BE49-F238E27FC236}">
                  <a16:creationId xmlns:a16="http://schemas.microsoft.com/office/drawing/2014/main" id="{3C498AEB-B49D-45F2-A7D1-BAFE1551F134}"/>
                </a:ext>
              </a:extLst>
            </p:cNvPr>
            <p:cNvCxnSpPr>
              <a:cxnSpLocks/>
            </p:cNvCxnSpPr>
            <p:nvPr/>
          </p:nvCxnSpPr>
          <p:spPr bwMode="auto">
            <a:xfrm flipH="1">
              <a:off x="2038834" y="4894131"/>
              <a:ext cx="235647" cy="127521"/>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直接箭头连接符 1703">
              <a:extLst>
                <a:ext uri="{FF2B5EF4-FFF2-40B4-BE49-F238E27FC236}">
                  <a16:creationId xmlns:a16="http://schemas.microsoft.com/office/drawing/2014/main" id="{AF6F473D-5898-497D-A098-9230318D595B}"/>
                </a:ext>
              </a:extLst>
            </p:cNvPr>
            <p:cNvCxnSpPr>
              <a:cxnSpLocks/>
              <a:endCxn id="83" idx="3"/>
            </p:cNvCxnSpPr>
            <p:nvPr/>
          </p:nvCxnSpPr>
          <p:spPr bwMode="auto">
            <a:xfrm flipH="1" flipV="1">
              <a:off x="2826322" y="4559858"/>
              <a:ext cx="616216" cy="375186"/>
            </a:xfrm>
            <a:prstGeom prst="straightConnector1">
              <a:avLst/>
            </a:prstGeom>
            <a:noFill/>
            <a:ln w="19050" cap="flat" cmpd="sng" algn="ctr">
              <a:solidFill>
                <a:srgbClr val="00B050"/>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0" name="图片 1704">
              <a:extLst>
                <a:ext uri="{FF2B5EF4-FFF2-40B4-BE49-F238E27FC236}">
                  <a16:creationId xmlns:a16="http://schemas.microsoft.com/office/drawing/2014/main" id="{DA803B12-DF2F-4CB3-8C23-2E03A72A17F2}"/>
                </a:ext>
              </a:extLst>
            </p:cNvPr>
            <p:cNvPicPr>
              <a:picLocks noChangeAspect="1"/>
            </p:cNvPicPr>
            <p:nvPr/>
          </p:nvPicPr>
          <p:blipFill>
            <a:blip r:embed="rId3"/>
            <a:stretch>
              <a:fillRect/>
            </a:stretch>
          </p:blipFill>
          <p:spPr>
            <a:xfrm>
              <a:off x="3233731" y="5153769"/>
              <a:ext cx="158363" cy="241987"/>
            </a:xfrm>
            <a:prstGeom prst="rect">
              <a:avLst/>
            </a:prstGeom>
          </p:spPr>
        </p:pic>
        <p:cxnSp>
          <p:nvCxnSpPr>
            <p:cNvPr id="91" name="直接箭头连接符 1705">
              <a:extLst>
                <a:ext uri="{FF2B5EF4-FFF2-40B4-BE49-F238E27FC236}">
                  <a16:creationId xmlns:a16="http://schemas.microsoft.com/office/drawing/2014/main" id="{675FDCBE-50A6-4EBA-844C-644E38ABE068}"/>
                </a:ext>
              </a:extLst>
            </p:cNvPr>
            <p:cNvCxnSpPr>
              <a:cxnSpLocks/>
              <a:stCxn id="82" idx="1"/>
              <a:endCxn id="90" idx="0"/>
            </p:cNvCxnSpPr>
            <p:nvPr/>
          </p:nvCxnSpPr>
          <p:spPr bwMode="auto">
            <a:xfrm flipH="1">
              <a:off x="3312913" y="4896575"/>
              <a:ext cx="134322" cy="257194"/>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矩形 1706">
              <a:extLst>
                <a:ext uri="{FF2B5EF4-FFF2-40B4-BE49-F238E27FC236}">
                  <a16:creationId xmlns:a16="http://schemas.microsoft.com/office/drawing/2014/main" id="{158386D7-894D-4A8C-B868-2EA808C4AF66}"/>
                </a:ext>
              </a:extLst>
            </p:cNvPr>
            <p:cNvSpPr/>
            <p:nvPr/>
          </p:nvSpPr>
          <p:spPr>
            <a:xfrm>
              <a:off x="3323954" y="5082684"/>
              <a:ext cx="849913" cy="230832"/>
            </a:xfrm>
            <a:prstGeom prst="rect">
              <a:avLst/>
            </a:prstGeom>
          </p:spPr>
          <p:txBody>
            <a:bodyPr wrap="none">
              <a:spAutoFit/>
            </a:bodyPr>
            <a:lstStyle/>
            <a:p>
              <a:pPr>
                <a:defRPr/>
              </a:pPr>
              <a:r>
                <a:rPr lang="en-US" altLang="en-US" sz="900" kern="0" dirty="0">
                  <a:solidFill>
                    <a:srgbClr val="FF0000"/>
                  </a:solidFill>
                  <a:latin typeface="微软雅黑" panose="020B0503020204020204" pitchFamily="34" charset="-122"/>
                  <a:ea typeface="微软雅黑" panose="020B0503020204020204" pitchFamily="34" charset="-122"/>
                </a:rPr>
                <a:t>Interference</a:t>
              </a:r>
              <a:endParaRPr lang="zh-CN" altLang="en-US" sz="1200" kern="0" dirty="0">
                <a:solidFill>
                  <a:srgbClr val="FF0000"/>
                </a:solidFill>
                <a:latin typeface="微软雅黑" panose="020B0503020204020204" pitchFamily="34" charset="-122"/>
                <a:ea typeface="微软雅黑" panose="020B0503020204020204" pitchFamily="34" charset="-122"/>
              </a:endParaRPr>
            </a:p>
          </p:txBody>
        </p:sp>
      </p:grpSp>
      <p:grpSp>
        <p:nvGrpSpPr>
          <p:cNvPr id="94" name="组合 39">
            <a:extLst>
              <a:ext uri="{FF2B5EF4-FFF2-40B4-BE49-F238E27FC236}">
                <a16:creationId xmlns:a16="http://schemas.microsoft.com/office/drawing/2014/main" id="{4437433B-8599-405C-807B-7451D38B78F7}"/>
              </a:ext>
            </a:extLst>
          </p:cNvPr>
          <p:cNvGrpSpPr/>
          <p:nvPr/>
        </p:nvGrpSpPr>
        <p:grpSpPr>
          <a:xfrm>
            <a:off x="1729710" y="2322421"/>
            <a:ext cx="2752131" cy="1441229"/>
            <a:chOff x="7898859" y="3555584"/>
            <a:chExt cx="2752131" cy="1441229"/>
          </a:xfrm>
        </p:grpSpPr>
        <p:sp>
          <p:nvSpPr>
            <p:cNvPr id="95" name="椭圆 102">
              <a:extLst>
                <a:ext uri="{FF2B5EF4-FFF2-40B4-BE49-F238E27FC236}">
                  <a16:creationId xmlns:a16="http://schemas.microsoft.com/office/drawing/2014/main" id="{76F933F0-5EC2-486B-BF14-3B5C80E3CF3D}"/>
                </a:ext>
              </a:extLst>
            </p:cNvPr>
            <p:cNvSpPr/>
            <p:nvPr/>
          </p:nvSpPr>
          <p:spPr bwMode="auto">
            <a:xfrm>
              <a:off x="7898859" y="3555584"/>
              <a:ext cx="1442610" cy="1404782"/>
            </a:xfrm>
            <a:prstGeom prst="ellipse">
              <a:avLst/>
            </a:prstGeom>
            <a:solidFill>
              <a:srgbClr val="92D050">
                <a:alpha val="20000"/>
              </a:srgbClr>
            </a:solidFill>
            <a:ln w="1905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defTabSz="801688"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6" name="椭圆 103">
              <a:extLst>
                <a:ext uri="{FF2B5EF4-FFF2-40B4-BE49-F238E27FC236}">
                  <a16:creationId xmlns:a16="http://schemas.microsoft.com/office/drawing/2014/main" id="{116F5C4A-184B-461D-A3C5-F0F016CC7844}"/>
                </a:ext>
              </a:extLst>
            </p:cNvPr>
            <p:cNvSpPr/>
            <p:nvPr/>
          </p:nvSpPr>
          <p:spPr bwMode="auto">
            <a:xfrm>
              <a:off x="9175085" y="3575437"/>
              <a:ext cx="1475905" cy="1421376"/>
            </a:xfrm>
            <a:prstGeom prst="ellipse">
              <a:avLst/>
            </a:prstGeom>
            <a:solidFill>
              <a:srgbClr val="FFCC66">
                <a:lumMod val="40000"/>
                <a:lumOff val="60000"/>
                <a:alpha val="60000"/>
              </a:srgbClr>
            </a:solidFill>
            <a:ln w="1270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defTabSz="801688"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97" name="图片 104">
              <a:extLst>
                <a:ext uri="{FF2B5EF4-FFF2-40B4-BE49-F238E27FC236}">
                  <a16:creationId xmlns:a16="http://schemas.microsoft.com/office/drawing/2014/main" id="{5A3F4708-5A70-4FC5-B3A4-5C923BB5974C}"/>
                </a:ext>
              </a:extLst>
            </p:cNvPr>
            <p:cNvPicPr>
              <a:picLocks noChangeAspect="1"/>
            </p:cNvPicPr>
            <p:nvPr/>
          </p:nvPicPr>
          <p:blipFill>
            <a:blip r:embed="rId2"/>
            <a:stretch>
              <a:fillRect/>
            </a:stretch>
          </p:blipFill>
          <p:spPr>
            <a:xfrm>
              <a:off x="8353309" y="3963143"/>
              <a:ext cx="455872" cy="470762"/>
            </a:xfrm>
            <a:prstGeom prst="rect">
              <a:avLst/>
            </a:prstGeom>
          </p:spPr>
        </p:pic>
        <p:pic>
          <p:nvPicPr>
            <p:cNvPr id="98" name="图片 106">
              <a:extLst>
                <a:ext uri="{FF2B5EF4-FFF2-40B4-BE49-F238E27FC236}">
                  <a16:creationId xmlns:a16="http://schemas.microsoft.com/office/drawing/2014/main" id="{6E68C39E-B356-45E4-837E-1B955054DFAE}"/>
                </a:ext>
              </a:extLst>
            </p:cNvPr>
            <p:cNvPicPr>
              <a:picLocks noChangeAspect="1"/>
            </p:cNvPicPr>
            <p:nvPr/>
          </p:nvPicPr>
          <p:blipFill>
            <a:blip r:embed="rId3"/>
            <a:stretch>
              <a:fillRect/>
            </a:stretch>
          </p:blipFill>
          <p:spPr>
            <a:xfrm>
              <a:off x="9080020" y="3863818"/>
              <a:ext cx="139956" cy="213860"/>
            </a:xfrm>
            <a:prstGeom prst="rect">
              <a:avLst/>
            </a:prstGeom>
          </p:spPr>
        </p:pic>
        <p:sp>
          <p:nvSpPr>
            <p:cNvPr id="99" name="文本框 108">
              <a:extLst>
                <a:ext uri="{FF2B5EF4-FFF2-40B4-BE49-F238E27FC236}">
                  <a16:creationId xmlns:a16="http://schemas.microsoft.com/office/drawing/2014/main" id="{52D3C58A-F684-48D7-998E-04E96F8AA5DE}"/>
                </a:ext>
              </a:extLst>
            </p:cNvPr>
            <p:cNvSpPr txBox="1"/>
            <p:nvPr/>
          </p:nvSpPr>
          <p:spPr>
            <a:xfrm>
              <a:off x="9006776" y="3675006"/>
              <a:ext cx="505898" cy="230832"/>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rPr>
                <a:t>UE</a:t>
              </a:r>
            </a:p>
          </p:txBody>
        </p:sp>
        <p:sp>
          <p:nvSpPr>
            <p:cNvPr id="100" name="矩形 116">
              <a:extLst>
                <a:ext uri="{FF2B5EF4-FFF2-40B4-BE49-F238E27FC236}">
                  <a16:creationId xmlns:a16="http://schemas.microsoft.com/office/drawing/2014/main" id="{8AEF0454-C5D0-4CA0-A081-B90F1B29CE12}"/>
                </a:ext>
              </a:extLst>
            </p:cNvPr>
            <p:cNvSpPr/>
            <p:nvPr/>
          </p:nvSpPr>
          <p:spPr>
            <a:xfrm>
              <a:off x="8266389" y="4581719"/>
              <a:ext cx="800219" cy="230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en-US" sz="900" b="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rPr>
                <a:t>serving cell</a:t>
              </a:r>
              <a:endParaRPr kumimoji="0" lang="zh-CN" altLang="en-US" sz="1800" b="0" i="0" u="none" strike="noStrike" kern="0" cap="none" spc="0" normalizeH="0" baseline="0" noProof="0" dirty="0">
                <a:ln>
                  <a:noFill/>
                </a:ln>
                <a:solidFill>
                  <a:srgbClr val="2D2015"/>
                </a:solidFill>
                <a:effectLst/>
                <a:uLnTx/>
                <a:uFillTx/>
              </a:endParaRPr>
            </a:p>
          </p:txBody>
        </p:sp>
        <p:pic>
          <p:nvPicPr>
            <p:cNvPr id="101" name="图片 120">
              <a:extLst>
                <a:ext uri="{FF2B5EF4-FFF2-40B4-BE49-F238E27FC236}">
                  <a16:creationId xmlns:a16="http://schemas.microsoft.com/office/drawing/2014/main" id="{960FD6E0-E1AA-4174-B04A-442731513F36}"/>
                </a:ext>
              </a:extLst>
            </p:cNvPr>
            <p:cNvPicPr>
              <a:picLocks noChangeAspect="1"/>
            </p:cNvPicPr>
            <p:nvPr/>
          </p:nvPicPr>
          <p:blipFill>
            <a:blip r:embed="rId2"/>
            <a:stretch>
              <a:fillRect/>
            </a:stretch>
          </p:blipFill>
          <p:spPr>
            <a:xfrm>
              <a:off x="9727366" y="3932349"/>
              <a:ext cx="455872" cy="470762"/>
            </a:xfrm>
            <a:prstGeom prst="rect">
              <a:avLst/>
            </a:prstGeom>
          </p:spPr>
        </p:pic>
        <p:pic>
          <p:nvPicPr>
            <p:cNvPr id="102" name="图片 121">
              <a:extLst>
                <a:ext uri="{FF2B5EF4-FFF2-40B4-BE49-F238E27FC236}">
                  <a16:creationId xmlns:a16="http://schemas.microsoft.com/office/drawing/2014/main" id="{029E1EA5-CBF6-4498-AEB2-E8761E9EC8B2}"/>
                </a:ext>
              </a:extLst>
            </p:cNvPr>
            <p:cNvPicPr>
              <a:picLocks noChangeAspect="1"/>
            </p:cNvPicPr>
            <p:nvPr/>
          </p:nvPicPr>
          <p:blipFill>
            <a:blip r:embed="rId3"/>
            <a:stretch>
              <a:fillRect/>
            </a:stretch>
          </p:blipFill>
          <p:spPr>
            <a:xfrm>
              <a:off x="9318119" y="4122189"/>
              <a:ext cx="139956" cy="213860"/>
            </a:xfrm>
            <a:prstGeom prst="rect">
              <a:avLst/>
            </a:prstGeom>
          </p:spPr>
        </p:pic>
        <p:sp>
          <p:nvSpPr>
            <p:cNvPr id="103" name="矩形 2">
              <a:extLst>
                <a:ext uri="{FF2B5EF4-FFF2-40B4-BE49-F238E27FC236}">
                  <a16:creationId xmlns:a16="http://schemas.microsoft.com/office/drawing/2014/main" id="{075FAC2E-A403-4D47-8F1F-5CBCD503D953}"/>
                </a:ext>
              </a:extLst>
            </p:cNvPr>
            <p:cNvSpPr/>
            <p:nvPr/>
          </p:nvSpPr>
          <p:spPr>
            <a:xfrm>
              <a:off x="8977295" y="4270388"/>
              <a:ext cx="1117243"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err="1">
                  <a:ln>
                    <a:noFill/>
                  </a:ln>
                  <a:solidFill>
                    <a:srgbClr val="FF0000"/>
                  </a:solidFill>
                  <a:effectLst/>
                  <a:uLnTx/>
                  <a:uFillTx/>
                  <a:latin typeface="微软雅黑" panose="020B0503020204020204" pitchFamily="34" charset="-122"/>
                  <a:ea typeface="微软雅黑" panose="020B0503020204020204" pitchFamily="34" charset="-122"/>
                </a:rPr>
                <a:t>Ruu</a:t>
              </a:r>
              <a:endParaRPr kumimoji="0" lang="zh-CN" altLang="en-US" sz="9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endParaRPr>
            </a:p>
          </p:txBody>
        </p:sp>
        <p:cxnSp>
          <p:nvCxnSpPr>
            <p:cNvPr id="104" name="直接箭头连接符 122">
              <a:extLst>
                <a:ext uri="{FF2B5EF4-FFF2-40B4-BE49-F238E27FC236}">
                  <a16:creationId xmlns:a16="http://schemas.microsoft.com/office/drawing/2014/main" id="{BF131486-DE16-47F3-8375-A4C0F04CB5E4}"/>
                </a:ext>
              </a:extLst>
            </p:cNvPr>
            <p:cNvCxnSpPr>
              <a:cxnSpLocks/>
              <a:stCxn id="97" idx="3"/>
            </p:cNvCxnSpPr>
            <p:nvPr/>
          </p:nvCxnSpPr>
          <p:spPr bwMode="auto">
            <a:xfrm flipV="1">
              <a:off x="8809181" y="4012764"/>
              <a:ext cx="240254" cy="185760"/>
            </a:xfrm>
            <a:prstGeom prst="straightConnector1">
              <a:avLst/>
            </a:prstGeom>
            <a:noFill/>
            <a:ln w="19050" cap="flat" cmpd="sng" algn="ctr">
              <a:solidFill>
                <a:srgbClr val="00B050"/>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5" name="直接箭头连接符 123">
              <a:extLst>
                <a:ext uri="{FF2B5EF4-FFF2-40B4-BE49-F238E27FC236}">
                  <a16:creationId xmlns:a16="http://schemas.microsoft.com/office/drawing/2014/main" id="{49EA1332-64F0-48D2-98D1-A7DE3601E40C}"/>
                </a:ext>
              </a:extLst>
            </p:cNvPr>
            <p:cNvCxnSpPr>
              <a:cxnSpLocks/>
              <a:endCxn id="102" idx="1"/>
            </p:cNvCxnSpPr>
            <p:nvPr/>
          </p:nvCxnSpPr>
          <p:spPr bwMode="auto">
            <a:xfrm flipV="1">
              <a:off x="8830788" y="4229119"/>
              <a:ext cx="487331" cy="54390"/>
            </a:xfrm>
            <a:prstGeom prst="straightConnector1">
              <a:avLst/>
            </a:prstGeom>
            <a:noFill/>
            <a:ln w="19050" cap="flat" cmpd="sng" algn="ctr">
              <a:solidFill>
                <a:srgbClr val="FF0000"/>
              </a:solidFill>
              <a:prstDash val="dash"/>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06" name="矩形 1692">
            <a:extLst>
              <a:ext uri="{FF2B5EF4-FFF2-40B4-BE49-F238E27FC236}">
                <a16:creationId xmlns:a16="http://schemas.microsoft.com/office/drawing/2014/main" id="{8128C16A-B900-43DD-9E61-B38E69E654AF}"/>
              </a:ext>
            </a:extLst>
          </p:cNvPr>
          <p:cNvSpPr/>
          <p:nvPr/>
        </p:nvSpPr>
        <p:spPr>
          <a:xfrm>
            <a:off x="1259749" y="3825916"/>
            <a:ext cx="3672615" cy="230832"/>
          </a:xfrm>
          <a:prstGeom prst="rect">
            <a:avLst/>
          </a:prstGeom>
        </p:spPr>
        <p:txBody>
          <a:bodyPr wrap="square">
            <a:spAutoFit/>
          </a:bodyPr>
          <a:lstStyle/>
          <a:p>
            <a:pPr algn="ctr" defTabSz="914034" fontAlgn="base">
              <a:spcBef>
                <a:spcPct val="0"/>
              </a:spcBef>
              <a:spcAft>
                <a:spcPct val="0"/>
              </a:spcAft>
              <a:buClr>
                <a:srgbClr val="CC9900"/>
              </a:buClr>
              <a:defRPr/>
            </a:pPr>
            <a:r>
              <a:rPr lang="en-US" altLang="zh-CN" sz="900" b="1" dirty="0">
                <a:solidFill>
                  <a:srgbClr val="1D1D1A"/>
                </a:solidFill>
                <a:ea typeface="微软雅黑" panose="020B0503020204020204" pitchFamily="34" charset="-122"/>
                <a:cs typeface="Arial" panose="020B0604020202020204" pitchFamily="34" charset="0"/>
              </a:rPr>
              <a:t>SRS Inter-cell interference for single-TRP</a:t>
            </a:r>
            <a:endParaRPr lang="zh-CN" altLang="en-US" sz="1200" b="1" dirty="0">
              <a:solidFill>
                <a:srgbClr val="1D1D1A"/>
              </a:solidFill>
              <a:ea typeface="微软雅黑" panose="020B0503020204020204" pitchFamily="34" charset="-122"/>
              <a:cs typeface="Arial" panose="020B0604020202020204" pitchFamily="34" charset="0"/>
            </a:endParaRPr>
          </a:p>
        </p:txBody>
      </p:sp>
      <p:sp>
        <p:nvSpPr>
          <p:cNvPr id="107" name="矩形 2">
            <a:extLst>
              <a:ext uri="{FF2B5EF4-FFF2-40B4-BE49-F238E27FC236}">
                <a16:creationId xmlns:a16="http://schemas.microsoft.com/office/drawing/2014/main" id="{AF880B2C-5DEB-491C-8F31-C075F8267395}"/>
              </a:ext>
            </a:extLst>
          </p:cNvPr>
          <p:cNvSpPr/>
          <p:nvPr/>
        </p:nvSpPr>
        <p:spPr>
          <a:xfrm>
            <a:off x="2546002" y="2582330"/>
            <a:ext cx="468501"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err="1">
                <a:ln>
                  <a:noFill/>
                </a:ln>
                <a:solidFill>
                  <a:srgbClr val="00B050"/>
                </a:solidFill>
                <a:effectLst/>
                <a:uLnTx/>
                <a:uFillTx/>
                <a:latin typeface="微软雅黑" panose="020B0503020204020204" pitchFamily="34" charset="-122"/>
                <a:ea typeface="微软雅黑" panose="020B0503020204020204" pitchFamily="34" charset="-122"/>
              </a:rPr>
              <a:t>R</a:t>
            </a:r>
            <a:r>
              <a:rPr kumimoji="0" lang="en-US" altLang="zh-CN" sz="1200" b="0" i="0" u="none" strike="noStrike" kern="0" cap="none" spc="0" normalizeH="0" baseline="-25000" noProof="0" dirty="0" err="1">
                <a:ln>
                  <a:noFill/>
                </a:ln>
                <a:solidFill>
                  <a:srgbClr val="00B050"/>
                </a:solidFill>
                <a:effectLst/>
                <a:uLnTx/>
                <a:uFillTx/>
                <a:latin typeface="微软雅黑" panose="020B0503020204020204" pitchFamily="34" charset="-122"/>
                <a:ea typeface="微软雅黑" panose="020B0503020204020204" pitchFamily="34" charset="-122"/>
              </a:rPr>
              <a:t>hh</a:t>
            </a:r>
            <a:endParaRPr kumimoji="0" lang="zh-CN" altLang="en-US" sz="900" b="0" i="0" u="none" strike="noStrike" kern="0" cap="none" spc="0" normalizeH="0" baseline="-25000" noProof="0" dirty="0">
              <a:ln>
                <a:noFill/>
              </a:ln>
              <a:solidFill>
                <a:srgbClr val="00B050"/>
              </a:solidFill>
              <a:effectLst/>
              <a:uLnTx/>
              <a:uFillTx/>
              <a:latin typeface="微软雅黑" panose="020B0503020204020204" pitchFamily="34" charset="-122"/>
              <a:ea typeface="微软雅黑" panose="020B0503020204020204" pitchFamily="34" charset="-122"/>
            </a:endParaRPr>
          </a:p>
        </p:txBody>
      </p:sp>
      <p:sp>
        <p:nvSpPr>
          <p:cNvPr id="108" name="文本框 108">
            <a:extLst>
              <a:ext uri="{FF2B5EF4-FFF2-40B4-BE49-F238E27FC236}">
                <a16:creationId xmlns:a16="http://schemas.microsoft.com/office/drawing/2014/main" id="{1194B6D1-E37A-411D-9CFB-21609AD88C14}"/>
              </a:ext>
            </a:extLst>
          </p:cNvPr>
          <p:cNvSpPr txBox="1"/>
          <p:nvPr/>
        </p:nvSpPr>
        <p:spPr>
          <a:xfrm>
            <a:off x="3161627" y="2960425"/>
            <a:ext cx="505898" cy="230832"/>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UE</a:t>
            </a:r>
          </a:p>
        </p:txBody>
      </p:sp>
    </p:spTree>
    <p:extLst>
      <p:ext uri="{BB962C8B-B14F-4D97-AF65-F5344CB8AC3E}">
        <p14:creationId xmlns:p14="http://schemas.microsoft.com/office/powerpoint/2010/main" val="2066362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1627">
            <a:extLst>
              <a:ext uri="{FF2B5EF4-FFF2-40B4-BE49-F238E27FC236}">
                <a16:creationId xmlns:a16="http://schemas.microsoft.com/office/drawing/2014/main" id="{8E6676E4-10D1-4E16-A183-2E2F47AF3285}"/>
              </a:ext>
            </a:extLst>
          </p:cNvPr>
          <p:cNvSpPr/>
          <p:nvPr/>
        </p:nvSpPr>
        <p:spPr>
          <a:xfrm>
            <a:off x="934740" y="4391602"/>
            <a:ext cx="4683514" cy="1785104"/>
          </a:xfrm>
          <a:prstGeom prst="rect">
            <a:avLst/>
          </a:prstGeom>
        </p:spPr>
        <p:txBody>
          <a:bodyPr wrap="square">
            <a:spAutoFit/>
          </a:bodyPr>
          <a:lstStyle/>
          <a:p>
            <a:pPr marL="171450" marR="0" lvl="1" indent="-171450" defTabSz="91440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altLang="zh-CN" sz="1400" kern="0" dirty="0">
                <a:solidFill>
                  <a:srgbClr val="2D2015"/>
                </a:solidFill>
                <a:cs typeface="Calibri" panose="020F0502020204030204" pitchFamily="34" charset="0"/>
              </a:rPr>
              <a:t>Scenario s</a:t>
            </a:r>
            <a:r>
              <a:rPr kumimoji="0" lang="en-US" altLang="zh-CN" sz="1400" b="0" i="0" u="none" strike="noStrike" kern="0" cap="none" spc="0" normalizeH="0" baseline="0" noProof="0" dirty="0">
                <a:ln>
                  <a:noFill/>
                </a:ln>
                <a:solidFill>
                  <a:srgbClr val="2D2015"/>
                </a:solidFill>
                <a:effectLst/>
                <a:uLnTx/>
                <a:uFillTx/>
                <a:cs typeface="Calibri" panose="020F0502020204030204" pitchFamily="34" charset="0"/>
              </a:rPr>
              <a:t>et up: </a:t>
            </a:r>
          </a:p>
          <a:p>
            <a:pPr marL="742988" lvl="2" indent="-285750" defTabSz="914400">
              <a:spcBef>
                <a:spcPts val="600"/>
              </a:spcBef>
              <a:spcAft>
                <a:spcPts val="600"/>
              </a:spcAft>
              <a:buFont typeface="Calibri" panose="020F0502020204030204" pitchFamily="34" charset="0"/>
              <a:buChar char="‒"/>
              <a:defRPr/>
            </a:pPr>
            <a:r>
              <a:rPr lang="en-US" altLang="zh-CN" sz="1400" kern="0" dirty="0">
                <a:solidFill>
                  <a:srgbClr val="2D2015"/>
                </a:solidFill>
                <a:cs typeface="Calibri" panose="020F0502020204030204" pitchFamily="34" charset="0"/>
              </a:rPr>
              <a:t>5TRPs, 43 UEs distributed as the figure. </a:t>
            </a:r>
          </a:p>
          <a:p>
            <a:pPr marL="742988" lvl="2" indent="-285750" defTabSz="914400">
              <a:spcBef>
                <a:spcPts val="600"/>
              </a:spcBef>
              <a:spcAft>
                <a:spcPts val="600"/>
              </a:spcAft>
              <a:buFont typeface="Calibri" panose="020F0502020204030204" pitchFamily="34" charset="0"/>
              <a:buChar char="‒"/>
              <a:defRPr/>
            </a:pPr>
            <a:r>
              <a:rPr lang="en-US" altLang="zh-CN" sz="1400" kern="0" dirty="0">
                <a:solidFill>
                  <a:srgbClr val="2D2015"/>
                </a:solidFill>
                <a:cs typeface="Calibri" panose="020F0502020204030204" pitchFamily="34" charset="0"/>
              </a:rPr>
              <a:t>Each TRP is with 64Tx, and UE with 4Rx </a:t>
            </a:r>
          </a:p>
          <a:p>
            <a:pPr marL="742988" lvl="2" indent="-285750" defTabSz="914400">
              <a:spcBef>
                <a:spcPts val="600"/>
              </a:spcBef>
              <a:spcAft>
                <a:spcPts val="600"/>
              </a:spcAft>
              <a:buFont typeface="Calibri" panose="020F0502020204030204" pitchFamily="34" charset="0"/>
              <a:buChar char="‒"/>
              <a:defRPr/>
            </a:pPr>
            <a:r>
              <a:rPr kumimoji="0" lang="en-US" altLang="zh-CN" sz="1400" b="0" i="0" u="none" strike="noStrike" kern="0" cap="none" spc="0" normalizeH="0" baseline="0" noProof="0" dirty="0">
                <a:ln>
                  <a:noFill/>
                </a:ln>
                <a:solidFill>
                  <a:srgbClr val="2D2015"/>
                </a:solidFill>
                <a:effectLst/>
                <a:uLnTx/>
                <a:uFillTx/>
                <a:cs typeface="Calibri" panose="020F0502020204030204" pitchFamily="34" charset="0"/>
              </a:rPr>
              <a:t>3.7GHz and 30KHz is assumed</a:t>
            </a:r>
          </a:p>
          <a:p>
            <a:pPr marL="742988" lvl="2" indent="-285750" defTabSz="914400">
              <a:spcBef>
                <a:spcPts val="600"/>
              </a:spcBef>
              <a:spcAft>
                <a:spcPts val="600"/>
              </a:spcAft>
              <a:buFont typeface="Calibri" panose="020F0502020204030204" pitchFamily="34" charset="0"/>
              <a:buChar char="‒"/>
              <a:defRPr/>
            </a:pPr>
            <a:r>
              <a:rPr lang="en-US" altLang="zh-CN" sz="1400" kern="0" dirty="0">
                <a:solidFill>
                  <a:srgbClr val="2D2015"/>
                </a:solidFill>
                <a:cs typeface="Calibri" panose="020F0502020204030204" pitchFamily="34" charset="0"/>
              </a:rPr>
              <a:t>Distance ~500m</a:t>
            </a:r>
            <a:endParaRPr kumimoji="0" lang="en-US" altLang="zh-CN" sz="1400" b="0" i="0" u="none" strike="noStrike" kern="0" cap="none" spc="0" normalizeH="0" baseline="0" noProof="0" dirty="0">
              <a:ln>
                <a:noFill/>
              </a:ln>
              <a:solidFill>
                <a:srgbClr val="2D2015"/>
              </a:solidFill>
              <a:effectLst/>
              <a:uLnTx/>
              <a:uFillTx/>
              <a:cs typeface="Calibri" panose="020F0502020204030204" pitchFamily="34" charset="0"/>
            </a:endParaRPr>
          </a:p>
        </p:txBody>
      </p:sp>
      <p:sp>
        <p:nvSpPr>
          <p:cNvPr id="144" name="Rectangle 143">
            <a:extLst>
              <a:ext uri="{FF2B5EF4-FFF2-40B4-BE49-F238E27FC236}">
                <a16:creationId xmlns:a16="http://schemas.microsoft.com/office/drawing/2014/main" id="{9545FCD6-ADA3-4555-B476-D46EB1D22512}"/>
              </a:ext>
            </a:extLst>
          </p:cNvPr>
          <p:cNvSpPr/>
          <p:nvPr/>
        </p:nvSpPr>
        <p:spPr>
          <a:xfrm>
            <a:off x="6790818" y="929748"/>
            <a:ext cx="1007007"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cs typeface="Calibri" panose="020F0502020204030204" pitchFamily="34" charset="0"/>
              </a:rPr>
              <a:t>Single-TRP</a:t>
            </a:r>
            <a:endParaRPr kumimoji="0" lang="zh-CN" altLang="en-US" sz="1200" b="0" i="0" u="none" strike="noStrike" kern="0" cap="none" spc="0" normalizeH="0" baseline="0" noProof="0" dirty="0">
              <a:ln>
                <a:noFill/>
              </a:ln>
              <a:solidFill>
                <a:srgbClr val="1D1D1A"/>
              </a:solidFill>
              <a:effectLst/>
              <a:uLnTx/>
              <a:uFillTx/>
            </a:endParaRPr>
          </a:p>
        </p:txBody>
      </p:sp>
      <p:sp>
        <p:nvSpPr>
          <p:cNvPr id="172" name="Rectangle 171">
            <a:extLst>
              <a:ext uri="{FF2B5EF4-FFF2-40B4-BE49-F238E27FC236}">
                <a16:creationId xmlns:a16="http://schemas.microsoft.com/office/drawing/2014/main" id="{153221B9-D97A-43AC-A588-AD97D232AEB7}"/>
              </a:ext>
            </a:extLst>
          </p:cNvPr>
          <p:cNvSpPr/>
          <p:nvPr/>
        </p:nvSpPr>
        <p:spPr>
          <a:xfrm>
            <a:off x="6997466" y="3625100"/>
            <a:ext cx="679994"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C00000"/>
                </a:solidFill>
                <a:effectLst/>
                <a:uLnTx/>
                <a:uFillTx/>
                <a:cs typeface="Calibri" panose="020F0502020204030204" pitchFamily="34" charset="0"/>
              </a:rPr>
              <a:t>m-TRP</a:t>
            </a:r>
            <a:endParaRPr kumimoji="0" lang="zh-CN" altLang="en-US" sz="1200" b="0" i="0" u="none" strike="noStrike" kern="0" cap="none" spc="0" normalizeH="0" baseline="0" noProof="0" dirty="0">
              <a:ln>
                <a:noFill/>
              </a:ln>
              <a:solidFill>
                <a:srgbClr val="1D1D1A"/>
              </a:solidFill>
              <a:effectLst/>
              <a:uLnTx/>
              <a:uFillTx/>
            </a:endParaRPr>
          </a:p>
        </p:txBody>
      </p:sp>
      <p:pic>
        <p:nvPicPr>
          <p:cNvPr id="4" name="图片 3"/>
          <p:cNvPicPr>
            <a:picLocks noChangeAspect="1"/>
          </p:cNvPicPr>
          <p:nvPr/>
        </p:nvPicPr>
        <p:blipFill>
          <a:blip r:embed="rId2"/>
          <a:stretch>
            <a:fillRect/>
          </a:stretch>
        </p:blipFill>
        <p:spPr>
          <a:xfrm>
            <a:off x="6803627" y="1167753"/>
            <a:ext cx="3254773" cy="1954597"/>
          </a:xfrm>
          <a:prstGeom prst="rect">
            <a:avLst/>
          </a:prstGeom>
        </p:spPr>
      </p:pic>
      <p:pic>
        <p:nvPicPr>
          <p:cNvPr id="5" name="图片 4"/>
          <p:cNvPicPr>
            <a:picLocks noChangeAspect="1"/>
          </p:cNvPicPr>
          <p:nvPr/>
        </p:nvPicPr>
        <p:blipFill>
          <a:blip r:embed="rId3"/>
          <a:stretch>
            <a:fillRect/>
          </a:stretch>
        </p:blipFill>
        <p:spPr>
          <a:xfrm>
            <a:off x="6578509" y="3915294"/>
            <a:ext cx="3568009" cy="2142705"/>
          </a:xfrm>
          <a:prstGeom prst="rect">
            <a:avLst/>
          </a:prstGeom>
        </p:spPr>
      </p:pic>
      <p:pic>
        <p:nvPicPr>
          <p:cNvPr id="6" name="图片 5"/>
          <p:cNvPicPr>
            <a:picLocks noChangeAspect="1"/>
          </p:cNvPicPr>
          <p:nvPr/>
        </p:nvPicPr>
        <p:blipFill>
          <a:blip r:embed="rId4"/>
          <a:stretch>
            <a:fillRect/>
          </a:stretch>
        </p:blipFill>
        <p:spPr>
          <a:xfrm>
            <a:off x="1118807" y="1154558"/>
            <a:ext cx="3486446" cy="2747541"/>
          </a:xfrm>
          <a:prstGeom prst="rect">
            <a:avLst/>
          </a:prstGeom>
        </p:spPr>
      </p:pic>
      <p:sp>
        <p:nvSpPr>
          <p:cNvPr id="11" name="Rectangle 10">
            <a:extLst>
              <a:ext uri="{FF2B5EF4-FFF2-40B4-BE49-F238E27FC236}">
                <a16:creationId xmlns:a16="http://schemas.microsoft.com/office/drawing/2014/main" id="{42493007-9C0A-4C5F-96E9-D2F4AD9CFD59}"/>
              </a:ext>
            </a:extLst>
          </p:cNvPr>
          <p:cNvSpPr/>
          <p:nvPr/>
        </p:nvSpPr>
        <p:spPr>
          <a:xfrm>
            <a:off x="471792" y="326304"/>
            <a:ext cx="4780476" cy="400110"/>
          </a:xfrm>
          <a:prstGeom prst="rect">
            <a:avLst/>
          </a:prstGeom>
        </p:spPr>
        <p:txBody>
          <a:bodyPr wrap="none">
            <a:spAutoFit/>
          </a:bodyPr>
          <a:lstStyle/>
          <a:p>
            <a:r>
              <a:rPr lang="en-US" altLang="zh-CN" sz="2000" b="1" dirty="0">
                <a:solidFill>
                  <a:srgbClr val="C00000"/>
                </a:solidFill>
                <a:ea typeface="Microsoft YaHei" panose="020B0503020204020204" pitchFamily="34" charset="-122"/>
                <a:cs typeface="Calibri" panose="020F0502020204030204" pitchFamily="34" charset="0"/>
              </a:rPr>
              <a:t>Simulation results with real channels:</a:t>
            </a:r>
            <a:endParaRPr lang="zh-CN" altLang="en-US" sz="2000" b="1" dirty="0">
              <a:solidFill>
                <a:srgbClr val="C00000"/>
              </a:solidFill>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142592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副标题 1">
            <a:extLst>
              <a:ext uri="{FF2B5EF4-FFF2-40B4-BE49-F238E27FC236}">
                <a16:creationId xmlns:a16="http://schemas.microsoft.com/office/drawing/2014/main" id="{C3E0EE28-1FEB-45E4-AAD8-5C256AC35D10}"/>
              </a:ext>
            </a:extLst>
          </p:cNvPr>
          <p:cNvSpPr txBox="1">
            <a:spLocks/>
          </p:cNvSpPr>
          <p:nvPr/>
        </p:nvSpPr>
        <p:spPr>
          <a:xfrm>
            <a:off x="222920" y="18382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1800" b="1" dirty="0">
                <a:solidFill>
                  <a:srgbClr val="C00000"/>
                </a:solidFill>
                <a:cs typeface="Calibri" panose="020F0502020204030204" pitchFamily="34" charset="0"/>
              </a:rPr>
              <a:t>The procedure for Long term channel covariance feedback</a:t>
            </a:r>
            <a:endParaRPr lang="en-US" altLang="zh-CN" sz="2800" b="1" dirty="0">
              <a:latin typeface="Arial" panose="020B0604020202020204"/>
              <a:cs typeface="Calibri" panose="020F0502020204030204" pitchFamily="34" charset="0"/>
            </a:endParaRPr>
          </a:p>
        </p:txBody>
      </p:sp>
      <mc:AlternateContent xmlns:mc="http://schemas.openxmlformats.org/markup-compatibility/2006" xmlns:a14="http://schemas.microsoft.com/office/drawing/2010/main">
        <mc:Choice Requires="a14">
          <p:sp>
            <p:nvSpPr>
              <p:cNvPr id="27" name="矩形 1226">
                <a:extLst>
                  <a:ext uri="{FF2B5EF4-FFF2-40B4-BE49-F238E27FC236}">
                    <a16:creationId xmlns:a16="http://schemas.microsoft.com/office/drawing/2014/main" id="{90D7AA41-258D-41F4-A82F-E3C0FB6BA4F6}"/>
                  </a:ext>
                </a:extLst>
              </p:cNvPr>
              <p:cNvSpPr/>
              <p:nvPr/>
            </p:nvSpPr>
            <p:spPr>
              <a:xfrm>
                <a:off x="408440" y="4556741"/>
                <a:ext cx="10927643" cy="1121141"/>
              </a:xfrm>
              <a:prstGeom prst="rect">
                <a:avLst/>
              </a:prstGeom>
            </p:spPr>
            <p:txBody>
              <a:bodyPr wrap="square">
                <a:spAutoFit/>
              </a:bodyPr>
              <a:lstStyle/>
              <a:p>
                <a:pPr marL="0" lvl="1" algn="just" defTabSz="914400" eaLnBrk="0" fontAlgn="base" hangingPunct="0">
                  <a:spcBef>
                    <a:spcPct val="0"/>
                  </a:spcBef>
                  <a:spcAft>
                    <a:spcPct val="0"/>
                  </a:spcAft>
                  <a:buSzPct val="100000"/>
                  <a:defRPr/>
                </a:pPr>
                <a:r>
                  <a:rPr lang="en-US" altLang="zh-CN" sz="1600" dirty="0" err="1">
                    <a:solidFill>
                      <a:srgbClr val="2D2015"/>
                    </a:solidFill>
                    <a:cs typeface="Calibri" panose="020F0502020204030204" pitchFamily="34" charset="0"/>
                  </a:rPr>
                  <a:t>gNB</a:t>
                </a:r>
                <a:r>
                  <a:rPr lang="en-US" altLang="zh-CN" sz="1600" dirty="0">
                    <a:solidFill>
                      <a:srgbClr val="2D2015"/>
                    </a:solidFill>
                    <a:cs typeface="Calibri" panose="020F0502020204030204" pitchFamily="34" charset="0"/>
                  </a:rPr>
                  <a:t> use </a:t>
                </a:r>
                <a:r>
                  <a:rPr lang="en-US" altLang="zh-CN" sz="1600" b="1" dirty="0">
                    <a:solidFill>
                      <a:srgbClr val="2D2015"/>
                    </a:solidFill>
                    <a:cs typeface="Calibri" panose="020F0502020204030204" pitchFamily="34" charset="0"/>
                  </a:rPr>
                  <a:t>long term channel covariance matrix </a:t>
                </a:r>
                <a:r>
                  <a:rPr lang="zh-CN" altLang="en-US" sz="1600" b="1" dirty="0">
                    <a:solidFill>
                      <a:srgbClr val="2D2015"/>
                    </a:solidFill>
                    <a:cs typeface="Calibri" panose="020F0502020204030204" pitchFamily="34" charset="0"/>
                  </a:rPr>
                  <a:t>（</a:t>
                </a:r>
                <a14:m>
                  <m:oMath xmlns:m="http://schemas.openxmlformats.org/officeDocument/2006/math">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i="1">
                            <a:solidFill>
                              <a:srgbClr val="2D2015"/>
                            </a:solidFill>
                            <a:latin typeface="Cambria Math" panose="02040503050406030204" pitchFamily="18" charset="0"/>
                            <a:cs typeface="Calibri" panose="020F0502020204030204" pitchFamily="34" charset="0"/>
                          </a:rPr>
                          <m:t>𝐻𝐻</m:t>
                        </m:r>
                      </m:sub>
                    </m:sSub>
                    <m:r>
                      <a:rPr lang="en-US" altLang="zh-CN" sz="1600" i="1">
                        <a:solidFill>
                          <a:srgbClr val="2D2015"/>
                        </a:solidFill>
                        <a:latin typeface="Cambria Math" panose="02040503050406030204" pitchFamily="18" charset="0"/>
                        <a:cs typeface="Calibri" panose="020F0502020204030204" pitchFamily="34" charset="0"/>
                      </a:rPr>
                      <m:t> </m:t>
                    </m:r>
                  </m:oMath>
                </a14:m>
                <a:r>
                  <a:rPr lang="en-US" altLang="zh-CN" sz="1600" b="1" dirty="0">
                    <a:solidFill>
                      <a:srgbClr val="2D2015"/>
                    </a:solidFill>
                    <a:cs typeface="Calibri" panose="020F0502020204030204" pitchFamily="34" charset="0"/>
                  </a:rPr>
                  <a:t>and </a:t>
                </a:r>
                <a14:m>
                  <m:oMath xmlns:m="http://schemas.openxmlformats.org/officeDocument/2006/math">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i="1">
                            <a:solidFill>
                              <a:srgbClr val="2D2015"/>
                            </a:solidFill>
                            <a:latin typeface="Cambria Math" panose="02040503050406030204" pitchFamily="18" charset="0"/>
                            <a:cs typeface="Calibri" panose="020F0502020204030204" pitchFamily="34" charset="0"/>
                          </a:rPr>
                          <m:t>𝑈𝑈</m:t>
                        </m:r>
                      </m:sub>
                    </m:sSub>
                    <m:r>
                      <a:rPr lang="en-US" altLang="zh-CN" sz="1600" i="1">
                        <a:solidFill>
                          <a:srgbClr val="2D2015"/>
                        </a:solidFill>
                        <a:latin typeface="Cambria Math" panose="02040503050406030204" pitchFamily="18" charset="0"/>
                        <a:cs typeface="Calibri" panose="020F0502020204030204" pitchFamily="34" charset="0"/>
                      </a:rPr>
                      <m:t> </m:t>
                    </m:r>
                  </m:oMath>
                </a14:m>
                <a:r>
                  <a:rPr lang="zh-CN" altLang="en-US" sz="1600" b="1" dirty="0">
                    <a:solidFill>
                      <a:srgbClr val="2D2015"/>
                    </a:solidFill>
                    <a:cs typeface="Calibri" panose="020F0502020204030204" pitchFamily="34" charset="0"/>
                  </a:rPr>
                  <a:t>）</a:t>
                </a:r>
                <a:r>
                  <a:rPr lang="en-US" altLang="zh-CN" sz="1600" b="1" dirty="0">
                    <a:solidFill>
                      <a:srgbClr val="2D2015"/>
                    </a:solidFill>
                    <a:cs typeface="Calibri" panose="020F0502020204030204" pitchFamily="34" charset="0"/>
                  </a:rPr>
                  <a:t> to</a:t>
                </a:r>
                <a:r>
                  <a:rPr lang="zh-CN" altLang="en-US" sz="1600" b="1" dirty="0">
                    <a:solidFill>
                      <a:srgbClr val="2D2015"/>
                    </a:solidFill>
                    <a:cs typeface="Calibri" panose="020F0502020204030204" pitchFamily="34" charset="0"/>
                  </a:rPr>
                  <a:t> </a:t>
                </a:r>
                <a:r>
                  <a:rPr lang="en-US" altLang="zh-CN" sz="1600" b="1" dirty="0">
                    <a:solidFill>
                      <a:srgbClr val="2D2015"/>
                    </a:solidFill>
                    <a:cs typeface="Calibri" panose="020F0502020204030204" pitchFamily="34" charset="0"/>
                  </a:rPr>
                  <a:t>filter out interference and noise</a:t>
                </a:r>
                <a:r>
                  <a:rPr lang="en-US" altLang="zh-CN" sz="1600" dirty="0">
                    <a:solidFill>
                      <a:srgbClr val="2D2015"/>
                    </a:solidFill>
                    <a:cs typeface="Calibri" panose="020F0502020204030204" pitchFamily="34" charset="0"/>
                  </a:rPr>
                  <a:t> (e.g., using MMSE/LMMSE: </a:t>
                </a:r>
                <a14:m>
                  <m:oMath xmlns:m="http://schemas.openxmlformats.org/officeDocument/2006/math">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𝑯</m:t>
                        </m:r>
                      </m:e>
                      <m:sub>
                        <m:r>
                          <a:rPr lang="en-US" altLang="zh-CN" sz="1600" i="1">
                            <a:solidFill>
                              <a:srgbClr val="2D2015"/>
                            </a:solidFill>
                            <a:latin typeface="Cambria Math" panose="02040503050406030204" pitchFamily="18" charset="0"/>
                            <a:cs typeface="Calibri" panose="020F0502020204030204" pitchFamily="34" charset="0"/>
                          </a:rPr>
                          <m:t>𝑓𝑖𝑙𝑡𝑒𝑟𝑒𝑑</m:t>
                        </m:r>
                      </m:sub>
                    </m:sSub>
                    <m:r>
                      <a:rPr lang="en-US" altLang="zh-CN" sz="1600" i="1">
                        <a:solidFill>
                          <a:srgbClr val="2D2015"/>
                        </a:solidFill>
                        <a:latin typeface="Cambria Math" panose="02040503050406030204" pitchFamily="18" charset="0"/>
                        <a:cs typeface="Calibri" panose="020F0502020204030204" pitchFamily="34" charset="0"/>
                      </a:rPr>
                      <m:t>=</m:t>
                    </m:r>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i="1">
                            <a:solidFill>
                              <a:srgbClr val="2D2015"/>
                            </a:solidFill>
                            <a:latin typeface="Cambria Math" panose="02040503050406030204" pitchFamily="18" charset="0"/>
                            <a:cs typeface="Calibri" panose="020F0502020204030204" pitchFamily="34" charset="0"/>
                          </a:rPr>
                          <m:t>𝐻𝐻</m:t>
                        </m:r>
                      </m:sub>
                    </m:sSub>
                    <m:sSup>
                      <m:sSupPr>
                        <m:ctrlPr>
                          <a:rPr lang="en-US" altLang="zh-CN" sz="1600" i="1">
                            <a:solidFill>
                              <a:srgbClr val="2D2015"/>
                            </a:solidFill>
                            <a:latin typeface="Cambria Math" panose="02040503050406030204" pitchFamily="18" charset="0"/>
                            <a:cs typeface="Calibri" panose="020F0502020204030204" pitchFamily="34" charset="0"/>
                          </a:rPr>
                        </m:ctrlPr>
                      </m:sSupPr>
                      <m:e>
                        <m:d>
                          <m:dPr>
                            <m:ctrlPr>
                              <a:rPr lang="en-US" altLang="zh-CN" sz="1600" i="1">
                                <a:solidFill>
                                  <a:srgbClr val="2D2015"/>
                                </a:solidFill>
                                <a:latin typeface="Cambria Math" panose="02040503050406030204" pitchFamily="18" charset="0"/>
                                <a:cs typeface="Calibri" panose="020F0502020204030204" pitchFamily="34" charset="0"/>
                              </a:rPr>
                            </m:ctrlPr>
                          </m:dPr>
                          <m:e>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i="1">
                                    <a:solidFill>
                                      <a:srgbClr val="2D2015"/>
                                    </a:solidFill>
                                    <a:latin typeface="Cambria Math" panose="02040503050406030204" pitchFamily="18" charset="0"/>
                                    <a:cs typeface="Calibri" panose="020F0502020204030204" pitchFamily="34" charset="0"/>
                                  </a:rPr>
                                  <m:t>𝐻𝐻</m:t>
                                </m:r>
                              </m:sub>
                            </m:sSub>
                            <m:r>
                              <a:rPr lang="en-US" altLang="zh-CN" sz="1600" i="1">
                                <a:solidFill>
                                  <a:srgbClr val="2D2015"/>
                                </a:solidFill>
                                <a:latin typeface="Cambria Math" panose="02040503050406030204" pitchFamily="18" charset="0"/>
                                <a:cs typeface="Calibri" panose="020F0502020204030204" pitchFamily="34" charset="0"/>
                              </a:rPr>
                              <m:t>+</m:t>
                            </m:r>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i="1">
                                    <a:solidFill>
                                      <a:srgbClr val="2D2015"/>
                                    </a:solidFill>
                                    <a:latin typeface="Cambria Math" panose="02040503050406030204" pitchFamily="18" charset="0"/>
                                    <a:cs typeface="Calibri" panose="020F0502020204030204" pitchFamily="34" charset="0"/>
                                  </a:rPr>
                                  <m:t>𝑈𝑈</m:t>
                                </m:r>
                              </m:sub>
                            </m:sSub>
                            <m:r>
                              <a:rPr lang="en-US" altLang="zh-CN" sz="1600" i="1">
                                <a:solidFill>
                                  <a:srgbClr val="2D2015"/>
                                </a:solidFill>
                                <a:latin typeface="Cambria Math" panose="02040503050406030204" pitchFamily="18" charset="0"/>
                                <a:cs typeface="Calibri" panose="020F0502020204030204" pitchFamily="34" charset="0"/>
                              </a:rPr>
                              <m:t>+</m:t>
                            </m:r>
                            <m:r>
                              <a:rPr lang="en-US" altLang="zh-CN" sz="1600" i="1">
                                <a:solidFill>
                                  <a:srgbClr val="2D2015"/>
                                </a:solidFill>
                                <a:latin typeface="Cambria Math" panose="02040503050406030204" pitchFamily="18" charset="0"/>
                                <a:cs typeface="Calibri" panose="020F0502020204030204" pitchFamily="34" charset="0"/>
                              </a:rPr>
                              <m:t>𝜎</m:t>
                            </m:r>
                            <m:r>
                              <a:rPr lang="en-US" altLang="zh-CN" sz="1600" b="1" i="1">
                                <a:solidFill>
                                  <a:srgbClr val="2D2015"/>
                                </a:solidFill>
                                <a:latin typeface="Cambria Math" panose="02040503050406030204" pitchFamily="18" charset="0"/>
                                <a:cs typeface="Calibri" panose="020F0502020204030204" pitchFamily="34" charset="0"/>
                              </a:rPr>
                              <m:t>𝑰</m:t>
                            </m:r>
                          </m:e>
                        </m:d>
                      </m:e>
                      <m:sup>
                        <m:r>
                          <a:rPr lang="en-US" altLang="zh-CN" sz="1600" i="1">
                            <a:solidFill>
                              <a:srgbClr val="2D2015"/>
                            </a:solidFill>
                            <a:latin typeface="Cambria Math" panose="02040503050406030204" pitchFamily="18" charset="0"/>
                            <a:cs typeface="Calibri" panose="020F0502020204030204" pitchFamily="34" charset="0"/>
                          </a:rPr>
                          <m:t>−1</m:t>
                        </m:r>
                      </m:sup>
                    </m:sSup>
                    <m:sSub>
                      <m:sSubPr>
                        <m:ctrlPr>
                          <a:rPr lang="en-US" altLang="zh-CN" sz="1600"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𝑯</m:t>
                        </m:r>
                      </m:e>
                      <m:sub>
                        <m:r>
                          <a:rPr lang="en-US" altLang="zh-CN" sz="1600" i="1">
                            <a:solidFill>
                              <a:srgbClr val="2D2015"/>
                            </a:solidFill>
                            <a:latin typeface="Cambria Math" panose="02040503050406030204" pitchFamily="18" charset="0"/>
                            <a:cs typeface="Calibri" panose="020F0502020204030204" pitchFamily="34" charset="0"/>
                          </a:rPr>
                          <m:t>𝑆𝑅𝑆</m:t>
                        </m:r>
                      </m:sub>
                    </m:sSub>
                  </m:oMath>
                </a14:m>
                <a:r>
                  <a:rPr lang="en-US" altLang="zh-CN" sz="1600" dirty="0">
                    <a:solidFill>
                      <a:srgbClr val="2D2015"/>
                    </a:solidFill>
                    <a:cs typeface="Calibri" panose="020F0502020204030204" pitchFamily="34" charset="0"/>
                  </a:rPr>
                  <a:t>)) outside the signal space to assist SRS channel estimation, while the </a:t>
                </a:r>
                <a:r>
                  <a:rPr lang="en-US" altLang="zh-CN" sz="1600" b="1" dirty="0">
                    <a:solidFill>
                      <a:srgbClr val="2D2015"/>
                    </a:solidFill>
                    <a:cs typeface="Calibri" panose="020F0502020204030204" pitchFamily="34" charset="0"/>
                  </a:rPr>
                  <a:t>channel covariance matrix is based on DL signal measurement and UE feedback </a:t>
                </a:r>
                <a:r>
                  <a:rPr lang="en-US" altLang="zh-CN" sz="1600" dirty="0">
                    <a:solidFill>
                      <a:srgbClr val="2D2015"/>
                    </a:solidFill>
                    <a:cs typeface="Calibri" panose="020F0502020204030204" pitchFamily="34" charset="0"/>
                  </a:rPr>
                  <a:t>to guarantee the accuracy.</a:t>
                </a:r>
              </a:p>
            </p:txBody>
          </p:sp>
        </mc:Choice>
        <mc:Fallback xmlns="">
          <p:sp>
            <p:nvSpPr>
              <p:cNvPr id="27" name="矩形 1226">
                <a:extLst>
                  <a:ext uri="{FF2B5EF4-FFF2-40B4-BE49-F238E27FC236}">
                    <a16:creationId xmlns:a16="http://schemas.microsoft.com/office/drawing/2014/main" id="{90D7AA41-258D-41F4-A82F-E3C0FB6BA4F6}"/>
                  </a:ext>
                </a:extLst>
              </p:cNvPr>
              <p:cNvSpPr>
                <a:spLocks noRot="1" noChangeAspect="1" noMove="1" noResize="1" noEditPoints="1" noAdjustHandles="1" noChangeArrowheads="1" noChangeShapeType="1" noTextEdit="1"/>
              </p:cNvSpPr>
              <p:nvPr/>
            </p:nvSpPr>
            <p:spPr>
              <a:xfrm>
                <a:off x="408440" y="4556741"/>
                <a:ext cx="10927643" cy="1121141"/>
              </a:xfrm>
              <a:prstGeom prst="rect">
                <a:avLst/>
              </a:prstGeom>
              <a:blipFill>
                <a:blip r:embed="rId2"/>
                <a:stretch>
                  <a:fillRect l="-279" t="-2174" r="-335" b="-4348"/>
                </a:stretch>
              </a:blipFill>
            </p:spPr>
            <p:txBody>
              <a:bodyPr/>
              <a:lstStyle/>
              <a:p>
                <a:r>
                  <a:rPr lang="zh-CN" altLang="en-US">
                    <a:noFill/>
                  </a:rPr>
                  <a:t> </a:t>
                </a:r>
              </a:p>
            </p:txBody>
          </p:sp>
        </mc:Fallback>
      </mc:AlternateContent>
      <p:grpSp>
        <p:nvGrpSpPr>
          <p:cNvPr id="28" name="Group 27">
            <a:extLst>
              <a:ext uri="{FF2B5EF4-FFF2-40B4-BE49-F238E27FC236}">
                <a16:creationId xmlns:a16="http://schemas.microsoft.com/office/drawing/2014/main" id="{0168990E-2B19-45BB-A2AF-2AEDEB354870}"/>
              </a:ext>
            </a:extLst>
          </p:cNvPr>
          <p:cNvGrpSpPr/>
          <p:nvPr/>
        </p:nvGrpSpPr>
        <p:grpSpPr>
          <a:xfrm>
            <a:off x="7491885" y="2498371"/>
            <a:ext cx="3869500" cy="1296967"/>
            <a:chOff x="734877" y="593829"/>
            <a:chExt cx="2821911" cy="727599"/>
          </a:xfrm>
        </p:grpSpPr>
        <p:sp>
          <p:nvSpPr>
            <p:cNvPr id="29" name="矩形 4">
              <a:extLst>
                <a:ext uri="{FF2B5EF4-FFF2-40B4-BE49-F238E27FC236}">
                  <a16:creationId xmlns:a16="http://schemas.microsoft.com/office/drawing/2014/main" id="{21C40005-7B1F-49E5-802C-7A7534069671}"/>
                </a:ext>
              </a:extLst>
            </p:cNvPr>
            <p:cNvSpPr/>
            <p:nvPr/>
          </p:nvSpPr>
          <p:spPr>
            <a:xfrm>
              <a:off x="774777" y="593829"/>
              <a:ext cx="1473915" cy="389347"/>
            </a:xfrm>
            <a:prstGeom prst="rect">
              <a:avLst/>
            </a:prstGeom>
            <a:solidFill>
              <a:srgbClr val="FFC000">
                <a:lumMod val="20000"/>
                <a:lumOff val="80000"/>
              </a:srgbClr>
            </a:solidFill>
            <a:ln w="12700" cap="flat" cmpd="sng" algn="ctr">
              <a:solidFill>
                <a:sysClr val="windowText" lastClr="000000"/>
              </a:solidFill>
              <a:prstDash val="sysDot"/>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sp>
          <p:nvSpPr>
            <p:cNvPr id="30" name="矩形 5">
              <a:extLst>
                <a:ext uri="{FF2B5EF4-FFF2-40B4-BE49-F238E27FC236}">
                  <a16:creationId xmlns:a16="http://schemas.microsoft.com/office/drawing/2014/main" id="{2025B9C9-724C-4ECE-B51B-E7B74D0B4B07}"/>
                </a:ext>
              </a:extLst>
            </p:cNvPr>
            <p:cNvSpPr/>
            <p:nvPr/>
          </p:nvSpPr>
          <p:spPr>
            <a:xfrm>
              <a:off x="1127640" y="593830"/>
              <a:ext cx="287574" cy="388975"/>
            </a:xfrm>
            <a:prstGeom prst="rect">
              <a:avLst/>
            </a:prstGeom>
            <a:solidFill>
              <a:srgbClr val="70AD47">
                <a:lumMod val="20000"/>
                <a:lumOff val="80000"/>
              </a:srgbClr>
            </a:solidFill>
            <a:ln w="12700" cap="flat" cmpd="sng" algn="ctr">
              <a:solidFill>
                <a:sysClr val="windowText" lastClr="000000"/>
              </a:solidFill>
              <a:prstDash val="solid"/>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cxnSp>
          <p:nvCxnSpPr>
            <p:cNvPr id="31" name="直接箭头连接符 6">
              <a:extLst>
                <a:ext uri="{FF2B5EF4-FFF2-40B4-BE49-F238E27FC236}">
                  <a16:creationId xmlns:a16="http://schemas.microsoft.com/office/drawing/2014/main" id="{08757236-50CB-4678-AB50-6E88AFD23671}"/>
                </a:ext>
              </a:extLst>
            </p:cNvPr>
            <p:cNvCxnSpPr>
              <a:cxnSpLocks/>
            </p:cNvCxnSpPr>
            <p:nvPr/>
          </p:nvCxnSpPr>
          <p:spPr>
            <a:xfrm flipV="1">
              <a:off x="734877" y="993023"/>
              <a:ext cx="1746108" cy="650"/>
            </a:xfrm>
            <a:prstGeom prst="straightConnector1">
              <a:avLst/>
            </a:prstGeom>
            <a:noFill/>
            <a:ln w="28575" cap="flat" cmpd="sng" algn="ctr">
              <a:solidFill>
                <a:sysClr val="windowText" lastClr="000000"/>
              </a:solidFill>
              <a:prstDash val="solid"/>
              <a:miter lim="800000"/>
              <a:tailEnd type="triangle"/>
            </a:ln>
            <a:effectLst/>
          </p:spPr>
        </p:cxnSp>
        <p:sp>
          <p:nvSpPr>
            <p:cNvPr id="32" name="文本框 7">
              <a:extLst>
                <a:ext uri="{FF2B5EF4-FFF2-40B4-BE49-F238E27FC236}">
                  <a16:creationId xmlns:a16="http://schemas.microsoft.com/office/drawing/2014/main" id="{B10DFC36-8C13-491A-A3A9-39DD5E5ECB80}"/>
                </a:ext>
              </a:extLst>
            </p:cNvPr>
            <p:cNvSpPr txBox="1"/>
            <p:nvPr/>
          </p:nvSpPr>
          <p:spPr>
            <a:xfrm>
              <a:off x="2284131" y="805878"/>
              <a:ext cx="804835" cy="123111"/>
            </a:xfrm>
            <a:prstGeom prst="rect">
              <a:avLst/>
            </a:prstGeom>
            <a:noFill/>
          </p:spPr>
          <p:txBody>
            <a:bodyPr wrap="square" lIns="0" tIns="0" rIns="0" bIns="0" rtlCol="0">
              <a:spAutoFit/>
            </a:bodyPr>
            <a:lstStyle/>
            <a:p>
              <a:pPr fontAlgn="base">
                <a:spcBef>
                  <a:spcPct val="0"/>
                </a:spcBef>
                <a:spcAft>
                  <a:spcPct val="0"/>
                </a:spcAft>
                <a:buClr>
                  <a:srgbClr val="CC9900"/>
                </a:buClr>
                <a:defRPr/>
              </a:pPr>
              <a:r>
                <a:rPr kumimoji="1" lang="en-US" altLang="zh-CN" sz="800" kern="0" dirty="0">
                  <a:solidFill>
                    <a:prstClr val="black"/>
                  </a:solidFill>
                  <a:ea typeface="Microsoft YaHei" panose="020B0503020204020204" pitchFamily="34" charset="-122"/>
                  <a:cs typeface="Arial" panose="020B0604020202020204" pitchFamily="34" charset="0"/>
                </a:rPr>
                <a:t>channel energy</a:t>
              </a:r>
              <a:endParaRPr kumimoji="1" lang="zh-CN" altLang="en-US" sz="800" kern="0" dirty="0">
                <a:solidFill>
                  <a:prstClr val="black"/>
                </a:solidFill>
                <a:ea typeface="Microsoft YaHei" panose="020B0503020204020204" pitchFamily="34" charset="-122"/>
                <a:cs typeface="Arial" panose="020B0604020202020204" pitchFamily="34" charset="0"/>
              </a:endParaRPr>
            </a:p>
          </p:txBody>
        </p:sp>
        <p:grpSp>
          <p:nvGrpSpPr>
            <p:cNvPr id="33" name="组合 8">
              <a:extLst>
                <a:ext uri="{FF2B5EF4-FFF2-40B4-BE49-F238E27FC236}">
                  <a16:creationId xmlns:a16="http://schemas.microsoft.com/office/drawing/2014/main" id="{BBF32658-7904-436F-B438-6300D56E4DD4}"/>
                </a:ext>
              </a:extLst>
            </p:cNvPr>
            <p:cNvGrpSpPr/>
            <p:nvPr/>
          </p:nvGrpSpPr>
          <p:grpSpPr>
            <a:xfrm>
              <a:off x="951499" y="644380"/>
              <a:ext cx="848577" cy="273113"/>
              <a:chOff x="7207274" y="5422269"/>
              <a:chExt cx="837605" cy="195727"/>
            </a:xfrm>
          </p:grpSpPr>
          <p:sp>
            <p:nvSpPr>
              <p:cNvPr id="42" name="任意多边形 227">
                <a:extLst>
                  <a:ext uri="{FF2B5EF4-FFF2-40B4-BE49-F238E27FC236}">
                    <a16:creationId xmlns:a16="http://schemas.microsoft.com/office/drawing/2014/main" id="{F25A0FF8-C87A-4F9A-B775-BC5F151D0037}"/>
                  </a:ext>
                </a:extLst>
              </p:cNvPr>
              <p:cNvSpPr/>
              <p:nvPr/>
            </p:nvSpPr>
            <p:spPr>
              <a:xfrm>
                <a:off x="7409178" y="5422269"/>
                <a:ext cx="635701" cy="141073"/>
              </a:xfrm>
              <a:custGeom>
                <a:avLst/>
                <a:gdLst>
                  <a:gd name="connsiteX0" fmla="*/ 0 w 1046284"/>
                  <a:gd name="connsiteY0" fmla="*/ 871188 h 888773"/>
                  <a:gd name="connsiteX1" fmla="*/ 105508 w 1046284"/>
                  <a:gd name="connsiteY1" fmla="*/ 238142 h 888773"/>
                  <a:gd name="connsiteX2" fmla="*/ 193431 w 1046284"/>
                  <a:gd name="connsiteY2" fmla="*/ 750 h 888773"/>
                  <a:gd name="connsiteX3" fmla="*/ 272561 w 1046284"/>
                  <a:gd name="connsiteY3" fmla="*/ 185388 h 888773"/>
                  <a:gd name="connsiteX4" fmla="*/ 413238 w 1046284"/>
                  <a:gd name="connsiteY4" fmla="*/ 748096 h 888773"/>
                  <a:gd name="connsiteX5" fmla="*/ 817684 w 1046284"/>
                  <a:gd name="connsiteY5" fmla="*/ 792057 h 888773"/>
                  <a:gd name="connsiteX6" fmla="*/ 1046284 w 1046284"/>
                  <a:gd name="connsiteY6" fmla="*/ 888773 h 888773"/>
                  <a:gd name="connsiteX7" fmla="*/ 1046284 w 1046284"/>
                  <a:gd name="connsiteY7" fmla="*/ 888773 h 888773"/>
                  <a:gd name="connsiteX8" fmla="*/ 1046284 w 1046284"/>
                  <a:gd name="connsiteY8" fmla="*/ 888773 h 88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284" h="888773">
                    <a:moveTo>
                      <a:pt x="0" y="871188"/>
                    </a:moveTo>
                    <a:cubicBezTo>
                      <a:pt x="36635" y="627201"/>
                      <a:pt x="73270" y="383215"/>
                      <a:pt x="105508" y="238142"/>
                    </a:cubicBezTo>
                    <a:cubicBezTo>
                      <a:pt x="137746" y="93069"/>
                      <a:pt x="165589" y="9542"/>
                      <a:pt x="193431" y="750"/>
                    </a:cubicBezTo>
                    <a:cubicBezTo>
                      <a:pt x="221273" y="-8042"/>
                      <a:pt x="235926" y="60830"/>
                      <a:pt x="272561" y="185388"/>
                    </a:cubicBezTo>
                    <a:cubicBezTo>
                      <a:pt x="309196" y="309946"/>
                      <a:pt x="322384" y="646984"/>
                      <a:pt x="413238" y="748096"/>
                    </a:cubicBezTo>
                    <a:cubicBezTo>
                      <a:pt x="504092" y="849207"/>
                      <a:pt x="712176" y="768611"/>
                      <a:pt x="817684" y="792057"/>
                    </a:cubicBezTo>
                    <a:cubicBezTo>
                      <a:pt x="923192" y="815503"/>
                      <a:pt x="1046284" y="888773"/>
                      <a:pt x="1046284" y="888773"/>
                    </a:cubicBezTo>
                    <a:lnTo>
                      <a:pt x="1046284" y="888773"/>
                    </a:lnTo>
                    <a:lnTo>
                      <a:pt x="1046284" y="888773"/>
                    </a:lnTo>
                  </a:path>
                </a:pathLst>
              </a:custGeom>
              <a:noFill/>
              <a:ln w="28575" cap="flat" cmpd="sng" algn="ctr">
                <a:solidFill>
                  <a:srgbClr val="FF0000"/>
                </a:solidFill>
                <a:prstDash val="solid"/>
                <a:miter lim="800000"/>
              </a:ln>
              <a:effectLst/>
            </p:spPr>
            <p:txBody>
              <a:bodyPr rtlCol="0" anchor="ctr"/>
              <a:lstStyle/>
              <a:p>
                <a:pPr algn="ctr" defTabSz="914400">
                  <a:defRPr/>
                </a:pPr>
                <a:endParaRPr lang="zh-CN" altLang="en-US" sz="1000" kern="0" dirty="0">
                  <a:solidFill>
                    <a:prstClr val="white"/>
                  </a:solidFill>
                  <a:latin typeface="Calibri" panose="020F0502020204030204"/>
                  <a:ea typeface="宋体" panose="02010600030101010101" pitchFamily="2" charset="-122"/>
                </a:endParaRPr>
              </a:p>
            </p:txBody>
          </p:sp>
          <p:sp>
            <p:nvSpPr>
              <p:cNvPr id="43" name="任意多边形: 形状 114">
                <a:extLst>
                  <a:ext uri="{FF2B5EF4-FFF2-40B4-BE49-F238E27FC236}">
                    <a16:creationId xmlns:a16="http://schemas.microsoft.com/office/drawing/2014/main" id="{FD1E611A-32BF-44B5-B57F-2556B8A53C9B}"/>
                  </a:ext>
                </a:extLst>
              </p:cNvPr>
              <p:cNvSpPr/>
              <p:nvPr/>
            </p:nvSpPr>
            <p:spPr>
              <a:xfrm rot="196406">
                <a:off x="7207274" y="5551322"/>
                <a:ext cx="206503" cy="66674"/>
              </a:xfrm>
              <a:custGeom>
                <a:avLst/>
                <a:gdLst>
                  <a:gd name="connsiteX0" fmla="*/ 352425 w 352425"/>
                  <a:gd name="connsiteY0" fmla="*/ 0 h 62517"/>
                  <a:gd name="connsiteX1" fmla="*/ 328613 w 352425"/>
                  <a:gd name="connsiteY1" fmla="*/ 14288 h 62517"/>
                  <a:gd name="connsiteX2" fmla="*/ 314325 w 352425"/>
                  <a:gd name="connsiteY2" fmla="*/ 23813 h 62517"/>
                  <a:gd name="connsiteX3" fmla="*/ 266700 w 352425"/>
                  <a:gd name="connsiteY3" fmla="*/ 38100 h 62517"/>
                  <a:gd name="connsiteX4" fmla="*/ 252413 w 352425"/>
                  <a:gd name="connsiteY4" fmla="*/ 42863 h 62517"/>
                  <a:gd name="connsiteX5" fmla="*/ 233363 w 352425"/>
                  <a:gd name="connsiteY5" fmla="*/ 47625 h 62517"/>
                  <a:gd name="connsiteX6" fmla="*/ 219075 w 352425"/>
                  <a:gd name="connsiteY6" fmla="*/ 52388 h 62517"/>
                  <a:gd name="connsiteX7" fmla="*/ 171450 w 352425"/>
                  <a:gd name="connsiteY7" fmla="*/ 61913 h 62517"/>
                  <a:gd name="connsiteX8" fmla="*/ 0 w 352425"/>
                  <a:gd name="connsiteY8" fmla="*/ 61913 h 6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62517">
                    <a:moveTo>
                      <a:pt x="352425" y="0"/>
                    </a:moveTo>
                    <a:cubicBezTo>
                      <a:pt x="344488" y="4763"/>
                      <a:pt x="336463" y="9382"/>
                      <a:pt x="328613" y="14288"/>
                    </a:cubicBezTo>
                    <a:cubicBezTo>
                      <a:pt x="323759" y="17322"/>
                      <a:pt x="319556" y="21488"/>
                      <a:pt x="314325" y="23813"/>
                    </a:cubicBezTo>
                    <a:cubicBezTo>
                      <a:pt x="293944" y="32871"/>
                      <a:pt x="286100" y="32557"/>
                      <a:pt x="266700" y="38100"/>
                    </a:cubicBezTo>
                    <a:cubicBezTo>
                      <a:pt x="261873" y="39479"/>
                      <a:pt x="257240" y="41484"/>
                      <a:pt x="252413" y="42863"/>
                    </a:cubicBezTo>
                    <a:cubicBezTo>
                      <a:pt x="246119" y="44661"/>
                      <a:pt x="239657" y="45827"/>
                      <a:pt x="233363" y="47625"/>
                    </a:cubicBezTo>
                    <a:cubicBezTo>
                      <a:pt x="228536" y="49004"/>
                      <a:pt x="223902" y="51009"/>
                      <a:pt x="219075" y="52388"/>
                    </a:cubicBezTo>
                    <a:cubicBezTo>
                      <a:pt x="207488" y="55698"/>
                      <a:pt x="181650" y="61670"/>
                      <a:pt x="171450" y="61913"/>
                    </a:cubicBezTo>
                    <a:cubicBezTo>
                      <a:pt x="114316" y="63273"/>
                      <a:pt x="57150" y="61913"/>
                      <a:pt x="0" y="61913"/>
                    </a:cubicBezTo>
                  </a:path>
                </a:pathLst>
              </a:custGeom>
              <a:noFill/>
              <a:ln w="28575" cap="flat" cmpd="sng" algn="ctr">
                <a:solidFill>
                  <a:srgbClr val="FF0000"/>
                </a:solidFill>
                <a:prstDash val="solid"/>
                <a:miter lim="800000"/>
              </a:ln>
              <a:effectLst/>
            </p:spPr>
            <p:txBody>
              <a:bodyPr rtlCol="0" anchor="ctr"/>
              <a:lstStyle/>
              <a:p>
                <a:pPr algn="ctr" defTabSz="914387">
                  <a:defRPr/>
                </a:pPr>
                <a:endParaRPr lang="zh-CN" altLang="en-US" sz="1200" kern="0" dirty="0">
                  <a:solidFill>
                    <a:prstClr val="white"/>
                  </a:solidFill>
                  <a:latin typeface="Calibri" panose="020F0502020204030204"/>
                  <a:ea typeface="宋体" panose="02010600030101010101" pitchFamily="2" charset="-122"/>
                </a:endParaRPr>
              </a:p>
            </p:txBody>
          </p:sp>
        </p:grpSp>
        <p:sp>
          <p:nvSpPr>
            <p:cNvPr id="34" name="任意多边形: 形状 118">
              <a:extLst>
                <a:ext uri="{FF2B5EF4-FFF2-40B4-BE49-F238E27FC236}">
                  <a16:creationId xmlns:a16="http://schemas.microsoft.com/office/drawing/2014/main" id="{FE896D78-1734-4D50-82F2-135D35F907A0}"/>
                </a:ext>
              </a:extLst>
            </p:cNvPr>
            <p:cNvSpPr/>
            <p:nvPr/>
          </p:nvSpPr>
          <p:spPr>
            <a:xfrm>
              <a:off x="788435" y="729980"/>
              <a:ext cx="1452854" cy="45287"/>
            </a:xfrm>
            <a:custGeom>
              <a:avLst/>
              <a:gdLst>
                <a:gd name="connsiteX0" fmla="*/ 0 w 1471613"/>
                <a:gd name="connsiteY0" fmla="*/ 33337 h 60465"/>
                <a:gd name="connsiteX1" fmla="*/ 95250 w 1471613"/>
                <a:gd name="connsiteY1" fmla="*/ 38100 h 60465"/>
                <a:gd name="connsiteX2" fmla="*/ 109538 w 1471613"/>
                <a:gd name="connsiteY2" fmla="*/ 28575 h 60465"/>
                <a:gd name="connsiteX3" fmla="*/ 161925 w 1471613"/>
                <a:gd name="connsiteY3" fmla="*/ 19050 h 60465"/>
                <a:gd name="connsiteX4" fmla="*/ 271463 w 1471613"/>
                <a:gd name="connsiteY4" fmla="*/ 23812 h 60465"/>
                <a:gd name="connsiteX5" fmla="*/ 300038 w 1471613"/>
                <a:gd name="connsiteY5" fmla="*/ 42862 h 60465"/>
                <a:gd name="connsiteX6" fmla="*/ 390525 w 1471613"/>
                <a:gd name="connsiteY6" fmla="*/ 52387 h 60465"/>
                <a:gd name="connsiteX7" fmla="*/ 533400 w 1471613"/>
                <a:gd name="connsiteY7" fmla="*/ 52387 h 60465"/>
                <a:gd name="connsiteX8" fmla="*/ 561975 w 1471613"/>
                <a:gd name="connsiteY8" fmla="*/ 42862 h 60465"/>
                <a:gd name="connsiteX9" fmla="*/ 614363 w 1471613"/>
                <a:gd name="connsiteY9" fmla="*/ 38100 h 60465"/>
                <a:gd name="connsiteX10" fmla="*/ 800100 w 1471613"/>
                <a:gd name="connsiteY10" fmla="*/ 28575 h 60465"/>
                <a:gd name="connsiteX11" fmla="*/ 981075 w 1471613"/>
                <a:gd name="connsiteY11" fmla="*/ 33337 h 60465"/>
                <a:gd name="connsiteX12" fmla="*/ 1057275 w 1471613"/>
                <a:gd name="connsiteY12" fmla="*/ 38100 h 60465"/>
                <a:gd name="connsiteX13" fmla="*/ 1095375 w 1471613"/>
                <a:gd name="connsiteY13" fmla="*/ 28575 h 60465"/>
                <a:gd name="connsiteX14" fmla="*/ 1123950 w 1471613"/>
                <a:gd name="connsiteY14" fmla="*/ 9525 h 60465"/>
                <a:gd name="connsiteX15" fmla="*/ 1152525 w 1471613"/>
                <a:gd name="connsiteY15" fmla="*/ 0 h 60465"/>
                <a:gd name="connsiteX16" fmla="*/ 1323975 w 1471613"/>
                <a:gd name="connsiteY16" fmla="*/ 4762 h 60465"/>
                <a:gd name="connsiteX17" fmla="*/ 1376363 w 1471613"/>
                <a:gd name="connsiteY17" fmla="*/ 14287 h 60465"/>
                <a:gd name="connsiteX18" fmla="*/ 1404938 w 1471613"/>
                <a:gd name="connsiteY18" fmla="*/ 23812 h 60465"/>
                <a:gd name="connsiteX19" fmla="*/ 1471613 w 1471613"/>
                <a:gd name="connsiteY19" fmla="*/ 9525 h 6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71613" h="60465">
                  <a:moveTo>
                    <a:pt x="0" y="33337"/>
                  </a:moveTo>
                  <a:cubicBezTo>
                    <a:pt x="42593" y="47535"/>
                    <a:pt x="34362" y="48845"/>
                    <a:pt x="95250" y="38100"/>
                  </a:cubicBezTo>
                  <a:cubicBezTo>
                    <a:pt x="100887" y="37105"/>
                    <a:pt x="104418" y="31135"/>
                    <a:pt x="109538" y="28575"/>
                  </a:cubicBezTo>
                  <a:cubicBezTo>
                    <a:pt x="124224" y="21232"/>
                    <a:pt x="148784" y="20693"/>
                    <a:pt x="161925" y="19050"/>
                  </a:cubicBezTo>
                  <a:cubicBezTo>
                    <a:pt x="198438" y="20637"/>
                    <a:pt x="235447" y="17603"/>
                    <a:pt x="271463" y="23812"/>
                  </a:cubicBezTo>
                  <a:cubicBezTo>
                    <a:pt x="282744" y="25757"/>
                    <a:pt x="288660" y="41598"/>
                    <a:pt x="300038" y="42862"/>
                  </a:cubicBezTo>
                  <a:cubicBezTo>
                    <a:pt x="358757" y="49387"/>
                    <a:pt x="328596" y="46195"/>
                    <a:pt x="390525" y="52387"/>
                  </a:cubicBezTo>
                  <a:cubicBezTo>
                    <a:pt x="448329" y="63949"/>
                    <a:pt x="430572" y="62338"/>
                    <a:pt x="533400" y="52387"/>
                  </a:cubicBezTo>
                  <a:cubicBezTo>
                    <a:pt x="543394" y="51420"/>
                    <a:pt x="551976" y="43771"/>
                    <a:pt x="561975" y="42862"/>
                  </a:cubicBezTo>
                  <a:cubicBezTo>
                    <a:pt x="579438" y="41275"/>
                    <a:pt x="596860" y="39150"/>
                    <a:pt x="614363" y="38100"/>
                  </a:cubicBezTo>
                  <a:lnTo>
                    <a:pt x="800100" y="28575"/>
                  </a:lnTo>
                  <a:lnTo>
                    <a:pt x="981075" y="33337"/>
                  </a:lnTo>
                  <a:cubicBezTo>
                    <a:pt x="1006507" y="34279"/>
                    <a:pt x="1031825" y="38100"/>
                    <a:pt x="1057275" y="38100"/>
                  </a:cubicBezTo>
                  <a:cubicBezTo>
                    <a:pt x="1068767" y="38100"/>
                    <a:pt x="1084102" y="32332"/>
                    <a:pt x="1095375" y="28575"/>
                  </a:cubicBezTo>
                  <a:cubicBezTo>
                    <a:pt x="1104900" y="22225"/>
                    <a:pt x="1113090" y="13145"/>
                    <a:pt x="1123950" y="9525"/>
                  </a:cubicBezTo>
                  <a:lnTo>
                    <a:pt x="1152525" y="0"/>
                  </a:lnTo>
                  <a:lnTo>
                    <a:pt x="1323975" y="4762"/>
                  </a:lnTo>
                  <a:cubicBezTo>
                    <a:pt x="1328366" y="4971"/>
                    <a:pt x="1370047" y="12565"/>
                    <a:pt x="1376363" y="14287"/>
                  </a:cubicBezTo>
                  <a:cubicBezTo>
                    <a:pt x="1386049" y="16929"/>
                    <a:pt x="1404938" y="23812"/>
                    <a:pt x="1404938" y="23812"/>
                  </a:cubicBezTo>
                  <a:cubicBezTo>
                    <a:pt x="1466563" y="18677"/>
                    <a:pt x="1448571" y="32567"/>
                    <a:pt x="1471613" y="9525"/>
                  </a:cubicBezTo>
                </a:path>
              </a:pathLst>
            </a:custGeom>
            <a:noFill/>
            <a:ln w="28575" cap="flat" cmpd="sng" algn="ctr">
              <a:solidFill>
                <a:srgbClr val="00B0F0"/>
              </a:solidFill>
              <a:prstDash val="sysDot"/>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sp>
          <p:nvSpPr>
            <p:cNvPr id="35" name="文本框 10">
              <a:extLst>
                <a:ext uri="{FF2B5EF4-FFF2-40B4-BE49-F238E27FC236}">
                  <a16:creationId xmlns:a16="http://schemas.microsoft.com/office/drawing/2014/main" id="{809071B1-41AB-4BE3-8BD1-CF669BC18BE1}"/>
                </a:ext>
              </a:extLst>
            </p:cNvPr>
            <p:cNvSpPr txBox="1"/>
            <p:nvPr/>
          </p:nvSpPr>
          <p:spPr>
            <a:xfrm>
              <a:off x="1992408" y="1015230"/>
              <a:ext cx="835452" cy="123111"/>
            </a:xfrm>
            <a:prstGeom prst="rect">
              <a:avLst/>
            </a:prstGeom>
            <a:noFill/>
          </p:spPr>
          <p:txBody>
            <a:bodyPr wrap="square" lIns="0" tIns="0" rIns="0" bIns="0" rtlCol="0">
              <a:spAutoFit/>
            </a:bodyPr>
            <a:lstStyle/>
            <a:p>
              <a:pPr algn="ctr" defTabSz="914400">
                <a:defRPr/>
              </a:pPr>
              <a:r>
                <a:rPr kumimoji="1" lang="en-US" altLang="zh-CN" sz="800" kern="0" dirty="0">
                  <a:solidFill>
                    <a:prstClr val="black"/>
                  </a:solidFill>
                  <a:latin typeface="Microsoft YaHei" panose="020B0503020204020204" pitchFamily="34" charset="-122"/>
                  <a:ea typeface="Microsoft YaHei" panose="020B0503020204020204" pitchFamily="34" charset="-122"/>
                </a:rPr>
                <a:t>Signal space</a:t>
              </a:r>
              <a:endParaRPr kumimoji="1" lang="zh-CN" altLang="en-US" sz="800" kern="0" dirty="0">
                <a:solidFill>
                  <a:prstClr val="black"/>
                </a:solidFill>
                <a:latin typeface="Microsoft YaHei" panose="020B0503020204020204" pitchFamily="34" charset="-122"/>
                <a:ea typeface="Microsoft YaHei" panose="020B0503020204020204" pitchFamily="34" charset="-122"/>
              </a:endParaRPr>
            </a:p>
          </p:txBody>
        </p:sp>
        <p:sp>
          <p:nvSpPr>
            <p:cNvPr id="36" name="文本框 11">
              <a:extLst>
                <a:ext uri="{FF2B5EF4-FFF2-40B4-BE49-F238E27FC236}">
                  <a16:creationId xmlns:a16="http://schemas.microsoft.com/office/drawing/2014/main" id="{8BC01A31-F808-4639-916E-D30DD7FA3732}"/>
                </a:ext>
              </a:extLst>
            </p:cNvPr>
            <p:cNvSpPr txBox="1"/>
            <p:nvPr/>
          </p:nvSpPr>
          <p:spPr>
            <a:xfrm>
              <a:off x="2285592" y="613494"/>
              <a:ext cx="1271196" cy="123111"/>
            </a:xfrm>
            <a:prstGeom prst="rect">
              <a:avLst/>
            </a:prstGeom>
            <a:noFill/>
          </p:spPr>
          <p:txBody>
            <a:bodyPr wrap="square" lIns="0" tIns="0" rIns="0" bIns="0" rtlCol="0">
              <a:spAutoFit/>
            </a:bodyPr>
            <a:lstStyle/>
            <a:p>
              <a:pPr defTabSz="914400" fontAlgn="base">
                <a:spcBef>
                  <a:spcPct val="0"/>
                </a:spcBef>
                <a:spcAft>
                  <a:spcPct val="0"/>
                </a:spcAft>
                <a:buClr>
                  <a:srgbClr val="CC9900"/>
                </a:buClr>
                <a:defRPr/>
              </a:pPr>
              <a:r>
                <a:rPr kumimoji="1" lang="en-US" altLang="zh-CN" sz="800" kern="0" dirty="0">
                  <a:solidFill>
                    <a:prstClr val="black"/>
                  </a:solidFill>
                  <a:ea typeface="Microsoft YaHei" panose="020B0503020204020204" pitchFamily="34" charset="-122"/>
                  <a:cs typeface="Arial" panose="020B0604020202020204" pitchFamily="34" charset="0"/>
                </a:rPr>
                <a:t>Interference + noise</a:t>
              </a:r>
              <a:endParaRPr kumimoji="1" lang="zh-CN" altLang="en-US" sz="800" kern="0" dirty="0">
                <a:solidFill>
                  <a:prstClr val="black"/>
                </a:solidFill>
                <a:ea typeface="Microsoft YaHei" panose="020B0503020204020204" pitchFamily="34" charset="-122"/>
                <a:cs typeface="Arial" panose="020B0604020202020204" pitchFamily="34" charset="0"/>
              </a:endParaRPr>
            </a:p>
          </p:txBody>
        </p:sp>
        <p:sp>
          <p:nvSpPr>
            <p:cNvPr id="37" name="任意多边形: 形状 139">
              <a:extLst>
                <a:ext uri="{FF2B5EF4-FFF2-40B4-BE49-F238E27FC236}">
                  <a16:creationId xmlns:a16="http://schemas.microsoft.com/office/drawing/2014/main" id="{4A56CED8-8EFC-43BC-87B0-8F33DD854A34}"/>
                </a:ext>
              </a:extLst>
            </p:cNvPr>
            <p:cNvSpPr/>
            <p:nvPr/>
          </p:nvSpPr>
          <p:spPr>
            <a:xfrm>
              <a:off x="1784461" y="835122"/>
              <a:ext cx="404426" cy="34414"/>
            </a:xfrm>
            <a:custGeom>
              <a:avLst/>
              <a:gdLst>
                <a:gd name="connsiteX0" fmla="*/ 0 w 309563"/>
                <a:gd name="connsiteY0" fmla="*/ 0 h 28575"/>
                <a:gd name="connsiteX1" fmla="*/ 23813 w 309563"/>
                <a:gd name="connsiteY1" fmla="*/ 9525 h 28575"/>
                <a:gd name="connsiteX2" fmla="*/ 209550 w 309563"/>
                <a:gd name="connsiteY2" fmla="*/ 23812 h 28575"/>
                <a:gd name="connsiteX3" fmla="*/ 309563 w 309563"/>
                <a:gd name="connsiteY3" fmla="*/ 28575 h 28575"/>
              </a:gdLst>
              <a:ahLst/>
              <a:cxnLst>
                <a:cxn ang="0">
                  <a:pos x="connsiteX0" y="connsiteY0"/>
                </a:cxn>
                <a:cxn ang="0">
                  <a:pos x="connsiteX1" y="connsiteY1"/>
                </a:cxn>
                <a:cxn ang="0">
                  <a:pos x="connsiteX2" y="connsiteY2"/>
                </a:cxn>
                <a:cxn ang="0">
                  <a:pos x="connsiteX3" y="connsiteY3"/>
                </a:cxn>
              </a:cxnLst>
              <a:rect l="l" t="t" r="r" b="b"/>
              <a:pathLst>
                <a:path w="309563" h="28575">
                  <a:moveTo>
                    <a:pt x="0" y="0"/>
                  </a:moveTo>
                  <a:cubicBezTo>
                    <a:pt x="7938" y="3175"/>
                    <a:pt x="15779" y="6603"/>
                    <a:pt x="23813" y="9525"/>
                  </a:cubicBezTo>
                  <a:cubicBezTo>
                    <a:pt x="95507" y="35595"/>
                    <a:pt x="76822" y="18896"/>
                    <a:pt x="209550" y="23812"/>
                  </a:cubicBezTo>
                  <a:cubicBezTo>
                    <a:pt x="242903" y="25047"/>
                    <a:pt x="309563" y="28575"/>
                    <a:pt x="309563" y="28575"/>
                  </a:cubicBezTo>
                </a:path>
              </a:pathLst>
            </a:custGeom>
            <a:noFill/>
            <a:ln w="28575" cap="flat" cmpd="sng" algn="ctr">
              <a:solidFill>
                <a:srgbClr val="FF0000"/>
              </a:solidFill>
              <a:prstDash val="solid"/>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sp>
          <p:nvSpPr>
            <p:cNvPr id="38" name="矩形 13">
              <a:extLst>
                <a:ext uri="{FF2B5EF4-FFF2-40B4-BE49-F238E27FC236}">
                  <a16:creationId xmlns:a16="http://schemas.microsoft.com/office/drawing/2014/main" id="{1BD3A4C9-930B-4865-9B21-A1A2E34841B3}"/>
                </a:ext>
              </a:extLst>
            </p:cNvPr>
            <p:cNvSpPr/>
            <p:nvPr/>
          </p:nvSpPr>
          <p:spPr>
            <a:xfrm>
              <a:off x="757984" y="1040565"/>
              <a:ext cx="739312" cy="277739"/>
            </a:xfrm>
            <a:prstGeom prst="rect">
              <a:avLst/>
            </a:prstGeom>
            <a:solidFill>
              <a:srgbClr val="70AD47">
                <a:lumMod val="20000"/>
                <a:lumOff val="80000"/>
              </a:srgbClr>
            </a:solidFill>
            <a:ln w="12700" cap="flat" cmpd="sng" algn="ctr">
              <a:solidFill>
                <a:sysClr val="windowText" lastClr="000000"/>
              </a:solidFill>
              <a:prstDash val="solid"/>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sp>
          <p:nvSpPr>
            <p:cNvPr id="39" name="文本框 14">
              <a:extLst>
                <a:ext uri="{FF2B5EF4-FFF2-40B4-BE49-F238E27FC236}">
                  <a16:creationId xmlns:a16="http://schemas.microsoft.com/office/drawing/2014/main" id="{DD46988E-327F-4D29-AB83-D44A049D3A01}"/>
                </a:ext>
              </a:extLst>
            </p:cNvPr>
            <p:cNvSpPr txBox="1"/>
            <p:nvPr/>
          </p:nvSpPr>
          <p:spPr>
            <a:xfrm>
              <a:off x="847246" y="1052372"/>
              <a:ext cx="599472" cy="123111"/>
            </a:xfrm>
            <a:prstGeom prst="rect">
              <a:avLst/>
            </a:prstGeom>
            <a:noFill/>
          </p:spPr>
          <p:txBody>
            <a:bodyPr wrap="square" lIns="0" tIns="0" rIns="0" bIns="0" rtlCol="0">
              <a:spAutoFit/>
            </a:bodyPr>
            <a:lstStyle/>
            <a:p>
              <a:pPr algn="ctr">
                <a:defRPr/>
              </a:pPr>
              <a:r>
                <a:rPr kumimoji="1" lang="en-US" altLang="zh-CN" sz="800" kern="0" dirty="0">
                  <a:solidFill>
                    <a:prstClr val="black"/>
                  </a:solidFill>
                  <a:ea typeface="Microsoft YaHei" panose="020B0503020204020204" pitchFamily="34" charset="-122"/>
                  <a:cs typeface="Arial" panose="020B0604020202020204" pitchFamily="34" charset="0"/>
                </a:rPr>
                <a:t>Signal space</a:t>
              </a:r>
              <a:endParaRPr kumimoji="1" lang="zh-CN" altLang="en-US" sz="800" kern="0" dirty="0">
                <a:solidFill>
                  <a:prstClr val="black"/>
                </a:solidFill>
                <a:ea typeface="Microsoft YaHei" panose="020B0503020204020204" pitchFamily="34" charset="-122"/>
                <a:cs typeface="Arial" panose="020B0604020202020204" pitchFamily="34" charset="0"/>
              </a:endParaRPr>
            </a:p>
          </p:txBody>
        </p:sp>
        <p:sp>
          <p:nvSpPr>
            <p:cNvPr id="40" name="矩形 15">
              <a:extLst>
                <a:ext uri="{FF2B5EF4-FFF2-40B4-BE49-F238E27FC236}">
                  <a16:creationId xmlns:a16="http://schemas.microsoft.com/office/drawing/2014/main" id="{E365FF1D-5827-4B18-84B9-3FB58D49837A}"/>
                </a:ext>
              </a:extLst>
            </p:cNvPr>
            <p:cNvSpPr/>
            <p:nvPr/>
          </p:nvSpPr>
          <p:spPr>
            <a:xfrm>
              <a:off x="1525182" y="1040565"/>
              <a:ext cx="739312" cy="280863"/>
            </a:xfrm>
            <a:prstGeom prst="rect">
              <a:avLst/>
            </a:prstGeom>
            <a:solidFill>
              <a:srgbClr val="FFC000">
                <a:lumMod val="20000"/>
                <a:lumOff val="80000"/>
              </a:srgbClr>
            </a:solidFill>
            <a:ln w="12700" cap="flat" cmpd="sng" algn="ctr">
              <a:solidFill>
                <a:sysClr val="windowText" lastClr="000000"/>
              </a:solidFill>
              <a:prstDash val="solid"/>
              <a:miter lim="800000"/>
            </a:ln>
            <a:effectLst/>
          </p:spPr>
          <p:txBody>
            <a:bodyPr rtlCol="0" anchor="ctr"/>
            <a:lstStyle/>
            <a:p>
              <a:pPr algn="ctr" defTabSz="914387">
                <a:defRPr/>
              </a:pPr>
              <a:endParaRPr lang="zh-CN" altLang="en-US" sz="1200" kern="0">
                <a:solidFill>
                  <a:prstClr val="white"/>
                </a:solidFill>
                <a:latin typeface="Calibri" panose="020F0502020204030204"/>
                <a:ea typeface="宋体" panose="02010600030101010101" pitchFamily="2" charset="-122"/>
              </a:endParaRPr>
            </a:p>
          </p:txBody>
        </p:sp>
        <p:sp>
          <p:nvSpPr>
            <p:cNvPr id="41" name="文本框 16">
              <a:extLst>
                <a:ext uri="{FF2B5EF4-FFF2-40B4-BE49-F238E27FC236}">
                  <a16:creationId xmlns:a16="http://schemas.microsoft.com/office/drawing/2014/main" id="{1FEC79E3-78C5-425E-889A-DBA68D9A031F}"/>
                </a:ext>
              </a:extLst>
            </p:cNvPr>
            <p:cNvSpPr txBox="1"/>
            <p:nvPr/>
          </p:nvSpPr>
          <p:spPr>
            <a:xfrm>
              <a:off x="1563686" y="1060797"/>
              <a:ext cx="599472" cy="246221"/>
            </a:xfrm>
            <a:prstGeom prst="rect">
              <a:avLst/>
            </a:prstGeom>
            <a:noFill/>
          </p:spPr>
          <p:txBody>
            <a:bodyPr wrap="square" lIns="0" tIns="0" rIns="0" bIns="0" rtlCol="0">
              <a:spAutoFit/>
            </a:bodyPr>
            <a:lstStyle/>
            <a:p>
              <a:pPr algn="ctr">
                <a:defRPr/>
              </a:pPr>
              <a:r>
                <a:rPr kumimoji="1" lang="en-US" altLang="zh-CN" sz="800" kern="0" dirty="0">
                  <a:solidFill>
                    <a:prstClr val="black"/>
                  </a:solidFill>
                  <a:ea typeface="Microsoft YaHei" panose="020B0503020204020204" pitchFamily="34" charset="-122"/>
                  <a:cs typeface="Arial" panose="020B0604020202020204" pitchFamily="34" charset="0"/>
                </a:rPr>
                <a:t>Filtered out part</a:t>
              </a:r>
              <a:endParaRPr kumimoji="1" lang="zh-CN" altLang="en-US" sz="800" kern="0" dirty="0">
                <a:solidFill>
                  <a:prstClr val="black"/>
                </a:solidFill>
                <a:ea typeface="Microsoft YaHei" panose="020B0503020204020204" pitchFamily="34" charset="-122"/>
                <a:cs typeface="Arial" panose="020B0604020202020204" pitchFamily="34" charset="0"/>
              </a:endParaRPr>
            </a:p>
          </p:txBody>
        </p:sp>
      </p:grpSp>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F741F79D-6202-403C-AC72-F7F518544E18}"/>
                  </a:ext>
                </a:extLst>
              </p:cNvPr>
              <p:cNvSpPr/>
              <p:nvPr/>
            </p:nvSpPr>
            <p:spPr>
              <a:xfrm>
                <a:off x="675600" y="1617369"/>
                <a:ext cx="6494489" cy="2697470"/>
              </a:xfrm>
              <a:prstGeom prst="rect">
                <a:avLst/>
              </a:prstGeom>
            </p:spPr>
            <p:txBody>
              <a:bodyPr wrap="square">
                <a:spAutoFit/>
              </a:bodyPr>
              <a:lstStyle/>
              <a:p>
                <a:pPr marL="285750" marR="0" lvl="0" indent="-285750" defTabSz="914400" eaLnBrk="1" fontAlgn="auto" latinLnBrk="0" hangingPunct="1">
                  <a:lnSpc>
                    <a:spcPct val="100000"/>
                  </a:lnSpc>
                  <a:spcBef>
                    <a:spcPts val="0"/>
                  </a:spcBef>
                  <a:spcAft>
                    <a:spcPts val="600"/>
                  </a:spcAft>
                  <a:buClrTx/>
                  <a:buSzTx/>
                  <a:buFont typeface="Wingdings" panose="05000000000000000000" pitchFamily="2" charset="2"/>
                  <a:buChar char="u"/>
                  <a:tabLst/>
                  <a:defRPr/>
                </a:pP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UE calculates the long term channel covariance </a:t>
                </a:r>
                <a:r>
                  <a:rPr kumimoji="0" lang="en-US" altLang="zh-CN" sz="1600" b="1"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R</a:t>
                </a:r>
                <a:r>
                  <a:rPr kumimoji="0" lang="en-US" altLang="zh-CN" sz="1600" b="1" i="0" u="none" strike="noStrike" kern="0" cap="none" spc="0" normalizeH="0" baseline="-25000" noProof="0" dirty="0">
                    <a:ln>
                      <a:noFill/>
                    </a:ln>
                    <a:solidFill>
                      <a:srgbClr val="2D2015"/>
                    </a:solidFill>
                    <a:effectLst/>
                    <a:highlight>
                      <a:srgbClr val="FFFFFF"/>
                    </a:highlight>
                    <a:uLnTx/>
                    <a:uFillTx/>
                    <a:cs typeface="Calibri" panose="020F0502020204030204" pitchFamily="34" charset="0"/>
                  </a:rPr>
                  <a:t>HH</a:t>
                </a:r>
                <a:endParaRPr kumimoji="0" lang="en-US" altLang="zh-CN" sz="1600" b="1" i="0" u="none" strike="noStrike" kern="0" cap="none" spc="0" normalizeH="0" baseline="0" noProof="0" dirty="0">
                  <a:ln>
                    <a:noFill/>
                  </a:ln>
                  <a:solidFill>
                    <a:srgbClr val="2D2015"/>
                  </a:solidFill>
                  <a:effectLst/>
                  <a:highlight>
                    <a:srgbClr val="FFFFFF"/>
                  </a:highlight>
                  <a:uLnTx/>
                  <a:uFillTx/>
                  <a:cs typeface="Calibri" panose="020F0502020204030204" pitchFamily="34" charset="0"/>
                </a:endParaRPr>
              </a:p>
              <a:p>
                <a:pPr marL="742990" marR="0" lvl="1" indent="-285750" defTabSz="91440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where channel covariance could be calculated and average across time.  </a:t>
                </a:r>
              </a:p>
              <a:p>
                <a:pPr marL="285750" marR="0" lvl="0" indent="-285750" defTabSz="914400" eaLnBrk="1" fontAlgn="auto" latinLnBrk="0" hangingPunct="1">
                  <a:lnSpc>
                    <a:spcPct val="100000"/>
                  </a:lnSpc>
                  <a:spcBef>
                    <a:spcPts val="0"/>
                  </a:spcBef>
                  <a:spcAft>
                    <a:spcPts val="600"/>
                  </a:spcAft>
                  <a:buClrTx/>
                  <a:buSzTx/>
                  <a:buFont typeface="Wingdings" panose="05000000000000000000" pitchFamily="2" charset="2"/>
                  <a:buChar char="u"/>
                  <a:tabLst/>
                  <a:defRPr/>
                </a:pP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UE quantize the channel covariance: </a:t>
                </a:r>
                <a:r>
                  <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using DFT projection to matrix </a:t>
                </a:r>
                <a:r>
                  <a:rPr kumimoji="0" lang="en-US" altLang="zh-CN" sz="1600" b="1"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s</a:t>
                </a:r>
                <a:r>
                  <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 and select </a:t>
                </a:r>
                <a:r>
                  <a:rPr kumimoji="0" lang="en-US" altLang="zh-CN" sz="1600" b="1"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L</a:t>
                </a:r>
                <a:r>
                  <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 largest coefficients </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to report, e.g.,</a:t>
                </a:r>
              </a:p>
              <a:p>
                <a:pPr marL="742990" marR="0" lvl="1" indent="-285750" defTabSz="91440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endParaRPr>
              </a:p>
              <a:p>
                <a:pPr marL="742990" marR="0" lvl="1" indent="-285750" defTabSz="914400" eaLnBrk="1" fontAlgn="auto" latinLnBrk="0" hangingPunct="1">
                  <a:lnSpc>
                    <a:spcPct val="100000"/>
                  </a:lnSpc>
                  <a:spcBef>
                    <a:spcPts val="0"/>
                  </a:spcBef>
                  <a:spcAft>
                    <a:spcPts val="600"/>
                  </a:spcAft>
                  <a:buClrTx/>
                  <a:buSzTx/>
                  <a:buFont typeface="Arial" panose="020B0604020202020204" pitchFamily="34" charset="0"/>
                  <a:buChar char="•"/>
                  <a:tabLst/>
                  <a:defRPr/>
                </a:pPr>
                <a14:m>
                  <m:oMath xmlns:m="http://schemas.openxmlformats.org/officeDocument/2006/math">
                    <m:r>
                      <a:rPr kumimoji="0" lang="en-US" altLang="zh-CN" sz="1600" b="0" i="0" u="none" strike="noStrike" kern="0" cap="none" spc="0" normalizeH="0" baseline="0" noProof="0">
                        <a:ln>
                          <a:noFill/>
                        </a:ln>
                        <a:solidFill>
                          <a:srgbClr val="2D2015"/>
                        </a:solidFill>
                        <a:effectLst/>
                        <a:highlight>
                          <a:srgbClr val="FFFFFF"/>
                        </a:highlight>
                        <a:uLnTx/>
                        <a:uFillTx/>
                        <a:latin typeface="Cambria Math" panose="02040503050406030204" pitchFamily="18" charset="0"/>
                      </a:rPr>
                      <m:t>𝐅</m:t>
                    </m:r>
                  </m:oMath>
                </a14:m>
                <a:r>
                  <a:rPr kumimoji="0" lang="en-US" altLang="zh-CN" sz="1600" b="0" i="0" u="none" strike="noStrike" kern="0" cap="none" spc="0" normalizeH="0" baseline="0" noProof="0" dirty="0">
                    <a:ln>
                      <a:noFill/>
                    </a:ln>
                    <a:solidFill>
                      <a:srgbClr val="2D2015"/>
                    </a:solidFill>
                    <a:effectLst/>
                    <a:highlight>
                      <a:srgbClr val="FFFFFF"/>
                    </a:highlight>
                    <a:uLnTx/>
                    <a:uFillTx/>
                    <a:cs typeface="Calibri" panose="020F0502020204030204" pitchFamily="34" charset="0"/>
                  </a:rPr>
                  <a:t> is the DFT matrix</a:t>
                </a:r>
                <a:endPar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endParaRPr>
              </a:p>
              <a:p>
                <a:pPr marL="285750" marR="0" lvl="0" indent="-285750" defTabSz="914400" eaLnBrk="1" fontAlgn="auto" latinLnBrk="0" hangingPunct="1">
                  <a:lnSpc>
                    <a:spcPct val="100000"/>
                  </a:lnSpc>
                  <a:spcBef>
                    <a:spcPts val="0"/>
                  </a:spcBef>
                  <a:spcAft>
                    <a:spcPts val="600"/>
                  </a:spcAft>
                  <a:buClrTx/>
                  <a:buSzTx/>
                  <a:buFont typeface="Wingdings" panose="05000000000000000000" pitchFamily="2" charset="2"/>
                  <a:buChar char="u"/>
                  <a:tabLst/>
                  <a:defRPr/>
                </a:pPr>
                <a:r>
                  <a:rPr kumimoji="0" lang="en-US" altLang="zh-CN" sz="1600" b="0" i="0" u="none" strike="noStrike" kern="0" cap="none" spc="0" normalizeH="0" baseline="0" noProof="0" dirty="0" err="1">
                    <a:ln>
                      <a:noFill/>
                    </a:ln>
                    <a:solidFill>
                      <a:srgbClr val="2D2015"/>
                    </a:solidFill>
                    <a:effectLst/>
                    <a:uLnTx/>
                    <a:uFillTx/>
                    <a:cs typeface="Calibri" panose="020F0502020204030204" pitchFamily="34" charset="0"/>
                  </a:rPr>
                  <a:t>gNB</a:t>
                </a:r>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 recover channel covariance</a:t>
                </a:r>
                <a:r>
                  <a:rPr kumimoji="0" lang="en-US" altLang="zh-CN" sz="1600" b="1" i="0" u="none" strike="noStrike" kern="0" cap="none" spc="0" normalizeH="0" baseline="0" noProof="0" dirty="0">
                    <a:ln>
                      <a:noFill/>
                    </a:ln>
                    <a:solidFill>
                      <a:srgbClr val="2D2015"/>
                    </a:solidFill>
                    <a:effectLst/>
                    <a:uLnTx/>
                    <a:uFillTx/>
                    <a:cs typeface="Calibri" panose="020F0502020204030204" pitchFamily="34" charset="0"/>
                  </a:rPr>
                  <a:t> </a:t>
                </a:r>
                <a14:m>
                  <m:oMath xmlns:m="http://schemas.openxmlformats.org/officeDocument/2006/math">
                    <m:sSub>
                      <m:sSubPr>
                        <m:ctrlPr>
                          <a:rPr kumimoji="0" lang="en-US" altLang="zh-CN" sz="1600" b="0"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ctrlPr>
                      </m:sSubPr>
                      <m:e>
                        <m:r>
                          <a:rPr kumimoji="0" lang="en-US" altLang="zh-CN" sz="1600" b="0"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𝑹</m:t>
                        </m:r>
                      </m:e>
                      <m:sub>
                        <m:r>
                          <a:rPr kumimoji="0" lang="en-US" altLang="zh-CN" sz="1600" b="0"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𝑯𝑯</m:t>
                        </m:r>
                      </m:sub>
                    </m:sSub>
                    <m:r>
                      <a:rPr kumimoji="0" lang="en-US" altLang="zh-CN" sz="1600" b="0" i="0"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 </m:t>
                    </m:r>
                  </m:oMath>
                </a14:m>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 </a:t>
                </a:r>
                <a14:m>
                  <m:oMath xmlns:m="http://schemas.openxmlformats.org/officeDocument/2006/math">
                    <m:sSup>
                      <m:sSupPr>
                        <m:ctrlPr>
                          <a:rPr kumimoji="0" lang="en-US" altLang="zh-CN" sz="1600" b="1"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ctrlPr>
                      </m:sSupPr>
                      <m:e>
                        <m:r>
                          <a:rPr kumimoji="0" lang="en-US" altLang="zh-CN" sz="1600" b="1"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𝑭</m:t>
                        </m:r>
                      </m:e>
                      <m:sup>
                        <m:r>
                          <a:rPr kumimoji="0" lang="en-US" altLang="zh-CN" sz="1600" b="1"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𝑯</m:t>
                        </m:r>
                      </m:sup>
                    </m:sSup>
                    <m:r>
                      <a:rPr kumimoji="0" lang="en-US" altLang="zh-CN" sz="1600" b="1" i="1" u="none" strike="noStrike" kern="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𝑺𝑭</m:t>
                    </m:r>
                  </m:oMath>
                </a14:m>
                <a:r>
                  <a:rPr kumimoji="0" lang="en-US" altLang="zh-CN" sz="1600" b="0" i="0" u="none" strike="noStrike" kern="0" cap="none" spc="0" normalizeH="0" baseline="0" noProof="0" dirty="0">
                    <a:ln>
                      <a:noFill/>
                    </a:ln>
                    <a:solidFill>
                      <a:srgbClr val="2D2015"/>
                    </a:solidFill>
                    <a:effectLst/>
                    <a:uLnTx/>
                    <a:uFillTx/>
                    <a:cs typeface="Calibri" panose="020F0502020204030204" pitchFamily="34" charset="0"/>
                  </a:rPr>
                  <a:t>, and use it to filter out interference and noise with MMSE/LMMSE channel estimation</a:t>
                </a:r>
              </a:p>
            </p:txBody>
          </p:sp>
        </mc:Choice>
        <mc:Fallback xmlns="">
          <p:sp>
            <p:nvSpPr>
              <p:cNvPr id="44" name="Rectangle 43">
                <a:extLst>
                  <a:ext uri="{FF2B5EF4-FFF2-40B4-BE49-F238E27FC236}">
                    <a16:creationId xmlns:a16="http://schemas.microsoft.com/office/drawing/2014/main" id="{F741F79D-6202-403C-AC72-F7F518544E18}"/>
                  </a:ext>
                </a:extLst>
              </p:cNvPr>
              <p:cNvSpPr>
                <a:spLocks noRot="1" noChangeAspect="1" noMove="1" noResize="1" noEditPoints="1" noAdjustHandles="1" noChangeArrowheads="1" noChangeShapeType="1" noTextEdit="1"/>
              </p:cNvSpPr>
              <p:nvPr/>
            </p:nvSpPr>
            <p:spPr>
              <a:xfrm>
                <a:off x="675600" y="1617369"/>
                <a:ext cx="6494489" cy="2697470"/>
              </a:xfrm>
              <a:prstGeom prst="rect">
                <a:avLst/>
              </a:prstGeom>
              <a:blipFill>
                <a:blip r:embed="rId3"/>
                <a:stretch>
                  <a:fillRect l="-376" t="-677" b="-203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A4F550DB-BDD2-4890-B4F6-5614B4FC06F1}"/>
                  </a:ext>
                </a:extLst>
              </p:cNvPr>
              <p:cNvSpPr/>
              <p:nvPr/>
            </p:nvSpPr>
            <p:spPr>
              <a:xfrm>
                <a:off x="1277983" y="3049057"/>
                <a:ext cx="2065146" cy="419923"/>
              </a:xfrm>
              <a:prstGeom prst="rect">
                <a:avLst/>
              </a:prstGeom>
            </p:spPr>
            <p:txBody>
              <a:bodyPr wrap="square">
                <a:spAutoFit/>
              </a:bodyPr>
              <a:lstStyle/>
              <a:p>
                <a:pPr defTabSz="914400">
                  <a:spcAft>
                    <a:spcPts val="600"/>
                  </a:spcAft>
                  <a:defRPr/>
                </a:pPr>
                <a14:m>
                  <m:oMathPara xmlns:m="http://schemas.openxmlformats.org/officeDocument/2006/math">
                    <m:oMathParaPr>
                      <m:jc m:val="centerGroup"/>
                    </m:oMathParaPr>
                    <m:oMath xmlns:m="http://schemas.openxmlformats.org/officeDocument/2006/math">
                      <m:r>
                        <a:rPr lang="en-US" altLang="zh-CN" sz="1600" b="1">
                          <a:solidFill>
                            <a:srgbClr val="2D2015"/>
                          </a:solidFill>
                          <a:latin typeface="Cambria Math" panose="02040503050406030204" pitchFamily="18" charset="0"/>
                          <a:cs typeface="Calibri" panose="020F0502020204030204" pitchFamily="34" charset="0"/>
                        </a:rPr>
                        <m:t>𝐒</m:t>
                      </m:r>
                      <m:r>
                        <a:rPr lang="en-US" altLang="zh-CN" sz="1600">
                          <a:solidFill>
                            <a:srgbClr val="2D2015"/>
                          </a:solidFill>
                          <a:latin typeface="Cambria Math" panose="02040503050406030204" pitchFamily="18" charset="0"/>
                          <a:cs typeface="Calibri" panose="020F0502020204030204" pitchFamily="34" charset="0"/>
                        </a:rPr>
                        <m:t>=</m:t>
                      </m:r>
                      <m:r>
                        <a:rPr lang="en-US" altLang="zh-CN" sz="1600">
                          <a:solidFill>
                            <a:srgbClr val="2D2015"/>
                          </a:solidFill>
                          <a:latin typeface="Cambria Math" panose="02040503050406030204" pitchFamily="18" charset="0"/>
                          <a:cs typeface="Calibri" panose="020F0502020204030204" pitchFamily="34" charset="0"/>
                        </a:rPr>
                        <m:t>𝑑𝑖𝑎𝑔</m:t>
                      </m:r>
                      <m:r>
                        <a:rPr lang="en-US" altLang="zh-CN" sz="1600">
                          <a:solidFill>
                            <a:srgbClr val="2D2015"/>
                          </a:solidFill>
                          <a:latin typeface="Cambria Math" panose="02040503050406030204" pitchFamily="18" charset="0"/>
                          <a:cs typeface="Calibri" panose="020F0502020204030204" pitchFamily="34" charset="0"/>
                        </a:rPr>
                        <m:t>(</m:t>
                      </m:r>
                      <m:r>
                        <a:rPr lang="en-US" altLang="zh-CN" sz="1600" b="1" i="1">
                          <a:solidFill>
                            <a:srgbClr val="2D2015"/>
                          </a:solidFill>
                          <a:latin typeface="Cambria Math" panose="02040503050406030204" pitchFamily="18" charset="0"/>
                          <a:cs typeface="Calibri" panose="020F0502020204030204" pitchFamily="34" charset="0"/>
                        </a:rPr>
                        <m:t>𝐅</m:t>
                      </m:r>
                      <m:sSub>
                        <m:sSubPr>
                          <m:ctrlPr>
                            <a:rPr lang="en-US" altLang="zh-CN" sz="1600" b="1"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b="1" i="1">
                              <a:solidFill>
                                <a:srgbClr val="2D2015"/>
                              </a:solidFill>
                              <a:latin typeface="Cambria Math" panose="02040503050406030204" pitchFamily="18" charset="0"/>
                              <a:cs typeface="Calibri" panose="020F0502020204030204" pitchFamily="34" charset="0"/>
                            </a:rPr>
                            <m:t>𝑯𝑯</m:t>
                          </m:r>
                        </m:sub>
                      </m:sSub>
                      <m:sSup>
                        <m:sSupPr>
                          <m:ctrlPr>
                            <a:rPr lang="en-US" altLang="zh-CN" sz="1600" b="1" i="1">
                              <a:solidFill>
                                <a:srgbClr val="2D2015"/>
                              </a:solidFill>
                              <a:latin typeface="Cambria Math" panose="02040503050406030204" pitchFamily="18" charset="0"/>
                              <a:cs typeface="Calibri" panose="020F0502020204030204" pitchFamily="34" charset="0"/>
                            </a:rPr>
                          </m:ctrlPr>
                        </m:sSupPr>
                        <m:e>
                          <m:r>
                            <a:rPr lang="en-US" altLang="zh-CN" sz="1600" b="1" i="1">
                              <a:solidFill>
                                <a:srgbClr val="2D2015"/>
                              </a:solidFill>
                              <a:latin typeface="Cambria Math" panose="02040503050406030204" pitchFamily="18" charset="0"/>
                              <a:cs typeface="Calibri" panose="020F0502020204030204" pitchFamily="34" charset="0"/>
                            </a:rPr>
                            <m:t>𝑭</m:t>
                          </m:r>
                        </m:e>
                        <m:sup>
                          <m:r>
                            <a:rPr lang="en-US" altLang="zh-CN" sz="1600" b="1" i="1">
                              <a:solidFill>
                                <a:srgbClr val="2D2015"/>
                              </a:solidFill>
                              <a:latin typeface="Cambria Math" panose="02040503050406030204" pitchFamily="18" charset="0"/>
                              <a:cs typeface="Calibri" panose="020F0502020204030204" pitchFamily="34" charset="0"/>
                            </a:rPr>
                            <m:t>𝑯</m:t>
                          </m:r>
                        </m:sup>
                      </m:sSup>
                      <m:r>
                        <a:rPr lang="en-US" altLang="zh-CN" sz="1600">
                          <a:solidFill>
                            <a:srgbClr val="2D2015"/>
                          </a:solidFill>
                          <a:latin typeface="Cambria Math" panose="02040503050406030204" pitchFamily="18" charset="0"/>
                          <a:cs typeface="Calibri" panose="020F0502020204030204" pitchFamily="34" charset="0"/>
                        </a:rPr>
                        <m:t>)</m:t>
                      </m:r>
                    </m:oMath>
                  </m:oMathPara>
                </a14:m>
                <a:endParaRPr lang="en-US" altLang="zh-CN" sz="1600" dirty="0">
                  <a:solidFill>
                    <a:srgbClr val="2D2015"/>
                  </a:solidFill>
                  <a:cs typeface="Calibri" panose="020F0502020204030204" pitchFamily="34" charset="0"/>
                </a:endParaRPr>
              </a:p>
            </p:txBody>
          </p:sp>
        </mc:Choice>
        <mc:Fallback xmlns="">
          <p:sp>
            <p:nvSpPr>
              <p:cNvPr id="45" name="Rectangle 44">
                <a:extLst>
                  <a:ext uri="{FF2B5EF4-FFF2-40B4-BE49-F238E27FC236}">
                    <a16:creationId xmlns:a16="http://schemas.microsoft.com/office/drawing/2014/main" id="{A4F550DB-BDD2-4890-B4F6-5614B4FC06F1}"/>
                  </a:ext>
                </a:extLst>
              </p:cNvPr>
              <p:cNvSpPr>
                <a:spLocks noRot="1" noChangeAspect="1" noMove="1" noResize="1" noEditPoints="1" noAdjustHandles="1" noChangeArrowheads="1" noChangeShapeType="1" noTextEdit="1"/>
              </p:cNvSpPr>
              <p:nvPr/>
            </p:nvSpPr>
            <p:spPr>
              <a:xfrm>
                <a:off x="1277983" y="3049057"/>
                <a:ext cx="2065146" cy="419923"/>
              </a:xfrm>
              <a:prstGeom prst="rect">
                <a:avLst/>
              </a:prstGeom>
              <a:blipFill>
                <a:blip r:embed="rId4"/>
                <a:stretch>
                  <a:fillRect/>
                </a:stretch>
              </a:blipFill>
            </p:spPr>
            <p:txBody>
              <a:bodyPr/>
              <a:lstStyle/>
              <a:p>
                <a:r>
                  <a:rPr lang="zh-CN" altLang="en-US">
                    <a:noFill/>
                  </a:rPr>
                  <a:t> </a:t>
                </a:r>
              </a:p>
            </p:txBody>
          </p:sp>
        </mc:Fallback>
      </mc:AlternateContent>
      <p:sp>
        <p:nvSpPr>
          <p:cNvPr id="46" name="TextBox 45">
            <a:extLst>
              <a:ext uri="{FF2B5EF4-FFF2-40B4-BE49-F238E27FC236}">
                <a16:creationId xmlns:a16="http://schemas.microsoft.com/office/drawing/2014/main" id="{264FAAA3-D5B6-4519-8E3C-DBD5102B4336}"/>
              </a:ext>
            </a:extLst>
          </p:cNvPr>
          <p:cNvSpPr txBox="1"/>
          <p:nvPr/>
        </p:nvSpPr>
        <p:spPr>
          <a:xfrm>
            <a:off x="517497" y="1146661"/>
            <a:ext cx="7471034" cy="276999"/>
          </a:xfrm>
          <a:prstGeom prst="rect">
            <a:avLst/>
          </a:prstGeom>
          <a:noFill/>
        </p:spPr>
        <p:txBody>
          <a:bodyPr wrap="square" lIns="0" tIns="0" rIns="0" bIns="0" rtlCol="0">
            <a:spAutoFit/>
          </a:bodyPr>
          <a:lstStyle/>
          <a:p>
            <a:r>
              <a:rPr kumimoji="1" lang="en-US" altLang="zh-CN" dirty="0">
                <a:solidFill>
                  <a:srgbClr val="000000"/>
                </a:solidFill>
                <a:latin typeface="Microsoft YaHei" panose="020B0503020204020204" pitchFamily="34" charset="-122"/>
                <a:ea typeface="Microsoft YaHei" panose="020B0503020204020204" pitchFamily="34" charset="-122"/>
              </a:rPr>
              <a:t>UE feedback the long term channel covariance, as procedure:</a:t>
            </a:r>
            <a:endParaRPr kumimoji="1" lang="zh-CN" altLang="en-US" dirty="0">
              <a:solidFill>
                <a:srgbClr val="000000"/>
              </a:solidFill>
              <a:latin typeface="Microsoft YaHei" panose="020B0503020204020204" pitchFamily="34" charset="-122"/>
              <a:ea typeface="Microsoft YaHei" panose="020B0503020204020204" pitchFamily="34" charset="-122"/>
            </a:endParaRPr>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B6C8C7F5-A6F4-4B26-A6B2-AAA647F815DF}"/>
                  </a:ext>
                </a:extLst>
              </p:cNvPr>
              <p:cNvSpPr/>
              <p:nvPr/>
            </p:nvSpPr>
            <p:spPr>
              <a:xfrm>
                <a:off x="408440" y="5748638"/>
                <a:ext cx="10822268" cy="595548"/>
              </a:xfrm>
              <a:prstGeom prst="rect">
                <a:avLst/>
              </a:prstGeom>
            </p:spPr>
            <p:txBody>
              <a:bodyPr wrap="square">
                <a:spAutoFit/>
              </a:bodyPr>
              <a:lstStyle/>
              <a:p>
                <a:pPr marL="0" lvl="1" algn="just" defTabSz="914400" eaLnBrk="0" fontAlgn="base" hangingPunct="0">
                  <a:spcBef>
                    <a:spcPct val="0"/>
                  </a:spcBef>
                  <a:spcAft>
                    <a:spcPct val="0"/>
                  </a:spcAft>
                  <a:buSzPct val="100000"/>
                  <a:defRPr/>
                </a:pPr>
                <a:r>
                  <a:rPr lang="en-US" altLang="zh-CN" sz="1600" dirty="0">
                    <a:solidFill>
                      <a:srgbClr val="2D2015"/>
                    </a:solidFill>
                    <a:cs typeface="Calibri" panose="020F0502020204030204" pitchFamily="34" charset="0"/>
                  </a:rPr>
                  <a:t>Note: </a:t>
                </a:r>
                <a14:m>
                  <m:oMath xmlns:m="http://schemas.openxmlformats.org/officeDocument/2006/math">
                    <m:sSub>
                      <m:sSubPr>
                        <m:ctrlP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ctrlPr>
                      </m:sSubPr>
                      <m:e>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𝑹</m:t>
                        </m:r>
                      </m:e>
                      <m:sub>
                        <m: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t>𝑈𝑈</m:t>
                        </m:r>
                      </m:sub>
                    </m:sSub>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 </m:t>
                    </m:r>
                  </m:oMath>
                </a14:m>
                <a:r>
                  <a:rPr lang="en-US" altLang="zh-CN" sz="1600" kern="0" dirty="0">
                    <a:solidFill>
                      <a:srgbClr val="2D2015"/>
                    </a:solidFill>
                    <a:highlight>
                      <a:srgbClr val="FFFFFF"/>
                    </a:highlight>
                    <a:cs typeface="Calibri" panose="020F0502020204030204" pitchFamily="34" charset="0"/>
                  </a:rPr>
                  <a:t>= </a:t>
                </a:r>
                <a14:m>
                  <m:oMath xmlns:m="http://schemas.openxmlformats.org/officeDocument/2006/math">
                    <m:nary>
                      <m:naryPr>
                        <m:chr m:val="∑"/>
                        <m:supHide m:val="on"/>
                        <m:ctrlPr>
                          <a:rPr lang="en-US" altLang="zh-CN" sz="1600" b="1" i="1" kern="0">
                            <a:solidFill>
                              <a:srgbClr val="2D2015"/>
                            </a:solidFill>
                            <a:highlight>
                              <a:srgbClr val="FFFFFF"/>
                            </a:highlight>
                            <a:latin typeface="Cambria Math" panose="02040503050406030204" pitchFamily="18" charset="0"/>
                            <a:cs typeface="Calibri" panose="020F0502020204030204" pitchFamily="34" charset="0"/>
                          </a:rPr>
                        </m:ctrlPr>
                      </m:naryPr>
                      <m:sub>
                        <m:r>
                          <m:rPr>
                            <m:brk m:alnAt="7"/>
                          </m:rP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t>𝑖</m:t>
                        </m:r>
                      </m:sub>
                      <m:sup/>
                      <m:e>
                        <m:sSub>
                          <m:sSubPr>
                            <m:ctrlPr>
                              <a:rPr lang="en-US" altLang="zh-CN" sz="1600" b="1" i="1" kern="0">
                                <a:solidFill>
                                  <a:srgbClr val="2D2015"/>
                                </a:solidFill>
                                <a:highlight>
                                  <a:srgbClr val="FFFFFF"/>
                                </a:highlight>
                                <a:latin typeface="Cambria Math" panose="02040503050406030204" pitchFamily="18" charset="0"/>
                                <a:cs typeface="Calibri" panose="020F0502020204030204" pitchFamily="34" charset="0"/>
                              </a:rPr>
                            </m:ctrlPr>
                          </m:sSubPr>
                          <m:e>
                            <m:r>
                              <a:rPr lang="en-US" altLang="zh-CN" sz="1600" b="1" i="1" kern="0">
                                <a:solidFill>
                                  <a:srgbClr val="2D2015"/>
                                </a:solidFill>
                                <a:highlight>
                                  <a:srgbClr val="FFFFFF"/>
                                </a:highlight>
                                <a:latin typeface="Cambria Math" panose="02040503050406030204" pitchFamily="18" charset="0"/>
                                <a:cs typeface="Calibri" panose="020F0502020204030204" pitchFamily="34" charset="0"/>
                              </a:rPr>
                              <m:t>𝑹</m:t>
                            </m:r>
                          </m:e>
                          <m:sub>
                            <m: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t>𝑈𝑈</m:t>
                            </m:r>
                            <m: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t>,</m:t>
                            </m:r>
                            <m: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t>𝑖</m:t>
                            </m:r>
                          </m:sub>
                        </m:sSub>
                      </m:e>
                    </m:nary>
                  </m:oMath>
                </a14:m>
                <a:r>
                  <a:rPr lang="zh-CN" altLang="en-US" sz="1600" kern="0" dirty="0">
                    <a:solidFill>
                      <a:srgbClr val="1D1D1A"/>
                    </a:solidFill>
                    <a:highlight>
                      <a:srgbClr val="FFFFFF"/>
                    </a:highlight>
                  </a:rPr>
                  <a:t> </a:t>
                </a:r>
                <a:r>
                  <a:rPr lang="en-US" altLang="zh-CN" sz="1600" kern="0" dirty="0">
                    <a:solidFill>
                      <a:srgbClr val="1D1D1A"/>
                    </a:solidFill>
                    <a:highlight>
                      <a:srgbClr val="FFFFFF"/>
                    </a:highlight>
                  </a:rPr>
                  <a:t>is </a:t>
                </a:r>
                <a:r>
                  <a:rPr lang="en-US" altLang="zh-CN" sz="1600" dirty="0">
                    <a:solidFill>
                      <a:srgbClr val="2D2015"/>
                    </a:solidFill>
                    <a:highlight>
                      <a:srgbClr val="FFFFFF"/>
                    </a:highlight>
                    <a:cs typeface="Calibri" panose="020F0502020204030204" pitchFamily="34" charset="0"/>
                  </a:rPr>
                  <a:t>the covariance of inter-cell interference,</a:t>
                </a:r>
                <a:r>
                  <a:rPr lang="zh-CN" altLang="en-US" sz="1600" kern="0" dirty="0">
                    <a:solidFill>
                      <a:srgbClr val="1D1D1A"/>
                    </a:solidFill>
                    <a:highlight>
                      <a:srgbClr val="FFFFFF"/>
                    </a:highlight>
                  </a:rPr>
                  <a:t> </a:t>
                </a:r>
                <a:r>
                  <a:rPr lang="en-US" altLang="zh-CN" sz="1600" kern="0" dirty="0">
                    <a:solidFill>
                      <a:srgbClr val="1D1D1A"/>
                    </a:solidFill>
                    <a:highlight>
                      <a:srgbClr val="FFFFFF"/>
                    </a:highlight>
                  </a:rPr>
                  <a:t>where </a:t>
                </a:r>
                <a14:m>
                  <m:oMath xmlns:m="http://schemas.openxmlformats.org/officeDocument/2006/math">
                    <m:sSub>
                      <m:sSubPr>
                        <m:ctrlPr>
                          <a:rPr lang="en-US" altLang="zh-CN" sz="1600" i="1" kern="0">
                            <a:solidFill>
                              <a:srgbClr val="2D2015"/>
                            </a:solidFill>
                            <a:highlight>
                              <a:srgbClr val="FFFFFF"/>
                            </a:highlight>
                            <a:latin typeface="Cambria Math" panose="02040503050406030204" pitchFamily="18" charset="0"/>
                            <a:cs typeface="Calibri" panose="020F0502020204030204" pitchFamily="34" charset="0"/>
                          </a:rPr>
                        </m:ctrlPr>
                      </m:sSubPr>
                      <m:e>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𝑹</m:t>
                        </m:r>
                      </m:e>
                      <m:sub>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𝑈𝑈</m:t>
                        </m:r>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m:t>
                        </m:r>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𝑖</m:t>
                        </m:r>
                      </m:sub>
                    </m:sSub>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 </m:t>
                    </m:r>
                    <m:r>
                      <m:rPr>
                        <m:sty m:val="p"/>
                      </m:rPr>
                      <a:rPr lang="en-US" altLang="zh-CN" sz="1600" kern="0">
                        <a:solidFill>
                          <a:srgbClr val="2D2015"/>
                        </a:solidFill>
                        <a:highlight>
                          <a:srgbClr val="FFFFFF"/>
                        </a:highlight>
                        <a:latin typeface="Cambria Math" panose="02040503050406030204" pitchFamily="18" charset="0"/>
                        <a:cs typeface="Calibri" panose="020F0502020204030204" pitchFamily="34" charset="0"/>
                      </a:rPr>
                      <m:t>is</m:t>
                    </m:r>
                    <m:r>
                      <a:rPr lang="en-US" altLang="zh-CN" sz="1600" kern="0">
                        <a:solidFill>
                          <a:srgbClr val="2D2015"/>
                        </a:solidFill>
                        <a:highlight>
                          <a:srgbClr val="FFFFFF"/>
                        </a:highlight>
                        <a:latin typeface="Cambria Math" panose="02040503050406030204" pitchFamily="18" charset="0"/>
                        <a:cs typeface="Calibri" panose="020F0502020204030204" pitchFamily="34" charset="0"/>
                      </a:rPr>
                      <m:t> </m:t>
                    </m:r>
                  </m:oMath>
                </a14:m>
                <a:r>
                  <a:rPr lang="en-US" altLang="zh-CN" sz="1600" kern="0" dirty="0">
                    <a:solidFill>
                      <a:srgbClr val="2D2015"/>
                    </a:solidFill>
                    <a:highlight>
                      <a:srgbClr val="FFFFFF"/>
                    </a:highlight>
                    <a:cs typeface="Calibri" panose="020F0502020204030204" pitchFamily="34" charset="0"/>
                  </a:rPr>
                  <a:t>the channel covariance matrix </a:t>
                </a:r>
                <a:r>
                  <a:rPr lang="en-US" altLang="zh-CN" sz="1600" b="1" kern="0" dirty="0">
                    <a:solidFill>
                      <a:srgbClr val="2D2015"/>
                    </a:solidFill>
                    <a:highlight>
                      <a:srgbClr val="FFFFFF"/>
                    </a:highlight>
                    <a:cs typeface="Calibri" panose="020F0502020204030204" pitchFamily="34" charset="0"/>
                  </a:rPr>
                  <a:t>R</a:t>
                </a:r>
                <a:r>
                  <a:rPr lang="en-US" altLang="zh-CN" sz="1600" b="1" kern="0" baseline="-25000" dirty="0">
                    <a:solidFill>
                      <a:srgbClr val="2D2015"/>
                    </a:solidFill>
                    <a:highlight>
                      <a:srgbClr val="FFFFFF"/>
                    </a:highlight>
                    <a:cs typeface="Calibri" panose="020F0502020204030204" pitchFamily="34" charset="0"/>
                  </a:rPr>
                  <a:t>HH</a:t>
                </a:r>
                <a:r>
                  <a:rPr lang="en-US" altLang="zh-CN" sz="1600" kern="0" dirty="0">
                    <a:solidFill>
                      <a:srgbClr val="2D2015"/>
                    </a:solidFill>
                    <a:highlight>
                      <a:srgbClr val="FFFFFF"/>
                    </a:highlight>
                    <a:cs typeface="Calibri" panose="020F0502020204030204" pitchFamily="34" charset="0"/>
                  </a:rPr>
                  <a:t> from inter-cell UE </a:t>
                </a:r>
                <a:r>
                  <a:rPr lang="zh-CN" altLang="en-US" sz="1600" kern="0" dirty="0">
                    <a:solidFill>
                      <a:srgbClr val="2D2015"/>
                    </a:solidFill>
                    <a:highlight>
                      <a:srgbClr val="FFFFFF"/>
                    </a:highlight>
                    <a:cs typeface="Calibri" panose="020F0502020204030204" pitchFamily="34" charset="0"/>
                  </a:rPr>
                  <a:t>𝑖</a:t>
                </a:r>
                <a:endParaRPr lang="en-US" altLang="zh-CN" sz="1600" kern="0" dirty="0">
                  <a:solidFill>
                    <a:srgbClr val="2D2015"/>
                  </a:solidFill>
                  <a:highlight>
                    <a:srgbClr val="FFFFFF"/>
                  </a:highlight>
                  <a:cs typeface="Calibri" panose="020F0502020204030204" pitchFamily="34" charset="0"/>
                </a:endParaRPr>
              </a:p>
            </p:txBody>
          </p:sp>
        </mc:Choice>
        <mc:Fallback xmlns="">
          <p:sp>
            <p:nvSpPr>
              <p:cNvPr id="2" name="Rectangle 1">
                <a:extLst>
                  <a:ext uri="{FF2B5EF4-FFF2-40B4-BE49-F238E27FC236}">
                    <a16:creationId xmlns:a16="http://schemas.microsoft.com/office/drawing/2014/main" id="{B6C8C7F5-A6F4-4B26-A6B2-AAA647F815DF}"/>
                  </a:ext>
                </a:extLst>
              </p:cNvPr>
              <p:cNvSpPr>
                <a:spLocks noRot="1" noChangeAspect="1" noMove="1" noResize="1" noEditPoints="1" noAdjustHandles="1" noChangeArrowheads="1" noChangeShapeType="1" noTextEdit="1"/>
              </p:cNvSpPr>
              <p:nvPr/>
            </p:nvSpPr>
            <p:spPr>
              <a:xfrm>
                <a:off x="408440" y="5748638"/>
                <a:ext cx="10822268" cy="595548"/>
              </a:xfrm>
              <a:prstGeom prst="rect">
                <a:avLst/>
              </a:prstGeom>
              <a:blipFill>
                <a:blip r:embed="rId5"/>
                <a:stretch>
                  <a:fillRect l="-282" t="-61224" r="-901" b="-5408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99500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1">
            <a:extLst>
              <a:ext uri="{FF2B5EF4-FFF2-40B4-BE49-F238E27FC236}">
                <a16:creationId xmlns:a16="http://schemas.microsoft.com/office/drawing/2014/main" id="{54D3E73D-BA10-42D5-ABD0-B7FFC08970A9}"/>
              </a:ext>
            </a:extLst>
          </p:cNvPr>
          <p:cNvSpPr txBox="1">
            <a:spLocks/>
          </p:cNvSpPr>
          <p:nvPr/>
        </p:nvSpPr>
        <p:spPr>
          <a:xfrm>
            <a:off x="222920" y="18382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1800" b="1" dirty="0">
                <a:solidFill>
                  <a:srgbClr val="C00000"/>
                </a:solidFill>
                <a:cs typeface="Calibri" panose="020F0502020204030204" pitchFamily="34" charset="0"/>
              </a:rPr>
              <a:t>Proposal for Long Term Covariance feedback</a:t>
            </a:r>
          </a:p>
        </p:txBody>
      </p:sp>
      <mc:AlternateContent xmlns:mc="http://schemas.openxmlformats.org/markup-compatibility/2006" xmlns:a14="http://schemas.microsoft.com/office/drawing/2010/main">
        <mc:Choice Requires="a14">
          <p:sp>
            <p:nvSpPr>
              <p:cNvPr id="8" name="矩形 1">
                <a:extLst>
                  <a:ext uri="{FF2B5EF4-FFF2-40B4-BE49-F238E27FC236}">
                    <a16:creationId xmlns:a16="http://schemas.microsoft.com/office/drawing/2014/main" id="{AAF63878-952C-432C-9F63-9AE9A2123152}"/>
                  </a:ext>
                </a:extLst>
              </p:cNvPr>
              <p:cNvSpPr/>
              <p:nvPr/>
            </p:nvSpPr>
            <p:spPr>
              <a:xfrm>
                <a:off x="308168" y="880885"/>
                <a:ext cx="11055330" cy="5429820"/>
              </a:xfrm>
              <a:prstGeom prst="rect">
                <a:avLst/>
              </a:prstGeom>
            </p:spPr>
            <p:txBody>
              <a:bodyPr wrap="square">
                <a:spAutoFit/>
              </a:bodyPr>
              <a:lstStyle/>
              <a:p>
                <a:pPr marL="285750" indent="-285750" defTabSz="914400" eaLnBrk="0" fontAlgn="base" hangingPunct="0">
                  <a:spcBef>
                    <a:spcPts val="600"/>
                  </a:spcBef>
                  <a:spcAft>
                    <a:spcPct val="0"/>
                  </a:spcAft>
                  <a:buSzPct val="100000"/>
                  <a:buFont typeface="Wingdings" panose="05000000000000000000" pitchFamily="2" charset="2"/>
                  <a:buChar char="n"/>
                  <a:defRPr/>
                </a:pPr>
                <a:r>
                  <a:rPr lang="en-US" altLang="zh-CN" b="1" i="1" kern="0"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Proposal  2</a:t>
                </a:r>
                <a:r>
                  <a:rPr lang="en-US" altLang="zh-CN" b="1" i="1" kern="0" dirty="0">
                    <a:solidFill>
                      <a:srgbClr val="1D1D1A"/>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b="1" kern="0" dirty="0">
                    <a:solidFill>
                      <a:srgbClr val="1D1D1A"/>
                    </a:solidFill>
                    <a:latin typeface="微软雅黑" panose="020B0503020204020204" pitchFamily="34" charset="-122"/>
                    <a:ea typeface="微软雅黑" panose="020B0503020204020204" pitchFamily="34" charset="-122"/>
                    <a:cs typeface="Arial"/>
                  </a:rPr>
                  <a:t>Specify long term channel covariance feedback in R20</a:t>
                </a:r>
                <a:r>
                  <a:rPr lang="en-US" altLang="zh-CN" kern="0" dirty="0">
                    <a:solidFill>
                      <a:srgbClr val="1D1D1A"/>
                    </a:solidFill>
                    <a:latin typeface="微软雅黑" panose="020B0503020204020204" pitchFamily="34" charset="-122"/>
                    <a:ea typeface="微软雅黑" panose="020B0503020204020204" pitchFamily="34" charset="-122"/>
                    <a:cs typeface="Arial"/>
                  </a:rPr>
                  <a:t>, specifically,</a:t>
                </a:r>
              </a:p>
              <a:p>
                <a:pPr marL="1257378" lvl="2" indent="-342900" defTabSz="914400" eaLnBrk="0" fontAlgn="base" hangingPunct="0">
                  <a:spcBef>
                    <a:spcPts val="1200"/>
                  </a:spcBef>
                  <a:spcAft>
                    <a:spcPct val="0"/>
                  </a:spcAft>
                  <a:buSzPct val="100000"/>
                  <a:buFont typeface="Arial" panose="020B0604020202020204" pitchFamily="34" charset="0"/>
                  <a:buChar char="•"/>
                  <a:defRPr/>
                </a:pPr>
                <a:r>
                  <a:rPr lang="en-US" altLang="zh-CN" sz="1600" b="1" kern="0" dirty="0">
                    <a:solidFill>
                      <a:srgbClr val="1D1D1A"/>
                    </a:solidFill>
                    <a:latin typeface="微软雅黑" panose="020B0503020204020204" pitchFamily="34" charset="-122"/>
                    <a:ea typeface="微软雅黑" panose="020B0503020204020204" pitchFamily="34" charset="-122"/>
                    <a:cs typeface="Arial"/>
                  </a:rPr>
                  <a:t>Specify procedure for covariance matrix </a:t>
                </a:r>
                <a14:m>
                  <m:oMath xmlns:m="http://schemas.openxmlformats.org/officeDocument/2006/math">
                    <m:sSub>
                      <m:sSubPr>
                        <m:ctrlPr>
                          <a:rPr lang="en-US" altLang="zh-CN" sz="1600" b="1"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b="1" i="1">
                            <a:solidFill>
                              <a:srgbClr val="2D2015"/>
                            </a:solidFill>
                            <a:latin typeface="Cambria Math" panose="02040503050406030204" pitchFamily="18" charset="0"/>
                            <a:cs typeface="Calibri" panose="020F0502020204030204" pitchFamily="34" charset="0"/>
                          </a:rPr>
                          <m:t>𝑯𝑯</m:t>
                        </m:r>
                      </m:sub>
                    </m:sSub>
                    <m:r>
                      <a:rPr lang="en-US" altLang="zh-CN" sz="1600" b="1" i="1">
                        <a:solidFill>
                          <a:srgbClr val="2D2015"/>
                        </a:solidFill>
                        <a:latin typeface="Cambria Math" panose="02040503050406030204" pitchFamily="18" charset="0"/>
                        <a:cs typeface="Calibri" panose="020F0502020204030204" pitchFamily="34" charset="0"/>
                      </a:rPr>
                      <m:t> </m:t>
                    </m:r>
                  </m:oMath>
                </a14:m>
                <a:r>
                  <a:rPr lang="en-US" altLang="zh-CN" sz="1600" b="1" kern="0" dirty="0">
                    <a:solidFill>
                      <a:srgbClr val="1D1D1A"/>
                    </a:solidFill>
                    <a:latin typeface="微软雅黑" panose="020B0503020204020204" pitchFamily="34" charset="-122"/>
                    <a:ea typeface="微软雅黑" panose="020B0503020204020204" pitchFamily="34" charset="-122"/>
                    <a:cs typeface="Arial"/>
                  </a:rPr>
                  <a:t>calculation</a:t>
                </a:r>
                <a:r>
                  <a:rPr lang="en-US" altLang="zh-CN" sz="1600" kern="0" dirty="0">
                    <a:solidFill>
                      <a:srgbClr val="1D1D1A"/>
                    </a:solidFill>
                    <a:latin typeface="微软雅黑" panose="020B0503020204020204" pitchFamily="34" charset="-122"/>
                    <a:ea typeface="微软雅黑" panose="020B0503020204020204" pitchFamily="34" charset="-122"/>
                    <a:cs typeface="Arial"/>
                  </a:rPr>
                  <a:t>, i.e. averaging in frequency and time domain [RAN4 or RAN1]</a:t>
                </a:r>
              </a:p>
              <a:p>
                <a:pPr marL="1714618" lvl="3" indent="-342900" defTabSz="914400" eaLnBrk="0" fontAlgn="base" hangingPunct="0">
                  <a:spcBef>
                    <a:spcPts val="1200"/>
                  </a:spcBef>
                  <a:spcAft>
                    <a:spcPct val="0"/>
                  </a:spcAft>
                  <a:buSzPct val="100000"/>
                  <a:buFont typeface="Calibri" panose="020F0502020204030204" pitchFamily="34" charset="0"/>
                  <a:buChar char="‒"/>
                  <a:defRPr/>
                </a:pPr>
                <a14:m>
                  <m:oMath xmlns:m="http://schemas.openxmlformats.org/officeDocument/2006/math">
                    <m:sSub>
                      <m:sSubPr>
                        <m:ctrlPr>
                          <a:rPr lang="en-US" altLang="zh-CN" sz="1600" b="1" i="1">
                            <a:solidFill>
                              <a:srgbClr val="2D2015"/>
                            </a:solidFill>
                            <a:latin typeface="Cambria Math" panose="02040503050406030204" pitchFamily="18" charset="0"/>
                            <a:ea typeface="+mj-ea"/>
                            <a:cs typeface="Calibri" panose="020F0502020204030204" pitchFamily="34" charset="0"/>
                          </a:rPr>
                        </m:ctrlPr>
                      </m:sSubPr>
                      <m:e>
                        <m:r>
                          <a:rPr lang="en-US" altLang="zh-CN" sz="1600" b="1" i="1">
                            <a:solidFill>
                              <a:srgbClr val="2D2015"/>
                            </a:solidFill>
                            <a:latin typeface="Cambria Math" panose="02040503050406030204" pitchFamily="18" charset="0"/>
                            <a:ea typeface="+mj-ea"/>
                            <a:cs typeface="Calibri" panose="020F0502020204030204" pitchFamily="34" charset="0"/>
                          </a:rPr>
                          <m:t>𝑹</m:t>
                        </m:r>
                      </m:e>
                      <m:sub>
                        <m:r>
                          <a:rPr lang="en-US" altLang="zh-CN" sz="1600" b="1" i="1">
                            <a:solidFill>
                              <a:srgbClr val="2D2015"/>
                            </a:solidFill>
                            <a:latin typeface="Cambria Math" panose="02040503050406030204" pitchFamily="18" charset="0"/>
                            <a:ea typeface="+mj-ea"/>
                            <a:cs typeface="Calibri" panose="020F0502020204030204" pitchFamily="34" charset="0"/>
                          </a:rPr>
                          <m:t>𝑯𝑯</m:t>
                        </m:r>
                      </m:sub>
                    </m:sSub>
                  </m:oMath>
                </a14:m>
                <a:r>
                  <a:rPr lang="en-US" altLang="zh-CN" sz="1600" kern="0" dirty="0">
                    <a:solidFill>
                      <a:srgbClr val="1D1D1A"/>
                    </a:solidFill>
                    <a:latin typeface="微软雅黑" panose="020B0503020204020204" pitchFamily="34" charset="-122"/>
                    <a:ea typeface="微软雅黑" panose="020B0503020204020204" pitchFamily="34" charset="-122"/>
                    <a:cs typeface="Arial"/>
                  </a:rPr>
                  <a:t> is with dimension </a:t>
                </a:r>
                <a:r>
                  <a:rPr lang="en-US" altLang="zh-CN" sz="1600" kern="0" dirty="0" err="1">
                    <a:solidFill>
                      <a:srgbClr val="1D1D1A"/>
                    </a:solidFill>
                    <a:latin typeface="微软雅黑" panose="020B0503020204020204" pitchFamily="34" charset="-122"/>
                    <a:ea typeface="微软雅黑" panose="020B0503020204020204" pitchFamily="34" charset="-122"/>
                    <a:cs typeface="Arial"/>
                  </a:rPr>
                  <a:t>Nt</a:t>
                </a:r>
                <a:r>
                  <a:rPr lang="en-US" altLang="zh-CN" sz="1600" kern="0" dirty="0">
                    <a:solidFill>
                      <a:srgbClr val="1D1D1A"/>
                    </a:solidFill>
                    <a:latin typeface="微软雅黑" panose="020B0503020204020204" pitchFamily="34" charset="-122"/>
                    <a:ea typeface="微软雅黑" panose="020B0503020204020204" pitchFamily="34" charset="-122"/>
                    <a:cs typeface="Arial"/>
                  </a:rPr>
                  <a:t>/2*</a:t>
                </a:r>
                <a:r>
                  <a:rPr lang="en-US" altLang="zh-CN" sz="1600" kern="0" dirty="0" err="1">
                    <a:solidFill>
                      <a:srgbClr val="1D1D1A"/>
                    </a:solidFill>
                    <a:latin typeface="微软雅黑" panose="020B0503020204020204" pitchFamily="34" charset="-122"/>
                    <a:ea typeface="微软雅黑" panose="020B0503020204020204" pitchFamily="34" charset="-122"/>
                    <a:cs typeface="Arial"/>
                  </a:rPr>
                  <a:t>Nt</a:t>
                </a:r>
                <a:r>
                  <a:rPr lang="en-US" altLang="zh-CN" sz="1600" kern="0" dirty="0">
                    <a:solidFill>
                      <a:srgbClr val="1D1D1A"/>
                    </a:solidFill>
                    <a:latin typeface="微软雅黑" panose="020B0503020204020204" pitchFamily="34" charset="-122"/>
                    <a:ea typeface="微软雅黑" panose="020B0503020204020204" pitchFamily="34" charset="-122"/>
                    <a:cs typeface="Arial"/>
                  </a:rPr>
                  <a:t>/2, where </a:t>
                </a:r>
                <a:r>
                  <a:rPr lang="en-US" altLang="zh-CN" sz="1600" kern="0" dirty="0" err="1">
                    <a:solidFill>
                      <a:srgbClr val="1D1D1A"/>
                    </a:solidFill>
                    <a:latin typeface="微软雅黑" panose="020B0503020204020204" pitchFamily="34" charset="-122"/>
                    <a:ea typeface="微软雅黑" panose="020B0503020204020204" pitchFamily="34" charset="-122"/>
                    <a:cs typeface="Arial"/>
                  </a:rPr>
                  <a:t>Nt</a:t>
                </a:r>
                <a:r>
                  <a:rPr lang="en-US" altLang="zh-CN" sz="1600" kern="0" dirty="0">
                    <a:solidFill>
                      <a:srgbClr val="1D1D1A"/>
                    </a:solidFill>
                    <a:latin typeface="微软雅黑" panose="020B0503020204020204" pitchFamily="34" charset="-122"/>
                    <a:ea typeface="微软雅黑" panose="020B0503020204020204" pitchFamily="34" charset="-122"/>
                    <a:cs typeface="Arial"/>
                  </a:rPr>
                  <a:t> is number of antennas at </a:t>
                </a:r>
                <a:r>
                  <a:rPr lang="en-US" altLang="zh-CN" sz="1600" kern="0" dirty="0" err="1">
                    <a:solidFill>
                      <a:srgbClr val="1D1D1A"/>
                    </a:solidFill>
                    <a:latin typeface="微软雅黑" panose="020B0503020204020204" pitchFamily="34" charset="-122"/>
                    <a:ea typeface="微软雅黑" panose="020B0503020204020204" pitchFamily="34" charset="-122"/>
                    <a:cs typeface="Arial"/>
                  </a:rPr>
                  <a:t>gNB</a:t>
                </a:r>
                <a:endParaRPr lang="en-US" altLang="zh-CN" sz="1600" kern="0" dirty="0">
                  <a:solidFill>
                    <a:srgbClr val="1D1D1A"/>
                  </a:solidFill>
                  <a:latin typeface="微软雅黑" panose="020B0503020204020204" pitchFamily="34" charset="-122"/>
                  <a:ea typeface="微软雅黑" panose="020B0503020204020204" pitchFamily="34" charset="-122"/>
                  <a:cs typeface="Arial"/>
                </a:endParaRPr>
              </a:p>
              <a:p>
                <a:pPr marL="1714618" lvl="3" indent="-342900" defTabSz="914400" eaLnBrk="0" fontAlgn="base" hangingPunct="0">
                  <a:spcBef>
                    <a:spcPts val="1200"/>
                  </a:spcBef>
                  <a:spcAft>
                    <a:spcPct val="0"/>
                  </a:spcAft>
                  <a:buSzPct val="100000"/>
                  <a:buFont typeface="Calibri" panose="020F0502020204030204" pitchFamily="34" charset="0"/>
                  <a:buChar char="‒"/>
                  <a:defRPr/>
                </a:pPr>
                <a:r>
                  <a:rPr lang="en-US" altLang="zh-CN" sz="1600" kern="0" dirty="0">
                    <a:solidFill>
                      <a:srgbClr val="1D1D1A"/>
                    </a:solidFill>
                    <a:latin typeface="微软雅黑" panose="020B0503020204020204" pitchFamily="34" charset="-122"/>
                    <a:ea typeface="微软雅黑" panose="020B0503020204020204" pitchFamily="34" charset="-122"/>
                    <a:cs typeface="Arial"/>
                  </a:rPr>
                  <a:t>Example of time domain averaging: 320ms</a:t>
                </a:r>
              </a:p>
              <a:p>
                <a:pPr marL="1257378" lvl="2" indent="-342900" defTabSz="914400" eaLnBrk="0" fontAlgn="base" hangingPunct="0">
                  <a:spcBef>
                    <a:spcPts val="1200"/>
                  </a:spcBef>
                  <a:spcAft>
                    <a:spcPct val="0"/>
                  </a:spcAft>
                  <a:buSzPct val="100000"/>
                  <a:buFont typeface="Arial" panose="020B0604020202020204" pitchFamily="34" charset="0"/>
                  <a:buChar char="•"/>
                  <a:defRPr/>
                </a:pPr>
                <a:r>
                  <a:rPr lang="en-US" altLang="zh-CN" sz="1600" b="1" kern="0" dirty="0">
                    <a:solidFill>
                      <a:srgbClr val="1D1D1A"/>
                    </a:solidFill>
                    <a:latin typeface="微软雅黑" panose="020B0503020204020204" pitchFamily="34" charset="-122"/>
                    <a:ea typeface="微软雅黑" panose="020B0503020204020204" pitchFamily="34" charset="-122"/>
                    <a:cs typeface="Arial"/>
                  </a:rPr>
                  <a:t>Specify procedure for covariance matrix </a:t>
                </a:r>
                <a14:m>
                  <m:oMath xmlns:m="http://schemas.openxmlformats.org/officeDocument/2006/math">
                    <m:sSub>
                      <m:sSubPr>
                        <m:ctrlPr>
                          <a:rPr lang="en-US" altLang="zh-CN" sz="1600" b="1"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b="1" i="1">
                            <a:solidFill>
                              <a:srgbClr val="2D2015"/>
                            </a:solidFill>
                            <a:latin typeface="Cambria Math" panose="02040503050406030204" pitchFamily="18" charset="0"/>
                            <a:cs typeface="Calibri" panose="020F0502020204030204" pitchFamily="34" charset="0"/>
                          </a:rPr>
                          <m:t>𝑯𝑯</m:t>
                        </m:r>
                      </m:sub>
                    </m:sSub>
                  </m:oMath>
                </a14:m>
                <a:r>
                  <a:rPr lang="en-US" altLang="zh-CN" sz="1600" b="1" kern="0" dirty="0">
                    <a:solidFill>
                      <a:srgbClr val="1D1D1A"/>
                    </a:solidFill>
                    <a:latin typeface="微软雅黑" panose="020B0503020204020204" pitchFamily="34" charset="-122"/>
                    <a:ea typeface="微软雅黑" panose="020B0503020204020204" pitchFamily="34" charset="-122"/>
                    <a:cs typeface="Arial"/>
                  </a:rPr>
                  <a:t> quantization</a:t>
                </a:r>
                <a:r>
                  <a:rPr lang="en-US" altLang="zh-CN" sz="1600" kern="0" dirty="0">
                    <a:solidFill>
                      <a:srgbClr val="1D1D1A"/>
                    </a:solidFill>
                    <a:latin typeface="微软雅黑" panose="020B0503020204020204" pitchFamily="34" charset="-122"/>
                    <a:ea typeface="微软雅黑" panose="020B0503020204020204" pitchFamily="34" charset="-122"/>
                    <a:cs typeface="Arial"/>
                  </a:rPr>
                  <a:t>, i.e. projection base, reporting contents (how many values to report and number of bits per value) [RAN1]</a:t>
                </a:r>
              </a:p>
              <a:p>
                <a:pPr marL="1714618" lvl="3" indent="-342900" defTabSz="914400" eaLnBrk="0" fontAlgn="base" hangingPunct="0">
                  <a:spcBef>
                    <a:spcPts val="1200"/>
                  </a:spcBef>
                  <a:spcAft>
                    <a:spcPct val="0"/>
                  </a:spcAft>
                  <a:buSzPct val="100000"/>
                  <a:buFont typeface="Calibri" panose="020F0502020204030204" pitchFamily="34" charset="0"/>
                  <a:buChar char="‒"/>
                  <a:defRPr/>
                </a:pPr>
                <a:r>
                  <a:rPr lang="en-US" altLang="zh-CN" sz="1400" kern="0" dirty="0">
                    <a:solidFill>
                      <a:srgbClr val="1D1D1A"/>
                    </a:solidFill>
                    <a:latin typeface="微软雅黑" panose="020B0503020204020204" pitchFamily="34" charset="-122"/>
                    <a:ea typeface="微软雅黑" panose="020B0503020204020204" pitchFamily="34" charset="-122"/>
                    <a:cs typeface="Arial"/>
                  </a:rPr>
                  <a:t>Example of projection base: </a:t>
                </a:r>
                <a:r>
                  <a:rPr lang="en-US" altLang="zh-CN" sz="1600" kern="0" dirty="0">
                    <a:solidFill>
                      <a:srgbClr val="1D1D1A"/>
                    </a:solidFill>
                    <a:latin typeface="微软雅黑" panose="020B0503020204020204" pitchFamily="34" charset="-122"/>
                    <a:ea typeface="微软雅黑" panose="020B0503020204020204" pitchFamily="34" charset="-122"/>
                    <a:cs typeface="Arial"/>
                  </a:rPr>
                  <a:t>                           </a:t>
                </a:r>
                <a:r>
                  <a:rPr lang="en-US" altLang="zh-CN" sz="1400" kern="0" dirty="0">
                    <a:solidFill>
                      <a:srgbClr val="1D1D1A"/>
                    </a:solidFill>
                    <a:latin typeface="微软雅黑" panose="020B0503020204020204" pitchFamily="34" charset="-122"/>
                    <a:ea typeface="微软雅黑" panose="020B0503020204020204" pitchFamily="34" charset="-122"/>
                    <a:cs typeface="Arial"/>
                  </a:rPr>
                  <a:t>where</a:t>
                </a:r>
                <a:r>
                  <a:rPr lang="en-US" altLang="zh-CN" sz="900" kern="0" dirty="0">
                    <a:solidFill>
                      <a:srgbClr val="1D1D1A"/>
                    </a:solidFill>
                    <a:latin typeface="微软雅黑" panose="020B0503020204020204" pitchFamily="34" charset="-122"/>
                    <a:ea typeface="微软雅黑" panose="020B0503020204020204" pitchFamily="34" charset="-122"/>
                    <a:cs typeface="Arial"/>
                  </a:rPr>
                  <a:t> </a:t>
                </a:r>
                <a14:m>
                  <m:oMath xmlns:m="http://schemas.openxmlformats.org/officeDocument/2006/math">
                    <m:r>
                      <a:rPr lang="en-US" altLang="zh-CN" sz="1000" b="1" i="1">
                        <a:solidFill>
                          <a:srgbClr val="2D2015"/>
                        </a:solidFill>
                        <a:latin typeface="Cambria Math" panose="02040503050406030204" pitchFamily="18" charset="0"/>
                        <a:ea typeface="+mj-ea"/>
                        <a:cs typeface="Calibri" panose="020F0502020204030204" pitchFamily="34" charset="0"/>
                      </a:rPr>
                      <m:t>𝑭</m:t>
                    </m:r>
                    <m:r>
                      <a:rPr lang="en-US" altLang="zh-CN" sz="1000" b="1" i="1" smtClean="0">
                        <a:solidFill>
                          <a:srgbClr val="2D2015"/>
                        </a:solidFill>
                        <a:latin typeface="Cambria Math" panose="02040503050406030204" pitchFamily="18" charset="0"/>
                        <a:ea typeface="+mj-ea"/>
                        <a:cs typeface="Calibri" panose="020F0502020204030204" pitchFamily="34" charset="0"/>
                      </a:rPr>
                      <m:t>=</m:t>
                    </m:r>
                    <m:d>
                      <m:dPr>
                        <m:begChr m:val="["/>
                        <m:endChr m:val="]"/>
                        <m:ctrlPr>
                          <a:rPr lang="en-US" altLang="zh-CN" sz="1000" b="1" i="1" smtClean="0">
                            <a:solidFill>
                              <a:srgbClr val="2D2015"/>
                            </a:solidFill>
                            <a:latin typeface="Cambria Math" panose="02040503050406030204" pitchFamily="18" charset="0"/>
                            <a:ea typeface="+mj-ea"/>
                            <a:cs typeface="Calibri" panose="020F0502020204030204" pitchFamily="34" charset="0"/>
                          </a:rPr>
                        </m:ctrlPr>
                      </m:dPr>
                      <m:e>
                        <m:m>
                          <m:mPr>
                            <m:mcs>
                              <m:mc>
                                <m:mcPr>
                                  <m:count m:val="1"/>
                                  <m:mcJc m:val="center"/>
                                </m:mcPr>
                              </m:mc>
                            </m:mcs>
                            <m:ctrlPr>
                              <a:rPr lang="en-US" altLang="zh-CN" sz="1000" b="1" i="1" smtClean="0">
                                <a:solidFill>
                                  <a:srgbClr val="2D2015"/>
                                </a:solidFill>
                                <a:latin typeface="Cambria Math" panose="02040503050406030204" pitchFamily="18" charset="0"/>
                                <a:ea typeface="+mj-ea"/>
                                <a:cs typeface="Calibri" panose="020F0502020204030204" pitchFamily="34" charset="0"/>
                              </a:rPr>
                            </m:ctrlPr>
                          </m:mPr>
                          <m:mr>
                            <m:e>
                              <m:r>
                                <m:rPr>
                                  <m:brk m:alnAt="7"/>
                                </m:rPr>
                                <a:rPr lang="en-US" altLang="zh-CN" sz="1000" b="1" i="1" smtClean="0">
                                  <a:solidFill>
                                    <a:srgbClr val="2D2015"/>
                                  </a:solidFill>
                                  <a:latin typeface="Cambria Math" panose="02040503050406030204" pitchFamily="18" charset="0"/>
                                  <a:ea typeface="+mj-ea"/>
                                  <a:cs typeface="Calibri" panose="020F0502020204030204" pitchFamily="34" charset="0"/>
                                </a:rPr>
                                <m:t>𝟏</m:t>
                              </m:r>
                            </m:e>
                          </m:mr>
                          <m:mr>
                            <m:e>
                              <m:sSup>
                                <m:sSupPr>
                                  <m:ctrlPr>
                                    <a:rPr lang="en-US" altLang="zh-CN" sz="1000" b="1" i="1" smtClean="0">
                                      <a:solidFill>
                                        <a:srgbClr val="2D2015"/>
                                      </a:solidFill>
                                      <a:latin typeface="Cambria Math" panose="02040503050406030204" pitchFamily="18" charset="0"/>
                                      <a:ea typeface="+mj-ea"/>
                                      <a:cs typeface="Calibri" panose="020F0502020204030204" pitchFamily="34" charset="0"/>
                                    </a:rPr>
                                  </m:ctrlPr>
                                </m:sSupPr>
                                <m:e>
                                  <m:r>
                                    <a:rPr lang="en-US" altLang="zh-CN" sz="1000" b="1" i="1" smtClean="0">
                                      <a:solidFill>
                                        <a:srgbClr val="2D2015"/>
                                      </a:solidFill>
                                      <a:latin typeface="Cambria Math" panose="02040503050406030204" pitchFamily="18" charset="0"/>
                                      <a:ea typeface="+mj-ea"/>
                                      <a:cs typeface="Calibri" panose="020F0502020204030204" pitchFamily="34" charset="0"/>
                                    </a:rPr>
                                    <m:t>𝒆</m:t>
                                  </m:r>
                                </m:e>
                                <m:sup>
                                  <m:r>
                                    <a:rPr lang="en-US" altLang="zh-CN" sz="1000" b="1" i="1" smtClean="0">
                                      <a:solidFill>
                                        <a:srgbClr val="2D2015"/>
                                      </a:solidFill>
                                      <a:latin typeface="Cambria Math" panose="02040503050406030204" pitchFamily="18" charset="0"/>
                                      <a:ea typeface="+mj-ea"/>
                                      <a:cs typeface="Calibri" panose="020F0502020204030204" pitchFamily="34" charset="0"/>
                                    </a:rPr>
                                    <m:t>𝒋</m:t>
                                  </m:r>
                                  <m:r>
                                    <a:rPr lang="zh-CN" altLang="en-US" sz="1000" b="1" i="1" smtClean="0">
                                      <a:solidFill>
                                        <a:srgbClr val="2D2015"/>
                                      </a:solidFill>
                                      <a:latin typeface="Cambria Math" panose="02040503050406030204" pitchFamily="18" charset="0"/>
                                      <a:ea typeface="+mj-ea"/>
                                      <a:cs typeface="Calibri" panose="020F0502020204030204" pitchFamily="34" charset="0"/>
                                    </a:rPr>
                                    <m:t>𝝋</m:t>
                                  </m:r>
                                </m:sup>
                              </m:sSup>
                            </m:e>
                          </m:mr>
                          <m:mr>
                            <m:e>
                              <m:m>
                                <m:mPr>
                                  <m:mcs>
                                    <m:mc>
                                      <m:mcPr>
                                        <m:count m:val="1"/>
                                        <m:mcJc m:val="center"/>
                                      </m:mcPr>
                                    </m:mc>
                                  </m:mcs>
                                  <m:ctrlPr>
                                    <a:rPr lang="en-US" altLang="zh-CN" sz="1000" b="1" i="1" smtClean="0">
                                      <a:solidFill>
                                        <a:srgbClr val="2D2015"/>
                                      </a:solidFill>
                                      <a:latin typeface="Cambria Math" panose="02040503050406030204" pitchFamily="18" charset="0"/>
                                      <a:ea typeface="+mj-ea"/>
                                      <a:cs typeface="Calibri" panose="020F0502020204030204" pitchFamily="34" charset="0"/>
                                    </a:rPr>
                                  </m:ctrlPr>
                                </m:mPr>
                                <m:mr>
                                  <m:e>
                                    <m:r>
                                      <m:rPr>
                                        <m:brk m:alnAt="7"/>
                                      </m:rPr>
                                      <a:rPr lang="en-US" altLang="zh-CN" sz="1000" b="1" i="1" smtClean="0">
                                        <a:solidFill>
                                          <a:srgbClr val="2D2015"/>
                                        </a:solidFill>
                                        <a:latin typeface="Cambria Math" panose="02040503050406030204" pitchFamily="18" charset="0"/>
                                        <a:ea typeface="+mj-ea"/>
                                        <a:cs typeface="Calibri" panose="020F0502020204030204" pitchFamily="34" charset="0"/>
                                      </a:rPr>
                                      <m:t>⋮</m:t>
                                    </m:r>
                                  </m:e>
                                </m:mr>
                                <m:mr>
                                  <m:e>
                                    <m:sSup>
                                      <m:sSupPr>
                                        <m:ctrlPr>
                                          <a:rPr lang="en-US" altLang="zh-CN" sz="1000" b="1" i="1">
                                            <a:solidFill>
                                              <a:srgbClr val="2D2015"/>
                                            </a:solidFill>
                                            <a:latin typeface="Cambria Math" panose="02040503050406030204" pitchFamily="18" charset="0"/>
                                            <a:ea typeface="+mj-ea"/>
                                            <a:cs typeface="Calibri" panose="020F0502020204030204" pitchFamily="34" charset="0"/>
                                          </a:rPr>
                                        </m:ctrlPr>
                                      </m:sSupPr>
                                      <m:e>
                                        <m:r>
                                          <a:rPr lang="en-US" altLang="zh-CN" sz="1000" b="1" i="1">
                                            <a:solidFill>
                                              <a:srgbClr val="2D2015"/>
                                            </a:solidFill>
                                            <a:latin typeface="Cambria Math" panose="02040503050406030204" pitchFamily="18" charset="0"/>
                                            <a:ea typeface="+mj-ea"/>
                                            <a:cs typeface="Calibri" panose="020F0502020204030204" pitchFamily="34" charset="0"/>
                                          </a:rPr>
                                          <m:t>𝒆</m:t>
                                        </m:r>
                                      </m:e>
                                      <m:sup>
                                        <m:r>
                                          <a:rPr lang="en-US" altLang="zh-CN" sz="1000" b="1" i="1">
                                            <a:solidFill>
                                              <a:srgbClr val="2D2015"/>
                                            </a:solidFill>
                                            <a:latin typeface="Cambria Math" panose="02040503050406030204" pitchFamily="18" charset="0"/>
                                            <a:ea typeface="+mj-ea"/>
                                            <a:cs typeface="Calibri" panose="020F0502020204030204" pitchFamily="34" charset="0"/>
                                          </a:rPr>
                                          <m:t>𝒋</m:t>
                                        </m:r>
                                        <m:d>
                                          <m:dPr>
                                            <m:ctrlPr>
                                              <a:rPr lang="en-US" altLang="zh-CN" sz="1000" b="1" i="1" smtClean="0">
                                                <a:solidFill>
                                                  <a:srgbClr val="2D2015"/>
                                                </a:solidFill>
                                                <a:latin typeface="Cambria Math" panose="02040503050406030204" pitchFamily="18" charset="0"/>
                                                <a:ea typeface="+mj-ea"/>
                                                <a:cs typeface="Calibri" panose="020F0502020204030204" pitchFamily="34" charset="0"/>
                                              </a:rPr>
                                            </m:ctrlPr>
                                          </m:dPr>
                                          <m:e>
                                            <m:sSub>
                                              <m:sSubPr>
                                                <m:ctrlPr>
                                                  <a:rPr lang="en-US" altLang="zh-CN" sz="1000" b="1" i="1">
                                                    <a:solidFill>
                                                      <a:srgbClr val="2D2015"/>
                                                    </a:solidFill>
                                                    <a:latin typeface="Cambria Math" panose="02040503050406030204" pitchFamily="18" charset="0"/>
                                                    <a:ea typeface="+mj-ea"/>
                                                    <a:cs typeface="Calibri" panose="020F0502020204030204" pitchFamily="34" charset="0"/>
                                                  </a:rPr>
                                                </m:ctrlPr>
                                              </m:sSubPr>
                                              <m:e>
                                                <m:r>
                                                  <a:rPr lang="en-US" altLang="zh-CN" sz="1000" b="1" i="1">
                                                    <a:solidFill>
                                                      <a:srgbClr val="2D2015"/>
                                                    </a:solidFill>
                                                    <a:latin typeface="Cambria Math" panose="02040503050406030204" pitchFamily="18" charset="0"/>
                                                    <a:ea typeface="+mj-ea"/>
                                                    <a:cs typeface="Calibri" panose="020F0502020204030204" pitchFamily="34" charset="0"/>
                                                  </a:rPr>
                                                  <m:t>𝑵</m:t>
                                                </m:r>
                                              </m:e>
                                              <m:sub>
                                                <m:r>
                                                  <a:rPr lang="en-US" altLang="zh-CN" sz="1000" b="1" i="1">
                                                    <a:solidFill>
                                                      <a:srgbClr val="2D2015"/>
                                                    </a:solidFill>
                                                    <a:latin typeface="Cambria Math" panose="02040503050406030204" pitchFamily="18" charset="0"/>
                                                    <a:ea typeface="+mj-ea"/>
                                                    <a:cs typeface="Calibri" panose="020F0502020204030204" pitchFamily="34" charset="0"/>
                                                  </a:rPr>
                                                  <m:t>𝟏</m:t>
                                                </m:r>
                                              </m:sub>
                                            </m:sSub>
                                            <m:r>
                                              <a:rPr lang="en-US" altLang="zh-CN" sz="1000" b="1" i="1">
                                                <a:solidFill>
                                                  <a:srgbClr val="2D2015"/>
                                                </a:solidFill>
                                                <a:latin typeface="Cambria Math" panose="02040503050406030204" pitchFamily="18" charset="0"/>
                                                <a:ea typeface="+mj-ea"/>
                                                <a:cs typeface="Calibri" panose="020F0502020204030204" pitchFamily="34" charset="0"/>
                                              </a:rPr>
                                              <m:t>−</m:t>
                                            </m:r>
                                            <m:r>
                                              <a:rPr lang="en-US" altLang="zh-CN" sz="1000" b="1" i="1">
                                                <a:solidFill>
                                                  <a:srgbClr val="2D2015"/>
                                                </a:solidFill>
                                                <a:latin typeface="Cambria Math" panose="02040503050406030204" pitchFamily="18" charset="0"/>
                                                <a:ea typeface="+mj-ea"/>
                                                <a:cs typeface="Calibri" panose="020F0502020204030204" pitchFamily="34" charset="0"/>
                                              </a:rPr>
                                              <m:t>𝟏</m:t>
                                            </m:r>
                                          </m:e>
                                        </m:d>
                                        <m:r>
                                          <a:rPr lang="zh-CN" altLang="en-US" sz="1000" b="1" i="1">
                                            <a:solidFill>
                                              <a:srgbClr val="2D2015"/>
                                            </a:solidFill>
                                            <a:latin typeface="Cambria Math" panose="02040503050406030204" pitchFamily="18" charset="0"/>
                                            <a:ea typeface="+mj-ea"/>
                                            <a:cs typeface="Calibri" panose="020F0502020204030204" pitchFamily="34" charset="0"/>
                                          </a:rPr>
                                          <m:t>𝝋</m:t>
                                        </m:r>
                                      </m:sup>
                                    </m:sSup>
                                  </m:e>
                                </m:mr>
                              </m:m>
                            </m:e>
                          </m:mr>
                        </m:m>
                      </m:e>
                    </m:d>
                    <m:r>
                      <a:rPr lang="en-US" altLang="zh-CN" sz="1000" b="1" i="1" smtClean="0">
                        <a:solidFill>
                          <a:srgbClr val="2D2015"/>
                        </a:solidFill>
                        <a:latin typeface="Cambria Math" panose="02040503050406030204" pitchFamily="18" charset="0"/>
                        <a:ea typeface="+mj-ea"/>
                        <a:cs typeface="Calibri" panose="020F0502020204030204" pitchFamily="34" charset="0"/>
                      </a:rPr>
                      <m:t>⨂</m:t>
                    </m:r>
                    <m:d>
                      <m:dPr>
                        <m:begChr m:val="["/>
                        <m:endChr m:val="]"/>
                        <m:ctrlPr>
                          <a:rPr lang="en-US" altLang="zh-CN" sz="1000" b="1" i="1">
                            <a:solidFill>
                              <a:srgbClr val="2D2015"/>
                            </a:solidFill>
                            <a:latin typeface="Cambria Math" panose="02040503050406030204" pitchFamily="18" charset="0"/>
                            <a:ea typeface="+mj-ea"/>
                            <a:cs typeface="Calibri" panose="020F0502020204030204" pitchFamily="34" charset="0"/>
                          </a:rPr>
                        </m:ctrlPr>
                      </m:dPr>
                      <m:e>
                        <m:m>
                          <m:mPr>
                            <m:mcs>
                              <m:mc>
                                <m:mcPr>
                                  <m:count m:val="1"/>
                                  <m:mcJc m:val="center"/>
                                </m:mcPr>
                              </m:mc>
                            </m:mcs>
                            <m:ctrlPr>
                              <a:rPr lang="en-US" altLang="zh-CN" sz="1000" b="1" i="1">
                                <a:solidFill>
                                  <a:srgbClr val="2D2015"/>
                                </a:solidFill>
                                <a:latin typeface="Cambria Math" panose="02040503050406030204" pitchFamily="18" charset="0"/>
                                <a:ea typeface="+mj-ea"/>
                                <a:cs typeface="Calibri" panose="020F0502020204030204" pitchFamily="34" charset="0"/>
                              </a:rPr>
                            </m:ctrlPr>
                          </m:mPr>
                          <m:mr>
                            <m:e>
                              <m:r>
                                <m:rPr>
                                  <m:brk m:alnAt="7"/>
                                </m:rPr>
                                <a:rPr lang="en-US" altLang="zh-CN" sz="1000" b="1" i="1">
                                  <a:solidFill>
                                    <a:srgbClr val="2D2015"/>
                                  </a:solidFill>
                                  <a:latin typeface="Cambria Math" panose="02040503050406030204" pitchFamily="18" charset="0"/>
                                  <a:ea typeface="+mj-ea"/>
                                  <a:cs typeface="Calibri" panose="020F0502020204030204" pitchFamily="34" charset="0"/>
                                </a:rPr>
                                <m:t>𝟏</m:t>
                              </m:r>
                            </m:e>
                          </m:mr>
                          <m:mr>
                            <m:e>
                              <m:sSup>
                                <m:sSupPr>
                                  <m:ctrlPr>
                                    <a:rPr lang="en-US" altLang="zh-CN" sz="1000" b="1" i="1">
                                      <a:solidFill>
                                        <a:srgbClr val="2D2015"/>
                                      </a:solidFill>
                                      <a:latin typeface="Cambria Math" panose="02040503050406030204" pitchFamily="18" charset="0"/>
                                      <a:ea typeface="+mj-ea"/>
                                      <a:cs typeface="Calibri" panose="020F0502020204030204" pitchFamily="34" charset="0"/>
                                    </a:rPr>
                                  </m:ctrlPr>
                                </m:sSupPr>
                                <m:e>
                                  <m:r>
                                    <a:rPr lang="en-US" altLang="zh-CN" sz="1000" b="1" i="1">
                                      <a:solidFill>
                                        <a:srgbClr val="2D2015"/>
                                      </a:solidFill>
                                      <a:latin typeface="Cambria Math" panose="02040503050406030204" pitchFamily="18" charset="0"/>
                                      <a:ea typeface="+mj-ea"/>
                                      <a:cs typeface="Calibri" panose="020F0502020204030204" pitchFamily="34" charset="0"/>
                                    </a:rPr>
                                    <m:t>𝒆</m:t>
                                  </m:r>
                                </m:e>
                                <m:sup>
                                  <m:r>
                                    <a:rPr lang="en-US" altLang="zh-CN" sz="1000" b="1" i="1">
                                      <a:solidFill>
                                        <a:srgbClr val="2D2015"/>
                                      </a:solidFill>
                                      <a:latin typeface="Cambria Math" panose="02040503050406030204" pitchFamily="18" charset="0"/>
                                      <a:ea typeface="+mj-ea"/>
                                      <a:cs typeface="Calibri" panose="020F0502020204030204" pitchFamily="34" charset="0"/>
                                    </a:rPr>
                                    <m:t>𝒋</m:t>
                                  </m:r>
                                  <m:r>
                                    <a:rPr lang="zh-CN" altLang="en-US" sz="1000" b="1" i="1" smtClean="0">
                                      <a:solidFill>
                                        <a:srgbClr val="2D2015"/>
                                      </a:solidFill>
                                      <a:latin typeface="Cambria Math" panose="02040503050406030204" pitchFamily="18" charset="0"/>
                                      <a:ea typeface="+mj-ea"/>
                                      <a:cs typeface="Calibri" panose="020F0502020204030204" pitchFamily="34" charset="0"/>
                                    </a:rPr>
                                    <m:t>𝜽</m:t>
                                  </m:r>
                                </m:sup>
                              </m:sSup>
                            </m:e>
                          </m:mr>
                          <m:mr>
                            <m:e>
                              <m:m>
                                <m:mPr>
                                  <m:mcs>
                                    <m:mc>
                                      <m:mcPr>
                                        <m:count m:val="1"/>
                                        <m:mcJc m:val="center"/>
                                      </m:mcPr>
                                    </m:mc>
                                  </m:mcs>
                                  <m:ctrlPr>
                                    <a:rPr lang="en-US" altLang="zh-CN" sz="1000" b="1" i="1">
                                      <a:solidFill>
                                        <a:srgbClr val="2D2015"/>
                                      </a:solidFill>
                                      <a:latin typeface="Cambria Math" panose="02040503050406030204" pitchFamily="18" charset="0"/>
                                      <a:ea typeface="+mj-ea"/>
                                      <a:cs typeface="Calibri" panose="020F0502020204030204" pitchFamily="34" charset="0"/>
                                    </a:rPr>
                                  </m:ctrlPr>
                                </m:mPr>
                                <m:mr>
                                  <m:e>
                                    <m:r>
                                      <m:rPr>
                                        <m:brk m:alnAt="7"/>
                                      </m:rPr>
                                      <a:rPr lang="en-US" altLang="zh-CN" sz="1000" b="1" i="1">
                                        <a:solidFill>
                                          <a:srgbClr val="2D2015"/>
                                        </a:solidFill>
                                        <a:latin typeface="Cambria Math" panose="02040503050406030204" pitchFamily="18" charset="0"/>
                                        <a:ea typeface="+mj-ea"/>
                                        <a:cs typeface="Calibri" panose="020F0502020204030204" pitchFamily="34" charset="0"/>
                                      </a:rPr>
                                      <m:t>⋮</m:t>
                                    </m:r>
                                  </m:e>
                                </m:mr>
                                <m:mr>
                                  <m:e>
                                    <m:sSup>
                                      <m:sSupPr>
                                        <m:ctrlPr>
                                          <a:rPr lang="en-US" altLang="zh-CN" sz="1000" b="1" i="1">
                                            <a:solidFill>
                                              <a:srgbClr val="2D2015"/>
                                            </a:solidFill>
                                            <a:latin typeface="Cambria Math" panose="02040503050406030204" pitchFamily="18" charset="0"/>
                                            <a:ea typeface="+mj-ea"/>
                                            <a:cs typeface="Calibri" panose="020F0502020204030204" pitchFamily="34" charset="0"/>
                                          </a:rPr>
                                        </m:ctrlPr>
                                      </m:sSupPr>
                                      <m:e>
                                        <m:r>
                                          <a:rPr lang="en-US" altLang="zh-CN" sz="1000" b="1" i="1">
                                            <a:solidFill>
                                              <a:srgbClr val="2D2015"/>
                                            </a:solidFill>
                                            <a:latin typeface="Cambria Math" panose="02040503050406030204" pitchFamily="18" charset="0"/>
                                            <a:ea typeface="+mj-ea"/>
                                            <a:cs typeface="Calibri" panose="020F0502020204030204" pitchFamily="34" charset="0"/>
                                          </a:rPr>
                                          <m:t>𝒆</m:t>
                                        </m:r>
                                      </m:e>
                                      <m:sup>
                                        <m:r>
                                          <a:rPr lang="en-US" altLang="zh-CN" sz="1000" b="1" i="1">
                                            <a:solidFill>
                                              <a:srgbClr val="2D2015"/>
                                            </a:solidFill>
                                            <a:latin typeface="Cambria Math" panose="02040503050406030204" pitchFamily="18" charset="0"/>
                                            <a:ea typeface="+mj-ea"/>
                                            <a:cs typeface="Calibri" panose="020F0502020204030204" pitchFamily="34" charset="0"/>
                                          </a:rPr>
                                          <m:t>𝒋</m:t>
                                        </m:r>
                                        <m:d>
                                          <m:dPr>
                                            <m:ctrlPr>
                                              <a:rPr lang="en-US" altLang="zh-CN" sz="1000" b="1" i="1">
                                                <a:solidFill>
                                                  <a:srgbClr val="2D2015"/>
                                                </a:solidFill>
                                                <a:latin typeface="Cambria Math" panose="02040503050406030204" pitchFamily="18" charset="0"/>
                                                <a:ea typeface="+mj-ea"/>
                                                <a:cs typeface="Calibri" panose="020F0502020204030204" pitchFamily="34" charset="0"/>
                                              </a:rPr>
                                            </m:ctrlPr>
                                          </m:dPr>
                                          <m:e>
                                            <m:sSub>
                                              <m:sSubPr>
                                                <m:ctrlPr>
                                                  <a:rPr lang="en-US" altLang="zh-CN" sz="1000" b="1" i="1">
                                                    <a:solidFill>
                                                      <a:srgbClr val="2D2015"/>
                                                    </a:solidFill>
                                                    <a:latin typeface="Cambria Math" panose="02040503050406030204" pitchFamily="18" charset="0"/>
                                                    <a:ea typeface="+mj-ea"/>
                                                    <a:cs typeface="Calibri" panose="020F0502020204030204" pitchFamily="34" charset="0"/>
                                                  </a:rPr>
                                                </m:ctrlPr>
                                              </m:sSubPr>
                                              <m:e>
                                                <m:r>
                                                  <a:rPr lang="en-US" altLang="zh-CN" sz="1000" b="1" i="1">
                                                    <a:solidFill>
                                                      <a:srgbClr val="2D2015"/>
                                                    </a:solidFill>
                                                    <a:latin typeface="Cambria Math" panose="02040503050406030204" pitchFamily="18" charset="0"/>
                                                    <a:ea typeface="+mj-ea"/>
                                                    <a:cs typeface="Calibri" panose="020F0502020204030204" pitchFamily="34" charset="0"/>
                                                  </a:rPr>
                                                  <m:t>𝑵</m:t>
                                                </m:r>
                                              </m:e>
                                              <m:sub>
                                                <m:r>
                                                  <a:rPr lang="en-US" altLang="zh-CN" sz="1000" b="1" i="1" smtClean="0">
                                                    <a:solidFill>
                                                      <a:srgbClr val="2D2015"/>
                                                    </a:solidFill>
                                                    <a:latin typeface="Cambria Math" panose="02040503050406030204" pitchFamily="18" charset="0"/>
                                                    <a:ea typeface="+mj-ea"/>
                                                    <a:cs typeface="Calibri" panose="020F0502020204030204" pitchFamily="34" charset="0"/>
                                                  </a:rPr>
                                                  <m:t>𝟐</m:t>
                                                </m:r>
                                              </m:sub>
                                            </m:sSub>
                                            <m:r>
                                              <a:rPr lang="en-US" altLang="zh-CN" sz="1000" b="1" i="1">
                                                <a:solidFill>
                                                  <a:srgbClr val="2D2015"/>
                                                </a:solidFill>
                                                <a:latin typeface="Cambria Math" panose="02040503050406030204" pitchFamily="18" charset="0"/>
                                                <a:ea typeface="+mj-ea"/>
                                                <a:cs typeface="Calibri" panose="020F0502020204030204" pitchFamily="34" charset="0"/>
                                              </a:rPr>
                                              <m:t>−</m:t>
                                            </m:r>
                                            <m:r>
                                              <a:rPr lang="en-US" altLang="zh-CN" sz="1000" b="1" i="1">
                                                <a:solidFill>
                                                  <a:srgbClr val="2D2015"/>
                                                </a:solidFill>
                                                <a:latin typeface="Cambria Math" panose="02040503050406030204" pitchFamily="18" charset="0"/>
                                                <a:ea typeface="+mj-ea"/>
                                                <a:cs typeface="Calibri" panose="020F0502020204030204" pitchFamily="34" charset="0"/>
                                              </a:rPr>
                                              <m:t>𝟏</m:t>
                                            </m:r>
                                          </m:e>
                                        </m:d>
                                        <m:r>
                                          <a:rPr lang="zh-CN" altLang="en-US" sz="1000" b="1" i="1" smtClean="0">
                                            <a:solidFill>
                                              <a:srgbClr val="2D2015"/>
                                            </a:solidFill>
                                            <a:latin typeface="Cambria Math" panose="02040503050406030204" pitchFamily="18" charset="0"/>
                                            <a:ea typeface="+mj-ea"/>
                                            <a:cs typeface="Calibri" panose="020F0502020204030204" pitchFamily="34" charset="0"/>
                                          </a:rPr>
                                          <m:t>𝜽</m:t>
                                        </m:r>
                                      </m:sup>
                                    </m:sSup>
                                  </m:e>
                                </m:mr>
                              </m:m>
                            </m:e>
                          </m:mr>
                        </m:m>
                      </m:e>
                    </m:d>
                  </m:oMath>
                </a14:m>
                <a:r>
                  <a:rPr lang="en-US" altLang="zh-CN" sz="1400" kern="0" dirty="0">
                    <a:solidFill>
                      <a:srgbClr val="1D1D1A"/>
                    </a:solidFill>
                    <a:latin typeface="微软雅黑" panose="020B0503020204020204" pitchFamily="34" charset="-122"/>
                    <a:ea typeface="微软雅黑" panose="020B0503020204020204" pitchFamily="34" charset="-122"/>
                    <a:cs typeface="Arial"/>
                  </a:rPr>
                  <a:t>, N</a:t>
                </a:r>
                <a:r>
                  <a:rPr lang="en-US" altLang="zh-CN" sz="1400" kern="0" baseline="-25000" dirty="0">
                    <a:solidFill>
                      <a:srgbClr val="1D1D1A"/>
                    </a:solidFill>
                    <a:latin typeface="微软雅黑" panose="020B0503020204020204" pitchFamily="34" charset="-122"/>
                    <a:ea typeface="微软雅黑" panose="020B0503020204020204" pitchFamily="34" charset="-122"/>
                    <a:cs typeface="Arial"/>
                  </a:rPr>
                  <a:t>1</a:t>
                </a:r>
                <a:r>
                  <a:rPr lang="zh-CN" altLang="en-US" sz="1400" kern="0" dirty="0">
                    <a:solidFill>
                      <a:srgbClr val="1D1D1A"/>
                    </a:solidFill>
                    <a:latin typeface="微软雅黑" panose="020B0503020204020204" pitchFamily="34" charset="-122"/>
                    <a:ea typeface="微软雅黑" panose="020B0503020204020204" pitchFamily="34" charset="-122"/>
                    <a:cs typeface="Arial"/>
                  </a:rPr>
                  <a:t>，</a:t>
                </a:r>
                <a:r>
                  <a:rPr lang="en-US" altLang="zh-CN" sz="1400" kern="0" dirty="0">
                    <a:solidFill>
                      <a:srgbClr val="1D1D1A"/>
                    </a:solidFill>
                    <a:latin typeface="微软雅黑" panose="020B0503020204020204" pitchFamily="34" charset="-122"/>
                    <a:ea typeface="微软雅黑" panose="020B0503020204020204" pitchFamily="34" charset="-122"/>
                    <a:cs typeface="Arial"/>
                  </a:rPr>
                  <a:t>N</a:t>
                </a:r>
                <a:r>
                  <a:rPr lang="en-US" altLang="zh-CN" sz="1400" kern="0" baseline="-25000" dirty="0">
                    <a:solidFill>
                      <a:srgbClr val="1D1D1A"/>
                    </a:solidFill>
                    <a:latin typeface="微软雅黑" panose="020B0503020204020204" pitchFamily="34" charset="-122"/>
                    <a:ea typeface="微软雅黑" panose="020B0503020204020204" pitchFamily="34" charset="-122"/>
                    <a:cs typeface="Arial"/>
                  </a:rPr>
                  <a:t>2</a:t>
                </a:r>
                <a:r>
                  <a:rPr lang="en-US" altLang="zh-CN" sz="1400" kern="0" dirty="0">
                    <a:solidFill>
                      <a:srgbClr val="1D1D1A"/>
                    </a:solidFill>
                    <a:latin typeface="微软雅黑" panose="020B0503020204020204" pitchFamily="34" charset="-122"/>
                    <a:ea typeface="微软雅黑" panose="020B0503020204020204" pitchFamily="34" charset="-122"/>
                    <a:cs typeface="Arial"/>
                  </a:rPr>
                  <a:t> is antennas in horizontal and vertical in a polarization</a:t>
                </a:r>
              </a:p>
              <a:p>
                <a:pPr marL="1714618" lvl="3" indent="-342900" defTabSz="914400" eaLnBrk="0" fontAlgn="base" hangingPunct="0">
                  <a:spcBef>
                    <a:spcPts val="1200"/>
                  </a:spcBef>
                  <a:spcAft>
                    <a:spcPct val="0"/>
                  </a:spcAft>
                  <a:buSzPct val="100000"/>
                  <a:buFont typeface="Calibri" panose="020F0502020204030204" pitchFamily="34" charset="0"/>
                  <a:buChar char="‒"/>
                  <a:defRPr/>
                </a:pPr>
                <a:r>
                  <a:rPr lang="en-US" altLang="zh-CN" sz="1400" kern="0" dirty="0">
                    <a:solidFill>
                      <a:srgbClr val="1D1D1A"/>
                    </a:solidFill>
                    <a:latin typeface="微软雅黑" panose="020B0503020204020204" pitchFamily="34" charset="-122"/>
                    <a:ea typeface="微软雅黑" panose="020B0503020204020204" pitchFamily="34" charset="-122"/>
                    <a:cs typeface="Arial"/>
                  </a:rPr>
                  <a:t>Example of reporting contents: largest </a:t>
                </a:r>
                <a:r>
                  <a:rPr lang="en-US" altLang="zh-CN" sz="1400" kern="0" dirty="0" err="1">
                    <a:solidFill>
                      <a:srgbClr val="1D1D1A"/>
                    </a:solidFill>
                    <a:latin typeface="微软雅黑" panose="020B0503020204020204" pitchFamily="34" charset="-122"/>
                    <a:cs typeface="Arial"/>
                  </a:rPr>
                  <a:t>Nt</a:t>
                </a:r>
                <a:r>
                  <a:rPr lang="en-US" altLang="zh-CN" sz="1400" kern="0" dirty="0">
                    <a:solidFill>
                      <a:srgbClr val="1D1D1A"/>
                    </a:solidFill>
                    <a:latin typeface="微软雅黑" panose="020B0503020204020204" pitchFamily="34" charset="-122"/>
                    <a:cs typeface="Arial"/>
                  </a:rPr>
                  <a:t>/4</a:t>
                </a:r>
                <a:r>
                  <a:rPr lang="en-US" altLang="zh-CN" sz="1400" kern="0" dirty="0">
                    <a:solidFill>
                      <a:srgbClr val="1D1D1A"/>
                    </a:solidFill>
                    <a:latin typeface="微软雅黑" panose="020B0503020204020204" pitchFamily="34" charset="-122"/>
                    <a:ea typeface="微软雅黑" panose="020B0503020204020204" pitchFamily="34" charset="-122"/>
                    <a:cs typeface="Arial"/>
                  </a:rPr>
                  <a:t> elements (real numbers), where each element is quantized to 4 bits</a:t>
                </a:r>
              </a:p>
              <a:p>
                <a:pPr marL="1257378" lvl="2" indent="-342900" defTabSz="914400" eaLnBrk="0" fontAlgn="base" hangingPunct="0">
                  <a:spcBef>
                    <a:spcPts val="1200"/>
                  </a:spcBef>
                  <a:spcAft>
                    <a:spcPct val="0"/>
                  </a:spcAft>
                  <a:buSzPct val="100000"/>
                  <a:buFont typeface="Arial" panose="020B0604020202020204" pitchFamily="34" charset="0"/>
                  <a:buChar char="•"/>
                  <a:defRPr/>
                </a:pPr>
                <a:r>
                  <a:rPr lang="en-US" altLang="zh-CN" sz="1600" b="1" kern="0" dirty="0">
                    <a:solidFill>
                      <a:srgbClr val="1D1D1A"/>
                    </a:solidFill>
                    <a:latin typeface="微软雅黑" panose="020B0503020204020204" pitchFamily="34" charset="-122"/>
                    <a:ea typeface="微软雅黑" panose="020B0503020204020204" pitchFamily="34" charset="-122"/>
                    <a:cs typeface="Arial"/>
                  </a:rPr>
                  <a:t>Specify procedures for covariance matrix reporting</a:t>
                </a:r>
                <a:r>
                  <a:rPr lang="en-US" altLang="zh-CN" sz="1600" kern="0" dirty="0">
                    <a:solidFill>
                      <a:srgbClr val="1D1D1A"/>
                    </a:solidFill>
                    <a:latin typeface="微软雅黑" panose="020B0503020204020204" pitchFamily="34" charset="-122"/>
                    <a:ea typeface="微软雅黑" panose="020B0503020204020204" pitchFamily="34" charset="-122"/>
                    <a:cs typeface="Arial"/>
                  </a:rPr>
                  <a:t>, i.e. standalone CSI reporting for coefficients and bitmap of element position [RAN1] </a:t>
                </a:r>
              </a:p>
              <a:p>
                <a:pPr marL="1657468" lvl="3" indent="-285750" defTabSz="914400" eaLnBrk="0" fontAlgn="base" hangingPunct="0">
                  <a:spcBef>
                    <a:spcPts val="1200"/>
                  </a:spcBef>
                  <a:spcAft>
                    <a:spcPct val="0"/>
                  </a:spcAft>
                  <a:buSzPct val="100000"/>
                  <a:buFont typeface="Calibri" panose="020F0502020204030204" pitchFamily="34" charset="0"/>
                  <a:buChar char="‒"/>
                  <a:defRPr/>
                </a:pPr>
                <a:r>
                  <a:rPr lang="en-US" altLang="zh-CN" sz="1600" kern="0" dirty="0">
                    <a:solidFill>
                      <a:srgbClr val="1D1D1A"/>
                    </a:solidFill>
                    <a:latin typeface="微软雅黑" panose="020B0503020204020204" pitchFamily="34" charset="-122"/>
                    <a:cs typeface="Arial"/>
                  </a:rPr>
                  <a:t>Example: </a:t>
                </a:r>
                <a:r>
                  <a:rPr lang="en-US" altLang="zh-CN" sz="1600" kern="0" dirty="0" err="1">
                    <a:solidFill>
                      <a:srgbClr val="1D1D1A"/>
                    </a:solidFill>
                    <a:latin typeface="微软雅黑" panose="020B0503020204020204" pitchFamily="34" charset="-122"/>
                    <a:cs typeface="Arial"/>
                  </a:rPr>
                  <a:t>Nt</a:t>
                </a:r>
                <a:r>
                  <a:rPr lang="en-US" altLang="zh-CN" sz="1600" kern="0" dirty="0">
                    <a:solidFill>
                      <a:srgbClr val="1D1D1A"/>
                    </a:solidFill>
                    <a:latin typeface="微软雅黑" panose="020B0503020204020204" pitchFamily="34" charset="-122"/>
                    <a:cs typeface="Arial"/>
                  </a:rPr>
                  <a:t>/4 * 4 + </a:t>
                </a:r>
                <a:r>
                  <a:rPr lang="en-US" altLang="zh-CN" sz="1600" kern="0" dirty="0" err="1">
                    <a:solidFill>
                      <a:srgbClr val="1D1D1A"/>
                    </a:solidFill>
                    <a:latin typeface="微软雅黑" panose="020B0503020204020204" pitchFamily="34" charset="-122"/>
                    <a:cs typeface="Arial"/>
                  </a:rPr>
                  <a:t>Nt</a:t>
                </a:r>
                <a:r>
                  <a:rPr lang="en-US" altLang="zh-CN" sz="1600" kern="0" dirty="0">
                    <a:solidFill>
                      <a:srgbClr val="1D1D1A"/>
                    </a:solidFill>
                    <a:latin typeface="微软雅黑" panose="020B0503020204020204" pitchFamily="34" charset="-122"/>
                    <a:cs typeface="Arial"/>
                  </a:rPr>
                  <a:t>/2=3/2 </a:t>
                </a:r>
                <a:r>
                  <a:rPr lang="en-US" altLang="zh-CN" sz="1600" kern="0" dirty="0" err="1">
                    <a:solidFill>
                      <a:srgbClr val="1D1D1A"/>
                    </a:solidFill>
                    <a:latin typeface="微软雅黑" panose="020B0503020204020204" pitchFamily="34" charset="-122"/>
                    <a:cs typeface="Arial"/>
                  </a:rPr>
                  <a:t>Nt</a:t>
                </a:r>
                <a:r>
                  <a:rPr lang="en-US" altLang="zh-CN" sz="1600" kern="0" dirty="0">
                    <a:solidFill>
                      <a:srgbClr val="1D1D1A"/>
                    </a:solidFill>
                    <a:latin typeface="微软雅黑" panose="020B0503020204020204" pitchFamily="34" charset="-122"/>
                    <a:cs typeface="Arial"/>
                  </a:rPr>
                  <a:t> bits per 320ms for </a:t>
                </a:r>
                <a14:m>
                  <m:oMath xmlns:m="http://schemas.openxmlformats.org/officeDocument/2006/math">
                    <m:sSub>
                      <m:sSubPr>
                        <m:ctrlPr>
                          <a:rPr lang="en-US" altLang="zh-CN" sz="1600" b="1" i="1">
                            <a:solidFill>
                              <a:srgbClr val="2D2015"/>
                            </a:solidFill>
                            <a:latin typeface="Cambria Math" panose="02040503050406030204" pitchFamily="18" charset="0"/>
                            <a:cs typeface="Calibri" panose="020F0502020204030204" pitchFamily="34" charset="0"/>
                          </a:rPr>
                        </m:ctrlPr>
                      </m:sSubPr>
                      <m:e>
                        <m:r>
                          <a:rPr lang="en-US" altLang="zh-CN" sz="1600" b="1" i="1">
                            <a:solidFill>
                              <a:srgbClr val="2D2015"/>
                            </a:solidFill>
                            <a:latin typeface="Cambria Math" panose="02040503050406030204" pitchFamily="18" charset="0"/>
                            <a:cs typeface="Calibri" panose="020F0502020204030204" pitchFamily="34" charset="0"/>
                          </a:rPr>
                          <m:t>𝑹</m:t>
                        </m:r>
                      </m:e>
                      <m:sub>
                        <m:r>
                          <a:rPr lang="en-US" altLang="zh-CN" sz="1600" b="1" i="1">
                            <a:solidFill>
                              <a:srgbClr val="2D2015"/>
                            </a:solidFill>
                            <a:latin typeface="Cambria Math" panose="02040503050406030204" pitchFamily="18" charset="0"/>
                            <a:cs typeface="Calibri" panose="020F0502020204030204" pitchFamily="34" charset="0"/>
                          </a:rPr>
                          <m:t>𝑯𝑯</m:t>
                        </m:r>
                      </m:sub>
                    </m:sSub>
                    <m:r>
                      <a:rPr lang="en-US" altLang="zh-CN" sz="1600" b="1" i="1">
                        <a:solidFill>
                          <a:srgbClr val="2D2015"/>
                        </a:solidFill>
                        <a:latin typeface="Cambria Math" panose="02040503050406030204" pitchFamily="18" charset="0"/>
                        <a:cs typeface="Calibri" panose="020F0502020204030204" pitchFamily="34" charset="0"/>
                      </a:rPr>
                      <m:t> </m:t>
                    </m:r>
                  </m:oMath>
                </a14:m>
                <a:r>
                  <a:rPr lang="en-US" altLang="zh-CN" sz="1600" b="1" kern="0" dirty="0">
                    <a:solidFill>
                      <a:srgbClr val="1D1D1A"/>
                    </a:solidFill>
                    <a:latin typeface="微软雅黑" panose="020B0503020204020204" pitchFamily="34" charset="-122"/>
                    <a:cs typeface="Arial"/>
                  </a:rPr>
                  <a:t> </a:t>
                </a:r>
                <a:r>
                  <a:rPr lang="en-US" altLang="zh-CN" sz="1600" kern="0" dirty="0">
                    <a:solidFill>
                      <a:srgbClr val="1D1D1A"/>
                    </a:solidFill>
                    <a:latin typeface="微软雅黑" panose="020B0503020204020204" pitchFamily="34" charset="-122"/>
                    <a:cs typeface="Arial"/>
                  </a:rPr>
                  <a:t>per TRP</a:t>
                </a:r>
                <a:endParaRPr lang="en-US" altLang="zh-CN" sz="1600" kern="0" dirty="0">
                  <a:solidFill>
                    <a:srgbClr val="1D1D1A"/>
                  </a:solidFill>
                  <a:latin typeface="微软雅黑" panose="020B0503020204020204" pitchFamily="34" charset="-122"/>
                  <a:ea typeface="微软雅黑" panose="020B0503020204020204" pitchFamily="34" charset="-122"/>
                  <a:cs typeface="Arial"/>
                </a:endParaRPr>
              </a:p>
              <a:p>
                <a:pPr marL="800140" lvl="1" indent="-342900" defTabSz="914400" eaLnBrk="0" fontAlgn="base" hangingPunct="0">
                  <a:spcBef>
                    <a:spcPts val="1200"/>
                  </a:spcBef>
                  <a:spcAft>
                    <a:spcPct val="0"/>
                  </a:spcAft>
                  <a:buSzPct val="100000"/>
                  <a:buFont typeface="Arial" panose="020B0604020202020204" pitchFamily="34" charset="0"/>
                  <a:buChar char="•"/>
                  <a:defRPr/>
                </a:pPr>
                <a:r>
                  <a:rPr lang="en-US" altLang="zh-CN" sz="1600" kern="0" dirty="0">
                    <a:solidFill>
                      <a:srgbClr val="1D1D1A"/>
                    </a:solidFill>
                    <a:latin typeface="微软雅黑" panose="020B0503020204020204" pitchFamily="34" charset="-122"/>
                    <a:ea typeface="微软雅黑" panose="020B0503020204020204" pitchFamily="34" charset="-122"/>
                    <a:cs typeface="Arial"/>
                  </a:rPr>
                  <a:t>No new codebook design, Reuse legacy CSI-RS</a:t>
                </a:r>
              </a:p>
            </p:txBody>
          </p:sp>
        </mc:Choice>
        <mc:Fallback xmlns="">
          <p:sp>
            <p:nvSpPr>
              <p:cNvPr id="8" name="矩形 1">
                <a:extLst>
                  <a:ext uri="{FF2B5EF4-FFF2-40B4-BE49-F238E27FC236}">
                    <a16:creationId xmlns:a16="http://schemas.microsoft.com/office/drawing/2014/main" id="{AAF63878-952C-432C-9F63-9AE9A2123152}"/>
                  </a:ext>
                </a:extLst>
              </p:cNvPr>
              <p:cNvSpPr>
                <a:spLocks noRot="1" noChangeAspect="1" noMove="1" noResize="1" noEditPoints="1" noAdjustHandles="1" noChangeArrowheads="1" noChangeShapeType="1" noTextEdit="1"/>
              </p:cNvSpPr>
              <p:nvPr/>
            </p:nvSpPr>
            <p:spPr>
              <a:xfrm>
                <a:off x="308168" y="880885"/>
                <a:ext cx="11055330" cy="5429820"/>
              </a:xfrm>
              <a:prstGeom prst="rect">
                <a:avLst/>
              </a:prstGeom>
              <a:blipFill>
                <a:blip r:embed="rId2"/>
                <a:stretch>
                  <a:fillRect l="-386" t="-674" r="-607" b="-5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2DE663BF-66B7-42C4-A715-C49E9C0D03F4}"/>
                  </a:ext>
                </a:extLst>
              </p:cNvPr>
              <p:cNvSpPr/>
              <p:nvPr/>
            </p:nvSpPr>
            <p:spPr>
              <a:xfrm>
                <a:off x="4299592" y="3512175"/>
                <a:ext cx="2027349" cy="384721"/>
              </a:xfrm>
              <a:prstGeom prst="rect">
                <a:avLst/>
              </a:prstGeom>
            </p:spPr>
            <p:txBody>
              <a:bodyPr wrap="square">
                <a:spAutoFit/>
              </a:bodyPr>
              <a:lstStyle/>
              <a:p>
                <a:pPr defTabSz="914400">
                  <a:spcAft>
                    <a:spcPts val="600"/>
                  </a:spcAft>
                  <a:defRPr/>
                </a:pPr>
                <a14:m>
                  <m:oMathPara xmlns:m="http://schemas.openxmlformats.org/officeDocument/2006/math">
                    <m:oMathParaPr>
                      <m:jc m:val="centerGroup"/>
                    </m:oMathParaPr>
                    <m:oMath xmlns:m="http://schemas.openxmlformats.org/officeDocument/2006/math">
                      <m:r>
                        <a:rPr lang="en-US" altLang="zh-CN" sz="1200" b="1">
                          <a:solidFill>
                            <a:srgbClr val="2D2015"/>
                          </a:solidFill>
                          <a:latin typeface="Cambria Math" panose="02040503050406030204" pitchFamily="18" charset="0"/>
                          <a:cs typeface="Calibri" panose="020F0502020204030204" pitchFamily="34" charset="0"/>
                        </a:rPr>
                        <m:t>𝐒</m:t>
                      </m:r>
                      <m:r>
                        <a:rPr lang="en-US" altLang="zh-CN" sz="1200">
                          <a:solidFill>
                            <a:srgbClr val="2D2015"/>
                          </a:solidFill>
                          <a:latin typeface="Cambria Math" panose="02040503050406030204" pitchFamily="18" charset="0"/>
                          <a:cs typeface="Calibri" panose="020F0502020204030204" pitchFamily="34" charset="0"/>
                        </a:rPr>
                        <m:t>=</m:t>
                      </m:r>
                      <m:r>
                        <a:rPr lang="en-US" altLang="zh-CN" sz="1400">
                          <a:solidFill>
                            <a:srgbClr val="2D2015"/>
                          </a:solidFill>
                          <a:latin typeface="Cambria Math" panose="02040503050406030204" pitchFamily="18" charset="0"/>
                          <a:cs typeface="Calibri" panose="020F0502020204030204" pitchFamily="34" charset="0"/>
                        </a:rPr>
                        <m:t>𝑑𝑖𝑎𝑔</m:t>
                      </m:r>
                      <m:r>
                        <a:rPr lang="en-US" altLang="zh-CN" sz="1400">
                          <a:solidFill>
                            <a:srgbClr val="2D2015"/>
                          </a:solidFill>
                          <a:latin typeface="Cambria Math" panose="02040503050406030204" pitchFamily="18" charset="0"/>
                          <a:cs typeface="Calibri" panose="020F0502020204030204" pitchFamily="34" charset="0"/>
                        </a:rPr>
                        <m:t>(</m:t>
                      </m:r>
                      <m:r>
                        <a:rPr lang="en-US" altLang="zh-CN" sz="1400" b="1" i="1">
                          <a:solidFill>
                            <a:srgbClr val="2D2015"/>
                          </a:solidFill>
                          <a:latin typeface="Cambria Math" panose="02040503050406030204" pitchFamily="18" charset="0"/>
                          <a:cs typeface="Calibri" panose="020F0502020204030204" pitchFamily="34" charset="0"/>
                        </a:rPr>
                        <m:t>𝐅</m:t>
                      </m:r>
                      <m:sSub>
                        <m:sSubPr>
                          <m:ctrlPr>
                            <a:rPr lang="en-US" altLang="zh-CN" sz="1400" b="1" i="1">
                              <a:solidFill>
                                <a:srgbClr val="2D2015"/>
                              </a:solidFill>
                              <a:latin typeface="Cambria Math" panose="02040503050406030204" pitchFamily="18" charset="0"/>
                              <a:cs typeface="Calibri" panose="020F0502020204030204" pitchFamily="34" charset="0"/>
                            </a:rPr>
                          </m:ctrlPr>
                        </m:sSubPr>
                        <m:e>
                          <m:r>
                            <a:rPr lang="en-US" altLang="zh-CN" sz="1400" b="1" i="1">
                              <a:solidFill>
                                <a:srgbClr val="2D2015"/>
                              </a:solidFill>
                              <a:latin typeface="Cambria Math" panose="02040503050406030204" pitchFamily="18" charset="0"/>
                              <a:cs typeface="Calibri" panose="020F0502020204030204" pitchFamily="34" charset="0"/>
                            </a:rPr>
                            <m:t>𝑹</m:t>
                          </m:r>
                        </m:e>
                        <m:sub>
                          <m:r>
                            <a:rPr lang="en-US" altLang="zh-CN" sz="1400" b="1" i="1">
                              <a:solidFill>
                                <a:srgbClr val="2D2015"/>
                              </a:solidFill>
                              <a:latin typeface="Cambria Math" panose="02040503050406030204" pitchFamily="18" charset="0"/>
                              <a:cs typeface="Calibri" panose="020F0502020204030204" pitchFamily="34" charset="0"/>
                            </a:rPr>
                            <m:t>𝑯𝑯</m:t>
                          </m:r>
                        </m:sub>
                      </m:sSub>
                      <m:sSup>
                        <m:sSupPr>
                          <m:ctrlPr>
                            <a:rPr lang="en-US" altLang="zh-CN" sz="1400" b="1" i="1">
                              <a:solidFill>
                                <a:srgbClr val="2D2015"/>
                              </a:solidFill>
                              <a:latin typeface="Cambria Math" panose="02040503050406030204" pitchFamily="18" charset="0"/>
                              <a:cs typeface="Calibri" panose="020F0502020204030204" pitchFamily="34" charset="0"/>
                            </a:rPr>
                          </m:ctrlPr>
                        </m:sSupPr>
                        <m:e>
                          <m:r>
                            <a:rPr lang="en-US" altLang="zh-CN" sz="1400" b="1" i="1">
                              <a:solidFill>
                                <a:srgbClr val="2D2015"/>
                              </a:solidFill>
                              <a:latin typeface="Cambria Math" panose="02040503050406030204" pitchFamily="18" charset="0"/>
                              <a:cs typeface="Calibri" panose="020F0502020204030204" pitchFamily="34" charset="0"/>
                            </a:rPr>
                            <m:t>𝑭</m:t>
                          </m:r>
                        </m:e>
                        <m:sup>
                          <m:r>
                            <a:rPr lang="en-US" altLang="zh-CN" sz="1400" b="1" i="1">
                              <a:solidFill>
                                <a:srgbClr val="2D2015"/>
                              </a:solidFill>
                              <a:latin typeface="Cambria Math" panose="02040503050406030204" pitchFamily="18" charset="0"/>
                              <a:cs typeface="Calibri" panose="020F0502020204030204" pitchFamily="34" charset="0"/>
                            </a:rPr>
                            <m:t>𝑯</m:t>
                          </m:r>
                        </m:sup>
                      </m:sSup>
                      <m:r>
                        <a:rPr lang="en-US" altLang="zh-CN" sz="1400">
                          <a:solidFill>
                            <a:srgbClr val="2D2015"/>
                          </a:solidFill>
                          <a:latin typeface="Cambria Math" panose="02040503050406030204" pitchFamily="18" charset="0"/>
                          <a:cs typeface="Calibri" panose="020F0502020204030204" pitchFamily="34" charset="0"/>
                        </a:rPr>
                        <m:t>)</m:t>
                      </m:r>
                    </m:oMath>
                  </m:oMathPara>
                </a14:m>
                <a:endParaRPr lang="en-US" altLang="zh-CN" sz="1400" dirty="0">
                  <a:solidFill>
                    <a:srgbClr val="2D2015"/>
                  </a:solidFill>
                  <a:cs typeface="Calibri" panose="020F0502020204030204" pitchFamily="34" charset="0"/>
                </a:endParaRPr>
              </a:p>
            </p:txBody>
          </p:sp>
        </mc:Choice>
        <mc:Fallback xmlns="">
          <p:sp>
            <p:nvSpPr>
              <p:cNvPr id="9" name="Rectangle 8">
                <a:extLst>
                  <a:ext uri="{FF2B5EF4-FFF2-40B4-BE49-F238E27FC236}">
                    <a16:creationId xmlns:a16="http://schemas.microsoft.com/office/drawing/2014/main" id="{2DE663BF-66B7-42C4-A715-C49E9C0D03F4}"/>
                  </a:ext>
                </a:extLst>
              </p:cNvPr>
              <p:cNvSpPr>
                <a:spLocks noRot="1" noChangeAspect="1" noMove="1" noResize="1" noEditPoints="1" noAdjustHandles="1" noChangeArrowheads="1" noChangeShapeType="1" noTextEdit="1"/>
              </p:cNvSpPr>
              <p:nvPr/>
            </p:nvSpPr>
            <p:spPr>
              <a:xfrm>
                <a:off x="4299592" y="3512175"/>
                <a:ext cx="2027349" cy="384721"/>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83477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TextBox 395">
            <a:extLst>
              <a:ext uri="{FF2B5EF4-FFF2-40B4-BE49-F238E27FC236}">
                <a16:creationId xmlns:a16="http://schemas.microsoft.com/office/drawing/2014/main" id="{03F07684-5C81-4021-86A4-0CA3DB779794}"/>
              </a:ext>
            </a:extLst>
          </p:cNvPr>
          <p:cNvSpPr txBox="1"/>
          <p:nvPr/>
        </p:nvSpPr>
        <p:spPr bwMode="auto">
          <a:xfrm>
            <a:off x="173868" y="932564"/>
            <a:ext cx="11849025" cy="2873995"/>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lvl="0" defTabSz="914400" eaLnBrk="0" fontAlgn="base" hangingPunct="0">
              <a:spcBef>
                <a:spcPct val="0"/>
              </a:spcBef>
              <a:spcAft>
                <a:spcPts val="300"/>
              </a:spcAft>
              <a:buSzPct val="100000"/>
              <a:defRPr/>
            </a:pPr>
            <a:r>
              <a:rPr lang="en-US" altLang="zh-CN" sz="1600" dirty="0">
                <a:solidFill>
                  <a:srgbClr val="2D2015"/>
                </a:solidFill>
                <a:latin typeface="Arial" panose="020B0604020202020204"/>
                <a:ea typeface="等线" panose="02010600030101010101" pitchFamily="2" charset="-122"/>
                <a:cs typeface="Arial" panose="020B0604020202020204" pitchFamily="34" charset="0"/>
              </a:rPr>
              <a:t>During RAN#106 and RAN#107 discussion, for MIMO topic, there are a lot proposals. After checking with the details, we are supportive for the following proposed enhancements as well.</a:t>
            </a:r>
          </a:p>
          <a:p>
            <a:pPr marL="285750" indent="-285750" defTabSz="914400" eaLnBrk="0" fontAlgn="base" hangingPunct="0">
              <a:spcBef>
                <a:spcPts val="600"/>
              </a:spcBef>
              <a:spcAft>
                <a:spcPts val="600"/>
              </a:spcAft>
              <a:buSzPct val="100000"/>
              <a:buFont typeface="Calibri" panose="020F0502020204030204" pitchFamily="34" charset="0"/>
              <a:buChar char="‒"/>
              <a:defRPr/>
            </a:pPr>
            <a:r>
              <a:rPr lang="en-US" altLang="zh-CN" sz="1600" dirty="0">
                <a:solidFill>
                  <a:srgbClr val="2D2015"/>
                </a:solidFill>
                <a:latin typeface="Arial" panose="020B0604020202020204"/>
                <a:ea typeface="等线" panose="02010600030101010101" pitchFamily="2" charset="-122"/>
                <a:cs typeface="Arial" panose="020B0604020202020204" pitchFamily="34" charset="0"/>
              </a:rPr>
              <a:t>Early SRS/CSI/CSI-RS triggering for UE transitioning from IDLE/INACTIVE to CONNECTED mode and </a:t>
            </a:r>
            <a:r>
              <a:rPr lang="en-US" altLang="zh-CN" sz="1600" dirty="0" err="1">
                <a:solidFill>
                  <a:srgbClr val="2D2015"/>
                </a:solidFill>
                <a:latin typeface="Arial" panose="020B0604020202020204"/>
                <a:ea typeface="等线" panose="02010600030101010101" pitchFamily="2" charset="-122"/>
                <a:cs typeface="Arial" panose="020B0604020202020204" pitchFamily="34" charset="0"/>
              </a:rPr>
              <a:t>SCell</a:t>
            </a:r>
            <a:r>
              <a:rPr lang="en-US" altLang="zh-CN" sz="1600" dirty="0">
                <a:solidFill>
                  <a:srgbClr val="2D2015"/>
                </a:solidFill>
                <a:latin typeface="Arial" panose="020B0604020202020204"/>
                <a:ea typeface="等线" panose="02010600030101010101" pitchFamily="2" charset="-122"/>
                <a:cs typeface="Arial" panose="020B0604020202020204" pitchFamily="34" charset="0"/>
              </a:rPr>
              <a:t> activation in CONNECTED mode, while it is beneficial for latency reduction for Random access and </a:t>
            </a:r>
            <a:r>
              <a:rPr lang="en-US" altLang="zh-CN" sz="1600" dirty="0" err="1">
                <a:solidFill>
                  <a:srgbClr val="2D2015"/>
                </a:solidFill>
                <a:latin typeface="Arial" panose="020B0604020202020204"/>
                <a:ea typeface="等线" panose="02010600030101010101" pitchFamily="2" charset="-122"/>
                <a:cs typeface="Arial" panose="020B0604020202020204" pitchFamily="34" charset="0"/>
              </a:rPr>
              <a:t>Scell</a:t>
            </a:r>
            <a:r>
              <a:rPr lang="en-US" altLang="zh-CN" sz="1600" dirty="0">
                <a:solidFill>
                  <a:srgbClr val="2D2015"/>
                </a:solidFill>
                <a:latin typeface="Arial" panose="020B0604020202020204"/>
                <a:ea typeface="等线" panose="02010600030101010101" pitchFamily="2" charset="-122"/>
                <a:cs typeface="Arial" panose="020B0604020202020204" pitchFamily="34" charset="0"/>
              </a:rPr>
              <a:t> activation.</a:t>
            </a:r>
          </a:p>
          <a:p>
            <a:pPr marL="285750" indent="-285750" defTabSz="914400" eaLnBrk="0" fontAlgn="base" hangingPunct="0">
              <a:spcBef>
                <a:spcPts val="600"/>
              </a:spcBef>
              <a:spcAft>
                <a:spcPts val="600"/>
              </a:spcAft>
              <a:buSzPct val="100000"/>
              <a:buFont typeface="Calibri" panose="020F0502020204030204" pitchFamily="34" charset="0"/>
              <a:buChar char="‒"/>
              <a:defRPr/>
            </a:pPr>
            <a:r>
              <a:rPr lang="en-US" altLang="zh-CN" sz="1600" dirty="0">
                <a:solidFill>
                  <a:srgbClr val="2D2015"/>
                </a:solidFill>
                <a:latin typeface="Arial" panose="020B0604020202020204"/>
                <a:ea typeface="等线" panose="02010600030101010101" pitchFamily="2" charset="-122"/>
                <a:cs typeface="Arial" panose="020B0604020202020204" pitchFamily="34" charset="0"/>
              </a:rPr>
              <a:t>Reduce CSI-RS overhead, especially for 48, 64, and 128 CSI-RS ports, and we also supportive to reduce CSI-RS overhead for 8,16,32 port CSI-RS when it is used for beamformed CSI-RS cases.</a:t>
            </a:r>
          </a:p>
          <a:p>
            <a:pPr marL="285750" indent="-285750" defTabSz="914400" eaLnBrk="0" fontAlgn="base" hangingPunct="0">
              <a:spcBef>
                <a:spcPts val="600"/>
              </a:spcBef>
              <a:spcAft>
                <a:spcPts val="600"/>
              </a:spcAft>
              <a:buSzPct val="100000"/>
              <a:buFont typeface="Calibri" panose="020F0502020204030204" pitchFamily="34" charset="0"/>
              <a:buChar char="‒"/>
              <a:defRPr/>
            </a:pPr>
            <a:r>
              <a:rPr lang="en-US" altLang="zh-CN" sz="1600" dirty="0">
                <a:solidFill>
                  <a:srgbClr val="2D2015"/>
                </a:solidFill>
                <a:latin typeface="Arial" panose="020B0604020202020204"/>
                <a:ea typeface="等线" panose="02010600030101010101" pitchFamily="2" charset="-122"/>
                <a:cs typeface="Arial" panose="020B0604020202020204" pitchFamily="34" charset="0"/>
              </a:rPr>
              <a:t>The leftover issues for asymmetric DL </a:t>
            </a:r>
            <a:r>
              <a:rPr lang="en-US" altLang="zh-CN" sz="1600" dirty="0" err="1">
                <a:solidFill>
                  <a:srgbClr val="2D2015"/>
                </a:solidFill>
                <a:latin typeface="Arial" panose="020B0604020202020204"/>
                <a:ea typeface="等线" panose="02010600030101010101" pitchFamily="2" charset="-122"/>
                <a:cs typeface="Arial" panose="020B0604020202020204" pitchFamily="34" charset="0"/>
              </a:rPr>
              <a:t>sTRP</a:t>
            </a:r>
            <a:r>
              <a:rPr lang="en-US" altLang="zh-CN" sz="1600" dirty="0">
                <a:solidFill>
                  <a:srgbClr val="2D2015"/>
                </a:solidFill>
                <a:latin typeface="Arial" panose="020B0604020202020204"/>
                <a:ea typeface="等线" panose="02010600030101010101" pitchFamily="2" charset="-122"/>
                <a:cs typeface="Arial" panose="020B0604020202020204" pitchFamily="34" charset="0"/>
              </a:rPr>
              <a:t>/UL </a:t>
            </a:r>
            <a:r>
              <a:rPr lang="en-US" altLang="zh-CN" sz="1600" dirty="0" err="1">
                <a:solidFill>
                  <a:srgbClr val="2D2015"/>
                </a:solidFill>
                <a:latin typeface="Arial" panose="020B0604020202020204"/>
                <a:ea typeface="等线" panose="02010600030101010101" pitchFamily="2" charset="-122"/>
                <a:cs typeface="Arial" panose="020B0604020202020204" pitchFamily="34" charset="0"/>
              </a:rPr>
              <a:t>mTRP</a:t>
            </a:r>
            <a:r>
              <a:rPr lang="en-US" altLang="zh-CN" sz="1600" dirty="0">
                <a:solidFill>
                  <a:srgbClr val="2D2015"/>
                </a:solidFill>
                <a:latin typeface="Arial" panose="020B0604020202020204"/>
                <a:ea typeface="等线" panose="02010600030101010101" pitchFamily="2" charset="-122"/>
                <a:cs typeface="Arial" panose="020B0604020202020204" pitchFamily="34" charset="0"/>
              </a:rPr>
              <a:t>, i.e., </a:t>
            </a:r>
            <a:r>
              <a:rPr lang="en-US" altLang="zh-CN" sz="1600" dirty="0"/>
              <a:t>spatial filter/pathloss offset configuration and PRACH beam indication. </a:t>
            </a:r>
            <a:endParaRPr lang="en-US" altLang="zh-CN" sz="1600" dirty="0">
              <a:solidFill>
                <a:srgbClr val="2D2015"/>
              </a:solidFill>
              <a:latin typeface="Arial" panose="020B0604020202020204"/>
              <a:ea typeface="等线" panose="02010600030101010101" pitchFamily="2" charset="-122"/>
              <a:cs typeface="Arial" panose="020B0604020202020204" pitchFamily="34" charset="0"/>
            </a:endParaRPr>
          </a:p>
          <a:p>
            <a:pPr marL="285750" indent="-285750" defTabSz="914400" eaLnBrk="0" fontAlgn="base" hangingPunct="0">
              <a:spcBef>
                <a:spcPts val="600"/>
              </a:spcBef>
              <a:spcAft>
                <a:spcPts val="600"/>
              </a:spcAft>
              <a:buSzPct val="100000"/>
              <a:buFont typeface="Calibri" panose="020F0502020204030204" pitchFamily="34" charset="0"/>
              <a:buChar char="‒"/>
              <a:defRPr/>
            </a:pPr>
            <a:endParaRPr lang="en-US" altLang="zh-CN" sz="1600" dirty="0">
              <a:solidFill>
                <a:srgbClr val="2D2015"/>
              </a:solidFill>
              <a:latin typeface="Arial" panose="020B0604020202020204"/>
              <a:ea typeface="等线" panose="02010600030101010101" pitchFamily="2" charset="-122"/>
              <a:cs typeface="Arial" panose="020B0604020202020204" pitchFamily="34" charset="0"/>
            </a:endParaRPr>
          </a:p>
        </p:txBody>
      </p:sp>
      <p:sp>
        <p:nvSpPr>
          <p:cNvPr id="1170" name="副标题 1">
            <a:extLst>
              <a:ext uri="{FF2B5EF4-FFF2-40B4-BE49-F238E27FC236}">
                <a16:creationId xmlns:a16="http://schemas.microsoft.com/office/drawing/2014/main" id="{8345C4CE-C179-4E04-B178-EFB8812B7E58}"/>
              </a:ext>
            </a:extLst>
          </p:cNvPr>
          <p:cNvSpPr txBox="1">
            <a:spLocks/>
          </p:cNvSpPr>
          <p:nvPr/>
        </p:nvSpPr>
        <p:spPr>
          <a:xfrm>
            <a:off x="204284" y="53119"/>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000" b="1" dirty="0">
                <a:solidFill>
                  <a:srgbClr val="C00000"/>
                </a:solidFill>
                <a:cs typeface="Calibri" panose="020F0502020204030204" pitchFamily="34" charset="0"/>
              </a:rPr>
              <a:t>Views on other proposals</a:t>
            </a:r>
            <a:endParaRPr kumimoji="0" lang="en-US" altLang="zh-CN" sz="2000" b="1" i="0" u="none" strike="noStrike" kern="1200" cap="none" spc="0" normalizeH="0" baseline="0" noProof="0" dirty="0">
              <a:ln>
                <a:noFill/>
              </a:ln>
              <a:solidFill>
                <a:srgbClr val="C00000"/>
              </a:solidFill>
              <a:effectLst/>
              <a:uLnTx/>
              <a:uFillTx/>
              <a:latin typeface="Microsoft YaHei" panose="020B0503020204020204" pitchFamily="34" charset="-122"/>
              <a:ea typeface="Microsoft YaHei" panose="020B0503020204020204" pitchFamily="34" charset="-122"/>
              <a:cs typeface="Calibri" panose="020F0502020204030204" pitchFamily="34" charset="0"/>
            </a:endParaRPr>
          </a:p>
        </p:txBody>
      </p:sp>
      <p:sp>
        <p:nvSpPr>
          <p:cNvPr id="1194" name="文本框 1193">
            <a:extLst>
              <a:ext uri="{FF2B5EF4-FFF2-40B4-BE49-F238E27FC236}">
                <a16:creationId xmlns:a16="http://schemas.microsoft.com/office/drawing/2014/main" id="{C0829AE8-2D06-43C2-B13F-89E238B128EC}"/>
              </a:ext>
            </a:extLst>
          </p:cNvPr>
          <p:cNvSpPr txBox="1"/>
          <p:nvPr/>
        </p:nvSpPr>
        <p:spPr>
          <a:xfrm>
            <a:off x="475767" y="3986885"/>
            <a:ext cx="10577382" cy="1146468"/>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0" lvl="0" indent="0">
              <a:buNone/>
              <a:defRPr/>
            </a:pPr>
            <a:r>
              <a:rPr lang="en-US" altLang="zh-CN" sz="1800" kern="0" dirty="0">
                <a:solidFill>
                  <a:srgbClr val="C00000"/>
                </a:solidFill>
                <a:latin typeface="Arial" panose="020B0604020202020204"/>
              </a:rPr>
              <a:t>Proposal 3: </a:t>
            </a:r>
            <a:r>
              <a:rPr lang="en-US" altLang="zh-CN" sz="1600" dirty="0">
                <a:solidFill>
                  <a:schemeClr val="tx1"/>
                </a:solidFill>
                <a:latin typeface="+mn-lt"/>
                <a:ea typeface="+mn-ea"/>
                <a:cs typeface="+mn-cs"/>
              </a:rPr>
              <a:t>We are additionally positive for following proposals in Rel-20:</a:t>
            </a:r>
          </a:p>
          <a:p>
            <a:pPr marL="1657468" lvl="3" indent="-285750">
              <a:buFontTx/>
              <a:buChar char="-"/>
              <a:defRPr/>
            </a:pPr>
            <a:r>
              <a:rPr lang="en-US" altLang="zh-CN" sz="1600" b="1" dirty="0"/>
              <a:t>Early CSI-RS/SRS/CSI triggering.</a:t>
            </a:r>
          </a:p>
          <a:p>
            <a:pPr marL="1657468" lvl="3" indent="-285750">
              <a:buFontTx/>
              <a:buChar char="-"/>
              <a:defRPr/>
            </a:pPr>
            <a:r>
              <a:rPr lang="en-US" altLang="zh-CN" sz="1600" b="1" dirty="0"/>
              <a:t>CSI-RS overhead reduction.</a:t>
            </a:r>
          </a:p>
          <a:p>
            <a:pPr marL="1657468" lvl="3" indent="-285750">
              <a:buFontTx/>
              <a:buChar char="-"/>
              <a:defRPr/>
            </a:pPr>
            <a:r>
              <a:rPr lang="en-US" altLang="zh-CN" sz="1600" b="1" kern="0" dirty="0">
                <a:solidFill>
                  <a:srgbClr val="1D1D1A"/>
                </a:solidFill>
                <a:latin typeface="Arial" panose="020B0604020202020204"/>
                <a:ea typeface="等线" panose="02010600030101010101" pitchFamily="2" charset="-122"/>
                <a:cs typeface="Arial"/>
              </a:rPr>
              <a:t>Leftover issues for asymmetric DL </a:t>
            </a:r>
            <a:r>
              <a:rPr lang="en-US" altLang="zh-CN" sz="1600" b="1" kern="0" dirty="0" err="1">
                <a:solidFill>
                  <a:srgbClr val="1D1D1A"/>
                </a:solidFill>
                <a:latin typeface="Arial" panose="020B0604020202020204"/>
                <a:ea typeface="等线" panose="02010600030101010101" pitchFamily="2" charset="-122"/>
                <a:cs typeface="Arial"/>
              </a:rPr>
              <a:t>sTRP</a:t>
            </a:r>
            <a:r>
              <a:rPr lang="en-US" altLang="zh-CN" sz="1600" b="1" kern="0" dirty="0">
                <a:solidFill>
                  <a:srgbClr val="1D1D1A"/>
                </a:solidFill>
                <a:latin typeface="Arial" panose="020B0604020202020204"/>
                <a:ea typeface="等线" panose="02010600030101010101" pitchFamily="2" charset="-122"/>
                <a:cs typeface="Arial"/>
              </a:rPr>
              <a:t>/UL </a:t>
            </a:r>
            <a:r>
              <a:rPr lang="en-US" altLang="zh-CN" sz="1600" b="1" kern="0" dirty="0" err="1">
                <a:solidFill>
                  <a:srgbClr val="1D1D1A"/>
                </a:solidFill>
                <a:latin typeface="Arial" panose="020B0604020202020204"/>
                <a:ea typeface="等线" panose="02010600030101010101" pitchFamily="2" charset="-122"/>
                <a:cs typeface="Arial"/>
              </a:rPr>
              <a:t>mTRP</a:t>
            </a:r>
            <a:endParaRPr lang="en-US" altLang="zh-CN" sz="1600" b="1" kern="0" dirty="0">
              <a:solidFill>
                <a:srgbClr val="1D1D1A"/>
              </a:solidFill>
              <a:latin typeface="Arial" panose="020B0604020202020204"/>
              <a:ea typeface="等线" panose="02010600030101010101" pitchFamily="2" charset="-122"/>
              <a:cs typeface="Arial"/>
            </a:endParaRPr>
          </a:p>
        </p:txBody>
      </p:sp>
    </p:spTree>
    <p:extLst>
      <p:ext uri="{BB962C8B-B14F-4D97-AF65-F5344CB8AC3E}">
        <p14:creationId xmlns:p14="http://schemas.microsoft.com/office/powerpoint/2010/main" val="3171450578"/>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3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5.xml><?xml version="1.0" encoding="utf-8"?>
<a:theme xmlns:a="http://schemas.openxmlformats.org/drawingml/2006/main" name="1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none" rtlCol="0">
        <a:spAutoFit/>
      </a:bodyPr>
      <a:lstStyle>
        <a:defPPr algn="l">
          <a:lnSpc>
            <a:spcPts val="3440"/>
          </a:lnSpc>
          <a:defRPr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5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vert="horz" wrap="square" lIns="80142" tIns="40070" rIns="80142" bIns="40070" numCol="1" anchor="t" anchorCtr="0" compatLnSpc="1">
        <a:prstTxWarp prst="textNoShape">
          <a:avLst/>
        </a:prstTxWarp>
      </a:bodyPr>
      <a:lstStyle>
        <a:defPPr marR="0" algn="l" defTabSz="914400" rtl="0" eaLnBrk="0" fontAlgn="base" latinLnBrk="0" hangingPunct="0">
          <a:lnSpc>
            <a:spcPct val="140000"/>
          </a:lnSpc>
          <a:spcBef>
            <a:spcPct val="0"/>
          </a:spcBef>
          <a:spcAft>
            <a:spcPct val="0"/>
          </a:spcAft>
          <a:buClrTx/>
          <a:buSzPct val="100000"/>
          <a:buFont typeface="Wingdings" panose="05000000000000000000" pitchFamily="2" charset="2"/>
          <a:buChar char="u"/>
          <a:tabLst/>
          <a:defRPr kumimoji="0" sz="1999"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53301</TotalTime>
  <Words>2505</Words>
  <Application>Microsoft Office PowerPoint</Application>
  <PresentationFormat>Custom</PresentationFormat>
  <Paragraphs>325</Paragraphs>
  <Slides>15</Slides>
  <Notes>7</Notes>
  <HiddenSlides>0</HiddenSlides>
  <MMClips>0</MMClips>
  <ScaleCrop>false</ScaleCrop>
  <HeadingPairs>
    <vt:vector size="6" baseType="variant">
      <vt:variant>
        <vt:lpstr>Fonts Used</vt:lpstr>
      </vt:variant>
      <vt:variant>
        <vt:i4>11</vt:i4>
      </vt:variant>
      <vt:variant>
        <vt:lpstr>Theme</vt:lpstr>
      </vt:variant>
      <vt:variant>
        <vt:i4>6</vt:i4>
      </vt:variant>
      <vt:variant>
        <vt:lpstr>Slide Titles</vt:lpstr>
      </vt:variant>
      <vt:variant>
        <vt:i4>15</vt:i4>
      </vt:variant>
    </vt:vector>
  </HeadingPairs>
  <TitlesOfParts>
    <vt:vector size="32" baseType="lpstr">
      <vt:lpstr>.AppleSystemUIFont</vt:lpstr>
      <vt:lpstr>等线</vt:lpstr>
      <vt:lpstr>宋体</vt:lpstr>
      <vt:lpstr>Microsoft YaHei</vt:lpstr>
      <vt:lpstr>Microsoft YaHei</vt:lpstr>
      <vt:lpstr>Arial</vt:lpstr>
      <vt:lpstr>Calibri</vt:lpstr>
      <vt:lpstr>Cambria Math</vt:lpstr>
      <vt:lpstr>Times New Roman</vt:lpstr>
      <vt:lpstr>Verdana</vt:lpstr>
      <vt:lpstr>Wingdings</vt:lpstr>
      <vt:lpstr>封面页_图片版 </vt:lpstr>
      <vt:lpstr>章节页</vt:lpstr>
      <vt:lpstr>结束页</vt:lpstr>
      <vt:lpstr>3_章节页</vt:lpstr>
      <vt:lpstr>16_Chart page</vt:lpstr>
      <vt:lpstr>15_Custom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Huawei</cp:lastModifiedBy>
  <cp:revision>2877</cp:revision>
  <cp:lastPrinted>2024-12-03T10:25:12Z</cp:lastPrinted>
  <dcterms:created xsi:type="dcterms:W3CDTF">2020-08-28T08:44:19Z</dcterms:created>
  <dcterms:modified xsi:type="dcterms:W3CDTF">2025-06-02T10:37:16Z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(3)yVGHjRJ4mTXOcMhCb9dwKlPSnvYG8CuOrkkt+fKMZNDPtuVLnqWv+xaD4cDLroLnZIJyM/yL
kVrFhUwqtqHPdtoSgyRkDJoEpatrUPKxUwcCIwrxzaxVxB8RB2qCbYY1uDpEHmmGox7N2E3T
pksYyxSHn4WRZQ/+IjAtRMD0hTWCihswfVoCCGjfWODsXjWuxgs2Keiek7Vt9GkgLpjIxnQP
+5OaMNyGFJQVU8xHZn</vt:lpwstr>
  </property>
  <property fmtid="{D5CDD505-2E9C-101B-9397-08002B2CF9AE}" pid="3" name="_2015_ms_pID_7253431">
    <vt:lpwstr>8HVvl4x6oT/nXfqAhMRYeMu8bYgDUAKNN4Tswn4k4e+d+aeGJxxix0
Ex9MM08DzlIQaRl8mv/LSmVct9novPyTFstMLBVrZHjE+1Bb36tewMJLeJk8AyKfwubylHWG
c/Qi79aZXuZiRYKPW9SoJKVgnHjbFTGGl5mp776UDPRZ26Yoi0308+ApOiqHHvsahaD/yqQP
etj6Zaaz8FXWWXXgMCwl/9Xs7ebF62S90siv</vt:lpwstr>
  </property>
  <property fmtid="{D5CDD505-2E9C-101B-9397-08002B2CF9AE}" pid="4" name="_2015_ms_pID_7253432">
    <vt:lpwstr>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1732768443</vt:lpwstr>
  </property>
</Properties>
</file>