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0BEECF-863D-4572-AF7B-B313A2AEDFB3}" type="datetimeFigureOut">
              <a:rPr lang="en-IN" smtClean="0"/>
              <a:t>01-06-2025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0E280-C15C-4F8D-A8AD-16B1A97A36F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786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70E280-C15C-4F8D-A8AD-16B1A97A36FF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78311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66420-2DE9-C3CE-F476-68715AB42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8AC575-1D97-42B2-5F86-0439738EAD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6197FF-B0DB-B06D-81B3-7CD18D50C3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01-06-2025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206161-DD84-6D39-DA97-704C9F55FC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DB6CA-17AC-6CB3-498A-096FA6BD2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89850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2D0C2-1757-2A0E-E932-133BA767A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B18DA6-0F1C-C37A-78A2-CCA58FAD98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B86D1E-2E94-5DF5-E362-ADA0D0927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01-06-2025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61CC22-AECC-A271-966D-B3756202F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981C12-C366-517C-1B79-B947D540C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1674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554975-6771-2916-35AB-15C8E67302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65C71-AABD-3BD4-5AB8-2C4E56091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907A5B-313B-30BB-23BA-A6F46CC91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01-06-2025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CCF217-ADDF-A01B-ECEC-F36144D94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1E17EB-356B-C49E-DD99-CA9E8E8C2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90027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58FCB-B9EE-CF9E-AE90-B27090E62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95C2E-DADC-D764-87BF-04DC23AC4D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2A000D-4272-43A3-9392-9D877BC42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01-06-2025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4E2C2-CE3E-A6F2-81D2-5DB2CDF9F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B73D0-1D44-FD8B-8E25-244FB11C9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78426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5CB63-DFF0-B318-A707-0CCBA5B3F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487948-F348-C0B0-7892-60039C8A40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4DB1C-EE6D-BAE6-16B5-48E42E6CA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01-06-2025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B11F3-E543-2CF1-5871-77AA579E2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8E9A7D-B958-C57D-801D-5EF9C5B68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72935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8C2B6-F478-92E5-9643-BA8ABBA77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FB217A-58EB-D1F9-47CF-0F69A4C2E0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309DE1-4183-4015-AAF7-E9C177D7BC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357607-73F4-0723-58DB-001DF2B25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01-06-2025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3650C6-AF1E-0566-B0B1-381E4448C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FF31E2-0428-C1CB-AE83-1BABB81A7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38789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4734D-67C0-FD98-D999-B03A84302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6C9105-9C1C-FEDC-DC46-B9915A07A8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7FD1C-AAB2-9CA7-0650-069BF311AC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AE64B1-606A-038D-46FE-10B7F7B4E2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0CFEDF-B5BB-C321-A8D1-3785167DC8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41D39A6-2180-2EDA-BA4C-82C872043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01-06-2025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BCDC881-CFDA-397F-FD20-1F206B209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67CEBD-1CFB-656A-4196-AF3783A02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041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09F6EC-9232-758B-8133-90D87D017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F0FA58-E4DF-FFAC-1DE3-C23C9B8BC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01-06-2025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8D0105-7C18-25F0-6A21-32A714E90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51D9ED-8B61-9778-D22A-910068E4E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54012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B35D908-51D8-8FCC-420A-827F4F47F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01-06-2025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E969896-7BB6-B62B-7B72-64F598BE8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7E6B8-CFA2-5DA8-492E-854856511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97958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C6E82-9A79-62FC-5D27-38846AFEA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2B831-1EE8-FFE5-66A0-10DE73FAB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B4DE6E-1620-89C8-CDFF-9BAA4B4ACE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974FBE-D9C8-CA03-23C5-2A3D11BDF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01-06-2025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4CA25D-511B-C19F-7CE6-47B3E7DBC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24801E-9B2C-2F16-8888-03D4FDA7C6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4372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1B0BF-8022-E6E7-5275-51EEB4130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D00348-040F-9F1C-1527-F0503B8361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0BBF66-9F70-9724-AF41-33342E9318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07AD7B-E32A-9C2C-C050-A3A3AB9C5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95A5-047C-455E-A0C8-F0A6F416F79A}" type="datetimeFigureOut">
              <a:rPr lang="en-IN" smtClean="0"/>
              <a:t>01-06-2025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5157F0-7E7E-911C-60CC-37FB2BED9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D746C3-A662-00A8-8DF6-A9C7FDD7A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12513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D30FD5-D47E-607A-7195-1495C4B5E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3E9536-75B4-54EF-8BA8-0E4A48F9B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C1DE40-8C26-984C-5255-0EE7421EA0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395A5-047C-455E-A0C8-F0A6F416F79A}" type="datetimeFigureOut">
              <a:rPr lang="en-IN" smtClean="0"/>
              <a:t>01-06-2025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D5A3F-0F02-AD18-422A-84438EC8C5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5ED3EA-14EC-1719-FCA4-07DC24F874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9FD88-5738-4557-ADE0-EB6E0D2FDBDD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22186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2">
            <a:extLst>
              <a:ext uri="{FF2B5EF4-FFF2-40B4-BE49-F238E27FC236}">
                <a16:creationId xmlns:a16="http://schemas.microsoft.com/office/drawing/2014/main" id="{60AD71A4-AE9A-5C0D-CED4-EF033B789BEC}"/>
              </a:ext>
            </a:extLst>
          </p:cNvPr>
          <p:cNvSpPr txBox="1">
            <a:spLocks/>
          </p:cNvSpPr>
          <p:nvPr/>
        </p:nvSpPr>
        <p:spPr>
          <a:xfrm>
            <a:off x="124136" y="162036"/>
            <a:ext cx="5184576" cy="1083367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lang="en-US" altLang="ko-KR" sz="1400" b="1" kern="100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3GPP TSG RAN Meeting #108</a:t>
            </a:r>
          </a:p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ko-KR" sz="1400" b="1" spc="-100" dirty="0">
                <a:latin typeface="Arial" panose="020B0604020202020204" pitchFamily="34" charset="0"/>
                <a:cs typeface="Arial" pitchFamily="34" charset="0"/>
              </a:rPr>
              <a:t>Prague, Czech Republic, June 9-13, 2025</a:t>
            </a:r>
          </a:p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ko-KR" sz="1400" b="1" spc="-100" dirty="0">
                <a:latin typeface="Arial" panose="020B0604020202020204" pitchFamily="34" charset="0"/>
                <a:cs typeface="Arial" pitchFamily="34" charset="0"/>
              </a:rPr>
              <a:t>Agenda Item:  15.1.5</a:t>
            </a:r>
          </a:p>
          <a:p>
            <a:pPr marL="0" indent="0" fontAlgn="base">
              <a:spcAft>
                <a:spcPct val="0"/>
              </a:spcAft>
              <a:buFont typeface="Arial" pitchFamily="34" charset="0"/>
              <a:buNone/>
            </a:pPr>
            <a:r>
              <a:rPr kumimoji="1" lang="en-US" altLang="ko-KR" sz="1400" b="1" spc="-100" dirty="0">
                <a:latin typeface="Arial" panose="020B0604020202020204" pitchFamily="34" charset="0"/>
                <a:cs typeface="Arial" pitchFamily="34" charset="0"/>
              </a:rPr>
              <a:t>Document for: Discussion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862B81-8D89-DA3D-6674-07853CC7B6C1}"/>
              </a:ext>
            </a:extLst>
          </p:cNvPr>
          <p:cNvSpPr txBox="1">
            <a:spLocks/>
          </p:cNvSpPr>
          <p:nvPr/>
        </p:nvSpPr>
        <p:spPr>
          <a:xfrm>
            <a:off x="9575059" y="171672"/>
            <a:ext cx="2376264" cy="369326"/>
          </a:xfrm>
          <a:prstGeom prst="rect">
            <a:avLst/>
          </a:prstGeom>
        </p:spPr>
        <p:txBody>
          <a:bodyPr vert="horz" wrap="square" lIns="91434" tIns="45717" rIns="91434" bIns="45717" rtlCol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base">
              <a:spcAft>
                <a:spcPct val="0"/>
              </a:spcAft>
              <a:buFont typeface="Arial" pitchFamily="34" charset="0"/>
              <a:buNone/>
            </a:pPr>
            <a:r>
              <a:rPr lang="en-IN" sz="18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RP-251549</a:t>
            </a:r>
            <a:endParaRPr kumimoji="1" lang="en-US" altLang="ko-KR" sz="1800" b="1" spc="-100" dirty="0"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4" name="직사각형 11" descr="본 개체는 2019년 10월 SK텔레콤 Private Placement Group에서 제작한 문서에 포함된 개체입니다. 내부 커뮤니케이션이 아닌, 개인의 영리목적으로 이용을 금합니다.">
            <a:extLst>
              <a:ext uri="{FF2B5EF4-FFF2-40B4-BE49-F238E27FC236}">
                <a16:creationId xmlns:a16="http://schemas.microsoft.com/office/drawing/2014/main" id="{EDE78ACA-6BE4-F7EF-D91A-9A98E909E78C}"/>
              </a:ext>
            </a:extLst>
          </p:cNvPr>
          <p:cNvSpPr/>
          <p:nvPr/>
        </p:nvSpPr>
        <p:spPr bwMode="auto">
          <a:xfrm>
            <a:off x="1758230" y="2720001"/>
            <a:ext cx="8838599" cy="56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36000" tIns="46800" rIns="36000" bIns="46800" rtlCol="0" anchor="ctr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n-NO" sz="2800" b="1" i="0" dirty="0">
                <a:solidFill>
                  <a:srgbClr val="312E25"/>
                </a:solidFill>
                <a:effectLst/>
                <a:latin typeface="arial" panose="020B0604020202020204" pitchFamily="34" charset="0"/>
              </a:rPr>
              <a:t>Waveforms for NR NTN for Rel-20</a:t>
            </a:r>
            <a:endParaRPr lang="en-US" altLang="ko-KR" sz="2800" b="1" dirty="0">
              <a:solidFill>
                <a:srgbClr val="3A3A3A"/>
              </a:solidFill>
              <a:latin typeface="나눔스퀘어 ExtraBold" panose="020B0600000101010101" pitchFamily="50" charset="-127"/>
              <a:ea typeface="나눔스퀘어 ExtraBold" panose="020B0600000101010101" pitchFamily="50" charset="-127"/>
              <a:cs typeface="Tahoma" panose="020B0604030504040204" pitchFamily="34" charset="0"/>
            </a:endParaRPr>
          </a:p>
        </p:txBody>
      </p:sp>
      <p:sp>
        <p:nvSpPr>
          <p:cNvPr id="5" name="제목 3">
            <a:extLst>
              <a:ext uri="{FF2B5EF4-FFF2-40B4-BE49-F238E27FC236}">
                <a16:creationId xmlns:a16="http://schemas.microsoft.com/office/drawing/2014/main" id="{8B849F21-648E-4C2A-4F2E-FC4D15E9B2E0}"/>
              </a:ext>
            </a:extLst>
          </p:cNvPr>
          <p:cNvSpPr txBox="1">
            <a:spLocks/>
          </p:cNvSpPr>
          <p:nvPr/>
        </p:nvSpPr>
        <p:spPr>
          <a:xfrm>
            <a:off x="3922625" y="4242569"/>
            <a:ext cx="5054963" cy="19595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200" b="1" kern="120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altLang="ko-KR" sz="2000" dirty="0">
                <a:solidFill>
                  <a:srgbClr val="3A3A3A"/>
                </a:solidFill>
                <a:latin typeface="나눔스퀘어 ExtraBold" panose="020B0600000101010101" pitchFamily="50" charset="-127"/>
                <a:ea typeface="나눔스퀘어 ExtraBold" panose="020B0600000101010101" pitchFamily="50" charset="-127"/>
                <a:cs typeface="Tahoma" panose="020B0604030504040204" pitchFamily="34" charset="0"/>
              </a:rPr>
              <a:t>IIT, Kharagpur</a:t>
            </a:r>
          </a:p>
        </p:txBody>
      </p:sp>
    </p:spTree>
    <p:extLst>
      <p:ext uri="{BB962C8B-B14F-4D97-AF65-F5344CB8AC3E}">
        <p14:creationId xmlns:p14="http://schemas.microsoft.com/office/powerpoint/2010/main" val="1491369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3426FAF5-DA68-6C28-1DEF-B3A469B80C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2965"/>
            <a:ext cx="10515600" cy="4972051"/>
          </a:xfrm>
        </p:spPr>
        <p:txBody>
          <a:bodyPr>
            <a:normAutofit/>
          </a:bodyPr>
          <a:lstStyle/>
          <a:p>
            <a:r>
              <a:rPr lang="en-US" b="1" i="0" dirty="0">
                <a:solidFill>
                  <a:srgbClr val="404040"/>
                </a:solidFill>
                <a:effectLst/>
              </a:rPr>
              <a:t>Existing Waveforms:</a:t>
            </a:r>
          </a:p>
          <a:p>
            <a:r>
              <a:rPr lang="en-US" i="0" dirty="0">
                <a:solidFill>
                  <a:srgbClr val="404040"/>
                </a:solidFill>
                <a:effectLst/>
              </a:rPr>
              <a:t>Cyclic Prefix Orthogonal Frequency Division Multiplexing (CP-OFDM)</a:t>
            </a:r>
          </a:p>
          <a:p>
            <a:r>
              <a:rPr lang="en-US" i="0" dirty="0">
                <a:solidFill>
                  <a:srgbClr val="404040"/>
                </a:solidFill>
                <a:effectLst/>
              </a:rPr>
              <a:t>Discrete Fourier Transform-spread OFDM (DFT-s-OFDM)</a:t>
            </a:r>
          </a:p>
          <a:p>
            <a:endParaRPr lang="en-US" i="0" dirty="0">
              <a:solidFill>
                <a:srgbClr val="404040"/>
              </a:solidFill>
              <a:effectLst/>
            </a:endParaRPr>
          </a:p>
          <a:p>
            <a:r>
              <a:rPr lang="en-US" dirty="0">
                <a:solidFill>
                  <a:srgbClr val="404040"/>
                </a:solidFill>
              </a:rPr>
              <a:t>These waveforms are selected to retain the benefits of OFDM while ensuring backward compatibility with existing 5G NR terrestrial systems.</a:t>
            </a:r>
          </a:p>
          <a:p>
            <a:endParaRPr lang="en-IN" dirty="0">
              <a:solidFill>
                <a:srgbClr val="404040"/>
              </a:solidFill>
            </a:endParaRPr>
          </a:p>
          <a:p>
            <a:r>
              <a:rPr lang="en-US" dirty="0">
                <a:solidFill>
                  <a:srgbClr val="404040"/>
                </a:solidFill>
              </a:rPr>
              <a:t>These waveforms suffer performance loss in high mobility scenarios [LEO-SAT] due to high Doppler.</a:t>
            </a:r>
          </a:p>
          <a:p>
            <a:pPr marL="0" indent="0">
              <a:buNone/>
            </a:pPr>
            <a:endParaRPr lang="en-IN" sz="1800" b="1" i="1" u="none" strike="noStrike" baseline="0" dirty="0">
              <a:latin typeface="Arial" panose="020B0604020202020204" pitchFamily="34" charset="0"/>
            </a:endParaRPr>
          </a:p>
        </p:txBody>
      </p:sp>
      <p:sp>
        <p:nvSpPr>
          <p:cNvPr id="26" name="Title 25">
            <a:extLst>
              <a:ext uri="{FF2B5EF4-FFF2-40B4-BE49-F238E27FC236}">
                <a16:creationId xmlns:a16="http://schemas.microsoft.com/office/drawing/2014/main" id="{035F5E87-86E0-4564-E3B0-05F1C5031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2984"/>
            <a:ext cx="10515600" cy="914400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bg2">
                <a:lumMod val="10000"/>
              </a:schemeClr>
            </a:solidFill>
          </a:ln>
        </p:spPr>
        <p:txBody>
          <a:bodyPr>
            <a:normAutofit fontScale="90000"/>
          </a:bodyPr>
          <a:lstStyle/>
          <a:p>
            <a:br>
              <a:rPr lang="en-IN" dirty="0"/>
            </a:br>
            <a:r>
              <a:rPr lang="en-IN" dirty="0"/>
              <a:t>Waveforms for NR NTN for Rel-20             </a:t>
            </a:r>
            <a:r>
              <a:rPr lang="en-IN" sz="310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RP-251549</a:t>
            </a:r>
            <a:br>
              <a:rPr kumimoji="1" lang="en-US" altLang="ko-KR" sz="4400" spc="-100" dirty="0">
                <a:latin typeface="Arial" panose="020B0604020202020204" pitchFamily="34" charset="0"/>
                <a:cs typeface="Arial" pitchFamily="34" charset="0"/>
              </a:rPr>
            </a:b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503099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0C546-EA97-CD20-21FA-C5853B0454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18216"/>
          </a:xfrm>
          <a:solidFill>
            <a:schemeClr val="accent4">
              <a:lumMod val="20000"/>
              <a:lumOff val="80000"/>
            </a:schemeClr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/>
          <a:lstStyle/>
          <a:p>
            <a:r>
              <a:rPr lang="en-IN" dirty="0"/>
              <a:t>Proposal                                                  </a:t>
            </a:r>
            <a:r>
              <a:rPr lang="en-IN" sz="2800" dirty="0">
                <a:solidFill>
                  <a:srgbClr val="000000"/>
                </a:solidFill>
                <a:latin typeface="arial" panose="020B0604020202020204" pitchFamily="34" charset="0"/>
              </a:rPr>
              <a:t>RP-251549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4048CC-082C-E0A2-7D66-3C94B33CD4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7459"/>
            <a:ext cx="10515600" cy="4769504"/>
          </a:xfrm>
        </p:spPr>
        <p:txBody>
          <a:bodyPr/>
          <a:lstStyle/>
          <a:p>
            <a:r>
              <a:rPr lang="en-US" altLang="ko-KR" b="1" dirty="0">
                <a:solidFill>
                  <a:srgbClr val="404040"/>
                </a:solidFill>
                <a:sym typeface="Wingdings" panose="05000000000000000000" pitchFamily="2" charset="2"/>
              </a:rPr>
              <a:t>Proposal</a:t>
            </a:r>
            <a:r>
              <a:rPr lang="en-US" altLang="ko-KR" dirty="0">
                <a:solidFill>
                  <a:prstClr val="black"/>
                </a:solidFill>
                <a:latin typeface="Arial" panose="020B0604020202020204" pitchFamily="34" charset="0"/>
                <a:ea typeface="나눔스퀘어" panose="020B0600000101010101" pitchFamily="50" charset="-127"/>
                <a:cs typeface="Arial" panose="020B0604020202020204" pitchFamily="34" charset="0"/>
                <a:sym typeface="Wingdings" panose="05000000000000000000" pitchFamily="2" charset="2"/>
              </a:rPr>
              <a:t>: </a:t>
            </a:r>
            <a:r>
              <a:rPr lang="en-IN" dirty="0">
                <a:solidFill>
                  <a:srgbClr val="404040"/>
                </a:solidFill>
              </a:rPr>
              <a:t>Study new potential waveforms for NTN such as OTFS considering performance, complexity and backward compatibility</a:t>
            </a:r>
            <a:endParaRPr lang="en-IN" b="1" i="1" dirty="0">
              <a:solidFill>
                <a:srgbClr val="404040"/>
              </a:solidFill>
              <a:latin typeface="Arial" panose="020B0604020202020204" pitchFamily="34" charset="0"/>
            </a:endParaRPr>
          </a:p>
          <a:p>
            <a:endParaRPr lang="en-IN" b="1" i="1" dirty="0">
              <a:solidFill>
                <a:srgbClr val="404040"/>
              </a:solidFill>
              <a:latin typeface="Arial" panose="020B0604020202020204" pitchFamily="34" charset="0"/>
            </a:endParaRPr>
          </a:p>
          <a:p>
            <a:endParaRPr lang="en-IN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94238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120</Words>
  <Application>Microsoft Office PowerPoint</Application>
  <PresentationFormat>Widescreen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arial</vt:lpstr>
      <vt:lpstr>Calibri</vt:lpstr>
      <vt:lpstr>Calibri Light</vt:lpstr>
      <vt:lpstr>Wingdings</vt:lpstr>
      <vt:lpstr>나눔스퀘어 ExtraBold</vt:lpstr>
      <vt:lpstr>Office Theme</vt:lpstr>
      <vt:lpstr>PowerPoint Presentation</vt:lpstr>
      <vt:lpstr> Waveforms for NR NTN for Rel-20             RP-251549 </vt:lpstr>
      <vt:lpstr>Proposal                                                  RP-251549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Chaithanya Velampalli</dc:creator>
  <cp:lastModifiedBy>Chaithanya Velampalli</cp:lastModifiedBy>
  <cp:revision>6</cp:revision>
  <dcterms:created xsi:type="dcterms:W3CDTF">2025-05-31T10:07:26Z</dcterms:created>
  <dcterms:modified xsi:type="dcterms:W3CDTF">2025-06-01T14:05:12Z</dcterms:modified>
</cp:coreProperties>
</file>