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6" r:id="rId4"/>
    <p:sldMasterId id="2147483688" r:id="rId5"/>
  </p:sldMasterIdLst>
  <p:notesMasterIdLst>
    <p:notesMasterId r:id="rId13"/>
  </p:notesMasterIdLst>
  <p:handoutMasterIdLst>
    <p:handoutMasterId r:id="rId14"/>
  </p:handoutMasterIdLst>
  <p:sldIdLst>
    <p:sldId id="544" r:id="rId6"/>
    <p:sldId id="560" r:id="rId7"/>
    <p:sldId id="561" r:id="rId8"/>
    <p:sldId id="556" r:id="rId9"/>
    <p:sldId id="562" r:id="rId10"/>
    <p:sldId id="555" r:id="rId11"/>
    <p:sldId id="545" r:id="rId12"/>
  </p:sldIdLst>
  <p:sldSz cx="9144000" cy="5143500" type="screen16x9"/>
  <p:notesSz cx="7315200" cy="9601200"/>
  <p:defaultTextStyle>
    <a:defPPr>
      <a:defRPr lang="ja-JP"/>
    </a:defPPr>
    <a:lvl1pPr algn="l" defTabSz="815975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07988" indent="49213" algn="l" defTabSz="815975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815975" indent="98425" algn="l" defTabSz="815975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223963" indent="147638" algn="l" defTabSz="815975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631950" indent="196850" algn="l" defTabSz="815975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026">
          <p15:clr>
            <a:srgbClr val="A4A3A4"/>
          </p15:clr>
        </p15:guide>
        <p15:guide id="2" orient="horz" pos="169">
          <p15:clr>
            <a:srgbClr val="A4A3A4"/>
          </p15:clr>
        </p15:guide>
        <p15:guide id="3" orient="horz" pos="426">
          <p15:clr>
            <a:srgbClr val="A4A3A4"/>
          </p15:clr>
        </p15:guide>
        <p15:guide id="4" orient="horz" pos="2946">
          <p15:clr>
            <a:srgbClr val="A4A3A4"/>
          </p15:clr>
        </p15:guide>
        <p15:guide id="5" orient="horz" pos="531">
          <p15:clr>
            <a:srgbClr val="A4A3A4"/>
          </p15:clr>
        </p15:guide>
        <p15:guide id="6" orient="horz" pos="1620">
          <p15:clr>
            <a:srgbClr val="A4A3A4"/>
          </p15:clr>
        </p15:guide>
        <p15:guide id="7" pos="2880">
          <p15:clr>
            <a:srgbClr val="A4A3A4"/>
          </p15:clr>
        </p15:guide>
        <p15:guide id="8" pos="204">
          <p15:clr>
            <a:srgbClr val="A4A3A4"/>
          </p15:clr>
        </p15:guide>
        <p15:guide id="9" pos="331">
          <p15:clr>
            <a:srgbClr val="A4A3A4"/>
          </p15:clr>
        </p15:guide>
        <p15:guide id="10" pos="5420">
          <p15:clr>
            <a:srgbClr val="A4A3A4"/>
          </p15:clr>
        </p15:guide>
        <p15:guide id="11" pos="555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107E912-AE23-9E0A-3233-7EDEB5B4CB00}" name="Koulakiotis, Dimitris" initials="KD" userId="S::dimitris.koulakiotis1@sony.com::bd58bc7c-8370-483b-a89b-ad5b31efc855" providerId="AD"/>
  <p188:author id="{F8DAC514-8230-894C-AA50-A0FD307D9E32}" name="Basuki Priyanto" initials="BP" userId="Basuki Priyanto" providerId="None"/>
  <p188:author id="{69F8D883-E6F0-42CA-B0D1-D1BDFF21D98C}" name="Atungsiri, Samuel" initials="AS" userId="S::sam.atungsiri@sony.com::d0e9d85e-683b-421c-b7b7-7caa046c85a5" providerId="AD"/>
  <p188:author id="{42400494-563B-2027-EA93-B12BC32A926A}" name="Beale, Martin" initials="BM" userId="S::Martin.Beale@sony.com::8945cf5c-0130-4fa6-bc76-ea461815c29b" providerId="AD"/>
  <p188:author id="{27B737DD-11D3-70EA-0989-B4082E4272EC}" name="Koulakiotis, Dimitris" initials="KD" userId="S::Dimitris.Koulakiotis1@sony.com::bd58bc7c-8370-483b-a89b-ad5b31efc855" providerId="AD"/>
  <p188:author id="{8A039BE4-E120-5144-A2CC-E7D004FBD180}" name="Zhao, Kun" initials="ZK" userId="S::kun.1.zhao@sony.com::ac952118-12e0-4b64-b257-47a78f11348b" providerId="AD"/>
  <p188:author id="{7C2F82E7-F7E9-2069-7ECC-E8B69E4F1516}" name="Zhao, Kun" initials="ZK" userId="S::Kun.1.Zhao@sony.com::ac952118-12e0-4b64-b257-47a78f11348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C8C8C8"/>
    <a:srgbClr val="003366"/>
    <a:srgbClr val="2E6CB8"/>
    <a:srgbClr val="2A63A8"/>
    <a:srgbClr val="FFFF99"/>
    <a:srgbClr val="275C9D"/>
    <a:srgbClr val="646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94402C-7EB5-4D18-AEBE-717E79E0B220}" v="27" dt="2025-06-02T12:49:03.182"/>
    <p1510:client id="{F6226F2A-4C0E-46AB-AC23-AB4F471D46C2}" v="2" dt="2025-06-02T15:03:58.1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2304" y="76"/>
      </p:cViewPr>
      <p:guideLst>
        <p:guide orient="horz" pos="3026"/>
        <p:guide orient="horz" pos="169"/>
        <p:guide orient="horz" pos="426"/>
        <p:guide orient="horz" pos="2946"/>
        <p:guide orient="horz" pos="531"/>
        <p:guide orient="horz" pos="1620"/>
        <p:guide pos="2880"/>
        <p:guide pos="204"/>
        <p:guide pos="331"/>
        <p:guide pos="5420"/>
        <p:guide pos="555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ao, Kun" userId="ac952118-12e0-4b64-b257-47a78f11348b" providerId="ADAL" clId="{F6226F2A-4C0E-46AB-AC23-AB4F471D46C2}"/>
    <pc:docChg chg="undo custSel modSld">
      <pc:chgData name="Zhao, Kun" userId="ac952118-12e0-4b64-b257-47a78f11348b" providerId="ADAL" clId="{F6226F2A-4C0E-46AB-AC23-AB4F471D46C2}" dt="2025-06-02T15:05:10.872" v="93" actId="20577"/>
      <pc:docMkLst>
        <pc:docMk/>
      </pc:docMkLst>
      <pc:sldChg chg="addSp delSp modSp mod">
        <pc:chgData name="Zhao, Kun" userId="ac952118-12e0-4b64-b257-47a78f11348b" providerId="ADAL" clId="{F6226F2A-4C0E-46AB-AC23-AB4F471D46C2}" dt="2025-06-02T15:05:10.872" v="93" actId="20577"/>
        <pc:sldMkLst>
          <pc:docMk/>
          <pc:sldMk cId="3838264677" sldId="556"/>
        </pc:sldMkLst>
        <pc:spChg chg="mod">
          <ac:chgData name="Zhao, Kun" userId="ac952118-12e0-4b64-b257-47a78f11348b" providerId="ADAL" clId="{F6226F2A-4C0E-46AB-AC23-AB4F471D46C2}" dt="2025-06-02T15:05:10.872" v="93" actId="20577"/>
          <ac:spMkLst>
            <pc:docMk/>
            <pc:sldMk cId="3838264677" sldId="556"/>
            <ac:spMk id="3" creationId="{C190CD29-5E82-8D9E-F22B-DE06E882481B}"/>
          </ac:spMkLst>
        </pc:spChg>
        <pc:spChg chg="add del mod">
          <ac:chgData name="Zhao, Kun" userId="ac952118-12e0-4b64-b257-47a78f11348b" providerId="ADAL" clId="{F6226F2A-4C0E-46AB-AC23-AB4F471D46C2}" dt="2025-06-02T15:04:16.881" v="67" actId="478"/>
          <ac:spMkLst>
            <pc:docMk/>
            <pc:sldMk cId="3838264677" sldId="556"/>
            <ac:spMk id="5" creationId="{025C2026-7357-4A0E-C086-84D7E32DEC40}"/>
          </ac:spMkLst>
        </pc:spChg>
        <pc:spChg chg="add del mod">
          <ac:chgData name="Zhao, Kun" userId="ac952118-12e0-4b64-b257-47a78f11348b" providerId="ADAL" clId="{F6226F2A-4C0E-46AB-AC23-AB4F471D46C2}" dt="2025-06-02T15:04:15.185" v="66" actId="478"/>
          <ac:spMkLst>
            <pc:docMk/>
            <pc:sldMk cId="3838264677" sldId="556"/>
            <ac:spMk id="6" creationId="{58CAF126-18AD-6928-20F5-FB4D1AEF7456}"/>
          </ac:spMkLst>
        </pc:spChg>
        <pc:spChg chg="mod">
          <ac:chgData name="Zhao, Kun" userId="ac952118-12e0-4b64-b257-47a78f11348b" providerId="ADAL" clId="{F6226F2A-4C0E-46AB-AC23-AB4F471D46C2}" dt="2025-06-02T15:04:10.910" v="65" actId="1076"/>
          <ac:spMkLst>
            <pc:docMk/>
            <pc:sldMk cId="3838264677" sldId="556"/>
            <ac:spMk id="18" creationId="{9DE0B5EA-7508-D68E-3384-4E2479C944E2}"/>
          </ac:spMkLst>
        </pc:spChg>
        <pc:spChg chg="mod">
          <ac:chgData name="Zhao, Kun" userId="ac952118-12e0-4b64-b257-47a78f11348b" providerId="ADAL" clId="{F6226F2A-4C0E-46AB-AC23-AB4F471D46C2}" dt="2025-06-02T15:04:10.910" v="65" actId="1076"/>
          <ac:spMkLst>
            <pc:docMk/>
            <pc:sldMk cId="3838264677" sldId="556"/>
            <ac:spMk id="20" creationId="{5CE749B5-17CA-1F79-E6DE-F9E4E5244542}"/>
          </ac:spMkLst>
        </pc:spChg>
      </pc:sldChg>
    </pc:docChg>
  </pc:docChgLst>
  <pc:docChgLst>
    <pc:chgData name="Zhao, Kun" userId="ac952118-12e0-4b64-b257-47a78f11348b" providerId="ADAL" clId="{051E870F-3F7E-4FDC-9044-24250F185DA9}"/>
    <pc:docChg chg="custSel modSld">
      <pc:chgData name="Zhao, Kun" userId="ac952118-12e0-4b64-b257-47a78f11348b" providerId="ADAL" clId="{051E870F-3F7E-4FDC-9044-24250F185DA9}" dt="2025-06-02T12:40:11.582" v="16"/>
      <pc:docMkLst>
        <pc:docMk/>
      </pc:docMkLst>
      <pc:sldChg chg="modSp mod">
        <pc:chgData name="Zhao, Kun" userId="ac952118-12e0-4b64-b257-47a78f11348b" providerId="ADAL" clId="{051E870F-3F7E-4FDC-9044-24250F185DA9}" dt="2025-06-02T12:40:08.693" v="15"/>
        <pc:sldMkLst>
          <pc:docMk/>
          <pc:sldMk cId="3838264677" sldId="556"/>
        </pc:sldMkLst>
        <pc:spChg chg="mod">
          <ac:chgData name="Zhao, Kun" userId="ac952118-12e0-4b64-b257-47a78f11348b" providerId="ADAL" clId="{051E870F-3F7E-4FDC-9044-24250F185DA9}" dt="2025-06-02T12:40:08.693" v="15"/>
          <ac:spMkLst>
            <pc:docMk/>
            <pc:sldMk cId="3838264677" sldId="556"/>
            <ac:spMk id="2" creationId="{D8F9C836-C713-C49B-3E37-F9B38A43A0FE}"/>
          </ac:spMkLst>
        </pc:spChg>
      </pc:sldChg>
      <pc:sldChg chg="modSp mod">
        <pc:chgData name="Zhao, Kun" userId="ac952118-12e0-4b64-b257-47a78f11348b" providerId="ADAL" clId="{051E870F-3F7E-4FDC-9044-24250F185DA9}" dt="2025-06-02T12:40:04.534" v="14" actId="20577"/>
        <pc:sldMkLst>
          <pc:docMk/>
          <pc:sldMk cId="4163552526" sldId="561"/>
        </pc:sldMkLst>
        <pc:spChg chg="mod">
          <ac:chgData name="Zhao, Kun" userId="ac952118-12e0-4b64-b257-47a78f11348b" providerId="ADAL" clId="{051E870F-3F7E-4FDC-9044-24250F185DA9}" dt="2025-06-02T12:40:04.534" v="14" actId="20577"/>
          <ac:spMkLst>
            <pc:docMk/>
            <pc:sldMk cId="4163552526" sldId="561"/>
            <ac:spMk id="2" creationId="{5B504A66-7A11-2A25-00D2-67A6A213429E}"/>
          </ac:spMkLst>
        </pc:spChg>
      </pc:sldChg>
      <pc:sldChg chg="modSp mod">
        <pc:chgData name="Zhao, Kun" userId="ac952118-12e0-4b64-b257-47a78f11348b" providerId="ADAL" clId="{051E870F-3F7E-4FDC-9044-24250F185DA9}" dt="2025-06-02T12:40:11.582" v="16"/>
        <pc:sldMkLst>
          <pc:docMk/>
          <pc:sldMk cId="232253979" sldId="562"/>
        </pc:sldMkLst>
        <pc:spChg chg="mod">
          <ac:chgData name="Zhao, Kun" userId="ac952118-12e0-4b64-b257-47a78f11348b" providerId="ADAL" clId="{051E870F-3F7E-4FDC-9044-24250F185DA9}" dt="2025-06-02T12:40:11.582" v="16"/>
          <ac:spMkLst>
            <pc:docMk/>
            <pc:sldMk cId="232253979" sldId="562"/>
            <ac:spMk id="2" creationId="{B0CD5CF8-D722-F4CF-421A-8186CAD47E0D}"/>
          </ac:spMkLst>
        </pc:spChg>
      </pc:sldChg>
    </pc:docChg>
  </pc:docChgLst>
  <pc:docChgLst>
    <pc:chgData name="Koulakiotis, Dimitris" userId="S::dimitris.koulakiotis1@sony.com::bd58bc7c-8370-483b-a89b-ad5b31efc855" providerId="AD" clId="Web-{B994402C-7EB5-4D18-AEBE-717E79E0B220}"/>
    <pc:docChg chg="modSld">
      <pc:chgData name="Koulakiotis, Dimitris" userId="S::dimitris.koulakiotis1@sony.com::bd58bc7c-8370-483b-a89b-ad5b31efc855" providerId="AD" clId="Web-{B994402C-7EB5-4D18-AEBE-717E79E0B220}" dt="2025-06-02T12:49:03.182" v="26" actId="20577"/>
      <pc:docMkLst>
        <pc:docMk/>
      </pc:docMkLst>
      <pc:sldChg chg="modSp">
        <pc:chgData name="Koulakiotis, Dimitris" userId="S::dimitris.koulakiotis1@sony.com::bd58bc7c-8370-483b-a89b-ad5b31efc855" providerId="AD" clId="Web-{B994402C-7EB5-4D18-AEBE-717E79E0B220}" dt="2025-06-02T12:49:03.182" v="26" actId="20577"/>
        <pc:sldMkLst>
          <pc:docMk/>
          <pc:sldMk cId="3904521913" sldId="560"/>
        </pc:sldMkLst>
        <pc:spChg chg="mod">
          <ac:chgData name="Koulakiotis, Dimitris" userId="S::dimitris.koulakiotis1@sony.com::bd58bc7c-8370-483b-a89b-ad5b31efc855" providerId="AD" clId="Web-{B994402C-7EB5-4D18-AEBE-717E79E0B220}" dt="2025-06-02T12:49:03.182" v="26" actId="20577"/>
          <ac:spMkLst>
            <pc:docMk/>
            <pc:sldMk cId="3904521913" sldId="560"/>
            <ac:spMk id="3" creationId="{135C0786-ED49-B436-3FEB-D6BEA2B8217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7FC3D64F-D0A6-4048-A766-DD8250E8173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1554CF8-2B8D-444D-81D5-74570108FA5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002" y="0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98E7AE08-0E7D-42C6-ACBC-9D3766F5EFAF}" type="datetimeFigureOut">
              <a:rPr lang="ja-JP" altLang="en-US" smtClean="0"/>
              <a:pPr>
                <a:defRPr/>
              </a:pPr>
              <a:t>2025/6/2</a:t>
            </a:fld>
            <a:endParaRPr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9B08B0C-A426-4C71-882E-6F6109C4FC6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119299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5DAEA31-E759-49ED-9008-D057FFA6BC4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002" y="9119299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4D8DF0-A768-40C6-AED6-85BB49C328A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7926BEEC-602D-4551-BADE-894D5BD392E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B65BCF4-4591-443A-A7DA-D54552BFA8A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143002" y="0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6A7DC154-9AE7-4BD2-8E66-917E1C503F9E}" type="datetimeFigureOut">
              <a:rPr lang="ja-JP" altLang="en-US" smtClean="0"/>
              <a:pPr>
                <a:defRPr/>
              </a:pPr>
              <a:t>2025/6/2</a:t>
            </a:fld>
            <a:endParaRPr lang="ja-JP" altLang="en-US"/>
          </a:p>
        </p:txBody>
      </p:sp>
      <p:sp>
        <p:nvSpPr>
          <p:cNvPr id="4" name="スライド イメージ プレースホルダー 3">
            <a:extLst>
              <a:ext uri="{FF2B5EF4-FFF2-40B4-BE49-F238E27FC236}">
                <a16:creationId xmlns:a16="http://schemas.microsoft.com/office/drawing/2014/main" id="{55CAA45E-F9AB-4990-9595-9D8BD62CDE3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19138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>
            <a:extLst>
              <a:ext uri="{FF2B5EF4-FFF2-40B4-BE49-F238E27FC236}">
                <a16:creationId xmlns:a16="http://schemas.microsoft.com/office/drawing/2014/main" id="{758DD2A3-40DB-46E5-9F89-3195643BB2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31520" y="4561184"/>
            <a:ext cx="5852160" cy="432023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D4DA216-752E-4D95-AD7F-E977F4AEBEE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1" y="9119299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302F8B5-69A2-4212-AD2F-4219841997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143002" y="9119299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E37CB15-C7C2-42C7-B12C-FEC4DDCA69F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684213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1pPr>
    <a:lvl2pPr marL="341313" algn="l" defTabSz="684213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684213" algn="l" defTabSz="684213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027113" algn="l" defTabSz="684213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370013" algn="l" defTabSz="684213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1713128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6pPr>
    <a:lvl7pPr marL="2055754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7pPr>
    <a:lvl8pPr marL="2398380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8pPr>
    <a:lvl9pPr marL="2741005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538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Gray Titlepage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3">
            <a:extLst>
              <a:ext uri="{FF2B5EF4-FFF2-40B4-BE49-F238E27FC236}">
                <a16:creationId xmlns:a16="http://schemas.microsoft.com/office/drawing/2014/main" id="{FE27D27F-1C42-4D35-A135-B4B107C865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3" y="227013"/>
            <a:ext cx="107791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テキスト プレースホルダー 2"/>
          <p:cNvSpPr>
            <a:spLocks noGrp="1"/>
          </p:cNvSpPr>
          <p:nvPr>
            <p:ph type="body" sz="quarter" idx="14"/>
          </p:nvPr>
        </p:nvSpPr>
        <p:spPr>
          <a:xfrm>
            <a:off x="541172" y="1491881"/>
            <a:ext cx="8062848" cy="43209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ja-JP"/>
              <a:t>Click to edit Master text styles</a:t>
            </a:r>
          </a:p>
        </p:txBody>
      </p:sp>
      <p:sp>
        <p:nvSpPr>
          <p:cNvPr id="20" name="テキスト プレースホルダー 2"/>
          <p:cNvSpPr>
            <a:spLocks noGrp="1"/>
          </p:cNvSpPr>
          <p:nvPr>
            <p:ph type="body" sz="quarter" idx="12"/>
          </p:nvPr>
        </p:nvSpPr>
        <p:spPr>
          <a:xfrm>
            <a:off x="539982" y="4300104"/>
            <a:ext cx="8064037" cy="153888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ja-JP"/>
              <a:t>Click to edit Master text styles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/>
          </p:nvPr>
        </p:nvSpPr>
        <p:spPr>
          <a:xfrm>
            <a:off x="539982" y="4569161"/>
            <a:ext cx="8064037" cy="10772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7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ja-JP"/>
              <a:t>Click to edit Master text styles</a:t>
            </a:r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15"/>
          </p:nvPr>
        </p:nvSpPr>
        <p:spPr>
          <a:xfrm>
            <a:off x="541172" y="2186468"/>
            <a:ext cx="8062848" cy="230779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500">
                <a:solidFill>
                  <a:schemeClr val="bg1"/>
                </a:solidFill>
              </a:defRPr>
            </a:lvl1pPr>
            <a:lvl2pPr marL="408170" indent="0" algn="l">
              <a:buNone/>
              <a:defRPr/>
            </a:lvl2pPr>
          </a:lstStyle>
          <a:p>
            <a:pPr lvl="0"/>
            <a:r>
              <a:rPr lang="en-US" altLang="ja-JP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80996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16">
            <a:extLst>
              <a:ext uri="{FF2B5EF4-FFF2-40B4-BE49-F238E27FC236}">
                <a16:creationId xmlns:a16="http://schemas.microsoft.com/office/drawing/2014/main" id="{F577CD52-405E-4414-9F05-30293174A605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5" tIns="34263" rIns="68525" bIns="34263" anchor="ctr"/>
          <a:lstStyle/>
          <a:p>
            <a:pPr algn="ctr" eaLnBrk="1" hangingPunct="1">
              <a:defRPr/>
            </a:pPr>
            <a:r>
              <a:rPr lang="en-US" altLang="ja-JP">
                <a:solidFill>
                  <a:srgbClr val="FFFFFF"/>
                </a:solidFill>
                <a:ea typeface="ＭＳ Ｐゴシック" pitchFamily="34" charset="-128"/>
                <a:cs typeface="Arial" charset="0"/>
              </a:rPr>
              <a:t>c</a:t>
            </a:r>
            <a:endParaRPr lang="ja-JP" altLang="en-US">
              <a:solidFill>
                <a:srgbClr val="FFFFFF"/>
              </a:solidFill>
              <a:ea typeface="ＭＳ Ｐゴシック" pitchFamily="34" charset="-128"/>
              <a:cs typeface="Arial" charset="0"/>
            </a:endParaRPr>
          </a:p>
        </p:txBody>
      </p:sp>
      <p:sp>
        <p:nvSpPr>
          <p:cNvPr id="5" name="正方形/長方形 15">
            <a:extLst>
              <a:ext uri="{FF2B5EF4-FFF2-40B4-BE49-F238E27FC236}">
                <a16:creationId xmlns:a16="http://schemas.microsoft.com/office/drawing/2014/main" id="{3350C5A1-C0F6-4EF8-B3B2-1E08D844DE4D}"/>
              </a:ext>
            </a:extLst>
          </p:cNvPr>
          <p:cNvSpPr/>
          <p:nvPr userDrawn="1"/>
        </p:nvSpPr>
        <p:spPr>
          <a:xfrm>
            <a:off x="0" y="4819650"/>
            <a:ext cx="9144000" cy="32385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25" tIns="34263" rIns="68525" bIns="34263" anchor="ctr"/>
          <a:lstStyle/>
          <a:p>
            <a:pPr algn="ctr" eaLnBrk="1" hangingPunct="1">
              <a:defRPr/>
            </a:pPr>
            <a:endParaRPr lang="ja-JP" altLang="en-US" sz="700">
              <a:solidFill>
                <a:srgbClr val="FFFFFF"/>
              </a:solidFill>
              <a:ea typeface="ＭＳ Ｐゴシック" pitchFamily="34" charset="-128"/>
              <a:cs typeface="Arial" charset="0"/>
            </a:endParaRPr>
          </a:p>
        </p:txBody>
      </p:sp>
      <p:cxnSp>
        <p:nvCxnSpPr>
          <p:cNvPr id="6" name="直線コネクタ 17">
            <a:extLst>
              <a:ext uri="{FF2B5EF4-FFF2-40B4-BE49-F238E27FC236}">
                <a16:creationId xmlns:a16="http://schemas.microsoft.com/office/drawing/2014/main" id="{9466B02E-E1F5-4FE8-B5F8-A9322CE26B12}"/>
              </a:ext>
            </a:extLst>
          </p:cNvPr>
          <p:cNvCxnSpPr/>
          <p:nvPr userDrawn="1"/>
        </p:nvCxnSpPr>
        <p:spPr>
          <a:xfrm>
            <a:off x="1412875" y="4900613"/>
            <a:ext cx="0" cy="161925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図 12">
            <a:extLst>
              <a:ext uri="{FF2B5EF4-FFF2-40B4-BE49-F238E27FC236}">
                <a16:creationId xmlns:a16="http://schemas.microsoft.com/office/drawing/2014/main" id="{FBCF5E40-EEEF-4962-9DEA-7D4253921D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4887913"/>
            <a:ext cx="785812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8F6D8A46-3AF6-4BF9-9235-390264E456C5}"/>
              </a:ext>
            </a:extLst>
          </p:cNvPr>
          <p:cNvSpPr txBox="1">
            <a:spLocks/>
          </p:cNvSpPr>
          <p:nvPr userDrawn="1"/>
        </p:nvSpPr>
        <p:spPr>
          <a:xfrm>
            <a:off x="2252663" y="4900613"/>
            <a:ext cx="3640137" cy="1619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800">
                <a:ea typeface="MS PGothic" panose="020B0600070205080204" pitchFamily="34" charset="-128"/>
              </a:rPr>
              <a:t>Sony Group Corporation, Sony Corp and Sony Europe B.V.</a:t>
            </a:r>
            <a:endParaRPr lang="ja-JP" altLang="en-US" sz="800">
              <a:ea typeface="MS PGothic" panose="020B0600070205080204" pitchFamily="34" charset="-128"/>
            </a:endParaRPr>
          </a:p>
        </p:txBody>
      </p:sp>
      <p:sp>
        <p:nvSpPr>
          <p:cNvPr id="9" name="スライド番号プレースホルダー 4">
            <a:extLst>
              <a:ext uri="{FF2B5EF4-FFF2-40B4-BE49-F238E27FC236}">
                <a16:creationId xmlns:a16="http://schemas.microsoft.com/office/drawing/2014/main" id="{B1C70852-2FD5-4208-BBB6-F5A7319E7CD9}"/>
              </a:ext>
            </a:extLst>
          </p:cNvPr>
          <p:cNvSpPr txBox="1">
            <a:spLocks/>
          </p:cNvSpPr>
          <p:nvPr userDrawn="1"/>
        </p:nvSpPr>
        <p:spPr>
          <a:xfrm>
            <a:off x="1065213" y="4906963"/>
            <a:ext cx="215900" cy="149225"/>
          </a:xfrm>
          <a:prstGeom prst="rect">
            <a:avLst/>
          </a:prstGeom>
        </p:spPr>
        <p:txBody>
          <a:bodyPr lIns="0" tIns="0" rIns="0" bIns="0" anchor="ctr"/>
          <a:lstStyle>
            <a:lvl1pPr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49C1AC50-17D7-4F04-A469-D7B3151D1E89}" type="slidenum">
              <a:rPr lang="ja-JP" altLang="en-US" sz="700" smtClean="0">
                <a:solidFill>
                  <a:srgbClr val="FFFFFF"/>
                </a:solidFill>
                <a:latin typeface="SST" panose="020B0504030504020204" pitchFamily="34" charset="0"/>
                <a:ea typeface="MS PGothic" panose="020B0600070205080204" pitchFamily="34" charset="-128"/>
              </a:rPr>
              <a:pPr algn="r" eaLnBrk="1" hangingPunct="1">
                <a:defRPr/>
              </a:pPr>
              <a:t>‹#›</a:t>
            </a:fld>
            <a:endParaRPr lang="ja-JP" altLang="en-US" sz="700">
              <a:solidFill>
                <a:srgbClr val="FFFFFF"/>
              </a:solidFill>
              <a:latin typeface="SST" panose="020B0504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01F2EF61-5EC5-4FC0-AC4E-2A0D3BFB0129}"/>
              </a:ext>
            </a:extLst>
          </p:cNvPr>
          <p:cNvSpPr txBox="1">
            <a:spLocks/>
          </p:cNvSpPr>
          <p:nvPr userDrawn="1"/>
        </p:nvSpPr>
        <p:spPr bwMode="auto">
          <a:xfrm>
            <a:off x="6015038" y="4900613"/>
            <a:ext cx="2157412" cy="161925"/>
          </a:xfrm>
          <a:prstGeom prst="rect">
            <a:avLst/>
          </a:prstGeom>
          <a:noFill/>
          <a:ln>
            <a:noFill/>
          </a:ln>
        </p:spPr>
        <p:txBody>
          <a:bodyPr lIns="53957" tIns="0" rIns="53957" bIns="0" anchor="ctr"/>
          <a:lstStyle>
            <a:lvl1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0891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5463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0035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4607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endParaRPr lang="en-US" altLang="ja-JP" sz="700">
              <a:solidFill>
                <a:schemeClr val="bg1"/>
              </a:solidFill>
              <a:latin typeface="SST" pitchFamily="34" charset="0"/>
              <a:ea typeface="SST Japanese Pro Regular" pitchFamily="34" charset="-128"/>
              <a:cs typeface="メイリオ" pitchFamily="34" charset="-128"/>
            </a:endParaRPr>
          </a:p>
        </p:txBody>
      </p: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323513" y="270210"/>
            <a:ext cx="8495785" cy="40471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100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539981" y="810629"/>
            <a:ext cx="8064038" cy="3873396"/>
          </a:xfrm>
          <a:prstGeom prst="rect">
            <a:avLst/>
          </a:prstGeom>
        </p:spPr>
        <p:txBody>
          <a:bodyPr lIns="0" tIns="0" rIns="0" bIns="0"/>
          <a:lstStyle>
            <a:lvl1pPr marL="161870" indent="-161870">
              <a:lnSpc>
                <a:spcPct val="10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 marL="323741" indent="-161870">
              <a:lnSpc>
                <a:spcPct val="10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◦"/>
              <a:defRPr sz="15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 marL="485611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‐"/>
              <a:defRPr sz="15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 marL="647482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≫"/>
              <a:defRPr sz="13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 marL="809352" indent="-161870">
              <a:spcBef>
                <a:spcPts val="375"/>
              </a:spcBef>
              <a:buFont typeface="Wingdings 2" pitchFamily="18" charset="2"/>
              <a:buChar char=""/>
              <a:defRPr sz="1300">
                <a:solidFill>
                  <a:schemeClr val="tx1"/>
                </a:solidFill>
                <a:latin typeface="+mj-ea"/>
                <a:ea typeface="+mj-ea"/>
              </a:defRPr>
            </a:lvl5pPr>
            <a:lvl6pPr marL="971222" indent="-161870">
              <a:spcBef>
                <a:spcPts val="375"/>
              </a:spcBef>
              <a:buSzPct val="100000"/>
              <a:buFont typeface="Wingdings 2" pitchFamily="18" charset="2"/>
              <a:buChar char=""/>
              <a:defRPr sz="1300"/>
            </a:lvl6pPr>
          </a:lstStyle>
          <a:p>
            <a:pPr lvl="0"/>
            <a:r>
              <a:rPr lang="en-US" altLang="ja-JP"/>
              <a:t>Click to edit Master text styles</a:t>
            </a:r>
          </a:p>
          <a:p>
            <a:pPr lvl="1"/>
            <a:r>
              <a:rPr lang="en-US" altLang="ja-JP"/>
              <a:t>Second level</a:t>
            </a:r>
          </a:p>
          <a:p>
            <a:pPr lvl="2"/>
            <a:r>
              <a:rPr lang="en-US" altLang="ja-JP"/>
              <a:t>Third level</a:t>
            </a:r>
          </a:p>
          <a:p>
            <a:pPr lvl="3"/>
            <a:r>
              <a:rPr lang="en-US" altLang="ja-JP"/>
              <a:t>Fourth level</a:t>
            </a:r>
          </a:p>
          <a:p>
            <a:pPr lvl="4"/>
            <a:r>
              <a:rPr lang="en-US" altLang="ja-JP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6415042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Gray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5">
            <a:extLst>
              <a:ext uri="{FF2B5EF4-FFF2-40B4-BE49-F238E27FC236}">
                <a16:creationId xmlns:a16="http://schemas.microsoft.com/office/drawing/2014/main" id="{F494BCEE-B9BF-4768-9D20-43BD24EF0C9F}"/>
              </a:ext>
            </a:extLst>
          </p:cNvPr>
          <p:cNvSpPr txBox="1">
            <a:spLocks noChangeArrowheads="1"/>
          </p:cNvSpPr>
          <p:nvPr userDrawn="1"/>
        </p:nvSpPr>
        <p:spPr bwMode="gray">
          <a:xfrm>
            <a:off x="539750" y="4454525"/>
            <a:ext cx="8064500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/>
          <a:p>
            <a:pPr algn="ctr" eaLnBrk="1" hangingPunct="1">
              <a:spcAft>
                <a:spcPts val="300"/>
              </a:spcAft>
            </a:pPr>
            <a:r>
              <a:rPr lang="en-US" altLang="ja-JP" sz="700">
                <a:solidFill>
                  <a:srgbClr val="C8C8C8"/>
                </a:solidFill>
                <a:latin typeface="SST" pitchFamily="34" charset="0"/>
                <a:ea typeface="Meiryo" panose="020B0604030504040204" pitchFamily="34" charset="-128"/>
              </a:rPr>
              <a:t>SONY is a registered trademark of Sony Corporation.</a:t>
            </a:r>
          </a:p>
          <a:p>
            <a:pPr algn="ctr" eaLnBrk="1" hangingPunct="1">
              <a:spcAft>
                <a:spcPts val="300"/>
              </a:spcAft>
            </a:pPr>
            <a:r>
              <a:rPr lang="en-US" altLang="ja-JP" sz="700">
                <a:solidFill>
                  <a:srgbClr val="C8C8C8"/>
                </a:solidFill>
                <a:latin typeface="SST" pitchFamily="34" charset="0"/>
                <a:ea typeface="Meiryo" panose="020B0604030504040204" pitchFamily="34" charset="-128"/>
              </a:rPr>
              <a:t>Names of Sony products and services are the registered trademarks and/or trademarks of Sony Corporation or its Group companies.</a:t>
            </a:r>
          </a:p>
          <a:p>
            <a:pPr algn="ctr" eaLnBrk="1" hangingPunct="1">
              <a:spcAft>
                <a:spcPts val="300"/>
              </a:spcAft>
            </a:pPr>
            <a:r>
              <a:rPr lang="en-US" altLang="ja-JP" sz="700">
                <a:solidFill>
                  <a:srgbClr val="C8C8C8"/>
                </a:solidFill>
                <a:latin typeface="SST" pitchFamily="34" charset="0"/>
                <a:ea typeface="Meiryo" panose="020B0604030504040204" pitchFamily="34" charset="-128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3" name="図 3">
            <a:extLst>
              <a:ext uri="{FF2B5EF4-FFF2-40B4-BE49-F238E27FC236}">
                <a16:creationId xmlns:a16="http://schemas.microsoft.com/office/drawing/2014/main" id="{BDD6A983-BABE-4BBF-97B7-F551FDC4F6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2233613"/>
            <a:ext cx="2692400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0248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4819575"/>
            <a:ext cx="9143476" cy="323925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674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413051" y="4900548"/>
            <a:ext cx="0" cy="16198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323513" y="270210"/>
            <a:ext cx="8495785" cy="40471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098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539981" y="810629"/>
            <a:ext cx="8064038" cy="3873396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547"/>
              </a:lnSpc>
              <a:spcBef>
                <a:spcPts val="0"/>
              </a:spcBef>
              <a:buFontTx/>
              <a:buNone/>
              <a:defRPr sz="1798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2547"/>
              </a:lnSpc>
              <a:spcBef>
                <a:spcPts val="0"/>
              </a:spcBef>
              <a:buFontTx/>
              <a:buNone/>
              <a:defRPr sz="1199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2547"/>
              </a:lnSpc>
              <a:spcBef>
                <a:spcPts val="0"/>
              </a:spcBef>
              <a:buFontTx/>
              <a:buNone/>
              <a:defRPr sz="1049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2547"/>
              </a:lnSpc>
              <a:spcBef>
                <a:spcPts val="0"/>
              </a:spcBef>
              <a:buFontTx/>
              <a:buNone/>
              <a:defRPr sz="824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749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60" y="4888569"/>
            <a:ext cx="785567" cy="196551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6014754" y="4900557"/>
            <a:ext cx="2157752" cy="161962"/>
          </a:xfrm>
          <a:prstGeom prst="rect">
            <a:avLst/>
          </a:prstGeom>
        </p:spPr>
        <p:txBody>
          <a:bodyPr wrap="square" lIns="53944" tIns="0" rIns="53944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3425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GB" sz="674" b="0" i="0" kern="120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rPr>
              <a:t>©2021 Sony Group Corporation</a:t>
            </a:r>
          </a:p>
          <a:p>
            <a:pPr lvl="0" algn="r" defTabSz="342534"/>
            <a:endParaRPr lang="en-US" altLang="ja-JP" sz="749" b="0">
              <a:solidFill>
                <a:schemeClr val="tx1"/>
              </a:solidFill>
              <a:latin typeface="SST" pitchFamily="34" charset="0"/>
              <a:ea typeface="SST Japanese Pro Regular" pitchFamily="34" charset="-128"/>
              <a:cs typeface="メイリオ"/>
            </a:endParaRPr>
          </a:p>
        </p:txBody>
      </p:sp>
      <p:sp>
        <p:nvSpPr>
          <p:cNvPr id="19" name="フッター プレースホルダー 3"/>
          <p:cNvSpPr txBox="1">
            <a:spLocks/>
          </p:cNvSpPr>
          <p:nvPr userDrawn="1"/>
        </p:nvSpPr>
        <p:spPr>
          <a:xfrm>
            <a:off x="2252159" y="4900557"/>
            <a:ext cx="3641207" cy="16196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 fontAlgn="base"/>
            <a:r>
              <a:rPr kumimoji="1" lang="en-US" sz="674" b="0" i="0" kern="120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rPr>
              <a:t>​</a:t>
            </a:r>
          </a:p>
          <a:p>
            <a:pPr rtl="0" fontAlgn="base"/>
            <a:r>
              <a:rPr kumimoji="1" lang="en-US" sz="674" b="0" i="0" u="none" strike="noStrike" kern="120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rPr>
              <a:t>3GPP TSG RAN Rel-18 workshop</a:t>
            </a:r>
            <a:r>
              <a:rPr kumimoji="1" lang="en-US" sz="674" b="0" i="0" kern="120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rPr>
              <a:t>​, </a:t>
            </a:r>
            <a:r>
              <a:rPr lang="en-US" sz="674"/>
              <a:t>June 28-July 2, 2021</a:t>
            </a:r>
            <a:endParaRPr kumimoji="1" lang="en-US" sz="674" b="0" i="0" kern="1200">
              <a:solidFill>
                <a:srgbClr val="FFFFFF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749">
              <a:solidFill>
                <a:schemeClr val="tx1"/>
              </a:solidFill>
              <a:latin typeface="SST" pitchFamily="34" charset="0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065262" y="4907624"/>
            <a:ext cx="215800" cy="147827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749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749" baseline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23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xtHeaderSecClass">
            <a:extLst>
              <a:ext uri="{FF2B5EF4-FFF2-40B4-BE49-F238E27FC236}">
                <a16:creationId xmlns:a16="http://schemas.microsoft.com/office/drawing/2014/main" id="{D2041BA5-6F39-4E45-9A82-A2F3503E4CF9}"/>
              </a:ext>
            </a:extLst>
          </p:cNvPr>
          <p:cNvSpPr txBox="1"/>
          <p:nvPr userDrawn="1"/>
        </p:nvSpPr>
        <p:spPr>
          <a:xfrm>
            <a:off x="8255000" y="4924425"/>
            <a:ext cx="889000" cy="114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sv-SE" sz="750">
                <a:solidFill>
                  <a:srgbClr val="000000"/>
                </a:solidFill>
                <a:latin typeface="Arial"/>
                <a:cs typeface="Arial" charset="0"/>
              </a:rPr>
              <a:t>Company Internal</a:t>
            </a:r>
          </a:p>
        </p:txBody>
      </p:sp>
      <p:sp>
        <p:nvSpPr>
          <p:cNvPr id="11" name="txtFooterLeft">
            <a:extLst>
              <a:ext uri="{FF2B5EF4-FFF2-40B4-BE49-F238E27FC236}">
                <a16:creationId xmlns:a16="http://schemas.microsoft.com/office/drawing/2014/main" id="{13F5C4BF-7AEB-4DC1-91EA-382FE8D75A48}"/>
              </a:ext>
            </a:extLst>
          </p:cNvPr>
          <p:cNvSpPr txBox="1"/>
          <p:nvPr userDrawn="1"/>
        </p:nvSpPr>
        <p:spPr>
          <a:xfrm>
            <a:off x="979488" y="4924425"/>
            <a:ext cx="1933575" cy="114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sv-SE" sz="750">
                <a:solidFill>
                  <a:srgbClr val="7F7F7F"/>
                </a:solidFill>
                <a:latin typeface="Arial"/>
                <a:cs typeface="Arial" charset="0"/>
              </a:rPr>
              <a:t>PA1</a:t>
            </a:r>
          </a:p>
        </p:txBody>
      </p:sp>
      <p:sp>
        <p:nvSpPr>
          <p:cNvPr id="1028" name="txtFooterRight">
            <a:extLst>
              <a:ext uri="{FF2B5EF4-FFF2-40B4-BE49-F238E27FC236}">
                <a16:creationId xmlns:a16="http://schemas.microsoft.com/office/drawing/2014/main" id="{732BF113-6099-4DAF-8BD5-477750D896C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76563" y="4924425"/>
            <a:ext cx="4633912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sv-SE" altLang="en-US" sz="700">
              <a:solidFill>
                <a:srgbClr val="7F7F7F"/>
              </a:solidFill>
            </a:endParaRPr>
          </a:p>
        </p:txBody>
      </p:sp>
      <p:sp>
        <p:nvSpPr>
          <p:cNvPr id="13" name="txtFooterDate">
            <a:extLst>
              <a:ext uri="{FF2B5EF4-FFF2-40B4-BE49-F238E27FC236}">
                <a16:creationId xmlns:a16="http://schemas.microsoft.com/office/drawing/2014/main" id="{8206C10D-A383-44BC-A4DB-DB27A5A675A1}"/>
              </a:ext>
            </a:extLst>
          </p:cNvPr>
          <p:cNvSpPr txBox="1"/>
          <p:nvPr userDrawn="1"/>
        </p:nvSpPr>
        <p:spPr>
          <a:xfrm>
            <a:off x="385763" y="4924425"/>
            <a:ext cx="528637" cy="114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sv-SE" sz="750">
                <a:solidFill>
                  <a:srgbClr val="7F7F7F"/>
                </a:solidFill>
                <a:latin typeface="Arial"/>
                <a:cs typeface="Arial" charset="0"/>
              </a:rPr>
              <a:t>2018-06-04</a:t>
            </a:r>
          </a:p>
        </p:txBody>
      </p:sp>
      <p:sp>
        <p:nvSpPr>
          <p:cNvPr id="14" name="txtFooterCVLPage">
            <a:extLst>
              <a:ext uri="{FF2B5EF4-FFF2-40B4-BE49-F238E27FC236}">
                <a16:creationId xmlns:a16="http://schemas.microsoft.com/office/drawing/2014/main" id="{F5982033-213B-4DCD-B049-0F1B5C9BE856}"/>
              </a:ext>
            </a:extLst>
          </p:cNvPr>
          <p:cNvSpPr txBox="1"/>
          <p:nvPr userDrawn="1"/>
        </p:nvSpPr>
        <p:spPr>
          <a:xfrm>
            <a:off x="93663" y="4924425"/>
            <a:ext cx="187325" cy="114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fld id="{AEF211ED-90C2-4AA0-BFC8-4EDE82D754DF}" type="slidenum">
              <a:rPr lang="sv-SE" altLang="en-US" sz="700" smtClean="0">
                <a:solidFill>
                  <a:srgbClr val="7F7F7F"/>
                </a:solidFill>
              </a:rPr>
              <a:pPr algn="r">
                <a:defRPr/>
              </a:pPr>
              <a:t>‹#›</a:t>
            </a:fld>
            <a:endParaRPr lang="sv-SE" altLang="en-US" sz="700">
              <a:solidFill>
                <a:srgbClr val="7F7F7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37" r:id="rId1"/>
    <p:sldLayoutId id="2147485038" r:id="rId2"/>
    <p:sldLayoutId id="2147485039" r:id="rId3"/>
  </p:sldLayoutIdLst>
  <p:hf sldNum="0" hdr="0" ftr="0" dt="0"/>
  <p:txStyles>
    <p:titleStyle>
      <a:lvl1pPr algn="l" defTabSz="815975" rtl="0" eaLnBrk="0" fontAlgn="base" hangingPunct="0">
        <a:spcBef>
          <a:spcPct val="0"/>
        </a:spcBef>
        <a:spcAft>
          <a:spcPct val="0"/>
        </a:spcAft>
        <a:defRPr kumimoji="1" sz="39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2pPr>
      <a:lvl3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3pPr>
      <a:lvl4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4pPr>
      <a:lvl5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5pPr>
      <a:lvl6pPr marL="4572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6pPr>
      <a:lvl7pPr marL="9144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7pPr>
      <a:lvl8pPr marL="13716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8pPr>
      <a:lvl9pPr marL="18288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04800" indent="-3048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1pPr>
      <a:lvl2pPr marL="661988" indent="-2540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500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2pPr>
      <a:lvl3pPr marL="1019175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3pPr>
      <a:lvl4pPr marL="1427163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4pPr>
      <a:lvl5pPr marL="1836738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5pPr>
      <a:lvl6pPr marL="224493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10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27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44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7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4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1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68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85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02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19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36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</p:sldLayoutIdLst>
  <p:hf sldNum="0" hdr="0" ftr="0" dt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32FC657-2316-27A5-57DC-33E36BA3F38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-482886" y="1707928"/>
            <a:ext cx="9883153" cy="432097"/>
          </a:xfrm>
        </p:spPr>
        <p:txBody>
          <a:bodyPr/>
          <a:lstStyle/>
          <a:p>
            <a:pPr eaLnBrk="1" hangingPunct="1"/>
            <a:r>
              <a:rPr lang="en-SE" altLang="ja-JP" sz="2000">
                <a:latin typeface="Arial"/>
                <a:cs typeface="Arial"/>
              </a:rPr>
              <a:t>(e)Redcap enhancement in Rel-20</a:t>
            </a:r>
            <a:endParaRPr lang="ja-JP" altLang="en-US" sz="2000">
              <a:latin typeface="Arial"/>
              <a:cs typeface="Arial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8EABE6-D43F-0A44-EE84-3ED74D45E8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1172" y="3219523"/>
            <a:ext cx="8062848" cy="215444"/>
          </a:xfrm>
        </p:spPr>
        <p:txBody>
          <a:bodyPr/>
          <a:lstStyle/>
          <a:p>
            <a:r>
              <a:rPr lang="en-US" altLang="ja-JP" sz="1400">
                <a:ea typeface="MS PGothic" panose="020B0600070205080204" pitchFamily="34" charset="-128"/>
              </a:rPr>
              <a:t>Sony</a:t>
            </a:r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6A1252-3175-1E6B-AF8D-2D2B13A50E29}"/>
              </a:ext>
            </a:extLst>
          </p:cNvPr>
          <p:cNvSpPr txBox="1"/>
          <p:nvPr/>
        </p:nvSpPr>
        <p:spPr>
          <a:xfrm>
            <a:off x="6398092" y="73146"/>
            <a:ext cx="4411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>
                <a:solidFill>
                  <a:schemeClr val="bg1"/>
                </a:solidFill>
              </a:rPr>
              <a:t>3GPP TSG RAN Meeting #108		</a:t>
            </a:r>
            <a:endParaRPr lang="en-SE" sz="1050" b="1">
              <a:solidFill>
                <a:schemeClr val="bg1"/>
              </a:solidFill>
            </a:endParaRPr>
          </a:p>
          <a:p>
            <a:r>
              <a:rPr lang="pl-PL" sz="1050" b="1" err="1">
                <a:solidFill>
                  <a:schemeClr val="bg1"/>
                </a:solidFill>
              </a:rPr>
              <a:t>Prague</a:t>
            </a:r>
            <a:r>
              <a:rPr lang="pl-PL" sz="1050" b="1">
                <a:solidFill>
                  <a:schemeClr val="bg1"/>
                </a:solidFill>
              </a:rPr>
              <a:t>, Czech Republic, </a:t>
            </a:r>
            <a:r>
              <a:rPr lang="pl-PL" sz="1050" b="1" err="1">
                <a:solidFill>
                  <a:schemeClr val="bg1"/>
                </a:solidFill>
              </a:rPr>
              <a:t>June</a:t>
            </a:r>
            <a:r>
              <a:rPr lang="pl-PL" sz="1050" b="1">
                <a:solidFill>
                  <a:schemeClr val="bg1"/>
                </a:solidFill>
              </a:rPr>
              <a:t> 9-13, 2025</a:t>
            </a:r>
            <a:endParaRPr lang="en-SE" sz="1050" b="1">
              <a:solidFill>
                <a:schemeClr val="bg1"/>
              </a:solidFill>
            </a:endParaRPr>
          </a:p>
          <a:p>
            <a:r>
              <a:rPr lang="en-US" sz="1050" b="1">
                <a:solidFill>
                  <a:schemeClr val="bg1"/>
                </a:solidFill>
              </a:rPr>
              <a:t>RP-251530</a:t>
            </a:r>
            <a:endParaRPr lang="en-SE" sz="1050" b="1">
              <a:solidFill>
                <a:schemeClr val="bg1"/>
              </a:solidFill>
            </a:endParaRPr>
          </a:p>
          <a:p>
            <a:r>
              <a:rPr lang="en-US" sz="1050" b="1">
                <a:solidFill>
                  <a:schemeClr val="bg1"/>
                </a:solidFill>
              </a:rPr>
              <a:t>Agenda item:</a:t>
            </a:r>
            <a:r>
              <a:rPr lang="en-SE" sz="1050" b="1">
                <a:solidFill>
                  <a:schemeClr val="bg1"/>
                </a:solidFill>
              </a:rPr>
              <a:t>15.4.4</a:t>
            </a:r>
            <a:endParaRPr lang="en-US" sz="1050" b="1">
              <a:solidFill>
                <a:schemeClr val="bg1"/>
              </a:solidFill>
            </a:endParaRPr>
          </a:p>
          <a:p>
            <a:endParaRPr lang="en-US" sz="12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078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5C0786-ED49-B436-3FEB-D6BEA2B8217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1385" y="1178110"/>
            <a:ext cx="4088219" cy="3873396"/>
          </a:xfrm>
        </p:spPr>
        <p:txBody>
          <a:bodyPr lIns="0" tIns="0" rIns="0" bIns="0" anchor="t"/>
          <a:lstStyle/>
          <a:p>
            <a:pPr marL="161290" indent="-161290" algn="just">
              <a:spcBef>
                <a:spcPts val="600"/>
              </a:spcBef>
              <a:spcAft>
                <a:spcPts val="600"/>
              </a:spcAft>
            </a:pPr>
            <a:r>
              <a:rPr lang="en-SE" sz="1200">
                <a:highlight>
                  <a:srgbClr val="FFFFFF"/>
                </a:highlight>
                <a:latin typeface="+mn-lt"/>
              </a:rPr>
              <a:t>Redcap was specified in Rel-17 with the aim to reduce the complexity com</a:t>
            </a:r>
            <a:r>
              <a:rPr lang="sv-SE" sz="1200" err="1">
                <a:highlight>
                  <a:srgbClr val="FFFFFF"/>
                </a:highlight>
                <a:latin typeface="+mn-lt"/>
              </a:rPr>
              <a:t>pa</a:t>
            </a:r>
            <a:r>
              <a:rPr lang="en-SE" sz="1200">
                <a:highlight>
                  <a:srgbClr val="FFFFFF"/>
                </a:highlight>
                <a:latin typeface="+mn-lt"/>
              </a:rPr>
              <a:t>red to legacy NR devices and target use cases like wearable devices, surveillance cameras etc. </a:t>
            </a:r>
            <a:endParaRPr lang="en-SE" sz="1200">
              <a:highlight>
                <a:srgbClr val="FFFFFF"/>
              </a:highlight>
              <a:latin typeface="+mn-lt"/>
              <a:ea typeface="Calibri"/>
              <a:cs typeface="Calibri"/>
            </a:endParaRPr>
          </a:p>
          <a:p>
            <a:pPr marL="161290" indent="-161290" algn="just">
              <a:spcBef>
                <a:spcPts val="600"/>
              </a:spcBef>
              <a:spcAft>
                <a:spcPts val="600"/>
              </a:spcAft>
            </a:pPr>
            <a:r>
              <a:rPr lang="en-SE" sz="1200">
                <a:highlight>
                  <a:srgbClr val="FFFFFF"/>
                </a:highlight>
                <a:latin typeface="+mn-lt"/>
              </a:rPr>
              <a:t>In Rel-18, further simplification was done enabled the </a:t>
            </a:r>
            <a:r>
              <a:rPr lang="en-SE" sz="1200" err="1">
                <a:highlight>
                  <a:srgbClr val="FFFFFF"/>
                </a:highlight>
                <a:latin typeface="+mn-lt"/>
              </a:rPr>
              <a:t>eRedcap</a:t>
            </a:r>
            <a:r>
              <a:rPr lang="en-SE" sz="1200">
                <a:highlight>
                  <a:srgbClr val="FFFFFF"/>
                </a:highlight>
                <a:latin typeface="+mn-lt"/>
              </a:rPr>
              <a:t> devices to support use cases towards low-end IoT applications, although further complexity reduction is still required to fully meet the market demand., e.g., utility, low-end wearable devices. </a:t>
            </a:r>
            <a:endParaRPr lang="en-SE" sz="1200">
              <a:highlight>
                <a:srgbClr val="FFFFFF"/>
              </a:highlight>
              <a:latin typeface="+mn-lt"/>
              <a:ea typeface="Calibri"/>
              <a:cs typeface="Calibri"/>
            </a:endParaRPr>
          </a:p>
          <a:p>
            <a:pPr marL="161290" indent="-161290" algn="just">
              <a:spcBef>
                <a:spcPts val="600"/>
              </a:spcBef>
              <a:spcAft>
                <a:spcPts val="600"/>
              </a:spcAft>
            </a:pPr>
            <a:r>
              <a:rPr lang="en-SE" sz="1200">
                <a:highlight>
                  <a:srgbClr val="FFFFFF"/>
                </a:highlight>
                <a:latin typeface="+mn-lt"/>
              </a:rPr>
              <a:t>Based on the discussion In </a:t>
            </a:r>
            <a:r>
              <a:rPr lang="sv-SE" sz="1200">
                <a:highlight>
                  <a:srgbClr val="FFFFFF"/>
                </a:highlight>
                <a:latin typeface="+mn-lt"/>
              </a:rPr>
              <a:t>RAN #107</a:t>
            </a:r>
            <a:r>
              <a:rPr lang="en-SE" sz="1200">
                <a:highlight>
                  <a:srgbClr val="FFFFFF"/>
                </a:highlight>
                <a:latin typeface="+mn-lt"/>
              </a:rPr>
              <a:t>, it was summarized in </a:t>
            </a:r>
            <a:r>
              <a:rPr lang="sv-SE" sz="1200">
                <a:highlight>
                  <a:srgbClr val="FFFFFF"/>
                </a:highlight>
                <a:latin typeface="+mn-lt"/>
              </a:rPr>
              <a:t>RP-250817</a:t>
            </a:r>
            <a:r>
              <a:rPr lang="en-SE" sz="1200">
                <a:highlight>
                  <a:srgbClr val="FFFFFF"/>
                </a:highlight>
                <a:latin typeface="+mn-lt"/>
              </a:rPr>
              <a:t> that the following objective can be taken as a starting point for further discussions for Rel-20. </a:t>
            </a:r>
            <a:endParaRPr lang="en-SE" sz="1200">
              <a:highlight>
                <a:srgbClr val="FFFFFF"/>
              </a:highlight>
              <a:latin typeface="+mn-lt"/>
              <a:ea typeface="Calibri"/>
              <a:cs typeface="Calibri"/>
            </a:endParaRPr>
          </a:p>
          <a:p>
            <a:pPr marL="161290" indent="-161290" algn="just"/>
            <a:endParaRPr lang="en-SE" sz="1200">
              <a:highlight>
                <a:srgbClr val="FFFFFF"/>
              </a:highlight>
              <a:latin typeface="+mn-lt"/>
              <a:ea typeface="Calibri"/>
              <a:cs typeface="Calibri"/>
            </a:endParaRPr>
          </a:p>
          <a:p>
            <a:pPr marL="0" indent="0" algn="just">
              <a:buNone/>
            </a:pPr>
            <a:endParaRPr lang="en-SE" sz="1200">
              <a:highlight>
                <a:srgbClr val="FFFFFF"/>
              </a:highlight>
              <a:latin typeface="+mn-lt"/>
              <a:ea typeface="Calibri"/>
              <a:cs typeface="Calibri"/>
            </a:endParaRPr>
          </a:p>
          <a:p>
            <a:pPr marL="161290" indent="-161290" algn="just"/>
            <a:endParaRPr lang="en-SE" sz="1200">
              <a:highlight>
                <a:srgbClr val="FFFFFF"/>
              </a:highlight>
              <a:latin typeface="+mn-lt"/>
            </a:endParaRPr>
          </a:p>
          <a:p>
            <a:pPr marL="161290" indent="-161290" algn="just"/>
            <a:endParaRPr lang="en-SE" sz="1600">
              <a:highlight>
                <a:srgbClr val="FFFFFF"/>
              </a:highlight>
              <a:latin typeface="+mn-lt"/>
              <a:ea typeface="Calibri"/>
              <a:cs typeface="Calibri"/>
            </a:endParaRPr>
          </a:p>
          <a:p>
            <a:pPr marL="161290" indent="-161290" algn="just"/>
            <a:endParaRPr lang="en-SE" sz="1600">
              <a:highlight>
                <a:srgbClr val="FFFFFF"/>
              </a:highlight>
              <a:latin typeface="+mn-lt"/>
              <a:ea typeface="Calibri"/>
              <a:cs typeface="Calibri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FED0AB-FC7A-4A3F-806C-69E6D64F7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/>
              <a:t>Background &amp; Proposal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960F35-C10D-1E63-E5F2-E8AE9C392E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172" y="3559232"/>
            <a:ext cx="4189229" cy="37479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97965AA-6518-2646-6931-213465B8F820}"/>
              </a:ext>
            </a:extLst>
          </p:cNvPr>
          <p:cNvSpPr txBox="1">
            <a:spLocks/>
          </p:cNvSpPr>
          <p:nvPr/>
        </p:nvSpPr>
        <p:spPr bwMode="gray">
          <a:xfrm>
            <a:off x="4821867" y="1120473"/>
            <a:ext cx="3997431" cy="3873396"/>
          </a:xfrm>
          <a:prstGeom prst="rect">
            <a:avLst/>
          </a:prstGeom>
        </p:spPr>
        <p:txBody>
          <a:bodyPr lIns="0" tIns="0" rIns="0" bIns="0" anchor="t"/>
          <a:lstStyle>
            <a:lvl1pPr marL="161870" indent="-161870" algn="l" defTabSz="815975" rtl="0" eaLnBrk="0" fontAlgn="base" hangingPunct="0">
              <a:lnSpc>
                <a:spcPct val="10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323741" indent="-161870" algn="l" defTabSz="815975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◦"/>
              <a:defRPr kumimoji="1" sz="15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485611" indent="-161870" algn="l" defTabSz="815975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Font typeface="メイリオ" panose="020B0604030504040204" pitchFamily="50" charset="-128"/>
              <a:buChar char="‐"/>
              <a:defRPr kumimoji="1" sz="15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647482" indent="-161870" algn="l" defTabSz="815975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Font typeface="メイリオ" panose="020B0604030504040204" pitchFamily="50" charset="-128"/>
              <a:buChar char="≫"/>
              <a:defRPr kumimoji="1" sz="13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809352" indent="-161870" algn="l" defTabSz="815975" rtl="0" eaLnBrk="0" fontAlgn="base" hangingPunct="0">
              <a:spcBef>
                <a:spcPts val="375"/>
              </a:spcBef>
              <a:spcAft>
                <a:spcPct val="0"/>
              </a:spcAft>
              <a:buFont typeface="Wingdings 2" pitchFamily="18" charset="2"/>
              <a:buChar char=""/>
              <a:defRPr kumimoji="1" sz="1300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  <a:lvl6pPr marL="971222" indent="-161870" algn="l" defTabSz="816340" rtl="0" eaLnBrk="1" latinLnBrk="0" hangingPunct="1">
              <a:spcBef>
                <a:spcPts val="375"/>
              </a:spcBef>
              <a:buSzPct val="100000"/>
              <a:buFont typeface="Wingdings 2" pitchFamily="18" charset="2"/>
              <a:buChar char=""/>
              <a:defRPr kumimoji="1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3105" indent="-204085" algn="l" defTabSz="81634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61275" indent="-204085" algn="l" defTabSz="81634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9445" indent="-204085" algn="l" defTabSz="81634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SE" sz="1200">
                <a:highlight>
                  <a:srgbClr val="FFFFFF"/>
                </a:highlight>
                <a:latin typeface="+mn-lt"/>
              </a:rPr>
              <a:t>In this contribution, we propose the 3 objectives below on (e)Redcap </a:t>
            </a:r>
            <a:r>
              <a:rPr lang="en-SE" sz="1200" err="1">
                <a:highlight>
                  <a:srgbClr val="FFFFFF"/>
                </a:highlight>
                <a:latin typeface="+mn-lt"/>
              </a:rPr>
              <a:t>enhancem</a:t>
            </a:r>
            <a:r>
              <a:rPr lang="en-US" sz="1200">
                <a:highlight>
                  <a:srgbClr val="FFFFFF"/>
                </a:highlight>
                <a:latin typeface="+mn-lt"/>
              </a:rPr>
              <a:t>e</a:t>
            </a:r>
            <a:r>
              <a:rPr lang="en-SE" sz="1200" err="1">
                <a:highlight>
                  <a:srgbClr val="FFFFFF"/>
                </a:highlight>
                <a:latin typeface="+mn-lt"/>
              </a:rPr>
              <a:t>nt</a:t>
            </a:r>
            <a:r>
              <a:rPr lang="en-SE" sz="1200">
                <a:highlight>
                  <a:srgbClr val="FFFFFF"/>
                </a:highlight>
                <a:latin typeface="+mn-lt"/>
              </a:rPr>
              <a:t> as part of Rel-20 RAN4 work: </a:t>
            </a:r>
          </a:p>
          <a:p>
            <a:pPr marL="323161" lvl="1" indent="-161290" algn="just">
              <a:spcBef>
                <a:spcPts val="600"/>
              </a:spcBef>
              <a:spcAft>
                <a:spcPts val="600"/>
              </a:spcAft>
            </a:pPr>
            <a:r>
              <a:rPr lang="en-US" sz="1200">
                <a:highlight>
                  <a:srgbClr val="FFFFFF"/>
                </a:highlight>
                <a:latin typeface="+mn-lt"/>
              </a:rPr>
              <a:t>Specify the 3MHz CBW for (e)Redcap device, including both TN and NTN. </a:t>
            </a:r>
          </a:p>
          <a:p>
            <a:pPr marL="323161" lvl="1" indent="-161290" algn="just">
              <a:spcBef>
                <a:spcPts val="600"/>
              </a:spcBef>
              <a:spcAft>
                <a:spcPts val="600"/>
              </a:spcAft>
            </a:pPr>
            <a:r>
              <a:rPr lang="en-US" sz="1200">
                <a:highlight>
                  <a:srgbClr val="FFFFFF"/>
                </a:highlight>
                <a:latin typeface="+mn-lt"/>
              </a:rPr>
              <a:t>Specify the corresponding mechanism(s) to enable single SKU designs for HD-FDD </a:t>
            </a:r>
            <a:r>
              <a:rPr lang="en-US" sz="1200" err="1">
                <a:highlight>
                  <a:srgbClr val="FFFFFF"/>
                </a:highlight>
                <a:latin typeface="+mn-lt"/>
              </a:rPr>
              <a:t>eRedcap</a:t>
            </a:r>
            <a:r>
              <a:rPr lang="en-US" sz="1200">
                <a:highlight>
                  <a:srgbClr val="FFFFFF"/>
                </a:highlight>
                <a:latin typeface="+mn-lt"/>
              </a:rPr>
              <a:t> for 3MHz and 5MHz CBW.</a:t>
            </a:r>
            <a:endParaRPr lang="en-SE" sz="1200">
              <a:highlight>
                <a:srgbClr val="FFFFFF"/>
              </a:highlight>
              <a:latin typeface="+mn-lt"/>
            </a:endParaRPr>
          </a:p>
          <a:p>
            <a:pPr marL="485031" lvl="2" indent="-161290" algn="just">
              <a:spcBef>
                <a:spcPts val="600"/>
              </a:spcBef>
              <a:spcAft>
                <a:spcPts val="600"/>
              </a:spcAft>
            </a:pPr>
            <a:r>
              <a:rPr lang="en-SE" sz="1050">
                <a:highlight>
                  <a:srgbClr val="FFFFFF"/>
                </a:highlight>
                <a:latin typeface="+mn-lt"/>
              </a:rPr>
              <a:t>T</a:t>
            </a:r>
            <a:r>
              <a:rPr lang="en-US" sz="1050">
                <a:highlight>
                  <a:srgbClr val="FFFFFF"/>
                </a:highlight>
                <a:latin typeface="+mn-lt"/>
              </a:rPr>
              <a:t>he public safety band protection, and that the corresponding spurious emission for UE co-existence level shall not be relaxed. </a:t>
            </a:r>
          </a:p>
          <a:p>
            <a:pPr marL="323161" lvl="1" indent="-161290" algn="just">
              <a:spcBef>
                <a:spcPts val="600"/>
              </a:spcBef>
              <a:spcAft>
                <a:spcPts val="600"/>
              </a:spcAft>
            </a:pPr>
            <a:r>
              <a:rPr lang="en-US" sz="1200">
                <a:highlight>
                  <a:srgbClr val="FFFFFF"/>
                </a:highlight>
                <a:latin typeface="+mn-lt"/>
              </a:rPr>
              <a:t>Specify relaxed RLM and BFD for (e)Redcap devices.</a:t>
            </a:r>
            <a:endParaRPr lang="en-SE" sz="1200">
              <a:highlight>
                <a:srgbClr val="FFFFFF"/>
              </a:highlight>
              <a:latin typeface="+mn-lt"/>
            </a:endParaRPr>
          </a:p>
          <a:p>
            <a:pPr marL="161871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SE" sz="1200">
                <a:highlight>
                  <a:srgbClr val="FFFFFF"/>
                </a:highlight>
                <a:latin typeface="+mn-lt"/>
              </a:rPr>
              <a:t>D</a:t>
            </a:r>
            <a:r>
              <a:rPr lang="en-US" sz="1200">
                <a:highlight>
                  <a:srgbClr val="FFFFFF"/>
                </a:highlight>
                <a:latin typeface="+mn-lt"/>
              </a:rPr>
              <a:t>e</a:t>
            </a:r>
            <a:r>
              <a:rPr lang="en-SE" sz="1200">
                <a:highlight>
                  <a:srgbClr val="FFFFFF"/>
                </a:highlight>
                <a:latin typeface="+mn-lt"/>
              </a:rPr>
              <a:t>tail motivation of each objective can be found in the following slides.</a:t>
            </a:r>
            <a:endParaRPr lang="en-US" sz="1200">
              <a:highlight>
                <a:srgbClr val="FFFFFF"/>
              </a:highlight>
              <a:latin typeface="+mn-lt"/>
            </a:endParaRPr>
          </a:p>
          <a:p>
            <a:pPr marL="161290" indent="-161290" algn="just"/>
            <a:endParaRPr lang="sv-SE" sz="1200">
              <a:highlight>
                <a:srgbClr val="FFFFFF"/>
              </a:highlight>
              <a:latin typeface="+mn-lt"/>
            </a:endParaRPr>
          </a:p>
          <a:p>
            <a:pPr marL="161290" indent="-161290" algn="just"/>
            <a:endParaRPr lang="en-SE" sz="1600">
              <a:highlight>
                <a:srgbClr val="FFFFFF"/>
              </a:highlight>
              <a:latin typeface="+mn-lt"/>
              <a:ea typeface="Calibri"/>
              <a:cs typeface="Calibri"/>
            </a:endParaRPr>
          </a:p>
          <a:p>
            <a:pPr marL="161290" indent="-161290" algn="just"/>
            <a:endParaRPr lang="en-SE" sz="1600">
              <a:highlight>
                <a:srgbClr val="FFFFFF"/>
              </a:highlight>
              <a:latin typeface="+mn-lt"/>
              <a:ea typeface="Calibri"/>
              <a:cs typeface="Calibri"/>
            </a:endParaRPr>
          </a:p>
        </p:txBody>
      </p:sp>
      <p:sp>
        <p:nvSpPr>
          <p:cNvPr id="8" name="四角形: 角を丸くする 1038">
            <a:extLst>
              <a:ext uri="{FF2B5EF4-FFF2-40B4-BE49-F238E27FC236}">
                <a16:creationId xmlns:a16="http://schemas.microsoft.com/office/drawing/2014/main" id="{9D49B06F-0443-71CD-232F-61C1C5B3339E}"/>
              </a:ext>
            </a:extLst>
          </p:cNvPr>
          <p:cNvSpPr/>
          <p:nvPr/>
        </p:nvSpPr>
        <p:spPr>
          <a:xfrm>
            <a:off x="1241294" y="826794"/>
            <a:ext cx="1733219" cy="199451"/>
          </a:xfrm>
          <a:prstGeom prst="roundRect">
            <a:avLst>
              <a:gd name="adj" fmla="val 50000"/>
            </a:avLst>
          </a:prstGeom>
          <a:gradFill>
            <a:gsLst>
              <a:gs pos="13000">
                <a:srgbClr val="00B0F0"/>
              </a:gs>
              <a:gs pos="100000">
                <a:srgbClr val="1952A6">
                  <a:lumMod val="75000"/>
                </a:srgbClr>
              </a:gs>
              <a:gs pos="42000">
                <a:srgbClr val="1952A6">
                  <a:lumMod val="60000"/>
                  <a:lumOff val="40000"/>
                </a:srgbClr>
              </a:gs>
            </a:gsLst>
            <a:lin ang="10800000" scaled="0"/>
          </a:gradFill>
          <a:ln w="3175" cap="flat" cmpd="sng" algn="ctr">
            <a:noFill/>
            <a:prstDash val="solid"/>
            <a:headEnd type="none" w="med" len="med"/>
            <a:tailEnd type="triangle" w="sm" len="sm"/>
          </a:ln>
          <a:effectLst/>
        </p:spPr>
        <p:txBody>
          <a:bodyPr lIns="91440" tIns="45720" rIns="91440" bIns="45720" rtlCol="0" anchor="ctr"/>
          <a:lstStyle/>
          <a:p>
            <a:pPr algn="ctr" defTabSz="1219110">
              <a:defRPr/>
            </a:pPr>
            <a:r>
              <a:rPr lang="en-SE" sz="1100" b="1" kern="0">
                <a:solidFill>
                  <a:prstClr val="white"/>
                </a:solidFill>
                <a:ea typeface="游ゴシック"/>
              </a:rPr>
              <a:t>Background</a:t>
            </a:r>
            <a:endParaRPr lang="en-US" sz="1100" b="1" kern="0">
              <a:solidFill>
                <a:prstClr val="white"/>
              </a:solidFill>
              <a:ea typeface="游ゴシック"/>
            </a:endParaRPr>
          </a:p>
        </p:txBody>
      </p:sp>
      <p:sp>
        <p:nvSpPr>
          <p:cNvPr id="9" name="四角形: 角を丸くする 1038">
            <a:extLst>
              <a:ext uri="{FF2B5EF4-FFF2-40B4-BE49-F238E27FC236}">
                <a16:creationId xmlns:a16="http://schemas.microsoft.com/office/drawing/2014/main" id="{A3DC79FA-0D63-3D55-C9D2-E4B8C07A2DFA}"/>
              </a:ext>
            </a:extLst>
          </p:cNvPr>
          <p:cNvSpPr/>
          <p:nvPr/>
        </p:nvSpPr>
        <p:spPr>
          <a:xfrm>
            <a:off x="5945044" y="807452"/>
            <a:ext cx="1733219" cy="199451"/>
          </a:xfrm>
          <a:prstGeom prst="roundRect">
            <a:avLst>
              <a:gd name="adj" fmla="val 37720"/>
            </a:avLst>
          </a:prstGeom>
          <a:gradFill>
            <a:gsLst>
              <a:gs pos="13000">
                <a:srgbClr val="00B0F0"/>
              </a:gs>
              <a:gs pos="100000">
                <a:srgbClr val="1952A6">
                  <a:lumMod val="75000"/>
                </a:srgbClr>
              </a:gs>
              <a:gs pos="42000">
                <a:srgbClr val="1952A6">
                  <a:lumMod val="60000"/>
                  <a:lumOff val="40000"/>
                </a:srgbClr>
              </a:gs>
            </a:gsLst>
            <a:lin ang="10800000" scaled="0"/>
          </a:gradFill>
          <a:ln w="3175" cap="flat" cmpd="sng" algn="ctr">
            <a:noFill/>
            <a:prstDash val="solid"/>
            <a:headEnd type="none" w="med" len="med"/>
            <a:tailEnd type="triangle" w="sm" len="sm"/>
          </a:ln>
          <a:effectLst/>
        </p:spPr>
        <p:txBody>
          <a:bodyPr lIns="91440" tIns="45720" rIns="91440" bIns="45720" rtlCol="0" anchor="ctr"/>
          <a:lstStyle/>
          <a:p>
            <a:pPr algn="ctr" defTabSz="1219110">
              <a:defRPr/>
            </a:pPr>
            <a:r>
              <a:rPr lang="en-SE" sz="1100" b="1" kern="0">
                <a:solidFill>
                  <a:prstClr val="white"/>
                </a:solidFill>
                <a:latin typeface="Arial"/>
                <a:ea typeface="游ゴシック"/>
                <a:cs typeface="Arial"/>
              </a:rPr>
              <a:t>Proposal</a:t>
            </a:r>
            <a:endParaRPr lang="en-US" sz="1100" b="1" kern="0">
              <a:solidFill>
                <a:prstClr val="white"/>
              </a:solidFill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90452191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04A66-7A11-2A25-00D2-67A6A2134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/>
              <a:t>M</a:t>
            </a:r>
            <a:r>
              <a:rPr lang="en-US"/>
              <a:t>o</a:t>
            </a:r>
            <a:r>
              <a:rPr lang="en-SE" err="1"/>
              <a:t>tivation</a:t>
            </a:r>
            <a:r>
              <a:rPr lang="en-SE"/>
              <a:t> on 3MHz CBW support for (e)Redcap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3751CB-0648-AECA-B3E4-6976D167375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33915" y="1147699"/>
            <a:ext cx="4008475" cy="3598687"/>
          </a:xfrm>
        </p:spPr>
        <p:txBody>
          <a:bodyPr lIns="0" tIns="0" rIns="0" bIns="0" anchor="t"/>
          <a:lstStyle/>
          <a:p>
            <a:pPr marL="161290" indent="-161290" algn="just">
              <a:spcBef>
                <a:spcPts val="600"/>
              </a:spcBef>
              <a:spcAft>
                <a:spcPts val="600"/>
              </a:spcAft>
            </a:pPr>
            <a:r>
              <a:rPr lang="en-SE" sz="1200">
                <a:latin typeface="+mn-lt"/>
              </a:rPr>
              <a:t>3MHz channel BW was specified for non-Redcap NR device in Rel-18, while the demand of 3MHz for (e)Redcap has also been raised in Rel-19 for n106 for utility applications [1].</a:t>
            </a:r>
          </a:p>
          <a:p>
            <a:pPr marL="161290" indent="-161290" algn="just">
              <a:spcBef>
                <a:spcPts val="600"/>
              </a:spcBef>
              <a:spcAft>
                <a:spcPts val="600"/>
              </a:spcAft>
            </a:pPr>
            <a:r>
              <a:rPr lang="en-SE" sz="1200">
                <a:latin typeface="+mn-lt"/>
              </a:rPr>
              <a:t>Industry</a:t>
            </a:r>
            <a:r>
              <a:rPr lang="en-US" sz="1200">
                <a:latin typeface="+mn-lt"/>
              </a:rPr>
              <a:t> is seeking a low cost and low complexity replacement for existing cellular meters </a:t>
            </a:r>
            <a:r>
              <a:rPr lang="en-SE" sz="1200">
                <a:latin typeface="+mn-lt"/>
              </a:rPr>
              <a:t>in </a:t>
            </a:r>
            <a:r>
              <a:rPr lang="en-US" sz="1200">
                <a:latin typeface="+mn-lt"/>
              </a:rPr>
              <a:t>Band n106 - 3 MHz networks using (e)</a:t>
            </a:r>
            <a:r>
              <a:rPr lang="en-US" sz="1200" err="1">
                <a:latin typeface="+mn-lt"/>
              </a:rPr>
              <a:t>RedCap</a:t>
            </a:r>
            <a:r>
              <a:rPr lang="en-US" sz="1200">
                <a:latin typeface="+mn-lt"/>
              </a:rPr>
              <a:t> enabled electric meters.</a:t>
            </a:r>
            <a:endParaRPr lang="en-SE" sz="1200">
              <a:latin typeface="+mn-lt"/>
            </a:endParaRPr>
          </a:p>
          <a:p>
            <a:pPr marL="161290" indent="-161290" algn="just">
              <a:spcBef>
                <a:spcPts val="600"/>
              </a:spcBef>
              <a:spcAft>
                <a:spcPts val="600"/>
              </a:spcAft>
            </a:pPr>
            <a:r>
              <a:rPr lang="en-SE" sz="1200">
                <a:latin typeface="+mn-lt"/>
              </a:rPr>
              <a:t>For utility applications and generally low-end IoT appl</a:t>
            </a:r>
            <a:r>
              <a:rPr lang="en-US" sz="1200">
                <a:latin typeface="+mn-lt"/>
              </a:rPr>
              <a:t>ic</a:t>
            </a:r>
            <a:r>
              <a:rPr lang="en-SE" sz="1200">
                <a:latin typeface="+mn-lt"/>
              </a:rPr>
              <a:t>ations, single Rx and/or also HD-FDD can be a natu</a:t>
            </a:r>
            <a:r>
              <a:rPr lang="en-US" sz="1200">
                <a:latin typeface="+mn-lt"/>
              </a:rPr>
              <a:t>ral</a:t>
            </a:r>
            <a:r>
              <a:rPr lang="en-SE" sz="1200">
                <a:latin typeface="+mn-lt"/>
              </a:rPr>
              <a:t> fit due to the reduced cost and power consumption. Therefore, it will be a great ben</a:t>
            </a:r>
            <a:r>
              <a:rPr lang="sv-SE" sz="1200">
                <a:latin typeface="+mn-lt"/>
              </a:rPr>
              <a:t>e</a:t>
            </a:r>
            <a:r>
              <a:rPr lang="en-SE" sz="1200">
                <a:latin typeface="+mn-lt"/>
              </a:rPr>
              <a:t>fit for (e)Redcap devices if 3MHz CBW can be supported for (e)Redcap in Rel-20.</a:t>
            </a:r>
          </a:p>
          <a:p>
            <a:pPr marL="161290" indent="-161290" algn="just">
              <a:spcBef>
                <a:spcPts val="600"/>
              </a:spcBef>
              <a:spcAft>
                <a:spcPts val="600"/>
              </a:spcAft>
            </a:pPr>
            <a:r>
              <a:rPr lang="en-SE" sz="1200">
                <a:latin typeface="+mn-lt"/>
              </a:rPr>
              <a:t>In add</a:t>
            </a:r>
            <a:r>
              <a:rPr lang="sv-SE" sz="1200">
                <a:latin typeface="+mn-lt"/>
              </a:rPr>
              <a:t>i</a:t>
            </a:r>
            <a:r>
              <a:rPr lang="en-SE" sz="1200" err="1">
                <a:latin typeface="+mn-lt"/>
              </a:rPr>
              <a:t>tion</a:t>
            </a:r>
            <a:r>
              <a:rPr lang="en-SE" sz="1200">
                <a:latin typeface="+mn-lt"/>
              </a:rPr>
              <a:t>, 3MHz CBW is under specification for NR NTN in Rel-19. Based on the demand from NTN operators, the 3MHz CBW can be specified in Rel-20 for Redcap NTN as well. </a:t>
            </a:r>
            <a:endParaRPr lang="en-SE" sz="1200">
              <a:latin typeface="+mn-lt"/>
              <a:ea typeface="Calibri"/>
              <a:cs typeface="Calibri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744CCEE-3710-8E7C-296D-1BF3B0228873}"/>
              </a:ext>
            </a:extLst>
          </p:cNvPr>
          <p:cNvSpPr txBox="1">
            <a:spLocks/>
          </p:cNvSpPr>
          <p:nvPr/>
        </p:nvSpPr>
        <p:spPr bwMode="gray">
          <a:xfrm>
            <a:off x="4774019" y="1147699"/>
            <a:ext cx="3912781" cy="3873396"/>
          </a:xfrm>
          <a:prstGeom prst="rect">
            <a:avLst/>
          </a:prstGeom>
        </p:spPr>
        <p:txBody>
          <a:bodyPr lIns="0" tIns="0" rIns="0" bIns="0" anchor="t"/>
          <a:lstStyle>
            <a:lvl1pPr marL="161870" indent="-161870" algn="l" defTabSz="815975" rtl="0" eaLnBrk="0" fontAlgn="base" hangingPunct="0">
              <a:lnSpc>
                <a:spcPct val="10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323741" indent="-161870" algn="l" defTabSz="815975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◦"/>
              <a:defRPr kumimoji="1" sz="15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485611" indent="-161870" algn="l" defTabSz="815975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Font typeface="メイリオ" panose="020B0604030504040204" pitchFamily="50" charset="-128"/>
              <a:buChar char="‐"/>
              <a:defRPr kumimoji="1" sz="15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647482" indent="-161870" algn="l" defTabSz="815975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Font typeface="メイリオ" panose="020B0604030504040204" pitchFamily="50" charset="-128"/>
              <a:buChar char="≫"/>
              <a:defRPr kumimoji="1" sz="13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809352" indent="-161870" algn="l" defTabSz="815975" rtl="0" eaLnBrk="0" fontAlgn="base" hangingPunct="0">
              <a:spcBef>
                <a:spcPts val="375"/>
              </a:spcBef>
              <a:spcAft>
                <a:spcPct val="0"/>
              </a:spcAft>
              <a:buFont typeface="Wingdings 2" pitchFamily="18" charset="2"/>
              <a:buChar char=""/>
              <a:defRPr kumimoji="1" sz="1300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  <a:lvl6pPr marL="971222" indent="-161870" algn="l" defTabSz="816340" rtl="0" eaLnBrk="1" latinLnBrk="0" hangingPunct="1">
              <a:spcBef>
                <a:spcPts val="375"/>
              </a:spcBef>
              <a:buSzPct val="100000"/>
              <a:buFont typeface="Wingdings 2" pitchFamily="18" charset="2"/>
              <a:buChar char=""/>
              <a:defRPr kumimoji="1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3105" indent="-204085" algn="l" defTabSz="81634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61275" indent="-204085" algn="l" defTabSz="81634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9445" indent="-204085" algn="l" defTabSz="81634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1290" indent="-161290" algn="just"/>
            <a:r>
              <a:rPr lang="en-SE" sz="1200">
                <a:latin typeface="+mn-lt"/>
              </a:rPr>
              <a:t>Specify the 3MHz CBW for (e)Redcap device, in</a:t>
            </a:r>
            <a:r>
              <a:rPr lang="sv-SE" sz="1200">
                <a:latin typeface="+mn-lt"/>
              </a:rPr>
              <a:t>cl</a:t>
            </a:r>
            <a:r>
              <a:rPr lang="en-SE" sz="1200" err="1">
                <a:latin typeface="+mn-lt"/>
              </a:rPr>
              <a:t>uding</a:t>
            </a:r>
            <a:r>
              <a:rPr lang="en-SE" sz="1200">
                <a:latin typeface="+mn-lt"/>
              </a:rPr>
              <a:t> both TN and NTN. </a:t>
            </a:r>
          </a:p>
          <a:p>
            <a:pPr marL="0" indent="0" algn="just">
              <a:buNone/>
            </a:pPr>
            <a:endParaRPr lang="en-SE" sz="1200">
              <a:latin typeface="+mn-lt"/>
            </a:endParaRPr>
          </a:p>
        </p:txBody>
      </p:sp>
      <p:sp>
        <p:nvSpPr>
          <p:cNvPr id="5" name="四角形: 角を丸くする 1038">
            <a:extLst>
              <a:ext uri="{FF2B5EF4-FFF2-40B4-BE49-F238E27FC236}">
                <a16:creationId xmlns:a16="http://schemas.microsoft.com/office/drawing/2014/main" id="{70B0FA7F-21F1-AD4E-FB0B-1873305ACCEC}"/>
              </a:ext>
            </a:extLst>
          </p:cNvPr>
          <p:cNvSpPr/>
          <p:nvPr/>
        </p:nvSpPr>
        <p:spPr>
          <a:xfrm>
            <a:off x="1241294" y="826794"/>
            <a:ext cx="1733219" cy="199451"/>
          </a:xfrm>
          <a:prstGeom prst="roundRect">
            <a:avLst>
              <a:gd name="adj" fmla="val 50000"/>
            </a:avLst>
          </a:prstGeom>
          <a:gradFill>
            <a:gsLst>
              <a:gs pos="13000">
                <a:srgbClr val="00B0F0"/>
              </a:gs>
              <a:gs pos="100000">
                <a:srgbClr val="1952A6">
                  <a:lumMod val="75000"/>
                </a:srgbClr>
              </a:gs>
              <a:gs pos="42000">
                <a:srgbClr val="1952A6">
                  <a:lumMod val="60000"/>
                  <a:lumOff val="40000"/>
                </a:srgbClr>
              </a:gs>
            </a:gsLst>
            <a:lin ang="10800000" scaled="0"/>
          </a:gradFill>
          <a:ln w="3175" cap="flat" cmpd="sng" algn="ctr">
            <a:noFill/>
            <a:prstDash val="solid"/>
            <a:headEnd type="none" w="med" len="med"/>
            <a:tailEnd type="triangle" w="sm" len="sm"/>
          </a:ln>
          <a:effectLst/>
        </p:spPr>
        <p:txBody>
          <a:bodyPr lIns="91440" tIns="45720" rIns="91440" bIns="45720" rtlCol="0" anchor="ctr"/>
          <a:lstStyle/>
          <a:p>
            <a:pPr algn="ctr" defTabSz="1219110">
              <a:defRPr/>
            </a:pPr>
            <a:r>
              <a:rPr lang="en-SE" sz="1100" b="1" kern="0">
                <a:solidFill>
                  <a:prstClr val="white"/>
                </a:solidFill>
                <a:ea typeface="游ゴシック"/>
              </a:rPr>
              <a:t>Motivation</a:t>
            </a:r>
            <a:endParaRPr lang="en-US" sz="1100" b="1" kern="0">
              <a:solidFill>
                <a:prstClr val="white"/>
              </a:solidFill>
              <a:ea typeface="游ゴシック"/>
            </a:endParaRPr>
          </a:p>
        </p:txBody>
      </p:sp>
      <p:sp>
        <p:nvSpPr>
          <p:cNvPr id="8" name="四角形: 角を丸くする 1038">
            <a:extLst>
              <a:ext uri="{FF2B5EF4-FFF2-40B4-BE49-F238E27FC236}">
                <a16:creationId xmlns:a16="http://schemas.microsoft.com/office/drawing/2014/main" id="{1C3C31AF-B16B-9256-0C8A-002C2143A258}"/>
              </a:ext>
            </a:extLst>
          </p:cNvPr>
          <p:cNvSpPr/>
          <p:nvPr/>
        </p:nvSpPr>
        <p:spPr>
          <a:xfrm>
            <a:off x="5945044" y="807452"/>
            <a:ext cx="1733219" cy="199451"/>
          </a:xfrm>
          <a:prstGeom prst="roundRect">
            <a:avLst>
              <a:gd name="adj" fmla="val 37720"/>
            </a:avLst>
          </a:prstGeom>
          <a:gradFill>
            <a:gsLst>
              <a:gs pos="13000">
                <a:srgbClr val="00B0F0"/>
              </a:gs>
              <a:gs pos="100000">
                <a:srgbClr val="1952A6">
                  <a:lumMod val="75000"/>
                </a:srgbClr>
              </a:gs>
              <a:gs pos="42000">
                <a:srgbClr val="1952A6">
                  <a:lumMod val="60000"/>
                  <a:lumOff val="40000"/>
                </a:srgbClr>
              </a:gs>
            </a:gsLst>
            <a:lin ang="10800000" scaled="0"/>
          </a:gradFill>
          <a:ln w="3175" cap="flat" cmpd="sng" algn="ctr">
            <a:noFill/>
            <a:prstDash val="solid"/>
            <a:headEnd type="none" w="med" len="med"/>
            <a:tailEnd type="triangle" w="sm" len="sm"/>
          </a:ln>
          <a:effectLst/>
        </p:spPr>
        <p:txBody>
          <a:bodyPr lIns="91440" tIns="45720" rIns="91440" bIns="45720" rtlCol="0" anchor="ctr"/>
          <a:lstStyle/>
          <a:p>
            <a:pPr algn="ctr" defTabSz="1219110">
              <a:defRPr/>
            </a:pPr>
            <a:r>
              <a:rPr lang="en-GB" sz="1100" b="1" kern="0">
                <a:solidFill>
                  <a:prstClr val="white"/>
                </a:solidFill>
                <a:latin typeface="Arial"/>
                <a:ea typeface="游ゴシック"/>
                <a:cs typeface="Arial"/>
              </a:rPr>
              <a:t>Objectives</a:t>
            </a:r>
            <a:endParaRPr lang="en-US" sz="1100" b="1" kern="0">
              <a:solidFill>
                <a:prstClr val="white"/>
              </a:solidFill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16355252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9C836-C713-C49B-3E37-F9B38A43A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/>
              <a:t>M</a:t>
            </a:r>
            <a:r>
              <a:rPr lang="en-US"/>
              <a:t>o</a:t>
            </a:r>
            <a:r>
              <a:rPr lang="en-SE" err="1"/>
              <a:t>tivation</a:t>
            </a:r>
            <a:r>
              <a:rPr lang="en-SE"/>
              <a:t> on </a:t>
            </a:r>
            <a:r>
              <a:rPr lang="en-SE">
                <a:highlight>
                  <a:srgbClr val="FFFFFF"/>
                </a:highlight>
              </a:rPr>
              <a:t>S</a:t>
            </a:r>
            <a:r>
              <a:rPr lang="en-SE"/>
              <a:t>ingle SKU design on </a:t>
            </a:r>
            <a:r>
              <a:rPr lang="en-SE" err="1"/>
              <a:t>eRedcap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90CD29-5E82-8D9E-F22B-DE06E882481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3513" y="1094856"/>
            <a:ext cx="3965645" cy="3873396"/>
          </a:xfrm>
        </p:spPr>
        <p:txBody>
          <a:bodyPr lIns="0" tIns="0" rIns="0" bIns="0" anchor="t"/>
          <a:lstStyle/>
          <a:p>
            <a:pPr marL="161290" indent="-161290" algn="just">
              <a:spcBef>
                <a:spcPts val="600"/>
              </a:spcBef>
              <a:spcAft>
                <a:spcPts val="600"/>
              </a:spcAft>
            </a:pPr>
            <a:r>
              <a:rPr lang="en-SE" sz="1200" dirty="0">
                <a:highlight>
                  <a:srgbClr val="FFFFFF"/>
                </a:highlight>
                <a:latin typeface="+mn-lt"/>
              </a:rPr>
              <a:t>The HD–FDD design of </a:t>
            </a:r>
            <a:r>
              <a:rPr lang="en-SE" sz="1200" dirty="0" err="1">
                <a:highlight>
                  <a:srgbClr val="FFFFFF"/>
                </a:highlight>
                <a:latin typeface="+mn-lt"/>
              </a:rPr>
              <a:t>eRedcap</a:t>
            </a:r>
            <a:r>
              <a:rPr lang="en-SE" sz="1200" dirty="0">
                <a:highlight>
                  <a:srgbClr val="FFFFFF"/>
                </a:highlight>
                <a:latin typeface="+mn-lt"/>
              </a:rPr>
              <a:t> offers the </a:t>
            </a:r>
            <a:r>
              <a:rPr lang="sv-SE" sz="1200" dirty="0" err="1">
                <a:highlight>
                  <a:srgbClr val="FFFFFF"/>
                </a:highlight>
                <a:latin typeface="+mn-lt"/>
              </a:rPr>
              <a:t>opportunity</a:t>
            </a:r>
            <a:r>
              <a:rPr lang="sv-SE" sz="1200" dirty="0">
                <a:highlight>
                  <a:srgbClr val="FFFFFF"/>
                </a:highlight>
                <a:latin typeface="+mn-lt"/>
              </a:rPr>
              <a:t> for S</a:t>
            </a:r>
            <a:r>
              <a:rPr lang="en-SE" sz="1200" dirty="0">
                <a:highlight>
                  <a:srgbClr val="FFFFFF"/>
                </a:highlight>
                <a:latin typeface="+mn-lt"/>
              </a:rPr>
              <a:t>AW</a:t>
            </a:r>
            <a:r>
              <a:rPr lang="sv-SE" sz="1200" dirty="0">
                <a:highlight>
                  <a:srgbClr val="FFFFFF"/>
                </a:highlight>
                <a:latin typeface="+mn-lt"/>
              </a:rPr>
              <a:t>-less </a:t>
            </a:r>
            <a:r>
              <a:rPr lang="en-SE" sz="1200" dirty="0">
                <a:highlight>
                  <a:srgbClr val="FFFFFF"/>
                </a:highlight>
                <a:latin typeface="+mn-lt"/>
              </a:rPr>
              <a:t>implementation to </a:t>
            </a:r>
            <a:r>
              <a:rPr lang="en-US" sz="1200" dirty="0" err="1">
                <a:highlight>
                  <a:srgbClr val="FFFFFF"/>
                </a:highlight>
                <a:latin typeface="+mn-lt"/>
              </a:rPr>
              <a:t>enabl</a:t>
            </a:r>
            <a:r>
              <a:rPr lang="en-SE" sz="1200" dirty="0">
                <a:highlight>
                  <a:srgbClr val="FFFFFF"/>
                </a:highlight>
                <a:latin typeface="+mn-lt"/>
              </a:rPr>
              <a:t>e</a:t>
            </a:r>
            <a:r>
              <a:rPr lang="en-US" sz="1200" dirty="0">
                <a:highlight>
                  <a:srgbClr val="FFFFFF"/>
                </a:highlight>
                <a:latin typeface="+mn-lt"/>
              </a:rPr>
              <a:t> a single SKU (</a:t>
            </a:r>
            <a:r>
              <a:rPr lang="sv-SE" sz="1200" dirty="0">
                <a:highlight>
                  <a:srgbClr val="FFFFFF"/>
                </a:highlight>
                <a:latin typeface="+mn-lt"/>
              </a:rPr>
              <a:t>stock-</a:t>
            </a:r>
            <a:r>
              <a:rPr lang="sv-SE" sz="1200" dirty="0" err="1">
                <a:highlight>
                  <a:srgbClr val="FFFFFF"/>
                </a:highlight>
                <a:latin typeface="+mn-lt"/>
              </a:rPr>
              <a:t>keeping</a:t>
            </a:r>
            <a:r>
              <a:rPr lang="sv-SE" sz="1200" dirty="0">
                <a:highlight>
                  <a:srgbClr val="FFFFFF"/>
                </a:highlight>
                <a:latin typeface="+mn-lt"/>
              </a:rPr>
              <a:t> </a:t>
            </a:r>
            <a:r>
              <a:rPr lang="sv-SE" sz="1200" dirty="0" err="1">
                <a:highlight>
                  <a:srgbClr val="FFFFFF"/>
                </a:highlight>
                <a:latin typeface="+mn-lt"/>
              </a:rPr>
              <a:t>unit</a:t>
            </a:r>
            <a:r>
              <a:rPr lang="en-US" sz="1200" dirty="0">
                <a:highlight>
                  <a:srgbClr val="FFFFFF"/>
                </a:highlight>
                <a:latin typeface="+mn-lt"/>
              </a:rPr>
              <a:t>) design for global operation:</a:t>
            </a:r>
            <a:r>
              <a:rPr lang="sv-SE" sz="1200" dirty="0">
                <a:highlight>
                  <a:srgbClr val="FFFFFF"/>
                </a:highlight>
                <a:latin typeface="+mn-lt"/>
              </a:rPr>
              <a:t> </a:t>
            </a:r>
            <a:endParaRPr lang="en-SE" sz="1200" dirty="0">
              <a:highlight>
                <a:srgbClr val="FFFFFF"/>
              </a:highlight>
              <a:latin typeface="+mn-lt"/>
              <a:ea typeface="Calibri"/>
              <a:cs typeface="Calibri"/>
            </a:endParaRPr>
          </a:p>
          <a:p>
            <a:pPr marL="323215" lvl="1" indent="-161290" algn="just">
              <a:spcBef>
                <a:spcPts val="600"/>
              </a:spcBef>
              <a:spcAft>
                <a:spcPts val="600"/>
              </a:spcAft>
            </a:pPr>
            <a:r>
              <a:rPr lang="en-US" sz="1200" dirty="0">
                <a:highlight>
                  <a:srgbClr val="FFFFFF"/>
                </a:highlight>
                <a:latin typeface="+mn-lt"/>
              </a:rPr>
              <a:t>the SAW-less design</a:t>
            </a:r>
            <a:r>
              <a:rPr lang="en-SE" sz="1200" dirty="0">
                <a:highlight>
                  <a:srgbClr val="FFFFFF"/>
                </a:highlight>
                <a:latin typeface="+mn-lt"/>
              </a:rPr>
              <a:t> with </a:t>
            </a:r>
            <a:r>
              <a:rPr lang="en-US" sz="1200" dirty="0">
                <a:highlight>
                  <a:srgbClr val="FFFFFF"/>
                </a:highlight>
                <a:latin typeface="+mn-lt"/>
              </a:rPr>
              <a:t>single SKU</a:t>
            </a:r>
            <a:r>
              <a:rPr lang="en-SE" sz="1200" dirty="0">
                <a:highlight>
                  <a:srgbClr val="FFFFFF"/>
                </a:highlight>
                <a:latin typeface="+mn-lt"/>
              </a:rPr>
              <a:t> improves the p</a:t>
            </a:r>
            <a:r>
              <a:rPr lang="sv-SE" sz="1200" dirty="0" err="1">
                <a:highlight>
                  <a:srgbClr val="FFFFFF"/>
                </a:highlight>
                <a:latin typeface="+mn-lt"/>
              </a:rPr>
              <a:t>ow</a:t>
            </a:r>
            <a:r>
              <a:rPr lang="en-SE" sz="1200" dirty="0">
                <a:highlight>
                  <a:srgbClr val="FFFFFF"/>
                </a:highlight>
                <a:latin typeface="+mn-lt"/>
              </a:rPr>
              <a:t>er efficiency of the RF front end.</a:t>
            </a:r>
            <a:endParaRPr lang="en-SE" sz="1200" dirty="0">
              <a:highlight>
                <a:srgbClr val="FFFFFF"/>
              </a:highlight>
              <a:latin typeface="+mn-lt"/>
              <a:ea typeface="Calibri"/>
              <a:cs typeface="Calibri"/>
            </a:endParaRPr>
          </a:p>
          <a:p>
            <a:pPr marL="323215" lvl="1" indent="-161290" algn="just">
              <a:spcBef>
                <a:spcPts val="600"/>
              </a:spcBef>
              <a:spcAft>
                <a:spcPts val="600"/>
              </a:spcAft>
            </a:pPr>
            <a:r>
              <a:rPr lang="en-US" sz="1200" dirty="0">
                <a:highlight>
                  <a:srgbClr val="FFFFFF"/>
                </a:highlight>
                <a:latin typeface="+mn-lt"/>
              </a:rPr>
              <a:t>streamlines production</a:t>
            </a:r>
            <a:r>
              <a:rPr lang="en-SE" sz="1200" dirty="0">
                <a:highlight>
                  <a:srgbClr val="FFFFFF"/>
                </a:highlight>
                <a:latin typeface="+mn-lt"/>
              </a:rPr>
              <a:t>, </a:t>
            </a:r>
            <a:r>
              <a:rPr lang="en-US" sz="1200" dirty="0">
                <a:highlight>
                  <a:srgbClr val="FFFFFF"/>
                </a:highlight>
                <a:latin typeface="+mn-lt"/>
              </a:rPr>
              <a:t>lowers inventory costs and achieves economies of scale through higher production volumes</a:t>
            </a:r>
            <a:r>
              <a:rPr lang="en-SE" sz="1200" dirty="0">
                <a:highlight>
                  <a:srgbClr val="FFFFFF"/>
                </a:highlight>
                <a:latin typeface="+mn-lt"/>
              </a:rPr>
              <a:t>.</a:t>
            </a:r>
            <a:endParaRPr lang="en-SE" sz="1200" dirty="0">
              <a:highlight>
                <a:srgbClr val="FFFFFF"/>
              </a:highlight>
              <a:latin typeface="+mn-lt"/>
              <a:ea typeface="Calibri"/>
              <a:cs typeface="Calibri"/>
            </a:endParaRPr>
          </a:p>
          <a:p>
            <a:pPr marL="323215" lvl="1" indent="-161290" algn="just">
              <a:spcBef>
                <a:spcPts val="600"/>
              </a:spcBef>
              <a:spcAft>
                <a:spcPts val="600"/>
              </a:spcAft>
            </a:pPr>
            <a:r>
              <a:rPr lang="en-US" sz="1200" dirty="0">
                <a:highlight>
                  <a:srgbClr val="FFFFFF"/>
                </a:highlight>
                <a:latin typeface="+mn-lt"/>
              </a:rPr>
              <a:t>facilitates further network deployments and ecosystem growth and</a:t>
            </a:r>
            <a:r>
              <a:rPr lang="en-SE" sz="1200" dirty="0">
                <a:highlight>
                  <a:srgbClr val="FFFFFF"/>
                </a:highlight>
                <a:latin typeface="+mn-lt"/>
              </a:rPr>
              <a:t> enables the </a:t>
            </a:r>
            <a:r>
              <a:rPr lang="en-SE" sz="1200" dirty="0" err="1">
                <a:highlight>
                  <a:srgbClr val="FFFFFF"/>
                </a:highlight>
                <a:latin typeface="+mn-lt"/>
              </a:rPr>
              <a:t>eRedcap</a:t>
            </a:r>
            <a:r>
              <a:rPr lang="en-SE" sz="1200" dirty="0">
                <a:highlight>
                  <a:srgbClr val="FFFFFF"/>
                </a:highlight>
                <a:latin typeface="+mn-lt"/>
              </a:rPr>
              <a:t> device towards low-end IoT applications</a:t>
            </a:r>
            <a:r>
              <a:rPr lang="en-US" sz="1200" dirty="0">
                <a:highlight>
                  <a:srgbClr val="FFFFFF"/>
                </a:highlight>
                <a:latin typeface="+mn-lt"/>
              </a:rPr>
              <a:t>.</a:t>
            </a:r>
            <a:endParaRPr lang="en-SE" sz="1200" dirty="0">
              <a:highlight>
                <a:srgbClr val="FFFFFF"/>
              </a:highlight>
              <a:latin typeface="+mn-lt"/>
            </a:endParaRPr>
          </a:p>
          <a:p>
            <a:pPr marL="161290" indent="-161290" algn="just">
              <a:spcBef>
                <a:spcPts val="600"/>
              </a:spcBef>
              <a:spcAft>
                <a:spcPts val="600"/>
              </a:spcAft>
            </a:pPr>
            <a:r>
              <a:rPr lang="en-SE" sz="1200" dirty="0">
                <a:highlight>
                  <a:srgbClr val="FFFFFF"/>
                </a:highlight>
                <a:latin typeface="+mn-lt"/>
              </a:rPr>
              <a:t>Currently, the sing</a:t>
            </a:r>
            <a:r>
              <a:rPr lang="en-US" sz="1200" dirty="0">
                <a:highlight>
                  <a:srgbClr val="FFFFFF"/>
                </a:highlight>
                <a:latin typeface="+mn-lt"/>
              </a:rPr>
              <a:t>le</a:t>
            </a:r>
            <a:r>
              <a:rPr lang="en-SE" sz="1200" dirty="0">
                <a:highlight>
                  <a:srgbClr val="FFFFFF"/>
                </a:highlight>
                <a:latin typeface="+mn-lt"/>
              </a:rPr>
              <a:t> SKU implementation of </a:t>
            </a:r>
            <a:r>
              <a:rPr lang="en-SE" sz="1200" dirty="0" err="1">
                <a:highlight>
                  <a:srgbClr val="FFFFFF"/>
                </a:highlight>
                <a:latin typeface="+mn-lt"/>
              </a:rPr>
              <a:t>eRedcap</a:t>
            </a:r>
            <a:r>
              <a:rPr lang="en-SE" sz="1200" dirty="0">
                <a:highlight>
                  <a:srgbClr val="FFFFFF"/>
                </a:highlight>
                <a:latin typeface="+mn-lt"/>
              </a:rPr>
              <a:t> is very challenging in order to meet all RF requirements.  </a:t>
            </a:r>
          </a:p>
          <a:p>
            <a:pPr marL="161290" indent="-161290" algn="just">
              <a:spcBef>
                <a:spcPts val="600"/>
              </a:spcBef>
              <a:spcAft>
                <a:spcPts val="600"/>
              </a:spcAft>
            </a:pPr>
            <a:r>
              <a:rPr lang="en-SE" sz="1200" dirty="0">
                <a:highlight>
                  <a:srgbClr val="FFFFFF"/>
                </a:highlight>
                <a:latin typeface="+mn-lt"/>
              </a:rPr>
              <a:t>The industry's recognition of its importance has been demonstrated through a jointly submitted contribution [2]. </a:t>
            </a:r>
          </a:p>
          <a:p>
            <a:pPr marL="323215" lvl="2" indent="0" algn="just">
              <a:buNone/>
            </a:pPr>
            <a:endParaRPr lang="en-US" sz="900" b="1" dirty="0">
              <a:latin typeface="+mn-lt"/>
              <a:ea typeface="Calibri"/>
              <a:cs typeface="Calibri"/>
            </a:endParaRPr>
          </a:p>
          <a:p>
            <a:pPr marL="161290" indent="-161290" algn="just"/>
            <a:endParaRPr lang="en-SE" sz="1000" b="1" dirty="0">
              <a:latin typeface="+mn-lt"/>
              <a:ea typeface="Calibri"/>
              <a:cs typeface="Calibri"/>
            </a:endParaRPr>
          </a:p>
          <a:p>
            <a:pPr marL="161290" indent="-161290" algn="just"/>
            <a:endParaRPr lang="en-SE" sz="1200" dirty="0">
              <a:latin typeface="+mn-lt"/>
              <a:ea typeface="Calibri"/>
              <a:cs typeface="Calibri"/>
            </a:endParaRPr>
          </a:p>
          <a:p>
            <a:pPr marL="161290" indent="-161290" algn="just"/>
            <a:endParaRPr lang="en-US" sz="1050" dirty="0">
              <a:latin typeface="+mn-lt"/>
              <a:ea typeface="Calibri"/>
              <a:cs typeface="Calibri"/>
            </a:endParaRPr>
          </a:p>
          <a:p>
            <a:pPr marL="161290" indent="-161290" algn="just"/>
            <a:endParaRPr lang="en-US" sz="1050" dirty="0">
              <a:latin typeface="+mn-lt"/>
              <a:ea typeface="Calibri"/>
              <a:cs typeface="Calibri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EE2465B-4B21-127D-0DB8-C9CEE1DCE0D1}"/>
              </a:ext>
            </a:extLst>
          </p:cNvPr>
          <p:cNvGrpSpPr/>
          <p:nvPr/>
        </p:nvGrpSpPr>
        <p:grpSpPr>
          <a:xfrm>
            <a:off x="4765142" y="2136484"/>
            <a:ext cx="4146698" cy="1383551"/>
            <a:chOff x="802640" y="2977254"/>
            <a:chExt cx="6263212" cy="1935447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26B4CA4-A72B-7204-5DA1-1DB1E3E542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8263" r="53687"/>
            <a:stretch/>
          </p:blipFill>
          <p:spPr>
            <a:xfrm>
              <a:off x="5097360" y="3286590"/>
              <a:ext cx="1968492" cy="1523843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29E4FD5-48D9-7798-BC3C-CF4AA6B293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3687"/>
            <a:stretch/>
          </p:blipFill>
          <p:spPr>
            <a:xfrm>
              <a:off x="802640" y="2977254"/>
              <a:ext cx="2043582" cy="193544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BA1ECA0-2292-53BF-5F2C-F164A4BDD5B9}"/>
                </a:ext>
              </a:extLst>
            </p:cNvPr>
            <p:cNvSpPr txBox="1"/>
            <p:nvPr/>
          </p:nvSpPr>
          <p:spPr>
            <a:xfrm>
              <a:off x="2648782" y="4312918"/>
              <a:ext cx="2814449" cy="3065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b="1">
                  <a:solidFill>
                    <a:schemeClr val="bg1">
                      <a:lumMod val="50000"/>
                    </a:schemeClr>
                  </a:solidFill>
                </a:rPr>
                <a:t>P</a:t>
              </a:r>
              <a:r>
                <a:rPr lang="en-SE" sz="900" b="1" err="1">
                  <a:solidFill>
                    <a:schemeClr val="bg1">
                      <a:lumMod val="50000"/>
                    </a:schemeClr>
                  </a:solidFill>
                </a:rPr>
                <a:t>ower</a:t>
              </a:r>
              <a:r>
                <a:rPr lang="en-SE" sz="900" b="1">
                  <a:solidFill>
                    <a:schemeClr val="bg1">
                      <a:lumMod val="50000"/>
                    </a:schemeClr>
                  </a:solidFill>
                </a:rPr>
                <a:t> efficiency improvement</a:t>
              </a:r>
              <a:endParaRPr lang="en-US" sz="900" b="1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" name="Arrow: Right 17">
              <a:extLst>
                <a:ext uri="{FF2B5EF4-FFF2-40B4-BE49-F238E27FC236}">
                  <a16:creationId xmlns:a16="http://schemas.microsoft.com/office/drawing/2014/main" id="{9DE0B5EA-7508-D68E-3384-4E2479C944E2}"/>
                </a:ext>
              </a:extLst>
            </p:cNvPr>
            <p:cNvSpPr/>
            <p:nvPr/>
          </p:nvSpPr>
          <p:spPr>
            <a:xfrm>
              <a:off x="3358200" y="3540366"/>
              <a:ext cx="1445370" cy="421240"/>
            </a:xfrm>
            <a:prstGeom prst="rightArrow">
              <a:avLst/>
            </a:prstGeom>
            <a:solidFill>
              <a:schemeClr val="tx1">
                <a:lumMod val="95000"/>
                <a:lumOff val="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/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8AAE81EA-AF55-9434-9162-E8467484F747}"/>
                </a:ext>
              </a:extLst>
            </p:cNvPr>
            <p:cNvCxnSpPr>
              <a:cxnSpLocks/>
            </p:cNvCxnSpPr>
            <p:nvPr/>
          </p:nvCxnSpPr>
          <p:spPr>
            <a:xfrm>
              <a:off x="3178361" y="4700415"/>
              <a:ext cx="2284870" cy="0"/>
            </a:xfrm>
            <a:prstGeom prst="straightConnector1">
              <a:avLst/>
            </a:prstGeom>
            <a:ln>
              <a:solidFill>
                <a:srgbClr val="C8C8C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CE749B5-17CA-1F79-E6DE-F9E4E5244542}"/>
                </a:ext>
              </a:extLst>
            </p:cNvPr>
            <p:cNvSpPr txBox="1"/>
            <p:nvPr/>
          </p:nvSpPr>
          <p:spPr>
            <a:xfrm>
              <a:off x="3053777" y="3182602"/>
              <a:ext cx="2043583" cy="3000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b="1" dirty="0">
                  <a:solidFill>
                    <a:schemeClr val="bg1">
                      <a:lumMod val="50000"/>
                    </a:schemeClr>
                  </a:solidFill>
                </a:rPr>
                <a:t>F</a:t>
              </a:r>
              <a:r>
                <a:rPr lang="en-SE" sz="900" b="1" dirty="0" err="1">
                  <a:solidFill>
                    <a:schemeClr val="bg1">
                      <a:lumMod val="50000"/>
                    </a:schemeClr>
                  </a:solidFill>
                </a:rPr>
                <a:t>ootprint</a:t>
              </a:r>
              <a:r>
                <a:rPr lang="en-SE" sz="900" b="1" dirty="0">
                  <a:solidFill>
                    <a:schemeClr val="bg1">
                      <a:lumMod val="50000"/>
                    </a:schemeClr>
                  </a:solidFill>
                </a:rPr>
                <a:t> size reduction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1639069-8C25-B123-8348-9CBD00549EA4}"/>
              </a:ext>
            </a:extLst>
          </p:cNvPr>
          <p:cNvSpPr txBox="1">
            <a:spLocks/>
          </p:cNvSpPr>
          <p:nvPr/>
        </p:nvSpPr>
        <p:spPr bwMode="gray">
          <a:xfrm>
            <a:off x="4765142" y="1094856"/>
            <a:ext cx="3880884" cy="3873396"/>
          </a:xfrm>
          <a:prstGeom prst="rect">
            <a:avLst/>
          </a:prstGeom>
        </p:spPr>
        <p:txBody>
          <a:bodyPr lIns="0" tIns="0" rIns="0" bIns="0" anchor="t"/>
          <a:lstStyle>
            <a:lvl1pPr marL="161870" indent="-161870" algn="l" defTabSz="815975" rtl="0" eaLnBrk="0" fontAlgn="base" hangingPunct="0">
              <a:lnSpc>
                <a:spcPct val="10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323741" indent="-161870" algn="l" defTabSz="815975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◦"/>
              <a:defRPr kumimoji="1" sz="15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485611" indent="-161870" algn="l" defTabSz="815975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Font typeface="メイリオ" panose="020B0604030504040204" pitchFamily="50" charset="-128"/>
              <a:buChar char="‐"/>
              <a:defRPr kumimoji="1" sz="15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647482" indent="-161870" algn="l" defTabSz="815975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Font typeface="メイリオ" panose="020B0604030504040204" pitchFamily="50" charset="-128"/>
              <a:buChar char="≫"/>
              <a:defRPr kumimoji="1" sz="13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809352" indent="-161870" algn="l" defTabSz="815975" rtl="0" eaLnBrk="0" fontAlgn="base" hangingPunct="0">
              <a:spcBef>
                <a:spcPts val="375"/>
              </a:spcBef>
              <a:spcAft>
                <a:spcPct val="0"/>
              </a:spcAft>
              <a:buFont typeface="Wingdings 2" pitchFamily="18" charset="2"/>
              <a:buChar char=""/>
              <a:defRPr kumimoji="1" sz="1300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  <a:lvl6pPr marL="971222" indent="-161870" algn="l" defTabSz="816340" rtl="0" eaLnBrk="1" latinLnBrk="0" hangingPunct="1">
              <a:spcBef>
                <a:spcPts val="375"/>
              </a:spcBef>
              <a:buSzPct val="100000"/>
              <a:buFont typeface="Wingdings 2" pitchFamily="18" charset="2"/>
              <a:buChar char=""/>
              <a:defRPr kumimoji="1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3105" indent="-204085" algn="l" defTabSz="81634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61275" indent="-204085" algn="l" defTabSz="81634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9445" indent="-204085" algn="l" defTabSz="81634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1290" indent="-161290" algn="just"/>
            <a:r>
              <a:rPr lang="en-US" sz="1200">
                <a:latin typeface="+mn-lt"/>
              </a:rPr>
              <a:t>Specify the corresponding mechanism(s) to enable single SKU designs for HD-FDD </a:t>
            </a:r>
            <a:r>
              <a:rPr lang="en-US" sz="1200" err="1">
                <a:latin typeface="+mn-lt"/>
              </a:rPr>
              <a:t>eRedcap</a:t>
            </a:r>
            <a:r>
              <a:rPr lang="en-US" sz="1200">
                <a:latin typeface="+mn-lt"/>
              </a:rPr>
              <a:t> for 3MHz and 5MHz CBW.</a:t>
            </a:r>
          </a:p>
          <a:p>
            <a:pPr marL="323161" lvl="1" indent="-161290" algn="just"/>
            <a:r>
              <a:rPr lang="en-US" sz="1000">
                <a:latin typeface="+mn-lt"/>
              </a:rPr>
              <a:t>the public safety band protection, and that the corresponding spurious emission for UE co-existence level shall not be relaxed. </a:t>
            </a:r>
          </a:p>
          <a:p>
            <a:pPr marL="0" indent="0" algn="just">
              <a:buNone/>
            </a:pPr>
            <a:endParaRPr lang="en-SE" sz="1200">
              <a:latin typeface="+mn-lt"/>
            </a:endParaRPr>
          </a:p>
        </p:txBody>
      </p:sp>
      <p:sp>
        <p:nvSpPr>
          <p:cNvPr id="9" name="四角形: 角を丸くする 1038">
            <a:extLst>
              <a:ext uri="{FF2B5EF4-FFF2-40B4-BE49-F238E27FC236}">
                <a16:creationId xmlns:a16="http://schemas.microsoft.com/office/drawing/2014/main" id="{5A69F5B2-1DE9-4356-EB0B-31AFB6FCBACF}"/>
              </a:ext>
            </a:extLst>
          </p:cNvPr>
          <p:cNvSpPr/>
          <p:nvPr/>
        </p:nvSpPr>
        <p:spPr>
          <a:xfrm>
            <a:off x="1241294" y="826794"/>
            <a:ext cx="1733219" cy="199451"/>
          </a:xfrm>
          <a:prstGeom prst="roundRect">
            <a:avLst>
              <a:gd name="adj" fmla="val 50000"/>
            </a:avLst>
          </a:prstGeom>
          <a:gradFill>
            <a:gsLst>
              <a:gs pos="13000">
                <a:srgbClr val="00B0F0"/>
              </a:gs>
              <a:gs pos="100000">
                <a:srgbClr val="1952A6">
                  <a:lumMod val="75000"/>
                </a:srgbClr>
              </a:gs>
              <a:gs pos="42000">
                <a:srgbClr val="1952A6">
                  <a:lumMod val="60000"/>
                  <a:lumOff val="40000"/>
                </a:srgbClr>
              </a:gs>
            </a:gsLst>
            <a:lin ang="10800000" scaled="0"/>
          </a:gradFill>
          <a:ln w="3175" cap="flat" cmpd="sng" algn="ctr">
            <a:noFill/>
            <a:prstDash val="solid"/>
            <a:headEnd type="none" w="med" len="med"/>
            <a:tailEnd type="triangle" w="sm" len="sm"/>
          </a:ln>
          <a:effectLst/>
        </p:spPr>
        <p:txBody>
          <a:bodyPr lIns="91440" tIns="45720" rIns="91440" bIns="45720" rtlCol="0" anchor="ctr"/>
          <a:lstStyle/>
          <a:p>
            <a:pPr algn="ctr" defTabSz="1219110">
              <a:defRPr/>
            </a:pPr>
            <a:r>
              <a:rPr lang="en-SE" sz="1100" b="1" kern="0">
                <a:solidFill>
                  <a:prstClr val="white"/>
                </a:solidFill>
                <a:ea typeface="游ゴシック"/>
              </a:rPr>
              <a:t>Motivation</a:t>
            </a:r>
            <a:endParaRPr lang="en-US" sz="1100" b="1" kern="0">
              <a:solidFill>
                <a:prstClr val="white"/>
              </a:solidFill>
              <a:ea typeface="游ゴシック"/>
            </a:endParaRPr>
          </a:p>
        </p:txBody>
      </p:sp>
      <p:sp>
        <p:nvSpPr>
          <p:cNvPr id="10" name="四角形: 角を丸くする 1038">
            <a:extLst>
              <a:ext uri="{FF2B5EF4-FFF2-40B4-BE49-F238E27FC236}">
                <a16:creationId xmlns:a16="http://schemas.microsoft.com/office/drawing/2014/main" id="{44907B62-F60E-E3D6-EDFC-371DE3ED9B81}"/>
              </a:ext>
            </a:extLst>
          </p:cNvPr>
          <p:cNvSpPr/>
          <p:nvPr/>
        </p:nvSpPr>
        <p:spPr>
          <a:xfrm>
            <a:off x="5945044" y="807452"/>
            <a:ext cx="1733219" cy="199451"/>
          </a:xfrm>
          <a:prstGeom prst="roundRect">
            <a:avLst>
              <a:gd name="adj" fmla="val 37720"/>
            </a:avLst>
          </a:prstGeom>
          <a:gradFill>
            <a:gsLst>
              <a:gs pos="13000">
                <a:srgbClr val="00B0F0"/>
              </a:gs>
              <a:gs pos="100000">
                <a:srgbClr val="1952A6">
                  <a:lumMod val="75000"/>
                </a:srgbClr>
              </a:gs>
              <a:gs pos="42000">
                <a:srgbClr val="1952A6">
                  <a:lumMod val="60000"/>
                  <a:lumOff val="40000"/>
                </a:srgbClr>
              </a:gs>
            </a:gsLst>
            <a:lin ang="10800000" scaled="0"/>
          </a:gradFill>
          <a:ln w="3175" cap="flat" cmpd="sng" algn="ctr">
            <a:noFill/>
            <a:prstDash val="solid"/>
            <a:headEnd type="none" w="med" len="med"/>
            <a:tailEnd type="triangle" w="sm" len="sm"/>
          </a:ln>
          <a:effectLst/>
        </p:spPr>
        <p:txBody>
          <a:bodyPr lIns="91440" tIns="45720" rIns="91440" bIns="45720" rtlCol="0" anchor="ctr"/>
          <a:lstStyle/>
          <a:p>
            <a:pPr algn="ctr" defTabSz="1219110">
              <a:defRPr/>
            </a:pPr>
            <a:r>
              <a:rPr lang="en-GB" sz="1100" b="1" kern="0">
                <a:solidFill>
                  <a:prstClr val="white"/>
                </a:solidFill>
                <a:latin typeface="Arial"/>
                <a:ea typeface="游ゴシック"/>
                <a:cs typeface="Arial"/>
              </a:rPr>
              <a:t>Objectives</a:t>
            </a:r>
            <a:endParaRPr lang="en-US" sz="1100" b="1" kern="0">
              <a:solidFill>
                <a:prstClr val="white"/>
              </a:solidFill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83826467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D5CF8-D722-F4CF-421A-8186CAD47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/>
              <a:t>M</a:t>
            </a:r>
            <a:r>
              <a:rPr lang="en-US"/>
              <a:t>o</a:t>
            </a:r>
            <a:r>
              <a:rPr lang="en-SE" err="1"/>
              <a:t>tivation</a:t>
            </a:r>
            <a:r>
              <a:rPr lang="en-SE"/>
              <a:t> on </a:t>
            </a:r>
            <a:r>
              <a:rPr lang="en-US"/>
              <a:t>Relaxed RLM and BFD for </a:t>
            </a:r>
            <a:r>
              <a:rPr lang="en-SE"/>
              <a:t>(e)</a:t>
            </a:r>
            <a:r>
              <a:rPr lang="en-US" err="1"/>
              <a:t>RedCap</a:t>
            </a:r>
            <a:r>
              <a:rPr lang="en-US"/>
              <a:t> 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CC82F-26E7-03E8-9D0E-0937B35B85A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55791" y="1178110"/>
            <a:ext cx="4118630" cy="3873396"/>
          </a:xfrm>
        </p:spPr>
        <p:txBody>
          <a:bodyPr lIns="0" tIns="0" rIns="0" bIns="0" anchor="t"/>
          <a:lstStyle/>
          <a:p>
            <a:pPr marL="161290" indent="-161290" algn="just">
              <a:spcBef>
                <a:spcPts val="600"/>
              </a:spcBef>
              <a:spcAft>
                <a:spcPts val="600"/>
              </a:spcAft>
            </a:pPr>
            <a:r>
              <a:rPr lang="en-SE" sz="1200">
                <a:latin typeface="+mn-lt"/>
              </a:rPr>
              <a:t>In Rel-17 the relaxed RLM and BFD was specified for non-Redcap </a:t>
            </a:r>
            <a:r>
              <a:rPr lang="en-SE" sz="1200">
                <a:highlight>
                  <a:srgbClr val="FFFFFF"/>
                </a:highlight>
                <a:latin typeface="+mn-lt"/>
              </a:rPr>
              <a:t>UE which can reduce </a:t>
            </a:r>
            <a:r>
              <a:rPr lang="en-SE" sz="1200">
                <a:latin typeface="+mn-lt"/>
              </a:rPr>
              <a:t>the power consumption in low mobility use cases and/or in good channel conditions [3]. </a:t>
            </a:r>
            <a:endParaRPr lang="en-US" sz="1200"/>
          </a:p>
          <a:p>
            <a:pPr marL="161290" indent="-161290" algn="just">
              <a:spcBef>
                <a:spcPts val="600"/>
              </a:spcBef>
              <a:spcAft>
                <a:spcPts val="600"/>
              </a:spcAft>
            </a:pPr>
            <a:r>
              <a:rPr lang="en-SE" sz="1200">
                <a:latin typeface="+mn-lt"/>
              </a:rPr>
              <a:t>Such a power consumption reduction mech</a:t>
            </a:r>
            <a:r>
              <a:rPr lang="en-US" sz="1200">
                <a:latin typeface="+mn-lt"/>
              </a:rPr>
              <a:t>a</a:t>
            </a:r>
            <a:r>
              <a:rPr lang="en-SE" sz="1200">
                <a:latin typeface="+mn-lt"/>
              </a:rPr>
              <a:t>nism will be more critical for IoT type of use cases, for ex</a:t>
            </a:r>
            <a:r>
              <a:rPr lang="sv-SE" sz="1200" err="1">
                <a:latin typeface="+mn-lt"/>
              </a:rPr>
              <a:t>am</a:t>
            </a:r>
            <a:r>
              <a:rPr lang="en-SE" sz="1200" err="1">
                <a:latin typeface="+mn-lt"/>
              </a:rPr>
              <a:t>ple</a:t>
            </a:r>
            <a:r>
              <a:rPr lang="en-SE" sz="1200">
                <a:latin typeface="+mn-lt"/>
              </a:rPr>
              <a:t>, utility applications, due to its stationary deployment and </a:t>
            </a:r>
            <a:r>
              <a:rPr lang="en-US" sz="1200">
                <a:latin typeface="+mn-lt"/>
              </a:rPr>
              <a:t>the low data rate</a:t>
            </a:r>
            <a:r>
              <a:rPr lang="en-SE" sz="1200">
                <a:latin typeface="+mn-lt"/>
              </a:rPr>
              <a:t> use cases.</a:t>
            </a:r>
            <a:endParaRPr lang="en-SE" sz="1200">
              <a:latin typeface="+mn-lt"/>
              <a:ea typeface="Calibri"/>
              <a:cs typeface="Calibri"/>
            </a:endParaRPr>
          </a:p>
          <a:p>
            <a:pPr marL="161290" indent="-161290" algn="just">
              <a:spcBef>
                <a:spcPts val="600"/>
              </a:spcBef>
              <a:spcAft>
                <a:spcPts val="600"/>
              </a:spcAft>
            </a:pPr>
            <a:r>
              <a:rPr lang="en-SE" sz="1200">
                <a:latin typeface="+mn-lt"/>
              </a:rPr>
              <a:t>Therefore, it is proposed that to specify r</a:t>
            </a:r>
            <a:r>
              <a:rPr lang="en-US" sz="1200">
                <a:latin typeface="+mn-lt"/>
              </a:rPr>
              <a:t>elaxed RLM and BFD </a:t>
            </a:r>
            <a:r>
              <a:rPr lang="en-SE" sz="1200">
                <a:latin typeface="+mn-lt"/>
              </a:rPr>
              <a:t>for (e)Redcap devices in Rel-20.</a:t>
            </a:r>
            <a:endParaRPr lang="en-US" sz="1200">
              <a:latin typeface="+mn-lt"/>
              <a:ea typeface="Calibri"/>
              <a:cs typeface="Calibri"/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B2620EC-7458-3A49-1634-05B36EFA3D1E}"/>
              </a:ext>
            </a:extLst>
          </p:cNvPr>
          <p:cNvCxnSpPr>
            <a:cxnSpLocks/>
          </p:cNvCxnSpPr>
          <p:nvPr/>
        </p:nvCxnSpPr>
        <p:spPr>
          <a:xfrm>
            <a:off x="709938" y="4087487"/>
            <a:ext cx="284034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DBEB1A41-B3B2-73FB-4546-40B81C37AB28}"/>
              </a:ext>
            </a:extLst>
          </p:cNvPr>
          <p:cNvSpPr/>
          <p:nvPr/>
        </p:nvSpPr>
        <p:spPr>
          <a:xfrm>
            <a:off x="1136328" y="3502271"/>
            <a:ext cx="109728" cy="58521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BD5ADA7-642D-B64C-12F0-59C707588F11}"/>
              </a:ext>
            </a:extLst>
          </p:cNvPr>
          <p:cNvSpPr/>
          <p:nvPr/>
        </p:nvSpPr>
        <p:spPr>
          <a:xfrm>
            <a:off x="1745008" y="3497075"/>
            <a:ext cx="109728" cy="58521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4F6034E-C253-131B-0EE7-13218BDBB423}"/>
              </a:ext>
            </a:extLst>
          </p:cNvPr>
          <p:cNvSpPr/>
          <p:nvPr/>
        </p:nvSpPr>
        <p:spPr>
          <a:xfrm>
            <a:off x="2368180" y="3502271"/>
            <a:ext cx="109728" cy="58521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7AE62C-2570-B304-EC74-107D264C8B1C}"/>
              </a:ext>
            </a:extLst>
          </p:cNvPr>
          <p:cNvSpPr/>
          <p:nvPr/>
        </p:nvSpPr>
        <p:spPr>
          <a:xfrm>
            <a:off x="3030331" y="3502271"/>
            <a:ext cx="109728" cy="58521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E1CAAA3-3671-8059-8772-B001E3DC7C00}"/>
              </a:ext>
            </a:extLst>
          </p:cNvPr>
          <p:cNvCxnSpPr>
            <a:cxnSpLocks/>
          </p:cNvCxnSpPr>
          <p:nvPr/>
        </p:nvCxnSpPr>
        <p:spPr>
          <a:xfrm flipV="1">
            <a:off x="5366020" y="4084874"/>
            <a:ext cx="2911366" cy="26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BEDE4FF1-A9F5-8276-9523-0FF58E999AFA}"/>
              </a:ext>
            </a:extLst>
          </p:cNvPr>
          <p:cNvSpPr/>
          <p:nvPr/>
        </p:nvSpPr>
        <p:spPr>
          <a:xfrm>
            <a:off x="4274421" y="3624074"/>
            <a:ext cx="451945" cy="336331"/>
          </a:xfrm>
          <a:prstGeom prst="rightArrow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4D273F1-A961-FEBB-9B5D-E22779D885A5}"/>
              </a:ext>
            </a:extLst>
          </p:cNvPr>
          <p:cNvSpPr txBox="1"/>
          <p:nvPr/>
        </p:nvSpPr>
        <p:spPr>
          <a:xfrm>
            <a:off x="878028" y="4211478"/>
            <a:ext cx="2980303" cy="5001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sz="1050"/>
              <a:t>MO without </a:t>
            </a:r>
            <a:r>
              <a:rPr lang="en-US" sz="1050"/>
              <a:t>RLM/BFD measurement relaxation</a:t>
            </a:r>
          </a:p>
          <a:p>
            <a:r>
              <a:rPr lang="en-SE"/>
              <a:t> </a:t>
            </a:r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6AAE013-6DB1-F867-8F76-6D3872D05115}"/>
              </a:ext>
            </a:extLst>
          </p:cNvPr>
          <p:cNvSpPr txBox="1"/>
          <p:nvPr/>
        </p:nvSpPr>
        <p:spPr>
          <a:xfrm>
            <a:off x="5534110" y="4183888"/>
            <a:ext cx="2792752" cy="5001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sz="1050"/>
              <a:t>MO with </a:t>
            </a:r>
            <a:r>
              <a:rPr lang="en-US" sz="1050"/>
              <a:t>RLM/BFD measurement relaxation</a:t>
            </a:r>
          </a:p>
          <a:p>
            <a:r>
              <a:rPr lang="en-SE"/>
              <a:t> </a:t>
            </a:r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EA53BF4-7E7C-110D-8E75-A4654C038FBA}"/>
              </a:ext>
            </a:extLst>
          </p:cNvPr>
          <p:cNvSpPr/>
          <p:nvPr/>
        </p:nvSpPr>
        <p:spPr>
          <a:xfrm>
            <a:off x="5860728" y="3497075"/>
            <a:ext cx="109728" cy="58521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C581CE6-3437-43B8-D344-30C79D085413}"/>
              </a:ext>
            </a:extLst>
          </p:cNvPr>
          <p:cNvSpPr/>
          <p:nvPr/>
        </p:nvSpPr>
        <p:spPr>
          <a:xfrm>
            <a:off x="6469408" y="3491879"/>
            <a:ext cx="109728" cy="585216"/>
          </a:xfrm>
          <a:prstGeom prst="rect">
            <a:avLst/>
          </a:prstGeom>
          <a:solidFill>
            <a:schemeClr val="tx2">
              <a:lumMod val="50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28DD7D9-DBB3-E49D-A06C-CB746B3C0F14}"/>
              </a:ext>
            </a:extLst>
          </p:cNvPr>
          <p:cNvSpPr/>
          <p:nvPr/>
        </p:nvSpPr>
        <p:spPr>
          <a:xfrm>
            <a:off x="7092580" y="3497075"/>
            <a:ext cx="109728" cy="58521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A3ED003-B82F-8747-B1E4-010D1096AAB4}"/>
              </a:ext>
            </a:extLst>
          </p:cNvPr>
          <p:cNvSpPr/>
          <p:nvPr/>
        </p:nvSpPr>
        <p:spPr>
          <a:xfrm>
            <a:off x="7754731" y="3497075"/>
            <a:ext cx="109728" cy="585216"/>
          </a:xfrm>
          <a:prstGeom prst="rect">
            <a:avLst/>
          </a:prstGeom>
          <a:solidFill>
            <a:schemeClr val="tx2">
              <a:lumMod val="50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73B702-9212-4D1F-A382-DA83D2828F36}"/>
              </a:ext>
            </a:extLst>
          </p:cNvPr>
          <p:cNvSpPr txBox="1">
            <a:spLocks/>
          </p:cNvSpPr>
          <p:nvPr/>
        </p:nvSpPr>
        <p:spPr bwMode="gray">
          <a:xfrm>
            <a:off x="5059583" y="1172997"/>
            <a:ext cx="3741806" cy="3767070"/>
          </a:xfrm>
          <a:prstGeom prst="rect">
            <a:avLst/>
          </a:prstGeom>
        </p:spPr>
        <p:txBody>
          <a:bodyPr lIns="0" tIns="0" rIns="0" bIns="0" anchor="t"/>
          <a:lstStyle>
            <a:lvl1pPr marL="161870" indent="-161870" algn="l" defTabSz="815975" rtl="0" eaLnBrk="0" fontAlgn="base" hangingPunct="0">
              <a:lnSpc>
                <a:spcPct val="10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323741" indent="-161870" algn="l" defTabSz="815975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◦"/>
              <a:defRPr kumimoji="1" sz="15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485611" indent="-161870" algn="l" defTabSz="815975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Font typeface="メイリオ" panose="020B0604030504040204" pitchFamily="50" charset="-128"/>
              <a:buChar char="‐"/>
              <a:defRPr kumimoji="1" sz="15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647482" indent="-161870" algn="l" defTabSz="815975" rtl="0" eaLnBrk="0" fontAlgn="base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Font typeface="メイリオ" panose="020B0604030504040204" pitchFamily="50" charset="-128"/>
              <a:buChar char="≫"/>
              <a:defRPr kumimoji="1" sz="13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809352" indent="-161870" algn="l" defTabSz="815975" rtl="0" eaLnBrk="0" fontAlgn="base" hangingPunct="0">
              <a:spcBef>
                <a:spcPts val="375"/>
              </a:spcBef>
              <a:spcAft>
                <a:spcPct val="0"/>
              </a:spcAft>
              <a:buFont typeface="Wingdings 2" pitchFamily="18" charset="2"/>
              <a:buChar char=""/>
              <a:defRPr kumimoji="1" sz="1300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  <a:lvl6pPr marL="971222" indent="-161870" algn="l" defTabSz="816340" rtl="0" eaLnBrk="1" latinLnBrk="0" hangingPunct="1">
              <a:spcBef>
                <a:spcPts val="375"/>
              </a:spcBef>
              <a:buSzPct val="100000"/>
              <a:buFont typeface="Wingdings 2" pitchFamily="18" charset="2"/>
              <a:buChar char=""/>
              <a:defRPr kumimoji="1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3105" indent="-204085" algn="l" defTabSz="81634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61275" indent="-204085" algn="l" defTabSz="81634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9445" indent="-204085" algn="l" defTabSz="81634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1290" indent="-161290" algn="just"/>
            <a:r>
              <a:rPr lang="en-US" sz="1200">
                <a:latin typeface="+mn-lt"/>
              </a:rPr>
              <a:t>Specify relaxed RLM and BFD for (e)Redcap devices.</a:t>
            </a:r>
          </a:p>
          <a:p>
            <a:pPr marL="0" indent="0" algn="just">
              <a:buNone/>
            </a:pPr>
            <a:endParaRPr lang="en-SE" sz="1200">
              <a:latin typeface="+mn-lt"/>
            </a:endParaRPr>
          </a:p>
        </p:txBody>
      </p:sp>
      <p:sp>
        <p:nvSpPr>
          <p:cNvPr id="12" name="四角形: 角を丸くする 1038">
            <a:extLst>
              <a:ext uri="{FF2B5EF4-FFF2-40B4-BE49-F238E27FC236}">
                <a16:creationId xmlns:a16="http://schemas.microsoft.com/office/drawing/2014/main" id="{C4F07850-1A82-9BCC-F01E-CF50C6E4895F}"/>
              </a:ext>
            </a:extLst>
          </p:cNvPr>
          <p:cNvSpPr/>
          <p:nvPr/>
        </p:nvSpPr>
        <p:spPr>
          <a:xfrm>
            <a:off x="1241294" y="826794"/>
            <a:ext cx="1733219" cy="199451"/>
          </a:xfrm>
          <a:prstGeom prst="roundRect">
            <a:avLst>
              <a:gd name="adj" fmla="val 50000"/>
            </a:avLst>
          </a:prstGeom>
          <a:gradFill>
            <a:gsLst>
              <a:gs pos="13000">
                <a:srgbClr val="00B0F0"/>
              </a:gs>
              <a:gs pos="100000">
                <a:srgbClr val="1952A6">
                  <a:lumMod val="75000"/>
                </a:srgbClr>
              </a:gs>
              <a:gs pos="42000">
                <a:srgbClr val="1952A6">
                  <a:lumMod val="60000"/>
                  <a:lumOff val="40000"/>
                </a:srgbClr>
              </a:gs>
            </a:gsLst>
            <a:lin ang="10800000" scaled="0"/>
          </a:gradFill>
          <a:ln w="3175" cap="flat" cmpd="sng" algn="ctr">
            <a:noFill/>
            <a:prstDash val="solid"/>
            <a:headEnd type="none" w="med" len="med"/>
            <a:tailEnd type="triangle" w="sm" len="sm"/>
          </a:ln>
          <a:effectLst/>
        </p:spPr>
        <p:txBody>
          <a:bodyPr lIns="91440" tIns="45720" rIns="91440" bIns="45720" rtlCol="0" anchor="ctr"/>
          <a:lstStyle/>
          <a:p>
            <a:pPr algn="ctr" defTabSz="1219110">
              <a:defRPr/>
            </a:pPr>
            <a:r>
              <a:rPr lang="en-SE" sz="1100" b="1" kern="0">
                <a:solidFill>
                  <a:prstClr val="white"/>
                </a:solidFill>
                <a:ea typeface="游ゴシック"/>
              </a:rPr>
              <a:t>Motivation</a:t>
            </a:r>
            <a:endParaRPr lang="en-US" sz="1100" b="1" kern="0">
              <a:solidFill>
                <a:prstClr val="white"/>
              </a:solidFill>
              <a:ea typeface="游ゴシック"/>
            </a:endParaRPr>
          </a:p>
        </p:txBody>
      </p:sp>
      <p:sp>
        <p:nvSpPr>
          <p:cNvPr id="14" name="四角形: 角を丸くする 1038">
            <a:extLst>
              <a:ext uri="{FF2B5EF4-FFF2-40B4-BE49-F238E27FC236}">
                <a16:creationId xmlns:a16="http://schemas.microsoft.com/office/drawing/2014/main" id="{20FBDDD7-BA06-8088-EC0F-9DB7A7D9DAB9}"/>
              </a:ext>
            </a:extLst>
          </p:cNvPr>
          <p:cNvSpPr/>
          <p:nvPr/>
        </p:nvSpPr>
        <p:spPr>
          <a:xfrm>
            <a:off x="5945044" y="807452"/>
            <a:ext cx="1733219" cy="199451"/>
          </a:xfrm>
          <a:prstGeom prst="roundRect">
            <a:avLst>
              <a:gd name="adj" fmla="val 37720"/>
            </a:avLst>
          </a:prstGeom>
          <a:gradFill>
            <a:gsLst>
              <a:gs pos="13000">
                <a:srgbClr val="00B0F0"/>
              </a:gs>
              <a:gs pos="100000">
                <a:srgbClr val="1952A6">
                  <a:lumMod val="75000"/>
                </a:srgbClr>
              </a:gs>
              <a:gs pos="42000">
                <a:srgbClr val="1952A6">
                  <a:lumMod val="60000"/>
                  <a:lumOff val="40000"/>
                </a:srgbClr>
              </a:gs>
            </a:gsLst>
            <a:lin ang="10800000" scaled="0"/>
          </a:gradFill>
          <a:ln w="3175" cap="flat" cmpd="sng" algn="ctr">
            <a:noFill/>
            <a:prstDash val="solid"/>
            <a:headEnd type="none" w="med" len="med"/>
            <a:tailEnd type="triangle" w="sm" len="sm"/>
          </a:ln>
          <a:effectLst/>
        </p:spPr>
        <p:txBody>
          <a:bodyPr lIns="91440" tIns="45720" rIns="91440" bIns="45720" rtlCol="0" anchor="ctr"/>
          <a:lstStyle/>
          <a:p>
            <a:pPr algn="ctr" defTabSz="1219110">
              <a:defRPr/>
            </a:pPr>
            <a:r>
              <a:rPr lang="en-GB" sz="1100" b="1" kern="0">
                <a:solidFill>
                  <a:prstClr val="white"/>
                </a:solidFill>
                <a:latin typeface="Arial"/>
                <a:ea typeface="游ゴシック"/>
                <a:cs typeface="Arial"/>
              </a:rPr>
              <a:t>Objectives</a:t>
            </a:r>
            <a:endParaRPr lang="en-US" sz="1100" b="1" kern="0">
              <a:solidFill>
                <a:prstClr val="white"/>
              </a:solidFill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3225397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A4658-5CFB-572C-3412-659FE6D5D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References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ED698-026A-AE14-E0FC-835A6800D0F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sz="1100">
                <a:latin typeface="+mn-lt"/>
              </a:rPr>
              <a:t>[</a:t>
            </a:r>
            <a:r>
              <a:rPr lang="en-SE" sz="1100">
                <a:latin typeface="+mn-lt"/>
              </a:rPr>
              <a:t>1</a:t>
            </a:r>
            <a:r>
              <a:rPr lang="sv-SE" sz="1100">
                <a:latin typeface="+mn-lt"/>
              </a:rPr>
              <a:t>] </a:t>
            </a:r>
            <a:r>
              <a:rPr lang="en-US" sz="1100">
                <a:latin typeface="+mn-lt"/>
              </a:rPr>
              <a:t>RP-242812</a:t>
            </a:r>
            <a:r>
              <a:rPr lang="sv-SE" sz="1100">
                <a:effectLst/>
                <a:latin typeface="+mn-lt"/>
              </a:rPr>
              <a:t>	</a:t>
            </a:r>
            <a:r>
              <a:rPr lang="en-SE" sz="1100">
                <a:latin typeface="+mn-lt"/>
              </a:rPr>
              <a:t>  </a:t>
            </a:r>
            <a:r>
              <a:rPr lang="en-US" sz="1100">
                <a:effectLst/>
                <a:latin typeface="+mn-lt"/>
              </a:rPr>
              <a:t>Motivation for new WI on less than 5 </a:t>
            </a:r>
            <a:r>
              <a:rPr lang="en-US" sz="1100" err="1">
                <a:effectLst/>
                <a:latin typeface="+mn-lt"/>
              </a:rPr>
              <a:t>Mhz</a:t>
            </a:r>
            <a:r>
              <a:rPr lang="en-US" sz="1100">
                <a:effectLst/>
                <a:latin typeface="+mn-lt"/>
              </a:rPr>
              <a:t> (e)</a:t>
            </a:r>
            <a:r>
              <a:rPr lang="en-US" sz="1100" err="1">
                <a:effectLst/>
                <a:latin typeface="+mn-lt"/>
              </a:rPr>
              <a:t>RedCap</a:t>
            </a:r>
            <a:r>
              <a:rPr lang="en-US" sz="1100">
                <a:effectLst/>
                <a:latin typeface="+mn-lt"/>
              </a:rPr>
              <a:t> Support in Rel-19 </a:t>
            </a:r>
            <a:r>
              <a:rPr lang="en-SE" sz="1100">
                <a:latin typeface="+mn-lt"/>
              </a:rPr>
              <a:t> </a:t>
            </a:r>
            <a:r>
              <a:rPr lang="en-SE" sz="1100" err="1">
                <a:effectLst/>
                <a:latin typeface="+mn-lt"/>
              </a:rPr>
              <a:t>Anterix</a:t>
            </a:r>
            <a:endParaRPr lang="en-SE" sz="1100">
              <a:effectLst/>
              <a:latin typeface="+mn-lt"/>
            </a:endParaRPr>
          </a:p>
          <a:p>
            <a:pPr marL="0" indent="0">
              <a:buNone/>
            </a:pPr>
            <a:r>
              <a:rPr lang="en-SE" sz="1100">
                <a:effectLst/>
                <a:latin typeface="+mn-lt"/>
              </a:rPr>
              <a:t>[2] </a:t>
            </a:r>
            <a:r>
              <a:rPr lang="sv-SE" sz="1100">
                <a:effectLst/>
                <a:latin typeface="+mn-lt"/>
              </a:rPr>
              <a:t>RP-243007</a:t>
            </a:r>
            <a:r>
              <a:rPr lang="en-SE" sz="1100">
                <a:effectLst/>
                <a:latin typeface="+mn-lt"/>
              </a:rPr>
              <a:t>	  </a:t>
            </a:r>
            <a:r>
              <a:rPr lang="en-US" sz="1100">
                <a:effectLst/>
                <a:latin typeface="+mn-lt"/>
              </a:rPr>
              <a:t>Motivation on further complexity reduction for </a:t>
            </a:r>
            <a:r>
              <a:rPr lang="en-US" sz="1100" err="1">
                <a:effectLst/>
                <a:latin typeface="+mn-lt"/>
              </a:rPr>
              <a:t>eRedcap</a:t>
            </a:r>
            <a:r>
              <a:rPr lang="en-US" sz="1100">
                <a:effectLst/>
                <a:latin typeface="+mn-lt"/>
              </a:rPr>
              <a:t> devices enabling single SKU design (SAW-less)</a:t>
            </a:r>
            <a:r>
              <a:rPr lang="en-SE" sz="1100">
                <a:effectLst/>
                <a:latin typeface="+mn-lt"/>
              </a:rPr>
              <a:t>  </a:t>
            </a:r>
            <a:r>
              <a:rPr lang="en-US" altLang="ja-JP" sz="1100">
                <a:latin typeface="+mn-lt"/>
              </a:rPr>
              <a:t>Sony, Nordic Semiconductor ASA, </a:t>
            </a:r>
            <a:r>
              <a:rPr lang="en-US" altLang="ja-JP" sz="1100" err="1">
                <a:latin typeface="+mn-lt"/>
              </a:rPr>
              <a:t>Semtech</a:t>
            </a:r>
            <a:r>
              <a:rPr lang="en-US" altLang="ja-JP" sz="1100">
                <a:latin typeface="+mn-lt"/>
              </a:rPr>
              <a:t>, Sequans Communications, vivo, OPPO</a:t>
            </a:r>
            <a:r>
              <a:rPr lang="en-SE" altLang="ja-JP" sz="1100">
                <a:latin typeface="+mn-lt"/>
              </a:rPr>
              <a:t>, </a:t>
            </a:r>
            <a:r>
              <a:rPr lang="en-SE" altLang="ja-JP" sz="1100" err="1">
                <a:latin typeface="+mn-lt"/>
              </a:rPr>
              <a:t>Itron</a:t>
            </a:r>
            <a:endParaRPr lang="en-SE" sz="1100">
              <a:effectLst/>
              <a:latin typeface="+mn-lt"/>
            </a:endParaRPr>
          </a:p>
          <a:p>
            <a:pPr marL="0" indent="0">
              <a:buNone/>
            </a:pPr>
            <a:r>
              <a:rPr lang="en-US" sz="1100">
                <a:latin typeface="+mn-lt"/>
              </a:rPr>
              <a:t>[</a:t>
            </a:r>
            <a:r>
              <a:rPr lang="en-SE" sz="1100">
                <a:latin typeface="+mn-lt"/>
              </a:rPr>
              <a:t>3</a:t>
            </a:r>
            <a:r>
              <a:rPr lang="en-US" sz="1100">
                <a:latin typeface="+mn-lt"/>
              </a:rPr>
              <a:t>] RP-242982 </a:t>
            </a:r>
            <a:r>
              <a:rPr lang="en-SE" sz="1100">
                <a:latin typeface="+mn-lt"/>
              </a:rPr>
              <a:t>  </a:t>
            </a:r>
            <a:r>
              <a:rPr lang="en-US" sz="1100">
                <a:latin typeface="+mn-lt"/>
              </a:rPr>
              <a:t>Proposal for RRM objective on relaxed RLM/BFD for Redcap</a:t>
            </a:r>
            <a:r>
              <a:rPr lang="en-SE" sz="1100">
                <a:latin typeface="+mn-lt"/>
              </a:rPr>
              <a:t>  </a:t>
            </a:r>
            <a:r>
              <a:rPr lang="en-US" sz="1100">
                <a:latin typeface="+mn-lt"/>
              </a:rPr>
              <a:t>Ericsson, MediaTek inc., vivo</a:t>
            </a:r>
          </a:p>
          <a:p>
            <a:pPr marL="0" indent="0">
              <a:buNone/>
            </a:pPr>
            <a:endParaRPr lang="en-US" sz="11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444135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280050"/>
      </p:ext>
    </p:extLst>
  </p:cSld>
  <p:clrMapOvr>
    <a:masterClrMapping/>
  </p:clrMapOvr>
</p:sld>
</file>

<file path=ppt/theme/theme1.xml><?xml version="1.0" encoding="utf-8"?>
<a:theme xmlns:a="http://schemas.openxmlformats.org/drawingml/2006/main" name="Dark Gray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C8B9D4742BFB49B26D0BA2DD6AE53A" ma:contentTypeVersion="17" ma:contentTypeDescription="Create a new document." ma:contentTypeScope="" ma:versionID="662aed90486360f7275fe2eea0c4558a">
  <xsd:schema xmlns:xsd="http://www.w3.org/2001/XMLSchema" xmlns:xs="http://www.w3.org/2001/XMLSchema" xmlns:p="http://schemas.microsoft.com/office/2006/metadata/properties" xmlns:ns2="fed6b700-95b7-4bcd-9420-776afa9d3ef7" xmlns:ns3="55d979c1-5249-49b1-9d13-48b77d465bf7" targetNamespace="http://schemas.microsoft.com/office/2006/metadata/properties" ma:root="true" ma:fieldsID="cb44c14c0262d173bf7b5cc2020a2044" ns2:_="" ns3:_="">
    <xsd:import namespace="fed6b700-95b7-4bcd-9420-776afa9d3ef7"/>
    <xsd:import namespace="55d979c1-5249-49b1-9d13-48b77d465bf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d6b700-95b7-4bcd-9420-776afa9d3e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cb9d403-1823-4ec6-b2f2-250b7876d07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d979c1-5249-49b1-9d13-48b77d465bf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8075a0cb-aabc-4486-bcab-19c2ce2ceeee}" ma:internalName="TaxCatchAll" ma:showField="CatchAllData" ma:web="55d979c1-5249-49b1-9d13-48b77d465bf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5d979c1-5249-49b1-9d13-48b77d465bf7" xsi:nil="true"/>
    <lcf76f155ced4ddcb4097134ff3c332f xmlns="fed6b700-95b7-4bcd-9420-776afa9d3ef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984DD52-2BD4-4B59-8E88-5B9B9156A7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2337927-CF5B-483E-B0DF-29E73FA21DC4}">
  <ds:schemaRefs>
    <ds:schemaRef ds:uri="55d979c1-5249-49b1-9d13-48b77d465bf7"/>
    <ds:schemaRef ds:uri="fed6b700-95b7-4bcd-9420-776afa9d3ef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D3704C70-E02A-442E-B7D3-59BD729C5C51}">
  <ds:schemaRefs>
    <ds:schemaRef ds:uri="55d979c1-5249-49b1-9d13-48b77d465bf7"/>
    <ds:schemaRef ds:uri="fed6b700-95b7-4bcd-9420-776afa9d3ef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853</Words>
  <Application>Microsoft Office PowerPoint</Application>
  <PresentationFormat>On-screen Show (16:9)</PresentationFormat>
  <Paragraphs>61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メイリオ</vt:lpstr>
      <vt:lpstr>MS PGothic</vt:lpstr>
      <vt:lpstr>MS PGothic</vt:lpstr>
      <vt:lpstr>游ゴシック</vt:lpstr>
      <vt:lpstr>Arial</vt:lpstr>
      <vt:lpstr>Calibri</vt:lpstr>
      <vt:lpstr>SST</vt:lpstr>
      <vt:lpstr>Wingdings 2</vt:lpstr>
      <vt:lpstr>Dark Gray Master</vt:lpstr>
      <vt:lpstr>White Master</vt:lpstr>
      <vt:lpstr>PowerPoint Presentation</vt:lpstr>
      <vt:lpstr>Background &amp; Proposal</vt:lpstr>
      <vt:lpstr>Motivation on 3MHz CBW support for (e)Redcap</vt:lpstr>
      <vt:lpstr>Motivation on Single SKU design on eRedcap</vt:lpstr>
      <vt:lpstr>Motivation on Relaxed RLM and BFD for (e)RedCap UEs</vt:lpstr>
      <vt:lpstr>References</vt:lpstr>
      <vt:lpstr>PowerPoint Presentation</vt:lpstr>
    </vt:vector>
  </TitlesOfParts>
  <Company>Sony Mobile Communications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Isberg, Peter (23004052)</dc:creator>
  <dc:description>Rev PA1</dc:description>
  <cp:lastModifiedBy>Zhao, Kun</cp:lastModifiedBy>
  <cp:revision>1</cp:revision>
  <cp:lastPrinted>2013-12-10T02:42:04Z</cp:lastPrinted>
  <dcterms:created xsi:type="dcterms:W3CDTF">2013-05-24T02:48:34Z</dcterms:created>
  <dcterms:modified xsi:type="dcterms:W3CDTF">2025-06-02T15:05:13Z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">
    <vt:lpwstr>1</vt:lpwstr>
  </property>
  <property fmtid="{D5CDD505-2E9C-101B-9397-08002B2CF9AE}" pid="3" name="SecurityClass">
    <vt:lpwstr>Confidential</vt:lpwstr>
  </property>
  <property fmtid="{D5CDD505-2E9C-101B-9397-08002B2CF9AE}" pid="4" name="Prepared">
    <vt:lpwstr>Isberg, Peter (23004052)</vt:lpwstr>
  </property>
  <property fmtid="{D5CDD505-2E9C-101B-9397-08002B2CF9AE}" pid="5" name="Checked">
    <vt:lpwstr/>
  </property>
  <property fmtid="{D5CDD505-2E9C-101B-9397-08002B2CF9AE}" pid="6" name="Date">
    <vt:lpwstr>2018-06-04</vt:lpwstr>
  </property>
  <property fmtid="{D5CDD505-2E9C-101B-9397-08002B2CF9AE}" pid="7" name="Revision">
    <vt:lpwstr>PA1</vt:lpwstr>
  </property>
  <property fmtid="{D5CDD505-2E9C-101B-9397-08002B2CF9AE}" pid="8" name="Title">
    <vt:lpwstr/>
  </property>
  <property fmtid="{D5CDD505-2E9C-101B-9397-08002B2CF9AE}" pid="9" name="DocName">
    <vt:lpwstr/>
  </property>
  <property fmtid="{D5CDD505-2E9C-101B-9397-08002B2CF9AE}" pid="10" name="DocNo">
    <vt:lpwstr/>
  </property>
  <property fmtid="{D5CDD505-2E9C-101B-9397-08002B2CF9AE}" pid="11" name="ApprovedBy">
    <vt:lpwstr/>
  </property>
  <property fmtid="{D5CDD505-2E9C-101B-9397-08002B2CF9AE}" pid="12" name="Reference">
    <vt:lpwstr/>
  </property>
  <property fmtid="{D5CDD505-2E9C-101B-9397-08002B2CF9AE}" pid="13" name="Keyword">
    <vt:lpwstr/>
  </property>
  <property fmtid="{D5CDD505-2E9C-101B-9397-08002B2CF9AE}" pid="14" name="LeftFooterField">
    <vt:lpwstr>DocNo</vt:lpwstr>
  </property>
  <property fmtid="{D5CDD505-2E9C-101B-9397-08002B2CF9AE}" pid="15" name="RightFooterField">
    <vt:lpwstr>Title</vt:lpwstr>
  </property>
  <property fmtid="{D5CDD505-2E9C-101B-9397-08002B2CF9AE}" pid="16" name="MiddleFooterField">
    <vt:lpwstr>Date</vt:lpwstr>
  </property>
  <property fmtid="{D5CDD505-2E9C-101B-9397-08002B2CF9AE}" pid="17" name="SecClassViewType">
    <vt:lpwstr>False</vt:lpwstr>
  </property>
  <property fmtid="{D5CDD505-2E9C-101B-9397-08002B2CF9AE}" pid="18" name="FooterType">
    <vt:lpwstr>CVL</vt:lpwstr>
  </property>
  <property fmtid="{D5CDD505-2E9C-101B-9397-08002B2CF9AE}" pid="19" name="DocumentType">
    <vt:lpwstr> </vt:lpwstr>
  </property>
  <property fmtid="{D5CDD505-2E9C-101B-9397-08002B2CF9AE}" pid="20" name="TemplateName">
    <vt:lpwstr> </vt:lpwstr>
  </property>
  <property fmtid="{D5CDD505-2E9C-101B-9397-08002B2CF9AE}" pid="21" name="TemplateVersion">
    <vt:lpwstr> </vt:lpwstr>
  </property>
  <property fmtid="{D5CDD505-2E9C-101B-9397-08002B2CF9AE}" pid="22" name="TotalNumb">
    <vt:lpwstr>False</vt:lpwstr>
  </property>
  <property fmtid="{D5CDD505-2E9C-101B-9397-08002B2CF9AE}" pid="23" name="ContentTypeId">
    <vt:lpwstr>0x010100FDC8B9D4742BFB49B26D0BA2DD6AE53A</vt:lpwstr>
  </property>
  <property fmtid="{D5CDD505-2E9C-101B-9397-08002B2CF9AE}" pid="24" name="DocumentSource">
    <vt:lpwstr/>
  </property>
  <property fmtid="{D5CDD505-2E9C-101B-9397-08002B2CF9AE}" pid="25" name="MediaServiceImageTags">
    <vt:lpwstr/>
  </property>
</Properties>
</file>