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6" r:id="rId4"/>
    <p:sldMasterId id="2147483688" r:id="rId5"/>
  </p:sldMasterIdLst>
  <p:notesMasterIdLst>
    <p:notesMasterId r:id="rId10"/>
  </p:notesMasterIdLst>
  <p:handoutMasterIdLst>
    <p:handoutMasterId r:id="rId11"/>
  </p:handoutMasterIdLst>
  <p:sldIdLst>
    <p:sldId id="544" r:id="rId6"/>
    <p:sldId id="564" r:id="rId7"/>
    <p:sldId id="568" r:id="rId8"/>
    <p:sldId id="545" r:id="rId9"/>
  </p:sldIdLst>
  <p:sldSz cx="9144000" cy="5143500" type="screen16x9"/>
  <p:notesSz cx="7315200" cy="9601200"/>
  <p:defaultTextStyle>
    <a:defPPr>
      <a:defRPr lang="ja-JP"/>
    </a:defPPr>
    <a:lvl1pPr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07988" indent="49213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815975" indent="98425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223963" indent="147638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631950" indent="196850" algn="l" defTabSz="815975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26">
          <p15:clr>
            <a:srgbClr val="A4A3A4"/>
          </p15:clr>
        </p15:guide>
        <p15:guide id="2" orient="horz" pos="169">
          <p15:clr>
            <a:srgbClr val="A4A3A4"/>
          </p15:clr>
        </p15:guide>
        <p15:guide id="3" orient="horz" pos="426">
          <p15:clr>
            <a:srgbClr val="A4A3A4"/>
          </p15:clr>
        </p15:guide>
        <p15:guide id="4" orient="horz" pos="2946">
          <p15:clr>
            <a:srgbClr val="A4A3A4"/>
          </p15:clr>
        </p15:guide>
        <p15:guide id="5" orient="horz" pos="531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pos="2880">
          <p15:clr>
            <a:srgbClr val="A4A3A4"/>
          </p15:clr>
        </p15:guide>
        <p15:guide id="8" pos="204">
          <p15:clr>
            <a:srgbClr val="A4A3A4"/>
          </p15:clr>
        </p15:guide>
        <p15:guide id="9" pos="331">
          <p15:clr>
            <a:srgbClr val="A4A3A4"/>
          </p15:clr>
        </p15:guide>
        <p15:guide id="10" pos="5420">
          <p15:clr>
            <a:srgbClr val="A4A3A4"/>
          </p15:clr>
        </p15:guide>
        <p15:guide id="11" pos="55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07E912-AE23-9E0A-3233-7EDEB5B4CB00}" name="Koulakiotis, Dimitris" initials="KD" userId="S::dimitris.koulakiotis1@sony.com::bd58bc7c-8370-483b-a89b-ad5b31efc855" providerId="AD"/>
  <p188:author id="{F8DAC514-8230-894C-AA50-A0FD307D9E32}" name="Basuki Priyanto" initials="BP" userId="Basuki Priyanto" providerId="None"/>
  <p188:author id="{69F8D883-E6F0-42CA-B0D1-D1BDFF21D98C}" name="Atungsiri, Samuel" initials="AS" userId="S::sam.atungsiri@sony.com::d0e9d85e-683b-421c-b7b7-7caa046c85a5" providerId="AD"/>
  <p188:author id="{42400494-563B-2027-EA93-B12BC32A926A}" name="Beale, Martin" initials="BM" userId="S::Martin.Beale@sony.com::8945cf5c-0130-4fa6-bc76-ea461815c29b" providerId="AD"/>
  <p188:author id="{27B737DD-11D3-70EA-0989-B4082E4272EC}" name="Koulakiotis, Dimitris" initials="KD" userId="S::Dimitris.Koulakiotis1@sony.com::bd58bc7c-8370-483b-a89b-ad5b31efc855" providerId="AD"/>
  <p188:author id="{8A039BE4-E120-5144-A2CC-E7D004FBD180}" name="Zhao, Kun" initials="ZK" userId="S::kun.1.zhao@sony.com::ac952118-12e0-4b64-b257-47a78f11348b" providerId="AD"/>
  <p188:author id="{7C2F82E7-F7E9-2069-7ECC-E8B69E4F1516}" name="Zhao, Kun" initials="ZK" userId="S::Kun.1.Zhao@sony.com::ac952118-12e0-4b64-b257-47a78f11348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8C8C8"/>
    <a:srgbClr val="003366"/>
    <a:srgbClr val="2E6CB8"/>
    <a:srgbClr val="2A63A8"/>
    <a:srgbClr val="FFFF99"/>
    <a:srgbClr val="275C9D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AC788F-B14B-4F6F-BE7F-4C80B6150955}" v="2" dt="2025-06-02T12:46:22.1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2304" y="76"/>
      </p:cViewPr>
      <p:guideLst>
        <p:guide orient="horz" pos="3026"/>
        <p:guide orient="horz" pos="169"/>
        <p:guide orient="horz" pos="426"/>
        <p:guide orient="horz" pos="2946"/>
        <p:guide orient="horz" pos="531"/>
        <p:guide orient="horz" pos="1620"/>
        <p:guide pos="2880"/>
        <p:guide pos="204"/>
        <p:guide pos="331"/>
        <p:guide pos="5420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" userId="ac952118-12e0-4b64-b257-47a78f11348b" providerId="ADAL" clId="{ADE37A19-6E33-4032-96E8-43162BB096CC}"/>
    <pc:docChg chg="modSld">
      <pc:chgData name="Zhao, Kun" userId="ac952118-12e0-4b64-b257-47a78f11348b" providerId="ADAL" clId="{ADE37A19-6E33-4032-96E8-43162BB096CC}" dt="2025-06-02T14:29:30.481" v="5" actId="20577"/>
      <pc:docMkLst>
        <pc:docMk/>
      </pc:docMkLst>
      <pc:sldChg chg="modSp mod">
        <pc:chgData name="Zhao, Kun" userId="ac952118-12e0-4b64-b257-47a78f11348b" providerId="ADAL" clId="{ADE37A19-6E33-4032-96E8-43162BB096CC}" dt="2025-06-02T14:29:30.481" v="5" actId="20577"/>
        <pc:sldMkLst>
          <pc:docMk/>
          <pc:sldMk cId="3956078106" sldId="544"/>
        </pc:sldMkLst>
        <pc:spChg chg="mod">
          <ac:chgData name="Zhao, Kun" userId="ac952118-12e0-4b64-b257-47a78f11348b" providerId="ADAL" clId="{ADE37A19-6E33-4032-96E8-43162BB096CC}" dt="2025-06-02T14:29:30.481" v="5" actId="20577"/>
          <ac:spMkLst>
            <pc:docMk/>
            <pc:sldMk cId="3956078106" sldId="544"/>
            <ac:spMk id="2" creationId="{E32FC657-2316-27A5-57DC-33E36BA3F382}"/>
          </ac:spMkLst>
        </pc:spChg>
        <pc:spChg chg="mod">
          <ac:chgData name="Zhao, Kun" userId="ac952118-12e0-4b64-b257-47a78f11348b" providerId="ADAL" clId="{ADE37A19-6E33-4032-96E8-43162BB096CC}" dt="2025-06-02T14:28:34.902" v="0" actId="1076"/>
          <ac:spMkLst>
            <pc:docMk/>
            <pc:sldMk cId="3956078106" sldId="544"/>
            <ac:spMk id="3" creationId="{6380600A-0415-EF34-989F-D9F4052BF82E}"/>
          </ac:spMkLst>
        </pc:spChg>
      </pc:sldChg>
    </pc:docChg>
  </pc:docChgLst>
  <pc:docChgLst>
    <pc:chgData name="Koulakiotis, Dimitris" userId="S::dimitris.koulakiotis1@sony.com::bd58bc7c-8370-483b-a89b-ad5b31efc855" providerId="AD" clId="Web-{64AC788F-B14B-4F6F-BE7F-4C80B6150955}"/>
    <pc:docChg chg="modSld">
      <pc:chgData name="Koulakiotis, Dimitris" userId="S::dimitris.koulakiotis1@sony.com::bd58bc7c-8370-483b-a89b-ad5b31efc855" providerId="AD" clId="Web-{64AC788F-B14B-4F6F-BE7F-4C80B6150955}" dt="2025-06-02T12:46:22.164" v="1" actId="20577"/>
      <pc:docMkLst>
        <pc:docMk/>
      </pc:docMkLst>
      <pc:sldChg chg="modSp">
        <pc:chgData name="Koulakiotis, Dimitris" userId="S::dimitris.koulakiotis1@sony.com::bd58bc7c-8370-483b-a89b-ad5b31efc855" providerId="AD" clId="Web-{64AC788F-B14B-4F6F-BE7F-4C80B6150955}" dt="2025-06-02T12:46:22.164" v="1" actId="20577"/>
        <pc:sldMkLst>
          <pc:docMk/>
          <pc:sldMk cId="1201337837" sldId="564"/>
        </pc:sldMkLst>
        <pc:spChg chg="mod">
          <ac:chgData name="Koulakiotis, Dimitris" userId="S::dimitris.koulakiotis1@sony.com::bd58bc7c-8370-483b-a89b-ad5b31efc855" providerId="AD" clId="Web-{64AC788F-B14B-4F6F-BE7F-4C80B6150955}" dt="2025-06-02T12:46:22.164" v="1" actId="20577"/>
          <ac:spMkLst>
            <pc:docMk/>
            <pc:sldMk cId="1201337837" sldId="564"/>
            <ac:spMk id="3" creationId="{0B90B715-EA18-6994-B2CD-1FA9E14909A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FC3D64F-D0A6-4048-A766-DD8250E817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1554CF8-2B8D-444D-81D5-74570108FA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8E7AE08-0E7D-42C6-ACBC-9D3766F5EFAF}" type="datetimeFigureOut">
              <a:rPr lang="ja-JP" altLang="en-US" smtClean="0"/>
              <a:pPr>
                <a:defRPr/>
              </a:pPr>
              <a:t>2025/6/2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9B08B0C-A426-4C71-882E-6F6109C4FC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5DAEA31-E759-49ED-9008-D057FFA6BC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4D8DF0-A768-40C6-AED6-85BB49C328A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926BEEC-602D-4551-BADE-894D5BD392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B65BCF4-4591-443A-A7DA-D54552BFA8A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143002" y="0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A7DC154-9AE7-4BD2-8E66-917E1C503F9E}" type="datetimeFigureOut">
              <a:rPr lang="ja-JP" altLang="en-US" smtClean="0"/>
              <a:pPr>
                <a:defRPr/>
              </a:pPr>
              <a:t>2025/6/2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55CAA45E-F9AB-4990-9595-9D8BD62CDE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758DD2A3-40DB-46E5-9F89-3195643BB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1520" y="4561184"/>
            <a:ext cx="5852160" cy="43202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4DA216-752E-4D95-AD7F-E977F4AEBEE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02F8B5-69A2-4212-AD2F-4219841997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143002" y="9119299"/>
            <a:ext cx="3170490" cy="4803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37CB15-C7C2-42C7-B12C-FEC4DDCA69F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3413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6842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0271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370013" algn="l" defTabSz="684213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1713128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6pPr>
    <a:lvl7pPr marL="2055754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7pPr>
    <a:lvl8pPr marL="2398380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8pPr>
    <a:lvl9pPr marL="2741005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3">
            <a:extLst>
              <a:ext uri="{FF2B5EF4-FFF2-40B4-BE49-F238E27FC236}">
                <a16:creationId xmlns:a16="http://schemas.microsoft.com/office/drawing/2014/main" id="{FE27D27F-1C42-4D35-A135-B4B107C865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227013"/>
            <a:ext cx="107791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テキスト プレースホルダー 2"/>
          <p:cNvSpPr>
            <a:spLocks noGrp="1"/>
          </p:cNvSpPr>
          <p:nvPr>
            <p:ph type="body" sz="quarter" idx="14"/>
          </p:nvPr>
        </p:nvSpPr>
        <p:spPr>
          <a:xfrm>
            <a:off x="541172" y="1491881"/>
            <a:ext cx="8062848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2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099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F577CD52-405E-4414-9F05-30293174A605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r>
              <a:rPr lang="en-US" altLang="ja-JP">
                <a:solidFill>
                  <a:srgbClr val="FFFFFF"/>
                </a:solidFill>
                <a:ea typeface="ＭＳ Ｐゴシック" pitchFamily="34" charset="-128"/>
                <a:cs typeface="Arial" charset="0"/>
              </a:rPr>
              <a:t>c</a:t>
            </a:r>
            <a:endParaRPr lang="ja-JP" altLang="en-US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3350C5A1-C0F6-4EF8-B3B2-1E08D844DE4D}"/>
              </a:ext>
            </a:extLst>
          </p:cNvPr>
          <p:cNvSpPr/>
          <p:nvPr userDrawn="1"/>
        </p:nvSpPr>
        <p:spPr>
          <a:xfrm>
            <a:off x="0" y="4819650"/>
            <a:ext cx="9144000" cy="32385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anchor="ctr"/>
          <a:lstStyle/>
          <a:p>
            <a:pPr algn="ctr" eaLnBrk="1" hangingPunct="1">
              <a:defRPr/>
            </a:pPr>
            <a:endParaRPr lang="ja-JP" altLang="en-US" sz="700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6" name="直線コネクタ 17">
            <a:extLst>
              <a:ext uri="{FF2B5EF4-FFF2-40B4-BE49-F238E27FC236}">
                <a16:creationId xmlns:a16="http://schemas.microsoft.com/office/drawing/2014/main" id="{9466B02E-E1F5-4FE8-B5F8-A9322CE26B12}"/>
              </a:ext>
            </a:extLst>
          </p:cNvPr>
          <p:cNvCxnSpPr/>
          <p:nvPr userDrawn="1"/>
        </p:nvCxnSpPr>
        <p:spPr>
          <a:xfrm>
            <a:off x="1412875" y="4900613"/>
            <a:ext cx="0" cy="161925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12">
            <a:extLst>
              <a:ext uri="{FF2B5EF4-FFF2-40B4-BE49-F238E27FC236}">
                <a16:creationId xmlns:a16="http://schemas.microsoft.com/office/drawing/2014/main" id="{FBCF5E40-EEEF-4962-9DEA-7D425392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4887913"/>
            <a:ext cx="785812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F6D8A46-3AF6-4BF9-9235-390264E456C5}"/>
              </a:ext>
            </a:extLst>
          </p:cNvPr>
          <p:cNvSpPr txBox="1">
            <a:spLocks/>
          </p:cNvSpPr>
          <p:nvPr userDrawn="1"/>
        </p:nvSpPr>
        <p:spPr>
          <a:xfrm>
            <a:off x="2252663" y="4900613"/>
            <a:ext cx="3640137" cy="1619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800">
                <a:ea typeface="MS PGothic" panose="020B0600070205080204" pitchFamily="34" charset="-128"/>
              </a:rPr>
              <a:t>Sony Group Corporation, Sony Corp and Sony Europe B.V.</a:t>
            </a:r>
            <a:endParaRPr lang="ja-JP" altLang="en-US" sz="800">
              <a:ea typeface="MS PGothic" panose="020B0600070205080204" pitchFamily="34" charset="-128"/>
            </a:endParaRPr>
          </a:p>
        </p:txBody>
      </p:sp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B1C70852-2FD5-4208-BBB6-F5A7319E7CD9}"/>
              </a:ext>
            </a:extLst>
          </p:cNvPr>
          <p:cNvSpPr txBox="1">
            <a:spLocks/>
          </p:cNvSpPr>
          <p:nvPr userDrawn="1"/>
        </p:nvSpPr>
        <p:spPr>
          <a:xfrm>
            <a:off x="1065213" y="4906963"/>
            <a:ext cx="215900" cy="149225"/>
          </a:xfrm>
          <a:prstGeom prst="rect">
            <a:avLst/>
          </a:prstGeom>
        </p:spPr>
        <p:txBody>
          <a:bodyPr lIns="0" tIns="0" rIns="0" bIns="0" anchor="ctr"/>
          <a:lstStyle>
            <a:lvl1pPr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49C1AC50-17D7-4F04-A469-D7B3151D1E89}" type="slidenum">
              <a:rPr lang="ja-JP" altLang="en-US" sz="700" smtClean="0">
                <a:solidFill>
                  <a:srgbClr val="FFFFFF"/>
                </a:solidFill>
                <a:latin typeface="SST" panose="020B0504030504020204" pitchFamily="34" charset="0"/>
                <a:ea typeface="MS PGothic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ja-JP" altLang="en-US" sz="700">
              <a:solidFill>
                <a:srgbClr val="FFFFFF"/>
              </a:solidFill>
              <a:latin typeface="SST" panose="020B0504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1F2EF61-5EC5-4FC0-AC4E-2A0D3BFB01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6015038" y="4900613"/>
            <a:ext cx="2157412" cy="161925"/>
          </a:xfrm>
          <a:prstGeom prst="rect">
            <a:avLst/>
          </a:prstGeom>
          <a:noFill/>
          <a:ln>
            <a:noFill/>
          </a:ln>
        </p:spPr>
        <p:txBody>
          <a:bodyPr lIns="53957" tIns="0" rIns="53957" bIns="0" anchor="ctr"/>
          <a:lstStyle>
            <a:lvl1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891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463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35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607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en-US" altLang="ja-JP" sz="700">
              <a:solidFill>
                <a:schemeClr val="bg1"/>
              </a:solidFill>
              <a:latin typeface="SST" pitchFamily="34" charset="0"/>
              <a:ea typeface="SST Japanese Pro Regular" pitchFamily="34" charset="-128"/>
              <a:cs typeface="メイリオ" pitchFamily="34" charset="-128"/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1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41504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>
            <a:extLst>
              <a:ext uri="{FF2B5EF4-FFF2-40B4-BE49-F238E27FC236}">
                <a16:creationId xmlns:a16="http://schemas.microsoft.com/office/drawing/2014/main" id="{F494BCEE-B9BF-4768-9D20-43BD24EF0C9F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539750" y="4454525"/>
            <a:ext cx="80645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SONY is a registered trademark of Sony Corporation.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Names of Sony products and services are the registered trademarks and/or trademarks of Sony Corporation or its Group companies.</a:t>
            </a:r>
          </a:p>
          <a:p>
            <a:pPr algn="ctr" eaLnBrk="1" hangingPunct="1">
              <a:spcAft>
                <a:spcPts val="300"/>
              </a:spcAft>
            </a:pPr>
            <a:r>
              <a:rPr lang="en-US" altLang="ja-JP" sz="700">
                <a:solidFill>
                  <a:srgbClr val="C8C8C8"/>
                </a:solidFill>
                <a:latin typeface="SST" pitchFamily="34" charset="0"/>
                <a:ea typeface="Meiryo" panose="020B0604030504040204" pitchFamily="34" charset="-128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図 3">
            <a:extLst>
              <a:ext uri="{FF2B5EF4-FFF2-40B4-BE49-F238E27FC236}">
                <a16:creationId xmlns:a16="http://schemas.microsoft.com/office/drawing/2014/main" id="{BDD6A983-BABE-4BBF-97B7-F551FDC4F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2233613"/>
            <a:ext cx="269240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24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674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098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547"/>
              </a:lnSpc>
              <a:spcBef>
                <a:spcPts val="0"/>
              </a:spcBef>
              <a:buFontTx/>
              <a:buNone/>
              <a:defRPr sz="1798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2547"/>
              </a:lnSpc>
              <a:spcBef>
                <a:spcPts val="0"/>
              </a:spcBef>
              <a:buFontTx/>
              <a:buNone/>
              <a:defRPr sz="1199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2547"/>
              </a:lnSpc>
              <a:spcBef>
                <a:spcPts val="0"/>
              </a:spcBef>
              <a:buFontTx/>
              <a:buNone/>
              <a:defRPr sz="1049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2547"/>
              </a:lnSpc>
              <a:spcBef>
                <a:spcPts val="0"/>
              </a:spcBef>
              <a:buFontTx/>
              <a:buNone/>
              <a:defRPr sz="824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749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  <a:endParaRPr lang="en-US" altLang="ja-JP"/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44" tIns="0" rIns="53944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3425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©2021 Sony Group Corporation</a:t>
            </a:r>
          </a:p>
          <a:p>
            <a:pPr lvl="0" algn="r" defTabSz="342534"/>
            <a:endParaRPr lang="en-US" altLang="ja-JP" sz="749" b="0">
              <a:solidFill>
                <a:schemeClr val="tx1"/>
              </a:solidFill>
              <a:latin typeface="SST" pitchFamily="34" charset="0"/>
              <a:ea typeface="SST Japanese Pro Regular" pitchFamily="34" charset="-128"/>
              <a:cs typeface="メイリオ"/>
            </a:endParaRP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 fontAlgn="base"/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kumimoji="1" lang="en-US" sz="674" b="0" i="0" u="none" strike="noStrike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3GPP TSG RAN Rel-18 workshop</a:t>
            </a:r>
            <a:r>
              <a:rPr kumimoji="1" lang="en-US" sz="674" b="0" i="0" kern="12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​, </a:t>
            </a:r>
            <a:r>
              <a:rPr lang="en-US" sz="674"/>
              <a:t>June 28-July 2, 2021</a:t>
            </a:r>
            <a:endParaRPr kumimoji="1" lang="en-US" sz="674" b="0" i="0" kern="1200">
              <a:solidFill>
                <a:srgbClr val="FFFFFF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749">
              <a:solidFill>
                <a:schemeClr val="tx1"/>
              </a:solidFill>
              <a:latin typeface="SST" pitchFamily="34" charset="0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749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749" baseline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xtHeaderSecClass">
            <a:extLst>
              <a:ext uri="{FF2B5EF4-FFF2-40B4-BE49-F238E27FC236}">
                <a16:creationId xmlns:a16="http://schemas.microsoft.com/office/drawing/2014/main" id="{D2041BA5-6F39-4E45-9A82-A2F3503E4CF9}"/>
              </a:ext>
            </a:extLst>
          </p:cNvPr>
          <p:cNvSpPr txBox="1"/>
          <p:nvPr userDrawn="1"/>
        </p:nvSpPr>
        <p:spPr>
          <a:xfrm>
            <a:off x="8255000" y="4924425"/>
            <a:ext cx="889000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000000"/>
                </a:solidFill>
                <a:latin typeface="Arial"/>
                <a:cs typeface="Arial" charset="0"/>
              </a:rPr>
              <a:t>Company Internal</a:t>
            </a:r>
          </a:p>
        </p:txBody>
      </p:sp>
      <p:sp>
        <p:nvSpPr>
          <p:cNvPr id="11" name="txtFooterLeft">
            <a:extLst>
              <a:ext uri="{FF2B5EF4-FFF2-40B4-BE49-F238E27FC236}">
                <a16:creationId xmlns:a16="http://schemas.microsoft.com/office/drawing/2014/main" id="{13F5C4BF-7AEB-4DC1-91EA-382FE8D75A48}"/>
              </a:ext>
            </a:extLst>
          </p:cNvPr>
          <p:cNvSpPr txBox="1"/>
          <p:nvPr userDrawn="1"/>
        </p:nvSpPr>
        <p:spPr>
          <a:xfrm>
            <a:off x="979488" y="4924425"/>
            <a:ext cx="193357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PA1</a:t>
            </a:r>
          </a:p>
        </p:txBody>
      </p:sp>
      <p:sp>
        <p:nvSpPr>
          <p:cNvPr id="1028" name="txtFooterRight">
            <a:extLst>
              <a:ext uri="{FF2B5EF4-FFF2-40B4-BE49-F238E27FC236}">
                <a16:creationId xmlns:a16="http://schemas.microsoft.com/office/drawing/2014/main" id="{732BF113-6099-4DAF-8BD5-477750D896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76563" y="4924425"/>
            <a:ext cx="4633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sv-SE" altLang="en-US" sz="700">
              <a:solidFill>
                <a:srgbClr val="7F7F7F"/>
              </a:solidFill>
            </a:endParaRPr>
          </a:p>
        </p:txBody>
      </p:sp>
      <p:sp>
        <p:nvSpPr>
          <p:cNvPr id="13" name="txtFooterDate">
            <a:extLst>
              <a:ext uri="{FF2B5EF4-FFF2-40B4-BE49-F238E27FC236}">
                <a16:creationId xmlns:a16="http://schemas.microsoft.com/office/drawing/2014/main" id="{8206C10D-A383-44BC-A4DB-DB27A5A675A1}"/>
              </a:ext>
            </a:extLst>
          </p:cNvPr>
          <p:cNvSpPr txBox="1"/>
          <p:nvPr userDrawn="1"/>
        </p:nvSpPr>
        <p:spPr>
          <a:xfrm>
            <a:off x="385763" y="4924425"/>
            <a:ext cx="528637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sv-SE" sz="750">
                <a:solidFill>
                  <a:srgbClr val="7F7F7F"/>
                </a:solidFill>
                <a:latin typeface="Arial"/>
                <a:cs typeface="Arial" charset="0"/>
              </a:rPr>
              <a:t>2018-06-04</a:t>
            </a:r>
          </a:p>
        </p:txBody>
      </p:sp>
      <p:sp>
        <p:nvSpPr>
          <p:cNvPr id="14" name="txtFooterCVLPage">
            <a:extLst>
              <a:ext uri="{FF2B5EF4-FFF2-40B4-BE49-F238E27FC236}">
                <a16:creationId xmlns:a16="http://schemas.microsoft.com/office/drawing/2014/main" id="{F5982033-213B-4DCD-B049-0F1B5C9BE856}"/>
              </a:ext>
            </a:extLst>
          </p:cNvPr>
          <p:cNvSpPr txBox="1"/>
          <p:nvPr userDrawn="1"/>
        </p:nvSpPr>
        <p:spPr>
          <a:xfrm>
            <a:off x="93663" y="4924425"/>
            <a:ext cx="187325" cy="114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fld id="{AEF211ED-90C2-4AA0-BFC8-4EDE82D754DF}" type="slidenum">
              <a:rPr lang="sv-SE" altLang="en-US" sz="700" smtClean="0">
                <a:solidFill>
                  <a:srgbClr val="7F7F7F"/>
                </a:solidFill>
              </a:rPr>
              <a:pPr algn="r">
                <a:defRPr/>
              </a:pPr>
              <a:t>‹#›</a:t>
            </a:fld>
            <a:endParaRPr lang="sv-SE" altLang="en-US" sz="700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7" r:id="rId1"/>
    <p:sldLayoutId id="2147485038" r:id="rId2"/>
    <p:sldLayoutId id="2147485039" r:id="rId3"/>
  </p:sldLayoutIdLst>
  <p:hf sldNum="0"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kumimoji="1" sz="39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04800" indent="-3048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661988" indent="-2540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2pPr>
      <a:lvl3pPr marL="1019175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3pPr>
      <a:lvl4pPr marL="142716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4pPr>
      <a:lvl5pPr marL="1836738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hf sldNum="0" hdr="0" ftr="0" dt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2FC657-2316-27A5-57DC-33E36BA3F3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-482886" y="1707928"/>
            <a:ext cx="9883153" cy="432097"/>
          </a:xfrm>
        </p:spPr>
        <p:txBody>
          <a:bodyPr/>
          <a:lstStyle/>
          <a:p>
            <a:pPr eaLnBrk="1" hangingPunct="1"/>
            <a:r>
              <a:rPr lang="en-SE" altLang="ja-JP" sz="2000" dirty="0">
                <a:latin typeface="Arial"/>
                <a:cs typeface="Arial"/>
              </a:rPr>
              <a:t>Sony’s View on RAN4 Rel-20 5G-A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8EABE6-D43F-0A44-EE84-3ED74D45E8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1172" y="3219523"/>
            <a:ext cx="8062848" cy="215444"/>
          </a:xfrm>
        </p:spPr>
        <p:txBody>
          <a:bodyPr/>
          <a:lstStyle/>
          <a:p>
            <a:r>
              <a:rPr lang="en-US" altLang="ja-JP" sz="1400">
                <a:ea typeface="MS PGothic" panose="020B0600070205080204" pitchFamily="34" charset="-128"/>
              </a:rPr>
              <a:t>Sony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80600A-0415-EF34-989F-D9F4052BF82E}"/>
              </a:ext>
            </a:extLst>
          </p:cNvPr>
          <p:cNvSpPr txBox="1"/>
          <p:nvPr/>
        </p:nvSpPr>
        <p:spPr>
          <a:xfrm>
            <a:off x="6311077" y="84032"/>
            <a:ext cx="4411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3GPP TSG RAN Meeting #108		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pl-PL" sz="1050" b="1" dirty="0" err="1">
                <a:solidFill>
                  <a:schemeClr val="bg1"/>
                </a:solidFill>
              </a:rPr>
              <a:t>Prague</a:t>
            </a:r>
            <a:r>
              <a:rPr lang="pl-PL" sz="1050" b="1" dirty="0">
                <a:solidFill>
                  <a:schemeClr val="bg1"/>
                </a:solidFill>
              </a:rPr>
              <a:t>, Czech Republic, </a:t>
            </a:r>
            <a:r>
              <a:rPr lang="pl-PL" sz="1050" b="1" dirty="0" err="1">
                <a:solidFill>
                  <a:schemeClr val="bg1"/>
                </a:solidFill>
              </a:rPr>
              <a:t>June</a:t>
            </a:r>
            <a:r>
              <a:rPr lang="pl-PL" sz="1050" b="1" dirty="0">
                <a:solidFill>
                  <a:schemeClr val="bg1"/>
                </a:solidFill>
              </a:rPr>
              <a:t> 9-13, 2025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en-US" sz="1050" b="1" dirty="0">
                <a:solidFill>
                  <a:schemeClr val="bg1"/>
                </a:solidFill>
              </a:rPr>
              <a:t>RP-251529</a:t>
            </a:r>
            <a:endParaRPr lang="en-SE" sz="1050" b="1" dirty="0">
              <a:solidFill>
                <a:schemeClr val="bg1"/>
              </a:solidFill>
            </a:endParaRPr>
          </a:p>
          <a:p>
            <a:r>
              <a:rPr lang="en-US" sz="1050" b="1" dirty="0">
                <a:solidFill>
                  <a:schemeClr val="bg1"/>
                </a:solidFill>
              </a:rPr>
              <a:t>Agenda item:</a:t>
            </a:r>
            <a:r>
              <a:rPr lang="en-SE" sz="1050" b="1" dirty="0">
                <a:solidFill>
                  <a:schemeClr val="bg1"/>
                </a:solidFill>
              </a:rPr>
              <a:t>15.4.1</a:t>
            </a:r>
            <a:endParaRPr lang="en-US" sz="1050" b="1" dirty="0">
              <a:solidFill>
                <a:schemeClr val="bg1"/>
              </a:solidFill>
            </a:endParaRPr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07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9A09D-39C0-076B-7D2A-C1D2031D6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Overall thinking on RAN4 Rel-20 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90B715-EA18-6994-B2CD-1FA9E14909A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lIns="0" tIns="0" rIns="0" bIns="0" anchor="t"/>
          <a:lstStyle/>
          <a:p>
            <a:pPr marL="161290" indent="-161290">
              <a:spcBef>
                <a:spcPts val="600"/>
              </a:spcBef>
              <a:spcAft>
                <a:spcPts val="600"/>
              </a:spcAft>
            </a:pPr>
            <a:r>
              <a:rPr lang="en-SE" sz="1600" dirty="0"/>
              <a:t>RAN4 can follow the same TU split as other WGs with respect to 5G vs. 6G in Rel-20</a:t>
            </a:r>
            <a:endParaRPr lang="en-US" dirty="0"/>
          </a:p>
          <a:p>
            <a:pPr marL="323215" lvl="1" indent="-161290">
              <a:spcBef>
                <a:spcPts val="600"/>
              </a:spcBef>
              <a:spcAft>
                <a:spcPts val="600"/>
              </a:spcAft>
            </a:pPr>
            <a:r>
              <a:rPr lang="sv-SE" sz="1300" dirty="0"/>
              <a:t>T</a:t>
            </a:r>
            <a:r>
              <a:rPr lang="en-SE" sz="1300" dirty="0"/>
              <a:t>he RAN4-led Rel-20 5G-A work needs to be carefully planned with consideration of the impact from other WGs as well as from the </a:t>
            </a:r>
            <a:r>
              <a:rPr lang="en-SE" sz="1300" dirty="0" err="1"/>
              <a:t>maint</a:t>
            </a:r>
            <a:r>
              <a:rPr lang="sv-SE" sz="1300" dirty="0"/>
              <a:t>en</a:t>
            </a:r>
            <a:r>
              <a:rPr lang="en-SE" sz="1300" dirty="0" err="1"/>
              <a:t>ance</a:t>
            </a:r>
            <a:r>
              <a:rPr lang="en-SE" sz="1300" dirty="0"/>
              <a:t> work. </a:t>
            </a:r>
          </a:p>
          <a:p>
            <a:pPr marL="485140" lvl="2" indent="-161290">
              <a:spcBef>
                <a:spcPts val="600"/>
              </a:spcBef>
              <a:spcAft>
                <a:spcPts val="600"/>
              </a:spcAft>
            </a:pPr>
            <a:r>
              <a:rPr lang="en-US" sz="1200" dirty="0"/>
              <a:t>Rel-20 5G-A enhancements shall focus on the missing </a:t>
            </a:r>
            <a:r>
              <a:rPr lang="en-SE" sz="1200" dirty="0"/>
              <a:t>features</a:t>
            </a:r>
            <a:r>
              <a:rPr lang="en-US" sz="1200" dirty="0"/>
              <a:t> for 5G NR that would enable new market segments and deployments.</a:t>
            </a:r>
            <a:endParaRPr lang="en-SE" sz="1200" dirty="0"/>
          </a:p>
          <a:p>
            <a:pPr marL="485140" lvl="2" indent="-161290">
              <a:spcBef>
                <a:spcPts val="600"/>
              </a:spcBef>
              <a:spcAft>
                <a:spcPts val="600"/>
              </a:spcAft>
            </a:pPr>
            <a:r>
              <a:rPr lang="en-US" sz="1200" dirty="0"/>
              <a:t>Enhancements that </a:t>
            </a:r>
            <a:r>
              <a:rPr lang="en-SE" sz="1200" dirty="0"/>
              <a:t>require</a:t>
            </a:r>
            <a:r>
              <a:rPr lang="en-US" sz="1200" dirty="0"/>
              <a:t> extensive studies and may </a:t>
            </a:r>
            <a:r>
              <a:rPr lang="en-SE" sz="1200" dirty="0"/>
              <a:t>result in major changes</a:t>
            </a:r>
            <a:r>
              <a:rPr lang="en-US" sz="1200" dirty="0"/>
              <a:t> </a:t>
            </a:r>
            <a:r>
              <a:rPr lang="en-SE" sz="1200" dirty="0"/>
              <a:t>in implementations </a:t>
            </a:r>
            <a:r>
              <a:rPr lang="en-US" sz="1200" dirty="0"/>
              <a:t>should better be considered as part of</a:t>
            </a:r>
            <a:r>
              <a:rPr lang="en-SE" sz="1200" dirty="0"/>
              <a:t> </a:t>
            </a:r>
            <a:r>
              <a:rPr lang="en-US" sz="1200" dirty="0"/>
              <a:t>the 6G </a:t>
            </a:r>
            <a:r>
              <a:rPr lang="en-SE" sz="1200" dirty="0"/>
              <a:t>track instead of the 5G-A track. </a:t>
            </a:r>
          </a:p>
          <a:p>
            <a:pPr marL="323215" lvl="1" indent="-161290">
              <a:spcBef>
                <a:spcPts val="600"/>
              </a:spcBef>
              <a:spcAft>
                <a:spcPts val="600"/>
              </a:spcAft>
            </a:pPr>
            <a:r>
              <a:rPr lang="en-SE" sz="1400" dirty="0"/>
              <a:t>RAN4 may allocate more TUs for 5G-A at the begin</a:t>
            </a:r>
            <a:r>
              <a:rPr lang="en-US" sz="1400" dirty="0"/>
              <a:t>n</a:t>
            </a:r>
            <a:r>
              <a:rPr lang="en-SE" sz="1400" dirty="0"/>
              <a:t>ing of Rel-20, but it is expected the TU allocation for 6G to </a:t>
            </a:r>
            <a:r>
              <a:rPr lang="en-SE" sz="1400" dirty="0" err="1"/>
              <a:t>gradu</a:t>
            </a:r>
            <a:r>
              <a:rPr lang="sv-SE" sz="1400" dirty="0"/>
              <a:t>a</a:t>
            </a:r>
            <a:r>
              <a:rPr lang="en-SE" sz="1400" dirty="0" err="1"/>
              <a:t>lly</a:t>
            </a:r>
            <a:r>
              <a:rPr lang="en-SE" sz="1400" dirty="0"/>
              <a:t> increase over time.</a:t>
            </a:r>
          </a:p>
        </p:txBody>
      </p:sp>
    </p:spTree>
    <p:extLst>
      <p:ext uri="{BB962C8B-B14F-4D97-AF65-F5344CB8AC3E}">
        <p14:creationId xmlns:p14="http://schemas.microsoft.com/office/powerpoint/2010/main" val="12013378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3BD76-718E-453F-7DB0-02B12725B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/>
              <a:t>RAN4-led WIs on Rel-20 5G-A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AB57EA-11BB-B758-CBAA-31DCA1D811CD}"/>
              </a:ext>
            </a:extLst>
          </p:cNvPr>
          <p:cNvSpPr txBox="1"/>
          <p:nvPr/>
        </p:nvSpPr>
        <p:spPr>
          <a:xfrm>
            <a:off x="323513" y="1289693"/>
            <a:ext cx="4019887" cy="27392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SE" sz="1100" dirty="0">
                <a:latin typeface="+mj-ea"/>
                <a:ea typeface="+mj-ea"/>
                <a:cs typeface="+mn-cs"/>
              </a:rPr>
              <a:t>(e)Redcap requires further complexity reduction to enable the use cases related to the low-end IoT market, while at the same time aim to bridge the transition from 4G IoT to 6G IoT. The following topics are considered as high priority for Rel-20:</a:t>
            </a: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b="1" dirty="0">
                <a:latin typeface="+mj-ea"/>
                <a:ea typeface="+mj-ea"/>
                <a:cs typeface="+mn-cs"/>
              </a:rPr>
              <a:t>Support 3MHz CBW </a:t>
            </a:r>
            <a:r>
              <a:rPr lang="en-SE" sz="1100" dirty="0">
                <a:latin typeface="+mj-ea"/>
                <a:ea typeface="+mj-ea"/>
                <a:cs typeface="+mn-cs"/>
              </a:rPr>
              <a:t>for (e)Redcap device, in</a:t>
            </a:r>
            <a:r>
              <a:rPr lang="sv-SE" sz="1100" dirty="0">
                <a:latin typeface="+mj-ea"/>
                <a:ea typeface="+mj-ea"/>
                <a:cs typeface="+mn-cs"/>
              </a:rPr>
              <a:t>cl</a:t>
            </a:r>
            <a:r>
              <a:rPr lang="en-SE" sz="1100" dirty="0" err="1">
                <a:latin typeface="+mj-ea"/>
                <a:ea typeface="+mj-ea"/>
                <a:cs typeface="+mn-cs"/>
              </a:rPr>
              <a:t>uding</a:t>
            </a:r>
            <a:r>
              <a:rPr lang="en-SE" sz="1100" dirty="0">
                <a:latin typeface="+mj-ea"/>
                <a:ea typeface="+mj-ea"/>
                <a:cs typeface="+mn-cs"/>
              </a:rPr>
              <a:t> both TN and NTN. </a:t>
            </a: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dirty="0">
                <a:latin typeface="+mj-ea"/>
                <a:ea typeface="+mj-ea"/>
                <a:cs typeface="+mn-cs"/>
              </a:rPr>
              <a:t>S</a:t>
            </a:r>
            <a:r>
              <a:rPr lang="en-US" sz="1100" dirty="0" err="1">
                <a:latin typeface="+mj-ea"/>
                <a:ea typeface="+mj-ea"/>
                <a:cs typeface="+mn-cs"/>
              </a:rPr>
              <a:t>pecify</a:t>
            </a:r>
            <a:r>
              <a:rPr lang="en-US" sz="1100" dirty="0">
                <a:latin typeface="+mj-ea"/>
                <a:ea typeface="+mj-ea"/>
                <a:cs typeface="+mn-cs"/>
              </a:rPr>
              <a:t> the mechanism(s) to </a:t>
            </a:r>
            <a:r>
              <a:rPr lang="en-US" sz="1100" b="1" dirty="0">
                <a:latin typeface="+mj-ea"/>
                <a:ea typeface="+mj-ea"/>
                <a:cs typeface="+mn-cs"/>
              </a:rPr>
              <a:t>enable </a:t>
            </a:r>
            <a:r>
              <a:rPr lang="en-SE" sz="1100" b="1" dirty="0">
                <a:latin typeface="+mj-ea"/>
                <a:ea typeface="+mj-ea"/>
                <a:cs typeface="+mn-cs"/>
              </a:rPr>
              <a:t>single SKU</a:t>
            </a:r>
            <a:r>
              <a:rPr lang="en-US" sz="1100" b="1" dirty="0">
                <a:latin typeface="+mj-ea"/>
                <a:ea typeface="+mj-ea"/>
                <a:cs typeface="+mn-cs"/>
              </a:rPr>
              <a:t> designs</a:t>
            </a:r>
            <a:r>
              <a:rPr lang="en-SE" sz="1100" dirty="0">
                <a:latin typeface="+mj-ea"/>
                <a:ea typeface="+mj-ea"/>
                <a:cs typeface="+mn-cs"/>
              </a:rPr>
              <a:t> (SAW-less front end)</a:t>
            </a:r>
            <a:r>
              <a:rPr lang="en-US" sz="1100" dirty="0">
                <a:latin typeface="+mj-ea"/>
                <a:ea typeface="+mj-ea"/>
                <a:cs typeface="+mn-cs"/>
              </a:rPr>
              <a:t> for HD-FDD </a:t>
            </a:r>
            <a:r>
              <a:rPr lang="en-US" sz="1100" dirty="0" err="1">
                <a:latin typeface="+mj-ea"/>
                <a:ea typeface="+mj-ea"/>
                <a:cs typeface="+mn-cs"/>
              </a:rPr>
              <a:t>eRedcap</a:t>
            </a:r>
            <a:r>
              <a:rPr lang="en-SE" sz="1100" dirty="0">
                <a:latin typeface="+mj-ea"/>
                <a:ea typeface="+mj-ea"/>
                <a:cs typeface="+mn-cs"/>
              </a:rPr>
              <a:t> with 3MHz and 5MHz bandwidth. </a:t>
            </a: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dirty="0">
                <a:latin typeface="+mj-ea"/>
                <a:ea typeface="+mj-ea"/>
                <a:cs typeface="+mn-cs"/>
              </a:rPr>
              <a:t>Specify </a:t>
            </a:r>
            <a:r>
              <a:rPr lang="en-SE" sz="1100" b="1" dirty="0">
                <a:latin typeface="+mj-ea"/>
                <a:ea typeface="+mj-ea"/>
                <a:cs typeface="+mn-cs"/>
              </a:rPr>
              <a:t>r</a:t>
            </a:r>
            <a:r>
              <a:rPr lang="en-US" sz="1100" b="1" dirty="0" err="1">
                <a:latin typeface="+mj-ea"/>
                <a:ea typeface="+mj-ea"/>
                <a:cs typeface="+mn-cs"/>
              </a:rPr>
              <a:t>elaxed</a:t>
            </a:r>
            <a:r>
              <a:rPr lang="en-US" sz="1100" b="1" dirty="0">
                <a:latin typeface="+mj-ea"/>
                <a:ea typeface="+mj-ea"/>
                <a:cs typeface="+mn-cs"/>
              </a:rPr>
              <a:t> RLM and BFD </a:t>
            </a:r>
            <a:r>
              <a:rPr lang="en-SE" sz="1100" dirty="0">
                <a:latin typeface="+mj-ea"/>
                <a:ea typeface="+mj-ea"/>
                <a:cs typeface="+mn-cs"/>
              </a:rPr>
              <a:t>for (e)Redcap devices.</a:t>
            </a:r>
          </a:p>
          <a:p>
            <a:pPr marL="0" lvl="1" indent="0" algn="just">
              <a:spcBef>
                <a:spcPts val="600"/>
              </a:spcBef>
              <a:spcAft>
                <a:spcPts val="600"/>
              </a:spcAft>
            </a:pPr>
            <a:r>
              <a:rPr lang="en-SE" sz="1100" dirty="0">
                <a:latin typeface="+mj-ea"/>
                <a:ea typeface="+mj-ea"/>
                <a:cs typeface="+mn-cs"/>
              </a:rPr>
              <a:t>Motivation and details on the proposals above can be found in the contribution </a:t>
            </a:r>
            <a:r>
              <a:rPr lang="en-US" sz="1100" dirty="0">
                <a:latin typeface="+mj-ea"/>
                <a:ea typeface="+mj-ea"/>
                <a:cs typeface="+mn-cs"/>
              </a:rPr>
              <a:t>RP-251530</a:t>
            </a:r>
            <a:r>
              <a:rPr lang="en-SE" sz="1100" dirty="0">
                <a:latin typeface="+mj-ea"/>
                <a:ea typeface="+mj-ea"/>
                <a:cs typeface="+mn-cs"/>
              </a:rPr>
              <a:t>.</a:t>
            </a:r>
            <a:endParaRPr lang="en-US" sz="110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74B42E-E16E-4885-A307-A763BD71ED75}"/>
              </a:ext>
            </a:extLst>
          </p:cNvPr>
          <p:cNvSpPr/>
          <p:nvPr/>
        </p:nvSpPr>
        <p:spPr>
          <a:xfrm>
            <a:off x="323513" y="1155663"/>
            <a:ext cx="4019887" cy="3283430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ABD3F6-F386-9E92-D931-F967222DC3EE}"/>
              </a:ext>
            </a:extLst>
          </p:cNvPr>
          <p:cNvSpPr/>
          <p:nvPr/>
        </p:nvSpPr>
        <p:spPr>
          <a:xfrm>
            <a:off x="4573499" y="1155663"/>
            <a:ext cx="4019887" cy="3283430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A1E9E8-C079-0C4D-9E6D-0E165BB318E2}"/>
              </a:ext>
            </a:extLst>
          </p:cNvPr>
          <p:cNvSpPr txBox="1"/>
          <p:nvPr/>
        </p:nvSpPr>
        <p:spPr>
          <a:xfrm>
            <a:off x="4613033" y="1283157"/>
            <a:ext cx="4019887" cy="31085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>
                <a:latin typeface="+mj-ea"/>
                <a:ea typeface="+mj-ea"/>
                <a:cs typeface="+mn-cs"/>
              </a:rPr>
              <a:t>Based on the discussions during RAN#107</a:t>
            </a:r>
            <a:r>
              <a:rPr lang="en-SE" sz="1100" dirty="0">
                <a:latin typeface="+mj-ea"/>
                <a:ea typeface="+mj-ea"/>
                <a:cs typeface="+mn-cs"/>
              </a:rPr>
              <a:t> (</a:t>
            </a:r>
            <a:r>
              <a:rPr lang="en-GB" sz="1100" dirty="0">
                <a:latin typeface="+mj-ea"/>
                <a:ea typeface="+mj-ea"/>
                <a:cs typeface="+mn-cs"/>
              </a:rPr>
              <a:t>RP-250817</a:t>
            </a:r>
            <a:r>
              <a:rPr lang="en-SE" sz="1100" dirty="0">
                <a:latin typeface="+mj-ea"/>
                <a:ea typeface="+mj-ea"/>
                <a:cs typeface="+mn-cs"/>
              </a:rPr>
              <a:t>)</a:t>
            </a:r>
            <a:r>
              <a:rPr lang="en-US" sz="1100" dirty="0">
                <a:latin typeface="+mj-ea"/>
                <a:ea typeface="+mj-ea"/>
                <a:cs typeface="+mn-cs"/>
              </a:rPr>
              <a:t>, </a:t>
            </a:r>
            <a:r>
              <a:rPr lang="en-SE" sz="1100" dirty="0">
                <a:latin typeface="+mj-ea"/>
                <a:ea typeface="+mj-ea"/>
                <a:cs typeface="+mn-cs"/>
              </a:rPr>
              <a:t>at least </a:t>
            </a:r>
            <a:r>
              <a:rPr lang="en-US" sz="1100" dirty="0">
                <a:latin typeface="+mj-ea"/>
                <a:ea typeface="+mj-ea"/>
                <a:cs typeface="+mn-cs"/>
              </a:rPr>
              <a:t>the following topics </a:t>
            </a:r>
            <a:r>
              <a:rPr lang="en-SE" sz="1100" dirty="0">
                <a:latin typeface="+mj-ea"/>
                <a:ea typeface="+mj-ea"/>
                <a:cs typeface="+mn-cs"/>
              </a:rPr>
              <a:t>can</a:t>
            </a:r>
            <a:r>
              <a:rPr lang="en-US" sz="1100" dirty="0">
                <a:latin typeface="+mj-ea"/>
                <a:ea typeface="+mj-ea"/>
                <a:cs typeface="+mn-cs"/>
              </a:rPr>
              <a:t> also be </a:t>
            </a:r>
            <a:r>
              <a:rPr lang="en-SE" sz="1100" dirty="0">
                <a:latin typeface="+mj-ea"/>
                <a:ea typeface="+mj-ea"/>
                <a:cs typeface="+mn-cs"/>
              </a:rPr>
              <a:t>considered </a:t>
            </a:r>
            <a:r>
              <a:rPr lang="en-US" sz="1100" dirty="0">
                <a:latin typeface="+mj-ea"/>
                <a:ea typeface="+mj-ea"/>
                <a:cs typeface="+mn-cs"/>
              </a:rPr>
              <a:t>in Rel-20</a:t>
            </a:r>
            <a:r>
              <a:rPr lang="en-SE" sz="1100" dirty="0">
                <a:latin typeface="+mj-ea"/>
                <a:ea typeface="+mj-ea"/>
                <a:cs typeface="+mn-cs"/>
              </a:rPr>
              <a:t> as </a:t>
            </a:r>
            <a:r>
              <a:rPr lang="en-SE" sz="1100" dirty="0">
                <a:highlight>
                  <a:srgbClr val="FFFFFF"/>
                </a:highlight>
                <a:latin typeface="+mj-ea"/>
                <a:ea typeface="+mj-ea"/>
                <a:cs typeface="+mn-cs"/>
              </a:rPr>
              <a:t>interest was expressed by industries: </a:t>
            </a: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b="1" dirty="0">
                <a:latin typeface="+mj-ea"/>
                <a:ea typeface="+mj-ea"/>
                <a:cs typeface="+mn-cs"/>
              </a:rPr>
              <a:t>UE RF</a:t>
            </a:r>
            <a:r>
              <a:rPr lang="en-SE" sz="1100" dirty="0">
                <a:latin typeface="+mj-ea"/>
                <a:ea typeface="+mj-ea"/>
                <a:cs typeface="+mn-cs"/>
              </a:rPr>
              <a:t>:  </a:t>
            </a:r>
            <a:r>
              <a:rPr lang="en-US" sz="1100" dirty="0">
                <a:latin typeface="+mj-ea"/>
                <a:ea typeface="+mj-ea"/>
                <a:cs typeface="+mn-cs"/>
              </a:rPr>
              <a:t>FR1 HPUE enhancement (PC2/PC1.5/PC1) for single carrier and EN-DC/NR-CA</a:t>
            </a:r>
            <a:r>
              <a:rPr lang="en-SE" sz="1100" dirty="0">
                <a:latin typeface="+mj-ea"/>
                <a:ea typeface="+mj-ea"/>
                <a:cs typeface="+mn-cs"/>
              </a:rPr>
              <a:t>, focus on FWA.</a:t>
            </a: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b="1" dirty="0">
                <a:latin typeface="+mj-ea"/>
                <a:ea typeface="+mj-ea"/>
                <a:cs typeface="+mn-cs"/>
              </a:rPr>
              <a:t>OTA</a:t>
            </a:r>
            <a:r>
              <a:rPr lang="en-SE" sz="1100" dirty="0">
                <a:latin typeface="+mj-ea"/>
                <a:ea typeface="+mj-ea"/>
                <a:cs typeface="+mn-cs"/>
              </a:rPr>
              <a:t>:  </a:t>
            </a:r>
            <a:r>
              <a:rPr lang="sv-SE" sz="1100" dirty="0" err="1">
                <a:latin typeface="+mj-ea"/>
                <a:ea typeface="+mj-ea"/>
                <a:cs typeface="+mn-cs"/>
              </a:rPr>
              <a:t>Enhance</a:t>
            </a:r>
            <a:r>
              <a:rPr lang="sv-SE" sz="1100" dirty="0">
                <a:latin typeface="+mj-ea"/>
                <a:ea typeface="+mj-ea"/>
                <a:cs typeface="+mn-cs"/>
              </a:rPr>
              <a:t> test </a:t>
            </a:r>
            <a:r>
              <a:rPr lang="sv-SE" sz="1100" dirty="0" err="1">
                <a:latin typeface="+mj-ea"/>
                <a:ea typeface="+mj-ea"/>
                <a:cs typeface="+mn-cs"/>
              </a:rPr>
              <a:t>method</a:t>
            </a:r>
            <a:r>
              <a:rPr lang="en-SE" sz="1100" dirty="0">
                <a:latin typeface="+mj-ea"/>
                <a:ea typeface="+mj-ea"/>
                <a:cs typeface="+mn-cs"/>
              </a:rPr>
              <a:t> for CA and </a:t>
            </a:r>
            <a:r>
              <a:rPr lang="en-GB" sz="1100" dirty="0">
                <a:latin typeface="+mj-ea"/>
                <a:ea typeface="+mj-ea"/>
                <a:cs typeface="+mn-cs"/>
              </a:rPr>
              <a:t>wearable devices.</a:t>
            </a:r>
            <a:endParaRPr lang="en-SE" sz="1100" dirty="0">
              <a:latin typeface="+mj-ea"/>
              <a:ea typeface="+mj-ea"/>
              <a:cs typeface="+mn-cs"/>
            </a:endParaRP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b="1" dirty="0" err="1">
                <a:latin typeface="+mj-ea"/>
                <a:ea typeface="+mj-ea"/>
                <a:cs typeface="+mn-cs"/>
              </a:rPr>
              <a:t>Demod</a:t>
            </a:r>
            <a:r>
              <a:rPr lang="en-SE" sz="1100" dirty="0">
                <a:latin typeface="+mj-ea"/>
                <a:ea typeface="+mj-ea"/>
                <a:cs typeface="+mn-cs"/>
              </a:rPr>
              <a:t>: Pending on the outcome of SI, if </a:t>
            </a:r>
            <a:r>
              <a:rPr lang="sv-SE" sz="1100" dirty="0">
                <a:latin typeface="+mj-ea"/>
                <a:ea typeface="+mj-ea"/>
                <a:cs typeface="+mn-cs"/>
              </a:rPr>
              <a:t>SCM </a:t>
            </a:r>
            <a:r>
              <a:rPr lang="sv-SE" sz="1100" dirty="0" err="1">
                <a:latin typeface="+mj-ea"/>
                <a:ea typeface="+mj-ea"/>
                <a:cs typeface="+mn-cs"/>
              </a:rPr>
              <a:t>based</a:t>
            </a:r>
            <a:r>
              <a:rPr lang="sv-SE" sz="1100" dirty="0">
                <a:latin typeface="+mj-ea"/>
                <a:ea typeface="+mj-ea"/>
                <a:cs typeface="+mn-cs"/>
              </a:rPr>
              <a:t> </a:t>
            </a:r>
            <a:r>
              <a:rPr lang="sv-SE" sz="1100" dirty="0" err="1">
                <a:latin typeface="+mj-ea"/>
                <a:ea typeface="+mj-ea"/>
                <a:cs typeface="+mn-cs"/>
              </a:rPr>
              <a:t>requirements</a:t>
            </a:r>
            <a:r>
              <a:rPr lang="sv-SE" sz="1100" dirty="0">
                <a:latin typeface="+mj-ea"/>
                <a:ea typeface="+mj-ea"/>
                <a:cs typeface="+mn-cs"/>
              </a:rPr>
              <a:t> </a:t>
            </a:r>
            <a:r>
              <a:rPr lang="en-SE" sz="1100" dirty="0">
                <a:latin typeface="+mj-ea"/>
                <a:ea typeface="+mj-ea"/>
                <a:cs typeface="+mn-cs"/>
              </a:rPr>
              <a:t>would be specified in Rel-20, focus on SU-MIMO only.</a:t>
            </a: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b="1" dirty="0">
                <a:latin typeface="+mj-ea"/>
                <a:ea typeface="+mj-ea"/>
                <a:cs typeface="+mn-cs"/>
              </a:rPr>
              <a:t>Cross area</a:t>
            </a:r>
            <a:r>
              <a:rPr lang="en-SE" sz="1100" dirty="0">
                <a:latin typeface="+mj-ea"/>
                <a:ea typeface="+mj-ea"/>
                <a:cs typeface="+mn-cs"/>
              </a:rPr>
              <a:t>: </a:t>
            </a:r>
            <a:r>
              <a:rPr lang="en-US" sz="1100" dirty="0">
                <a:latin typeface="+mj-ea"/>
                <a:ea typeface="+mj-ea"/>
                <a:cs typeface="+mn-cs"/>
              </a:rPr>
              <a:t>Support 6MHz for </a:t>
            </a:r>
            <a:r>
              <a:rPr lang="en-SE" sz="1100" dirty="0">
                <a:latin typeface="+mj-ea"/>
                <a:ea typeface="+mj-ea"/>
                <a:cs typeface="+mn-cs"/>
              </a:rPr>
              <a:t>selected frequency bands.</a:t>
            </a:r>
          </a:p>
          <a:p>
            <a:pPr marL="285750" lvl="1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SE" sz="1200" dirty="0">
              <a:latin typeface="+mj-ea"/>
              <a:ea typeface="+mj-ea"/>
              <a:cs typeface="+mn-cs"/>
            </a:endParaRPr>
          </a:p>
          <a:p>
            <a:pPr marL="86995" lvl="1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SE" sz="1400" dirty="0">
              <a:latin typeface="+mj-lt"/>
              <a:ea typeface="Calibri"/>
            </a:endParaRPr>
          </a:p>
        </p:txBody>
      </p:sp>
      <p:sp>
        <p:nvSpPr>
          <p:cNvPr id="13" name="四角形: 角を丸くする 1038">
            <a:extLst>
              <a:ext uri="{FF2B5EF4-FFF2-40B4-BE49-F238E27FC236}">
                <a16:creationId xmlns:a16="http://schemas.microsoft.com/office/drawing/2014/main" id="{175206E9-A6B9-4D20-40B6-9364D60596E5}"/>
              </a:ext>
            </a:extLst>
          </p:cNvPr>
          <p:cNvSpPr/>
          <p:nvPr/>
        </p:nvSpPr>
        <p:spPr>
          <a:xfrm>
            <a:off x="1208839" y="1026939"/>
            <a:ext cx="2249232" cy="226055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SE" sz="1200" b="1" kern="0">
                <a:solidFill>
                  <a:prstClr val="white"/>
                </a:solidFill>
                <a:ea typeface="游ゴシック"/>
              </a:rPr>
              <a:t>Prioritized Topics</a:t>
            </a:r>
            <a:endParaRPr lang="en-US" sz="1200" b="1" kern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4" name="四角形: 角を丸くする 1038">
            <a:extLst>
              <a:ext uri="{FF2B5EF4-FFF2-40B4-BE49-F238E27FC236}">
                <a16:creationId xmlns:a16="http://schemas.microsoft.com/office/drawing/2014/main" id="{98AAFEA4-0EB6-6163-D5CD-35495121E0BD}"/>
              </a:ext>
            </a:extLst>
          </p:cNvPr>
          <p:cNvSpPr/>
          <p:nvPr/>
        </p:nvSpPr>
        <p:spPr>
          <a:xfrm>
            <a:off x="5397409" y="1042635"/>
            <a:ext cx="2249232" cy="226055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10">
              <a:defRPr/>
            </a:pPr>
            <a:r>
              <a:rPr lang="en-SE" sz="1200" b="1" kern="0">
                <a:solidFill>
                  <a:prstClr val="white"/>
                </a:solidFill>
                <a:latin typeface="Arial"/>
                <a:ea typeface="游ゴシック"/>
                <a:cs typeface="Arial"/>
              </a:rPr>
              <a:t>Additional Topics</a:t>
            </a:r>
            <a:endParaRPr lang="en-US" sz="1200" b="1" kern="0">
              <a:solidFill>
                <a:prstClr val="white"/>
              </a:solidFill>
              <a:latin typeface="Arial"/>
              <a:ea typeface="游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35710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80050"/>
      </p:ext>
    </p:extLst>
  </p:cSld>
  <p:clrMapOvr>
    <a:masterClrMapping/>
  </p:clrMapOvr>
</p:sld>
</file>

<file path=ppt/theme/theme1.xml><?xml version="1.0" encoding="utf-8"?>
<a:theme xmlns:a="http://schemas.openxmlformats.org/drawingml/2006/main" name="Dark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C8B9D4742BFB49B26D0BA2DD6AE53A" ma:contentTypeVersion="17" ma:contentTypeDescription="Create a new document." ma:contentTypeScope="" ma:versionID="662aed90486360f7275fe2eea0c4558a">
  <xsd:schema xmlns:xsd="http://www.w3.org/2001/XMLSchema" xmlns:xs="http://www.w3.org/2001/XMLSchema" xmlns:p="http://schemas.microsoft.com/office/2006/metadata/properties" xmlns:ns2="fed6b700-95b7-4bcd-9420-776afa9d3ef7" xmlns:ns3="55d979c1-5249-49b1-9d13-48b77d465bf7" targetNamespace="http://schemas.microsoft.com/office/2006/metadata/properties" ma:root="true" ma:fieldsID="cb44c14c0262d173bf7b5cc2020a2044" ns2:_="" ns3:_="">
    <xsd:import namespace="fed6b700-95b7-4bcd-9420-776afa9d3ef7"/>
    <xsd:import namespace="55d979c1-5249-49b1-9d13-48b77d465b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d6b700-95b7-4bcd-9420-776afa9d3e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cb9d403-1823-4ec6-b2f2-250b7876d0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979c1-5249-49b1-9d13-48b77d465bf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075a0cb-aabc-4486-bcab-19c2ce2ceeee}" ma:internalName="TaxCatchAll" ma:showField="CatchAllData" ma:web="55d979c1-5249-49b1-9d13-48b77d465b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d979c1-5249-49b1-9d13-48b77d465bf7" xsi:nil="true"/>
    <lcf76f155ced4ddcb4097134ff3c332f xmlns="fed6b700-95b7-4bcd-9420-776afa9d3e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984DD52-2BD4-4B59-8E88-5B9B9156A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337927-CF5B-483E-B0DF-29E73FA21DC4}">
  <ds:schemaRefs>
    <ds:schemaRef ds:uri="55d979c1-5249-49b1-9d13-48b77d465bf7"/>
    <ds:schemaRef ds:uri="fed6b700-95b7-4bcd-9420-776afa9d3ef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3704C70-E02A-442E-B7D3-59BD729C5C51}">
  <ds:schemaRefs>
    <ds:schemaRef ds:uri="55d979c1-5249-49b1-9d13-48b77d465bf7"/>
    <ds:schemaRef ds:uri="fed6b700-95b7-4bcd-9420-776afa9d3e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394</Words>
  <Application>Microsoft Office PowerPoint</Application>
  <PresentationFormat>On-screen Show (16:9)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メイリオ</vt:lpstr>
      <vt:lpstr>MS PGothic</vt:lpstr>
      <vt:lpstr>MS PGothic</vt:lpstr>
      <vt:lpstr>游ゴシック</vt:lpstr>
      <vt:lpstr>Arial</vt:lpstr>
      <vt:lpstr>Calibri</vt:lpstr>
      <vt:lpstr>SST</vt:lpstr>
      <vt:lpstr>Wingdings 2</vt:lpstr>
      <vt:lpstr>Dark Gray Master</vt:lpstr>
      <vt:lpstr>White Master</vt:lpstr>
      <vt:lpstr>PowerPoint Presentation</vt:lpstr>
      <vt:lpstr>Overall thinking on RAN4 Rel-20 work</vt:lpstr>
      <vt:lpstr>RAN4-led WIs on Rel-20 5G-A</vt:lpstr>
      <vt:lpstr>PowerPoint Presentation</vt:lpstr>
    </vt:vector>
  </TitlesOfParts>
  <Company>Sony Mobile Communications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Isberg, Peter (23004052)</dc:creator>
  <dc:description>Rev PA1</dc:description>
  <cp:lastModifiedBy>Kun</cp:lastModifiedBy>
  <cp:revision>7</cp:revision>
  <cp:lastPrinted>2013-12-10T02:42:04Z</cp:lastPrinted>
  <dcterms:created xsi:type="dcterms:W3CDTF">2013-05-24T02:48:34Z</dcterms:created>
  <dcterms:modified xsi:type="dcterms:W3CDTF">2025-06-02T14:29:32Z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>Isberg, Peter (23004052)</vt:lpwstr>
  </property>
  <property fmtid="{D5CDD505-2E9C-101B-9397-08002B2CF9AE}" pid="5" name="Checked">
    <vt:lpwstr/>
  </property>
  <property fmtid="{D5CDD505-2E9C-101B-9397-08002B2CF9AE}" pid="6" name="Date">
    <vt:lpwstr>2018-06-04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  <property fmtid="{D5CDD505-2E9C-101B-9397-08002B2CF9AE}" pid="23" name="ContentTypeId">
    <vt:lpwstr>0x010100FDC8B9D4742BFB49B26D0BA2DD6AE53A</vt:lpwstr>
  </property>
  <property fmtid="{D5CDD505-2E9C-101B-9397-08002B2CF9AE}" pid="24" name="DocumentSource">
    <vt:lpwstr/>
  </property>
  <property fmtid="{D5CDD505-2E9C-101B-9397-08002B2CF9AE}" pid="25" name="MediaServiceImageTags">
    <vt:lpwstr/>
  </property>
</Properties>
</file>