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1519" r:id="rId2"/>
    <p:sldId id="1520" r:id="rId3"/>
    <p:sldId id="1521" r:id="rId4"/>
    <p:sldId id="151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3" autoAdjust="0"/>
    <p:restoredTop sz="96238" autoAdjust="0"/>
  </p:normalViewPr>
  <p:slideViewPr>
    <p:cSldViewPr snapToGrid="0">
      <p:cViewPr varScale="1">
        <p:scale>
          <a:sx n="70" d="100"/>
          <a:sy n="70" d="100"/>
        </p:scale>
        <p:origin x="3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F0E27-5C31-4C4F-9B6B-BDDD29649440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EB466-C637-412B-B8C3-8E050AAF97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77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50BBDCE-D7B4-4D41-BA1C-C2BB0FFEA1AB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宋体" pitchFamily="2" charset="-122"/>
              <a:cs typeface="Arial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zh-CN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01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BD421-769C-4381-87DE-29E8131DC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A46F0D3-6E57-4B5C-A75C-82BEAE000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293159-CE45-46D5-B935-19C5E06E6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CBDAE5-3F06-4231-9795-B5D0452B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E0F083-F70D-45F7-91D3-98C7EA28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75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5832A4-C702-449D-AD52-4C503296A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BBE7CDB-3CB7-49A2-B787-016A4F4DCE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036B17-369D-4D6A-AF2F-720D860FC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868CC1-DC51-4FDB-85F9-7CEFD0AC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9DD1EA-F40B-4598-968C-7AFA368C0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1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86D5E8F-ECD1-4852-AA5F-05041FA7B4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36068A-A583-4A91-9177-3E966ABAC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F5B3F3-E9BB-447E-AC92-E1D5B7E26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C61694-C4B6-43E7-87AA-333E2D188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2A84A6-BDF2-4395-BDF1-A58DA9C58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672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8F5BF-7B17-4A4E-A49A-709606C5C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F2D908-6514-42C0-A51D-762F9E9D2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1A3F29-CD04-4C19-B99E-4E814D462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0AD5A1-7E50-4FA1-8F0E-0CC7C538A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C5CE89-D59B-4B58-88E8-03B25292C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768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BA3BF1-0A88-4CF5-8B65-B308BF69D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5C7954-86B2-4621-A462-221526883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1EE283-335B-419C-9BC0-EE627E1AD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ED9C56-081E-4160-AF92-38DC6DEA6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D92EA1-F1BE-43D8-B9A5-4ADFB72EE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60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59CE70-711B-4D9E-8AD3-9A18B50DC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CFE1B0-F009-4092-B6D1-D09B958163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511D5AE-000D-471E-BFDC-7595B4348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BAE9B56-8666-404D-A3BE-A0C9C8E9B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F216BB-6DCA-4754-8BD6-E590B122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7F5251-2F05-440B-B758-CDE2D445C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9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354D4F-BE57-477B-AD49-DF046CE13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ED0F40-BBF1-4927-B0AA-CAC47FE82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99C70C-DC3E-4087-9022-B6FDACE7BD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47E9FF-1858-4B97-BEC0-C611EFA3D3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556DC2C-B3D1-44F9-A189-FAE088B308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C1154C0-9DCF-4F90-B414-49BC15EB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4AD5107-AF54-4E8D-B42D-935B4FC1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7EA0C64-A353-4E3B-8079-7922028DB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491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A52513-37A8-49E5-B487-E2EE8BF7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2A6644F-32DD-4BF7-9D81-824B7143A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8458F27-ED32-47CC-833F-E60899075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951057-9EF7-463B-ADEF-92C4A6DA7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29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6B425E5-4AB9-4127-920E-1D4CA370B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8449D77-165E-4172-ACAE-E13B99966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A74C23-3515-40B5-9658-5F6149A3E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14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EDDCAC-2E0C-408D-9AC0-2E1FCD965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019C30-458C-4AD7-BFFE-E20B2E6A1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00C1B3B-0B89-4B78-A07A-980A521FA6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CD27B3-8FB3-476E-823E-CD2877F4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7F4655-1DEF-43AF-BDA9-E1560D8A2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02D7CF-4DFA-44AC-BFAE-F7E470BFC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0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2D450D-06A7-4582-8409-C12234310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6B5614-4482-4119-9004-46C43010D3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479300-F613-4210-ABCB-89433282F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3FBE4E-166B-4EB4-8DC8-529AB07FF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E2D94C-1A39-4296-A179-2F7E6D02B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DD61E4-EE86-4D0D-A20E-E20CC269F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872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654EEE5-091C-4CBF-A142-7585F8D2F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772D58-79EC-45F3-BEC5-550BAFE20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820599-F803-4DD6-B929-42CDC08660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1FF6D-89A9-4A2F-ADEA-3134BFF1D61F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C21693-02C9-4CDC-8AF2-498C0B0E51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45251C-2411-41C2-8A38-682DEBE7E4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34C1D-33C5-4BB1-BB97-F792E4B3EB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2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12ABC-75F1-9146-F25C-36D2C8D9D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2BEA81-795C-796F-07BD-295651AC91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7933" y="2492158"/>
            <a:ext cx="8622480" cy="707886"/>
          </a:xfr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ct val="0"/>
              </a:spcAft>
            </a:pP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t-IT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cope for Rel-20 </a:t>
            </a:r>
            <a:r>
              <a:rPr lang="it-IT" altLang="zh-CN" sz="4000">
                <a:latin typeface="Arial" panose="020B0604020202020204" pitchFamily="34" charset="0"/>
                <a:cs typeface="Arial" panose="020B0604020202020204" pitchFamily="34" charset="0"/>
              </a:rPr>
              <a:t>5G-A ISAC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18F853-A354-0886-8240-A8A5102862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34447"/>
            <a:ext cx="9144000" cy="1200329"/>
          </a:xfrm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China Telecom, Telecom Italia, </a:t>
            </a:r>
            <a:r>
              <a:rPr lang="en-US" altLang="zh-CN" kern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KT Corp.,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Vodafone, KDDI,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FirstNet, SK Telecom,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Jio Platforms, ETRI, Huawei,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 err="1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HiSilicon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ZTE, CATT,</a:t>
            </a:r>
            <a:r>
              <a:rPr lang="zh-CN" altLang="en-US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 </a:t>
            </a:r>
            <a:r>
              <a:rPr lang="en-US" altLang="zh-CN" kern="0" dirty="0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OPPO, CAICT, </a:t>
            </a:r>
            <a:r>
              <a:rPr lang="en-US" altLang="zh-CN" kern="0" dirty="0" err="1">
                <a:solidFill>
                  <a:srgbClr val="000000"/>
                </a:solidFill>
                <a:latin typeface="Arial"/>
                <a:ea typeface="黑体"/>
                <a:cs typeface="Arial" pitchFamily="34" charset="0"/>
              </a:rPr>
              <a:t>Futurewei</a:t>
            </a:r>
            <a:endParaRPr lang="zh-CN" altLang="en-US" kern="0" dirty="0">
              <a:solidFill>
                <a:srgbClr val="0070C0"/>
              </a:solidFill>
              <a:latin typeface="Arial"/>
              <a:ea typeface="黑体"/>
              <a:cs typeface="Arial" pitchFamily="34" charset="0"/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67399C4-4FD0-E0C6-A3DD-3719E9173847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78"/>
            <a:r>
              <a:rPr lang="en-GB" altLang="zh-CN" b="1" dirty="0">
                <a:latin typeface="Arial" panose="020B0604020202020204" pitchFamily="34" charset="0"/>
              </a:rPr>
              <a:t>3GPP TSG RAN#108									RP-251468</a:t>
            </a:r>
            <a:endParaRPr lang="zh-CN" altLang="zh-CN" b="1" dirty="0">
              <a:latin typeface="Arial" panose="020B0604020202020204" pitchFamily="34" charset="0"/>
            </a:endParaRPr>
          </a:p>
          <a:p>
            <a:pPr defTabSz="914478"/>
            <a:r>
              <a:rPr lang="en-US" altLang="zh-CN" b="1" dirty="0">
                <a:latin typeface="Arial" panose="020B0604020202020204" pitchFamily="34" charset="0"/>
              </a:rPr>
              <a:t>Prague, Czech Republic, June 9-13, 2025</a:t>
            </a:r>
          </a:p>
          <a:p>
            <a:pPr defTabSz="914478"/>
            <a:r>
              <a:rPr lang="en-US" altLang="zh-CN" b="1" dirty="0">
                <a:latin typeface="Arial" panose="020B0604020202020204" pitchFamily="34" charset="0"/>
              </a:rPr>
              <a:t>Agenda Item: 15.3.2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280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A163DD7-A497-71F3-844D-FBF067B6D33F}"/>
              </a:ext>
            </a:extLst>
          </p:cNvPr>
          <p:cNvSpPr txBox="1"/>
          <p:nvPr/>
        </p:nvSpPr>
        <p:spPr>
          <a:xfrm>
            <a:off x="800215" y="1099233"/>
            <a:ext cx="5611584" cy="6991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According to RAN Chair’s summary in </a:t>
            </a:r>
            <a:r>
              <a:rPr lang="en-US" altLang="zh-CN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RP-250812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, Potential study work for Rel-20 5G-A ISAC is as follows: 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4196A13-00C4-F7A6-A956-66A3A6DBA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705" y="161175"/>
            <a:ext cx="10515600" cy="888640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D4D2033-30A0-169B-BA60-E4E4CA5AB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483" y="2030962"/>
            <a:ext cx="6082925" cy="23092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7E069C2-F36F-51EF-D242-5700DEE15CBD}"/>
              </a:ext>
            </a:extLst>
          </p:cNvPr>
          <p:cNvSpPr txBox="1"/>
          <p:nvPr/>
        </p:nvSpPr>
        <p:spPr>
          <a:xfrm>
            <a:off x="800215" y="4673741"/>
            <a:ext cx="5713706" cy="705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1 TU (3 quarters) for RAN1 and 1 TU for RAN3 have been reserved. </a:t>
            </a:r>
            <a:endParaRPr lang="zh-CN" altLang="en-US" sz="16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8A81EC-DC2A-04A2-73F2-8C04FC78197A}"/>
              </a:ext>
            </a:extLst>
          </p:cNvPr>
          <p:cNvSpPr txBox="1"/>
          <p:nvPr/>
        </p:nvSpPr>
        <p:spPr>
          <a:xfrm>
            <a:off x="1800521" y="5758767"/>
            <a:ext cx="8917756" cy="775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Based on the ISAC conclusions from RAN#107 and the objectives of SA2 5G-A ISAC SI, the 5G-A ISAC should be conducted in Rel-20.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70045E-7B69-13E5-D1B2-8DA59FB0658A}"/>
              </a:ext>
            </a:extLst>
          </p:cNvPr>
          <p:cNvSpPr txBox="1"/>
          <p:nvPr/>
        </p:nvSpPr>
        <p:spPr>
          <a:xfrm>
            <a:off x="7374110" y="1099233"/>
            <a:ext cx="4328980" cy="1019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SA2 Rel-20 5G-A ISAC SI (</a:t>
            </a:r>
            <a:r>
              <a:rPr lang="en-US" altLang="zh-CN" sz="16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SP-250401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) has been approved in SA#107,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is listed below.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B5FD8BF-ED85-7F29-A4C2-A8209CAF2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206" y="2232585"/>
            <a:ext cx="4135443" cy="217534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FF5C1B2-DCCD-6A7A-4F6A-E1F38ABB7766}"/>
              </a:ext>
            </a:extLst>
          </p:cNvPr>
          <p:cNvSpPr txBox="1"/>
          <p:nvPr/>
        </p:nvSpPr>
        <p:spPr>
          <a:xfrm>
            <a:off x="7374110" y="4653887"/>
            <a:ext cx="4262208" cy="699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To complete SA2 ISAC SI, the coordination between SA and RAN is required.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9E1EE67-388E-F3C6-CCC8-B039FAD559E4}"/>
              </a:ext>
            </a:extLst>
          </p:cNvPr>
          <p:cNvCxnSpPr>
            <a:cxnSpLocks/>
          </p:cNvCxnSpPr>
          <p:nvPr/>
        </p:nvCxnSpPr>
        <p:spPr>
          <a:xfrm>
            <a:off x="7145518" y="1263192"/>
            <a:ext cx="0" cy="398753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4699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FBD95-6BBB-49B0-0D69-25058F768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0FA6D7-4EA3-7BEB-DB9D-F387437DD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645" y="248300"/>
            <a:ext cx="10515600" cy="656673"/>
          </a:xfrm>
        </p:spPr>
        <p:txBody>
          <a:bodyPr>
            <a:normAutofit/>
          </a:bodyPr>
          <a:lstStyle/>
          <a:p>
            <a:r>
              <a:rPr lang="it-IT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Scope for Rel-20 5G-A ISAC SI</a:t>
            </a:r>
            <a:endParaRPr lang="zh-CN" altLang="en-US" sz="6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CEE5C6-D016-35A1-E086-77C492B69E8D}"/>
              </a:ext>
            </a:extLst>
          </p:cNvPr>
          <p:cNvSpPr txBox="1"/>
          <p:nvPr/>
        </p:nvSpPr>
        <p:spPr>
          <a:xfrm>
            <a:off x="966247" y="1103712"/>
            <a:ext cx="10515599" cy="4291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Evaluate the performance of </a:t>
            </a:r>
            <a:r>
              <a:rPr lang="en-US" altLang="zh-CN" sz="1600" dirty="0" err="1">
                <a:solidFill>
                  <a:srgbClr val="1D1D1A"/>
                </a:solidFill>
                <a:latin typeface="Arial" panose="020B0604020202020204" pitchFamily="34" charset="0"/>
              </a:rPr>
              <a:t>gNB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-based monostatic sensing for UAV use case [RAN1] </a:t>
            </a:r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Channel model calibration assumptions for UAV in Rel-19 ISAC channel model SI is used as starting point. </a:t>
            </a:r>
            <a:endParaRPr lang="en-US" altLang="zh-CN" sz="1600" dirty="0"/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en-US" sz="1600" noProof="1">
                <a:solidFill>
                  <a:srgbClr val="1D1D1A"/>
                </a:solidFill>
                <a:latin typeface="Arial" panose="020B0604020202020204" pitchFamily="34" charset="0"/>
              </a:rPr>
              <a:t>Note 1: No new waveform/RS to be specified in RAN1 and no UE impact is expected.</a:t>
            </a:r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en-US" sz="1600" noProof="1">
                <a:solidFill>
                  <a:srgbClr val="1D1D1A"/>
                </a:solidFill>
                <a:latin typeface="Arial" panose="020B0604020202020204" pitchFamily="34" charset="0"/>
              </a:rPr>
              <a:t>Note 2: The discussion on sensing/ISAC in 5GA and 6G are independent.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 </a:t>
            </a:r>
          </a:p>
          <a:p>
            <a:pPr marL="285750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Study essential procedures and reporting quantities between RAN and CN for </a:t>
            </a:r>
            <a:r>
              <a:rPr lang="en-US" altLang="zh-CN" sz="1600" dirty="0" err="1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gNB</a:t>
            </a: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-based monostatic sensing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for UAV use case </a:t>
            </a: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[RAN3, RAN1] </a:t>
            </a:r>
            <a:endParaRPr lang="en-US" altLang="zh-CN" sz="1600" dirty="0"/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Study the basic procedures and signaling exchange between RAN and CN [RAN3] </a:t>
            </a:r>
            <a:endParaRPr lang="en-US" altLang="zh-CN" sz="1600" dirty="0"/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Study the sensing reporting quantities to CN, e.g.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/>
                <a:cs typeface="Arial"/>
              </a:rPr>
              <a:t>one or more </a:t>
            </a: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points with time and coordinate info [RAN3, RAN1] </a:t>
            </a:r>
            <a:endParaRPr lang="en-US" altLang="zh-CN" sz="1600" dirty="0"/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Note 3: Definition in TS 23.032 could be considered as a starting point </a:t>
            </a:r>
            <a:endParaRPr lang="en-US" altLang="zh-CN" sz="1600" dirty="0"/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Note 4: Coordination with SA2 is expected</a:t>
            </a:r>
            <a:endParaRPr lang="en-US" altLang="zh-CN" sz="1600" dirty="0"/>
          </a:p>
          <a:p>
            <a:pPr marL="742950" lvl="1" indent="-285750">
              <a:lnSpc>
                <a:spcPct val="1300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Note 5: 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No specification impacts on inter-</a:t>
            </a:r>
            <a:r>
              <a:rPr lang="en-US" altLang="zh-CN" sz="1600" dirty="0" err="1">
                <a:solidFill>
                  <a:srgbClr val="1D1D1A"/>
                </a:solidFill>
                <a:latin typeface="Arial" panose="020B0604020202020204" pitchFamily="34" charset="0"/>
              </a:rPr>
              <a:t>gNB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1D1D1A"/>
                </a:solidFill>
                <a:effectLst/>
                <a:latin typeface="Arial" panose="020B0604020202020204" pitchFamily="34" charset="0"/>
              </a:rPr>
              <a:t>coordination is expected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12E57D-911A-F2CD-9B27-A68327C3F712}"/>
              </a:ext>
            </a:extLst>
          </p:cNvPr>
          <p:cNvSpPr txBox="1"/>
          <p:nvPr/>
        </p:nvSpPr>
        <p:spPr>
          <a:xfrm>
            <a:off x="995958" y="5434846"/>
            <a:ext cx="10106714" cy="1057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1 TU for RAN1 and 1 TU for RAN3</a:t>
            </a: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expected.</a:t>
            </a:r>
            <a:endParaRPr lang="en-US" altLang="zh-CN" sz="1600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300"/>
              </a:spcAft>
            </a:pPr>
            <a:r>
              <a:rPr lang="en-US" altLang="zh-CN" sz="1600" dirty="0">
                <a:solidFill>
                  <a:srgbClr val="1D1D1A"/>
                </a:solidFill>
                <a:latin typeface="Arial" panose="020B0604020202020204" pitchFamily="34" charset="0"/>
              </a:rPr>
              <a:t>The ISAC Study Item is planned for a duration of 9 months, with a checkpoint in RAN#111 (March 2026) on starting the corresponding normative work based on conclusion of SI.</a:t>
            </a:r>
          </a:p>
        </p:txBody>
      </p:sp>
    </p:spTree>
    <p:extLst>
      <p:ext uri="{BB962C8B-B14F-4D97-AF65-F5344CB8AC3E}">
        <p14:creationId xmlns:p14="http://schemas.microsoft.com/office/powerpoint/2010/main" val="284279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5522451-563C-450A-A15B-657194A6B0ED}"/>
              </a:ext>
            </a:extLst>
          </p:cNvPr>
          <p:cNvSpPr txBox="1"/>
          <p:nvPr/>
        </p:nvSpPr>
        <p:spPr>
          <a:xfrm>
            <a:off x="3841144" y="2730843"/>
            <a:ext cx="40238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C00000"/>
                </a:solidFill>
              </a:rPr>
              <a:t>Thank You</a:t>
            </a:r>
            <a:endParaRPr lang="zh-CN" altLang="en-US" sz="6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475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393</Words>
  <Application>Microsoft Office PowerPoint</Application>
  <PresentationFormat>宽屏</PresentationFormat>
  <Paragraphs>26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Wingdings</vt:lpstr>
      <vt:lpstr>Office 主题​​</vt:lpstr>
      <vt:lpstr>Scope for Rel-20 5G-A ISAC</vt:lpstr>
      <vt:lpstr>Motivation</vt:lpstr>
      <vt:lpstr>Scope for Rel-20 5G-A ISAC SI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ISAC  in 5G-A Rel-20</dc:title>
  <dc:creator>Huawei</dc:creator>
  <cp:lastModifiedBy>China Telecom</cp:lastModifiedBy>
  <cp:revision>159</cp:revision>
  <dcterms:created xsi:type="dcterms:W3CDTF">2025-02-10T07:13:55Z</dcterms:created>
  <dcterms:modified xsi:type="dcterms:W3CDTF">2025-06-02T12:47:54Z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1739185362</vt:lpwstr>
  </property>
</Properties>
</file>