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20" r:id="rId5"/>
    <p:sldId id="337" r:id="rId6"/>
    <p:sldId id="323" r:id="rId7"/>
    <p:sldId id="310" r:id="rId8"/>
    <p:sldId id="338" r:id="rId9"/>
    <p:sldId id="284"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59" autoAdjust="0"/>
  </p:normalViewPr>
  <p:slideViewPr>
    <p:cSldViewPr showGuides="1">
      <p:cViewPr varScale="1">
        <p:scale>
          <a:sx n="65" d="100"/>
          <a:sy n="65" d="100"/>
        </p:scale>
        <p:origin x="60" y="96"/>
      </p:cViewPr>
      <p:guideLst>
        <p:guide orient="horz" pos="1620"/>
        <p:guide pos="283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3DA9F6-21A4-4A55-9474-961DBC45E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sp>
        <p:nvSpPr>
          <p:cNvPr id="1048690" name="TextBox 8"/>
          <p:cNvSpPr txBox="1"/>
          <p:nvPr/>
        </p:nvSpPr>
        <p:spPr>
          <a:xfrm>
            <a:off x="35522" y="2385807"/>
            <a:ext cx="9144000" cy="1453515"/>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Arial" panose="020B0604020202020204" pitchFamily="34" charset="0"/>
                <a:ea typeface="微软雅黑" panose="020B0503020204020204" charset="-122"/>
                <a:cs typeface="Arial" panose="020B0604020202020204" pitchFamily="34" charset="0"/>
              </a:rPr>
              <a:t>Views on RRM/Demod Topics for Rel-20</a:t>
            </a:r>
            <a:endParaRPr lang="en-US" altLang="zh-CN" sz="3000" b="1" dirty="0">
              <a:solidFill>
                <a:srgbClr val="0070C0"/>
              </a:solidFill>
              <a:latin typeface="Arial" panose="020B0604020202020204" pitchFamily="34" charset="0"/>
              <a:ea typeface="微软雅黑" panose="020B0503020204020204" charset="-122"/>
              <a:cs typeface="Arial" panose="020B0604020202020204" pitchFamily="34" charset="0"/>
            </a:endParaRPr>
          </a:p>
          <a:p>
            <a:pPr algn="ctr">
              <a:lnSpc>
                <a:spcPct val="150000"/>
              </a:lnSpc>
            </a:pPr>
            <a:endParaRPr lang="en-US" altLang="zh-CN" sz="3000" b="1" dirty="0">
              <a:solidFill>
                <a:srgbClr val="0070C0"/>
              </a:solidFill>
              <a:latin typeface="Arial" panose="020B0604020202020204" pitchFamily="34" charset="0"/>
              <a:ea typeface="微软雅黑" panose="020B0503020204020204" charset="-122"/>
              <a:cs typeface="Arial" panose="020B0604020202020204" pitchFamily="34" charset="0"/>
            </a:endParaRPr>
          </a:p>
        </p:txBody>
      </p:sp>
      <p:sp>
        <p:nvSpPr>
          <p:cNvPr id="5" name="文本框 4"/>
          <p:cNvSpPr txBox="1"/>
          <p:nvPr/>
        </p:nvSpPr>
        <p:spPr>
          <a:xfrm>
            <a:off x="323528" y="609674"/>
            <a:ext cx="8639944" cy="1383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3GPP TSG RAN Meeting #10</a:t>
            </a:r>
            <a:r>
              <a:rPr kumimoji="0" lang="en-US" altLang="en-GB"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8</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			                                                  </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RP-25</a:t>
            </a:r>
            <a:r>
              <a:rPr kumimoji="0" lang="en-US" altLang="en-GB"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1388</a:t>
            </a:r>
            <a:endParaRPr kumimoji="0" lang="zh-CN"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Prague, Czech Republic, June 9-13, 2025</a:t>
            </a:r>
            <a:endPar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buClrTx/>
              <a:buSzTx/>
              <a:buFontTx/>
              <a:buNone/>
              <a:defRPr/>
            </a:pPr>
            <a:endPar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buClrTx/>
              <a:buSzTx/>
              <a:buFontTx/>
              <a:buNone/>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Agenda Item:</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	</a:t>
            </a:r>
            <a:r>
              <a:rPr lang="en-US" altLang="zh-CN" sz="14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15.4.3</a:t>
            </a:r>
            <a:endParaRPr kumimoji="0" lang="zh-CN"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Source:		CMCC</a:t>
            </a:r>
            <a:endPar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0">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Document for:</a:t>
            </a: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	</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Discussion</a:t>
            </a:r>
            <a:endParaRPr kumimoji="0" lang="zh-CN"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4"/>
          <p:cNvSpPr/>
          <p:nvPr/>
        </p:nvSpPr>
        <p:spPr>
          <a:xfrm>
            <a:off x="150495" y="522605"/>
            <a:ext cx="8698230" cy="4584065"/>
          </a:xfrm>
          <a:prstGeom prst="rect">
            <a:avLst/>
          </a:prstGeom>
          <a:noFill/>
          <a:ln w="12700">
            <a:noFill/>
          </a:ln>
        </p:spPr>
        <p:txBody>
          <a:bodyPr wrap="square">
            <a:noAutofit/>
          </a:bodyPr>
          <a:lstStyle/>
          <a:p>
            <a:pPr marL="342900" lvl="0" indent="-342900" algn="l">
              <a:spcBef>
                <a:spcPct val="20000"/>
              </a:spcBef>
              <a:buClrTx/>
              <a:buSzTx/>
              <a:buFont typeface="Arial" panose="020B0604020202020204" pitchFamily="34" charset="0"/>
              <a:buChar char="•"/>
              <a:defRPr/>
            </a:pPr>
            <a:r>
              <a:rPr lang="en-US" altLang="zh-CN" sz="1200" b="1" i="0" dirty="0">
                <a:solidFill>
                  <a:prstClr val="black"/>
                </a:solidFill>
                <a:latin typeface="Arial" panose="020B0604020202020204" pitchFamily="34" charset="0"/>
                <a:cs typeface="Arial" panose="020B0604020202020204" pitchFamily="34" charset="0"/>
              </a:rPr>
              <a:t>According to discussion in RAN#107, following list of high level candidate objectives are used as the starting point for RRM enhancement in Rel-20</a:t>
            </a:r>
            <a:endParaRPr lang="en-US" altLang="zh-CN" sz="1200" b="1" i="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RLM/BFD relaxation for RedCap UE</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Fast SCell activation [and PSCell addition] enhancement</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Uplink only SCell (NES SSB-less SCell enhancement)</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FR2 multi-Tx and multi-Rx</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Enhanced RRM requirements for NES</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Enhanced RedCap with LTM</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R18 leftover on LTM RRM</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Interruption at NR SRS antenna port switching</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Parallel measurement</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Inter-frequency measurement enhancement for LTM</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On-demand deactivated SCell measurement</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A-TRS based RRM enhancement</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Dynamic RTD/TTD status update</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AL/ML beam prediction testing</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Handover interruption minimization</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Interruption-free DCI operation</a:t>
            </a:r>
            <a:endParaRPr lang="en-US" altLang="zh-CN" sz="1200" dirty="0">
              <a:solidFill>
                <a:prstClr val="black"/>
              </a:solidFill>
              <a:latin typeface="Arial" panose="020B0604020202020204" pitchFamily="34" charset="0"/>
              <a:cs typeface="Arial" panose="020B0604020202020204" pitchFamily="34" charset="0"/>
            </a:endParaRPr>
          </a:p>
          <a:p>
            <a:pPr marL="628650" lvl="1" indent="-171450">
              <a:spcBef>
                <a:spcPct val="20000"/>
              </a:spcBef>
              <a:buFont typeface="Arial" panose="020B0604020202020204" pitchFamily="34" charset="0"/>
              <a:buChar char="•"/>
              <a:defRPr/>
            </a:pPr>
            <a:r>
              <a:rPr lang="en-US" altLang="zh-CN" sz="1200" dirty="0">
                <a:solidFill>
                  <a:prstClr val="black"/>
                </a:solidFill>
                <a:latin typeface="Arial" panose="020B0604020202020204" pitchFamily="34" charset="0"/>
                <a:cs typeface="Arial" panose="020B0604020202020204" pitchFamily="34" charset="0"/>
              </a:rPr>
              <a:t>Extend OD-SSB to PSCell in NR-DC</a:t>
            </a:r>
            <a:endParaRPr lang="en-US" altLang="zh-CN" sz="1200" dirty="0">
              <a:solidFill>
                <a:prstClr val="black"/>
              </a:solidFill>
              <a:latin typeface="Arial" panose="020B0604020202020204" pitchFamily="34" charset="0"/>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200" b="1" dirty="0">
                <a:solidFill>
                  <a:prstClr val="black"/>
                </a:solidFill>
                <a:latin typeface="Arial" panose="020B0604020202020204" pitchFamily="34" charset="0"/>
                <a:cs typeface="Arial" panose="020B0604020202020204" pitchFamily="34" charset="0"/>
              </a:rPr>
              <a:t>The available TU for Rel-20 5G-Advanced is limited due to parallel tracks of 5G-Advanced and 6G.  It is proposed to take commercial needs and overall workload into account to discuss Rel-20 RRM scope.</a:t>
            </a:r>
            <a:endParaRPr lang="en-US" altLang="zh-CN" sz="1200" b="1" dirty="0">
              <a:solidFill>
                <a:prstClr val="black"/>
              </a:solidFill>
              <a:latin typeface="Arial" panose="020B0604020202020204" pitchFamily="34" charset="0"/>
              <a:cs typeface="Arial" panose="020B0604020202020204" pitchFamily="34" charset="0"/>
            </a:endParaRPr>
          </a:p>
        </p:txBody>
      </p:sp>
      <p:sp>
        <p:nvSpPr>
          <p:cNvPr id="7" name="文本框 6"/>
          <p:cNvSpPr txBox="1"/>
          <p:nvPr/>
        </p:nvSpPr>
        <p:spPr>
          <a:xfrm>
            <a:off x="130175" y="0"/>
            <a:ext cx="4572000" cy="521970"/>
          </a:xfrm>
          <a:prstGeom prst="rect">
            <a:avLst/>
          </a:prstGeom>
          <a:noFill/>
        </p:spPr>
        <p:txBody>
          <a:bodyPr wrap="square" rtlCol="0" anchor="t">
            <a:spAutoFit/>
          </a:bodyPr>
          <a:p>
            <a:r>
              <a:rPr lang="en-US" altLang="zh-CN" sz="2800" kern="0" dirty="0">
                <a:solidFill>
                  <a:srgbClr val="1184CF"/>
                </a:solidFill>
                <a:latin typeface="Arial" panose="020B0604020202020204" pitchFamily="34" charset="0"/>
                <a:ea typeface="微软雅黑" panose="020B0503020204020204" charset="-122"/>
                <a:cs typeface="Arial" panose="020B0604020202020204" pitchFamily="34" charset="0"/>
                <a:sym typeface="+mn-ea"/>
              </a:rPr>
              <a:t>General consideration</a:t>
            </a:r>
            <a:endParaRPr lang="en-US" altLang="zh-CN" sz="2800" kern="0" dirty="0">
              <a:solidFill>
                <a:srgbClr val="1184CF"/>
              </a:solidFill>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85725" y="195580"/>
            <a:ext cx="6595745" cy="857250"/>
          </a:xfrm>
          <a:prstGeom prst="rect">
            <a:avLst/>
          </a:prstGeom>
        </p:spPr>
        <p:txBody>
          <a:bodyPr/>
          <a:lstStyle/>
          <a:p>
            <a:pPr>
              <a:spcBef>
                <a:spcPct val="0"/>
              </a:spcBef>
              <a:defRPr/>
            </a:pPr>
            <a:r>
              <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rPr>
              <a:t>RLM/BFD relaxation for RedCap UE</a:t>
            </a:r>
            <a:endParaRPr kumimoji="0" lang="en-US" altLang="zh-CN" sz="2800" b="0" i="0" u="none" strike="noStrike" kern="0" cap="none" spc="0" normalizeH="0" baseline="0" noProof="0" dirty="0">
              <a:ln>
                <a:noFill/>
              </a:ln>
              <a:solidFill>
                <a:srgbClr val="1184C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12" name="矩形 14"/>
          <p:cNvSpPr/>
          <p:nvPr/>
        </p:nvSpPr>
        <p:spPr>
          <a:xfrm>
            <a:off x="257810" y="987425"/>
            <a:ext cx="8505825" cy="3473450"/>
          </a:xfrm>
          <a:prstGeom prst="rect">
            <a:avLst/>
          </a:prstGeom>
          <a:noFill/>
          <a:ln w="12700">
            <a:noFill/>
          </a:ln>
        </p:spPr>
        <p:txBody>
          <a:bodyPr wrap="square">
            <a:noAutofit/>
          </a:bodyPr>
          <a:lstStyle/>
          <a:p>
            <a:pPr lvl="0" indent="0">
              <a:spcBef>
                <a:spcPct val="20000"/>
              </a:spcBef>
              <a:buFont typeface="Arial" panose="020B0604020202020204" pitchFamily="34" charset="0"/>
              <a:buNone/>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Motivation</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The relaxed RLM/BFD requirements are specified for non-RedCap UEs in Rel-17 </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sym typeface="+mn-ea"/>
              </a:rPr>
              <a:t>RLM/BFD relaxation is beneficial for power saving, which </a:t>
            </a:r>
            <a:r>
              <a:rPr lang="en-US" altLang="zh-CN" sz="1400">
                <a:solidFill>
                  <a:prstClr val="black"/>
                </a:solidFill>
                <a:latin typeface="Arial" panose="020B0604020202020204" pitchFamily="34" charset="0"/>
                <a:cs typeface="Arial" panose="020B0604020202020204" pitchFamily="34" charset="0"/>
              </a:rPr>
              <a:t>is important for RedCap UEs</a:t>
            </a:r>
            <a:endParaRPr lang="en-US" altLang="zh-CN" sz="1400">
              <a:solidFill>
                <a:prstClr val="black"/>
              </a:solidFill>
              <a:latin typeface="Arial" panose="020B0604020202020204" pitchFamily="34" charset="0"/>
              <a:cs typeface="Arial" panose="020B0604020202020204" pitchFamily="34" charset="0"/>
            </a:endParaRPr>
          </a:p>
          <a:p>
            <a:pPr lvl="1" indent="0">
              <a:spcBef>
                <a:spcPct val="20000"/>
              </a:spcBef>
              <a:buFont typeface="Arial" panose="020B0604020202020204" pitchFamily="34" charset="0"/>
              <a:buNone/>
              <a:defRPr/>
            </a:pPr>
            <a:r>
              <a:rPr lang="en-US" altLang="zh-CN" sz="1400" dirty="0">
                <a:solidFill>
                  <a:prstClr val="black"/>
                </a:solidFill>
                <a:latin typeface="Arial" panose="020B0604020202020204" pitchFamily="34" charset="0"/>
                <a:cs typeface="Arial" panose="020B0604020202020204" pitchFamily="34" charset="0"/>
              </a:rPr>
              <a:t> </a:t>
            </a:r>
            <a:endParaRPr lang="en-US" altLang="zh-CN" sz="1400" dirty="0">
              <a:solidFill>
                <a:prstClr val="black"/>
              </a:solidFill>
              <a:latin typeface="Arial" panose="020B0604020202020204" pitchFamily="34" charset="0"/>
              <a:cs typeface="Arial" panose="020B0604020202020204" pitchFamily="34" charset="0"/>
            </a:endParaRPr>
          </a:p>
          <a:p>
            <a:pPr marL="800100" lvl="1" indent="-342900">
              <a:spcBef>
                <a:spcPct val="20000"/>
              </a:spcBef>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endParaRPr>
          </a:p>
          <a:p>
            <a:pPr lvl="0" algn="l">
              <a:spcBef>
                <a:spcPct val="20000"/>
              </a:spcBef>
              <a:buClrTx/>
              <a:buSzTx/>
              <a:buFont typeface="Arial" panose="020B0604020202020204" pitchFamily="34" charset="0"/>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Consideration for Rel-20</a:t>
            </a:r>
            <a:endPar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It is proposed to specify  RRM requirements to support </a:t>
            </a:r>
            <a:r>
              <a:rPr lang="en-US" altLang="zh-CN" sz="1400">
                <a:solidFill>
                  <a:prstClr val="black"/>
                </a:solidFill>
                <a:latin typeface="Arial" panose="020B0604020202020204" pitchFamily="34" charset="0"/>
                <a:cs typeface="Arial" panose="020B0604020202020204" pitchFamily="34" charset="0"/>
                <a:sym typeface="+mn-ea"/>
              </a:rPr>
              <a:t>RLM/BFD relaxation for RedCap UEs</a:t>
            </a:r>
            <a:endParaRPr lang="en-US" altLang="zh-CN" sz="1400">
              <a:solidFill>
                <a:prstClr val="black"/>
              </a:solidFill>
              <a:latin typeface="Arial" panose="020B0604020202020204" pitchFamily="34" charset="0"/>
              <a:cs typeface="Arial" panose="020B0604020202020204" pitchFamily="34" charset="0"/>
              <a:sym typeface="+mn-ea"/>
            </a:endParaRPr>
          </a:p>
          <a:p>
            <a:pPr marL="800100" lvl="1" indent="-342900" algn="l">
              <a:spcBef>
                <a:spcPct val="20000"/>
              </a:spcBef>
              <a:buClrTx/>
              <a:buSzTx/>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sym typeface="+mn-ea"/>
              </a:rPr>
              <a:t>For 2Rx RedCap UEs,  the Rel-17 </a:t>
            </a:r>
            <a:r>
              <a:rPr lang="en-US" altLang="zh-CN" sz="1400">
                <a:solidFill>
                  <a:prstClr val="black"/>
                </a:solidFill>
                <a:latin typeface="Arial" panose="020B0604020202020204" pitchFamily="34" charset="0"/>
                <a:cs typeface="Arial" panose="020B0604020202020204" pitchFamily="34" charset="0"/>
                <a:sym typeface="+mn-ea"/>
              </a:rPr>
              <a:t>relaxed RLM/BFD requirements are reused</a:t>
            </a:r>
            <a:endParaRPr lang="en-US" altLang="zh-CN" sz="1400">
              <a:solidFill>
                <a:prstClr val="black"/>
              </a:solidFill>
              <a:latin typeface="Arial" panose="020B0604020202020204" pitchFamily="34" charset="0"/>
              <a:cs typeface="Arial" panose="020B0604020202020204" pitchFamily="34" charset="0"/>
              <a:sym typeface="+mn-ea"/>
            </a:endParaRPr>
          </a:p>
          <a:p>
            <a:pPr marL="800100" lvl="1" indent="-342900" algn="l">
              <a:spcBef>
                <a:spcPct val="20000"/>
              </a:spcBef>
              <a:buClrTx/>
              <a:buSzTx/>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sym typeface="+mn-ea"/>
              </a:rPr>
              <a:t>For </a:t>
            </a:r>
            <a:r>
              <a:rPr lang="en-US" altLang="zh-CN" sz="1400">
                <a:solidFill>
                  <a:prstClr val="black"/>
                </a:solidFill>
                <a:latin typeface="Arial" panose="020B0604020202020204" pitchFamily="34" charset="0"/>
                <a:cs typeface="Arial" panose="020B0604020202020204" pitchFamily="34" charset="0"/>
                <a:sym typeface="+mn-ea"/>
              </a:rPr>
              <a:t>1Rx RedCap UEs,  the Rel-17 relaxed RLM/BFD requirements can be used as baseline, e.g. to check whether </a:t>
            </a:r>
            <a:r>
              <a:rPr lang="en-US" altLang="zh-CN" sz="1400">
                <a:solidFill>
                  <a:prstClr val="black"/>
                </a:solidFill>
                <a:latin typeface="Arial" panose="020B0604020202020204" pitchFamily="34" charset="0"/>
                <a:cs typeface="Arial" panose="020B0604020202020204" pitchFamily="34" charset="0"/>
              </a:rPr>
              <a:t>relaxation criteria and scaling factor introduced in Rel-17 can be reused</a:t>
            </a:r>
            <a:endParaRPr lang="en-US" altLang="zh-CN" sz="1400" dirty="0">
              <a:solidFill>
                <a:prstClr val="black"/>
              </a:solidFill>
              <a:latin typeface="Arial" panose="020B0604020202020204" pitchFamily="34" charset="0"/>
              <a:cs typeface="Arial" panose="020B0604020202020204" pitchFamily="34" charset="0"/>
              <a:sym typeface="+mn-ea"/>
            </a:endParaRPr>
          </a:p>
          <a:p>
            <a:pPr marL="342900" lvl="0" indent="-342900" algn="l">
              <a:spcBef>
                <a:spcPct val="20000"/>
              </a:spcBef>
              <a:buClrTx/>
              <a:buSzTx/>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sym typeface="+mn-ea"/>
            </a:endParaRPr>
          </a:p>
          <a:p>
            <a:pPr lvl="0" indent="0" algn="l">
              <a:spcBef>
                <a:spcPct val="20000"/>
              </a:spcBef>
              <a:buClrTx/>
              <a:buSzTx/>
              <a:buFont typeface="Arial" panose="020B0604020202020204" pitchFamily="34" charset="0"/>
              <a:buNone/>
              <a:defRPr/>
            </a:pPr>
            <a:endParaRPr lang="en-US" altLang="zh-CN" sz="1400" dirty="0">
              <a:solidFill>
                <a:srgbClr val="00B050"/>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07315" y="123825"/>
            <a:ext cx="8512175" cy="857250"/>
          </a:xfrm>
          <a:prstGeom prst="rect">
            <a:avLst/>
          </a:prstGeom>
        </p:spPr>
        <p:txBody>
          <a:bodyPr/>
          <a:lstStyle/>
          <a:p>
            <a:pPr>
              <a:spcBef>
                <a:spcPct val="0"/>
              </a:spcBef>
              <a:defRPr/>
            </a:pPr>
            <a:r>
              <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rPr>
              <a:t>I</a:t>
            </a:r>
            <a:r>
              <a:rPr lang="en-US" altLang="zh-CN" sz="2800" kern="0" dirty="0">
                <a:solidFill>
                  <a:srgbClr val="1184CF"/>
                </a:solidFill>
                <a:latin typeface="Arial" panose="020B0604020202020204" pitchFamily="34" charset="0"/>
                <a:ea typeface="微软雅黑" panose="020B0503020204020204" charset="-122"/>
                <a:cs typeface="Arial" panose="020B0604020202020204" pitchFamily="34" charset="0"/>
                <a:sym typeface="+mn-ea"/>
              </a:rPr>
              <a:t>nterruption at NR SRS antenna port switching </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endParaRPr>
          </a:p>
        </p:txBody>
      </p:sp>
      <p:sp>
        <p:nvSpPr>
          <p:cNvPr id="4" name="矩形 14"/>
          <p:cNvSpPr/>
          <p:nvPr/>
        </p:nvSpPr>
        <p:spPr>
          <a:xfrm>
            <a:off x="257810" y="987425"/>
            <a:ext cx="8505825" cy="3037205"/>
          </a:xfrm>
          <a:prstGeom prst="rect">
            <a:avLst/>
          </a:prstGeom>
          <a:noFill/>
          <a:ln w="12700">
            <a:noFill/>
          </a:ln>
        </p:spPr>
        <p:txBody>
          <a:bodyPr wrap="square">
            <a:noAutofit/>
          </a:bodyPr>
          <a:lstStyle/>
          <a:p>
            <a:pPr lvl="0" indent="0">
              <a:spcBef>
                <a:spcPct val="20000"/>
              </a:spcBef>
              <a:buFont typeface="Arial" panose="020B0604020202020204" pitchFamily="34" charset="0"/>
              <a:buNone/>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Motivation</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sym typeface="+mn-ea"/>
              </a:rPr>
              <a:t>The legacy interruption requirements at </a:t>
            </a:r>
            <a:r>
              <a:rPr lang="en-US" altLang="zh-CN" sz="1400" noProof="0" dirty="0">
                <a:ln>
                  <a:noFill/>
                </a:ln>
                <a:effectLst/>
                <a:uLnTx/>
                <a:uFillTx/>
                <a:latin typeface="Arial" panose="020B0604020202020204" pitchFamily="34" charset="0"/>
                <a:ea typeface="+mj-ea"/>
                <a:cs typeface="Arial" panose="020B0604020202020204" pitchFamily="34" charset="0"/>
                <a:sym typeface="+mn-ea"/>
              </a:rPr>
              <a:t>SRS antenna port switching are applied with the condition  that SRS resource(s) is only configured within the last 6 symbols of a slot. However, it is already supported that the start of SRS can be any symbol within a slot, which means some scenarios are not covered by existing interruption requirements</a:t>
            </a:r>
            <a:endParaRPr lang="en-US" altLang="zh-CN" sz="1400" noProof="0" dirty="0">
              <a:ln>
                <a:noFill/>
              </a:ln>
              <a:effectLst/>
              <a:uLnTx/>
              <a:uFillTx/>
              <a:latin typeface="Arial" panose="020B0604020202020204" pitchFamily="34" charset="0"/>
              <a:ea typeface="+mj-ea"/>
              <a:cs typeface="Arial" panose="020B0604020202020204" pitchFamily="34" charset="0"/>
              <a:sym typeface="+mn-ea"/>
            </a:endParaRPr>
          </a:p>
          <a:p>
            <a:pPr marL="800100" lvl="1" indent="-342900">
              <a:spcBef>
                <a:spcPct val="20000"/>
              </a:spcBef>
              <a:buFont typeface="Arial" panose="020B0604020202020204" pitchFamily="34" charset="0"/>
              <a:buChar char="•"/>
              <a:defRPr/>
            </a:pPr>
            <a:r>
              <a:rPr lang="en-US" altLang="zh-CN" sz="1400" noProof="0" dirty="0">
                <a:ln>
                  <a:noFill/>
                </a:ln>
                <a:effectLst/>
                <a:uLnTx/>
                <a:uFillTx/>
                <a:latin typeface="Arial" panose="020B0604020202020204" pitchFamily="34" charset="0"/>
                <a:ea typeface="+mj-ea"/>
                <a:cs typeface="Arial" panose="020B0604020202020204" pitchFamily="34" charset="0"/>
                <a:sym typeface="+mn-ea"/>
              </a:rPr>
              <a:t> This issue is also observed in Rel-19 MIMO WI about 6Rx capable UE </a:t>
            </a:r>
            <a:endParaRPr lang="en-US" altLang="zh-CN" sz="1400" noProof="0" dirty="0">
              <a:ln>
                <a:noFill/>
              </a:ln>
              <a:effectLst/>
              <a:uLnTx/>
              <a:uFillTx/>
              <a:latin typeface="Arial" panose="020B0604020202020204" pitchFamily="34" charset="0"/>
              <a:ea typeface="+mj-ea"/>
              <a:cs typeface="Arial" panose="020B0604020202020204" pitchFamily="34" charset="0"/>
              <a:sym typeface="+mn-ea"/>
            </a:endParaRPr>
          </a:p>
          <a:p>
            <a:pPr marL="800100" lvl="1" indent="-342900">
              <a:spcBef>
                <a:spcPct val="20000"/>
              </a:spcBef>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endParaRPr>
          </a:p>
          <a:p>
            <a:pPr lvl="0" algn="l">
              <a:spcBef>
                <a:spcPct val="20000"/>
              </a:spcBef>
              <a:buClrTx/>
              <a:buSzTx/>
              <a:buFont typeface="Arial" panose="020B0604020202020204" pitchFamily="34" charset="0"/>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Consideration for Rel-20</a:t>
            </a:r>
            <a:endParaRPr lang="en-US" altLang="zh-CN" sz="1400">
              <a:solidFill>
                <a:prstClr val="black"/>
              </a:solidFill>
              <a:latin typeface="Arial" panose="020B0604020202020204" pitchFamily="34" charset="0"/>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sym typeface="+mn-ea"/>
              </a:rPr>
              <a:t>It is proposed to specify interruption requirements at NR SRS </a:t>
            </a:r>
            <a:r>
              <a:rPr lang="en-US" altLang="zh-CN" sz="1400" noProof="0" dirty="0">
                <a:ln>
                  <a:noFill/>
                </a:ln>
                <a:effectLst/>
                <a:uLnTx/>
                <a:uFillTx/>
                <a:latin typeface="Arial" panose="020B0604020202020204" pitchFamily="34" charset="0"/>
                <a:ea typeface="+mj-ea"/>
                <a:cs typeface="Arial" panose="020B0604020202020204" pitchFamily="34" charset="0"/>
                <a:sym typeface="+mn-ea"/>
              </a:rPr>
              <a:t>antenna port switching to cover the case that SRS resource(s) is not within the last 6 symbols of a slot</a:t>
            </a:r>
            <a:endParaRPr lang="en-US" altLang="zh-CN" sz="1400" noProof="0" dirty="0">
              <a:ln>
                <a:noFill/>
              </a:ln>
              <a:effectLst/>
              <a:uLnTx/>
              <a:uFillTx/>
              <a:latin typeface="Arial" panose="020B0604020202020204" pitchFamily="34" charset="0"/>
              <a:ea typeface="+mj-ea"/>
              <a:cs typeface="Arial" panose="020B0604020202020204" pitchFamily="34" charset="0"/>
              <a:sym typeface="+mn-ea"/>
            </a:endParaRPr>
          </a:p>
          <a:p>
            <a:pPr marL="800100" lvl="1" indent="-342900" algn="l">
              <a:spcBef>
                <a:spcPct val="20000"/>
              </a:spcBef>
              <a:buClrTx/>
              <a:buSzTx/>
              <a:buFont typeface="Arial" panose="020B0604020202020204" pitchFamily="34" charset="0"/>
              <a:buChar char="•"/>
              <a:defRPr/>
            </a:pPr>
            <a:r>
              <a:rPr lang="en-US" altLang="zh-CN" sz="1400" noProof="0" dirty="0">
                <a:ln>
                  <a:noFill/>
                </a:ln>
                <a:effectLst/>
                <a:uLnTx/>
                <a:uFillTx/>
                <a:latin typeface="Arial" panose="020B0604020202020204" pitchFamily="34" charset="0"/>
                <a:ea typeface="+mj-ea"/>
                <a:cs typeface="Arial" panose="020B0604020202020204" pitchFamily="34" charset="0"/>
                <a:sym typeface="+mn-ea"/>
              </a:rPr>
              <a:t>For the cases that SRS resource(s) is not within the last 6 symbols of a slot, </a:t>
            </a:r>
            <a:r>
              <a:rPr lang="en-US" altLang="zh-CN" sz="1400" dirty="0">
                <a:solidFill>
                  <a:prstClr val="black"/>
                </a:solidFill>
                <a:latin typeface="Arial" panose="020B0604020202020204" pitchFamily="34" charset="0"/>
                <a:cs typeface="Arial" panose="020B0604020202020204" pitchFamily="34" charset="0"/>
                <a:sym typeface="+mn-ea"/>
              </a:rPr>
              <a:t>l</a:t>
            </a:r>
            <a:r>
              <a:rPr lang="en-US" altLang="zh-CN" sz="1400" dirty="0">
                <a:solidFill>
                  <a:prstClr val="black"/>
                </a:solidFill>
                <a:latin typeface="Arial" panose="020B0604020202020204" pitchFamily="34" charset="0"/>
                <a:cs typeface="Arial" panose="020B0604020202020204" pitchFamily="34" charset="0"/>
                <a:sym typeface="+mn-ea"/>
              </a:rPr>
              <a:t>egacy </a:t>
            </a:r>
            <a:r>
              <a:rPr lang="en-US" altLang="zh-CN" sz="1400">
                <a:solidFill>
                  <a:prstClr val="black"/>
                </a:solidFill>
                <a:latin typeface="Arial" panose="020B0604020202020204" pitchFamily="34" charset="0"/>
                <a:cs typeface="Arial" panose="020B0604020202020204" pitchFamily="34" charset="0"/>
                <a:sym typeface="+mn-ea"/>
              </a:rPr>
              <a:t>interruption </a:t>
            </a:r>
            <a:r>
              <a:rPr lang="en-US" altLang="zh-CN" sz="1400" dirty="0">
                <a:solidFill>
                  <a:prstClr val="black"/>
                </a:solidFill>
                <a:latin typeface="Arial" panose="020B0604020202020204" pitchFamily="34" charset="0"/>
                <a:cs typeface="Arial" panose="020B0604020202020204" pitchFamily="34" charset="0"/>
                <a:sym typeface="+mn-ea"/>
              </a:rPr>
              <a:t>requirements are reused </a:t>
            </a:r>
            <a:endParaRPr lang="en-US" altLang="zh-CN" sz="1400" noProof="0" dirty="0">
              <a:ln>
                <a:noFill/>
              </a:ln>
              <a:effectLst/>
              <a:uLnTx/>
              <a:uFillTx/>
              <a:latin typeface="Arial" panose="020B0604020202020204" pitchFamily="34" charset="0"/>
              <a:ea typeface="+mj-ea"/>
              <a:cs typeface="Arial" panose="020B0604020202020204" pitchFamily="34" charset="0"/>
              <a:sym typeface="+mn-ea"/>
            </a:endParaRPr>
          </a:p>
          <a:p>
            <a:pPr marL="1257300" lvl="2" indent="-342900" algn="l">
              <a:spcBef>
                <a:spcPct val="20000"/>
              </a:spcBef>
              <a:buClrTx/>
              <a:buSzTx/>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85725" y="195580"/>
            <a:ext cx="8035925" cy="857250"/>
          </a:xfrm>
          <a:prstGeom prst="rect">
            <a:avLst/>
          </a:prstGeom>
        </p:spPr>
        <p:txBody>
          <a:bodyPr/>
          <a:lstStyle/>
          <a:p>
            <a:pPr>
              <a:spcBef>
                <a:spcPct val="0"/>
              </a:spcBef>
              <a:defRPr/>
            </a:pPr>
            <a:r>
              <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rPr>
              <a:t>Parallel measurement</a:t>
            </a:r>
            <a:r>
              <a:rPr lang="en-US" altLang="zh-CN" sz="2800" noProof="0" dirty="0">
                <a:ln>
                  <a:noFill/>
                </a:ln>
                <a:effectLst/>
                <a:uLnTx/>
                <a:uFillTx/>
                <a:latin typeface="Arial" panose="020B0604020202020204" pitchFamily="34" charset="0"/>
                <a:ea typeface="+mj-ea"/>
                <a:cs typeface="Arial" panose="020B0604020202020204" pitchFamily="34" charset="0"/>
                <a:sym typeface="+mn-ea"/>
              </a:rPr>
              <a:t> </a:t>
            </a:r>
            <a:endParaRPr lang="en-US" altLang="zh-CN" sz="2800" noProof="0" dirty="0">
              <a:ln>
                <a:noFill/>
              </a:ln>
              <a:effectLst/>
              <a:uLnTx/>
              <a:uFillTx/>
              <a:latin typeface="Arial" panose="020B0604020202020204" pitchFamily="34" charset="0"/>
              <a:ea typeface="+mj-ea"/>
              <a:cs typeface="Arial" panose="020B0604020202020204" pitchFamily="34" charset="0"/>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endParaRPr>
          </a:p>
        </p:txBody>
      </p:sp>
      <p:sp>
        <p:nvSpPr>
          <p:cNvPr id="4" name="矩形 14"/>
          <p:cNvSpPr/>
          <p:nvPr/>
        </p:nvSpPr>
        <p:spPr>
          <a:xfrm>
            <a:off x="321945" y="938530"/>
            <a:ext cx="8303260" cy="3852545"/>
          </a:xfrm>
          <a:prstGeom prst="rect">
            <a:avLst/>
          </a:prstGeom>
          <a:noFill/>
          <a:ln w="12700">
            <a:noFill/>
          </a:ln>
        </p:spPr>
        <p:txBody>
          <a:bodyPr wrap="square">
            <a:noAutofit/>
          </a:bodyPr>
          <a:lstStyle/>
          <a:p>
            <a:pPr lvl="0" indent="0">
              <a:spcBef>
                <a:spcPct val="20000"/>
              </a:spcBef>
              <a:buFont typeface="Arial" panose="020B0604020202020204" pitchFamily="34" charset="0"/>
              <a:buNone/>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Motivation</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For concurrent gap, if two gaps are collide, UE is only required to perform measurement in one of the gaps </a:t>
            </a:r>
            <a:endParaRPr lang="en-US" altLang="zh-CN" sz="1400" dirty="0">
              <a:solidFill>
                <a:prstClr val="black"/>
              </a:solidFill>
              <a:latin typeface="Arial" panose="020B0604020202020204" pitchFamily="34" charset="0"/>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400" dirty="0">
                <a:solidFill>
                  <a:prstClr val="black"/>
                </a:solidFill>
                <a:latin typeface="Arial" panose="020B0604020202020204" pitchFamily="34" charset="0"/>
                <a:cs typeface="Arial" panose="020B0604020202020204" pitchFamily="34" charset="0"/>
              </a:rPr>
              <a:t>From deployment point of view, parallel measurements upon MG collision could help to reduce the impact on throughput while maintaining the benefit of concurrent MGs. It is benificial to consider parallel measurement upon gap collision</a:t>
            </a:r>
            <a:endParaRPr lang="en-US" altLang="zh-CN" sz="1400" dirty="0">
              <a:solidFill>
                <a:prstClr val="black"/>
              </a:solidFill>
              <a:latin typeface="Arial" panose="020B0604020202020204" pitchFamily="34" charset="0"/>
              <a:cs typeface="Arial" panose="020B0604020202020204" pitchFamily="34" charset="0"/>
            </a:endParaRPr>
          </a:p>
          <a:p>
            <a:pPr marL="800100" lvl="1" indent="-342900">
              <a:spcBef>
                <a:spcPct val="20000"/>
              </a:spcBef>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endParaRPr>
          </a:p>
          <a:p>
            <a:pPr lvl="0" algn="l">
              <a:spcBef>
                <a:spcPct val="20000"/>
              </a:spcBef>
              <a:buClrTx/>
              <a:buSzTx/>
              <a:buFont typeface="Arial" panose="020B0604020202020204" pitchFamily="34" charset="0"/>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Consideration for Rel-20</a:t>
            </a:r>
            <a:endPar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It is proposed to specify RRM requirements to support parallel measurements upon MG collision</a:t>
            </a:r>
            <a:endParaRPr lang="en-US" altLang="zh-CN" sz="1400">
              <a:solidFill>
                <a:prstClr val="black"/>
              </a:solidFill>
              <a:latin typeface="Arial" panose="020B0604020202020204" pitchFamily="34" charset="0"/>
              <a:cs typeface="Arial" panose="020B0604020202020204" pitchFamily="34" charset="0"/>
            </a:endParaRPr>
          </a:p>
          <a:p>
            <a:pPr lvl="0" indent="0" algn="l">
              <a:spcBef>
                <a:spcPct val="20000"/>
              </a:spcBef>
              <a:buClrTx/>
              <a:buSzTx/>
              <a:buFont typeface="Arial" panose="020B0604020202020204" pitchFamily="34" charset="0"/>
              <a:buNone/>
              <a:defRPr/>
            </a:pPr>
            <a:endParaRPr lang="en-US" altLang="zh-CN" sz="1400" dirty="0">
              <a:solidFill>
                <a:prstClr val="black"/>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85725" y="195580"/>
            <a:ext cx="8035925"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rPr>
              <a:t>D</a:t>
            </a:r>
            <a:r>
              <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rPr>
              <a:t>emod: Spatial Channel model</a:t>
            </a:r>
            <a:endParaRPr kumimoji="0" lang="en-US" altLang="zh-CN" sz="2800" b="0" i="0" u="none" strike="noStrike" kern="0" cap="none" spc="0" normalizeH="0" baseline="0" dirty="0">
              <a:solidFill>
                <a:srgbClr val="1184CF"/>
              </a:solidFill>
              <a:latin typeface="Arial" panose="020B0604020202020204" pitchFamily="34" charset="0"/>
              <a:ea typeface="微软雅黑" panose="020B0503020204020204" charset="-122"/>
              <a:cs typeface="Arial" panose="020B0604020202020204" pitchFamily="34" charset="0"/>
            </a:endParaRPr>
          </a:p>
        </p:txBody>
      </p:sp>
      <p:sp>
        <p:nvSpPr>
          <p:cNvPr id="4" name="矩形 14"/>
          <p:cNvSpPr/>
          <p:nvPr/>
        </p:nvSpPr>
        <p:spPr>
          <a:xfrm>
            <a:off x="321945" y="938530"/>
            <a:ext cx="8303260" cy="3852545"/>
          </a:xfrm>
          <a:prstGeom prst="rect">
            <a:avLst/>
          </a:prstGeom>
          <a:noFill/>
          <a:ln w="12700">
            <a:noFill/>
          </a:ln>
        </p:spPr>
        <p:txBody>
          <a:bodyPr wrap="square">
            <a:noAutofit/>
          </a:bodyPr>
          <a:lstStyle/>
          <a:p>
            <a:pPr lvl="0" indent="0">
              <a:spcBef>
                <a:spcPct val="20000"/>
              </a:spcBef>
              <a:buFont typeface="Arial" panose="020B0604020202020204" pitchFamily="34" charset="0"/>
              <a:buNone/>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Motivation</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Rel-19 FS_NR_demod_SCM study the spatial channel model methodology and the test feasibily of SCM based UE demodulation and CSI reporting requirements in SU-MIMO case</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r>
              <a:rPr lang="en-US" altLang="zh-CN" sz="1400">
                <a:solidFill>
                  <a:prstClr val="black"/>
                </a:solidFill>
                <a:latin typeface="Arial" panose="020B0604020202020204" pitchFamily="34" charset="0"/>
                <a:cs typeface="Arial" panose="020B0604020202020204" pitchFamily="34" charset="0"/>
              </a:rPr>
              <a:t>6G technologies will also require a trusted and verified spatial channel model to do the performance assessment and to define the requirements</a:t>
            </a:r>
            <a:endParaRPr lang="en-US" altLang="zh-CN" sz="140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endParaRPr>
          </a:p>
          <a:p>
            <a:pPr marL="342900" lvl="0" indent="-342900">
              <a:spcBef>
                <a:spcPct val="20000"/>
              </a:spcBef>
              <a:buFont typeface="Arial" panose="020B0604020202020204" pitchFamily="34" charset="0"/>
              <a:buChar char="•"/>
              <a:defRPr/>
            </a:pPr>
            <a:endParaRPr lang="en-US" altLang="zh-CN" sz="1400" dirty="0">
              <a:solidFill>
                <a:prstClr val="black"/>
              </a:solidFill>
              <a:latin typeface="Arial" panose="020B0604020202020204" pitchFamily="34" charset="0"/>
              <a:cs typeface="Arial" panose="020B0604020202020204" pitchFamily="34" charset="0"/>
            </a:endParaRPr>
          </a:p>
          <a:p>
            <a:pPr lvl="0" algn="l">
              <a:spcBef>
                <a:spcPct val="20000"/>
              </a:spcBef>
              <a:buClrTx/>
              <a:buSzTx/>
              <a:buFont typeface="Arial" panose="020B0604020202020204" pitchFamily="34" charset="0"/>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Consideration for Rel-20</a:t>
            </a:r>
            <a:endPar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a:p>
            <a:pPr marL="342900" lvl="0" indent="-342900" algn="l">
              <a:spcBef>
                <a:spcPct val="20000"/>
              </a:spcBef>
              <a:buClrTx/>
              <a:buSzTx/>
              <a:buFont typeface="Arial" panose="020B0604020202020204" pitchFamily="34" charset="0"/>
              <a:buChar char="•"/>
              <a:defRPr/>
            </a:pPr>
            <a:r>
              <a:rPr lang="en-US" altLang="zh-CN" sz="1400" dirty="0">
                <a:solidFill>
                  <a:prstClr val="black"/>
                </a:solidFill>
                <a:latin typeface="Arial" panose="020B0604020202020204" pitchFamily="34" charset="0"/>
                <a:cs typeface="Arial" panose="020B0604020202020204" pitchFamily="34" charset="0"/>
                <a:sym typeface="+mn-ea"/>
              </a:rPr>
              <a:t>Based on the outcome from Rel-19 FS_NR_demod_SCM SI, introduce the SCM based requirements in both SU-MIMO and MU-MIMO scenario.</a:t>
            </a:r>
            <a:endParaRPr lang="en-US" altLang="zh-CN" sz="1400" dirty="0">
              <a:solidFill>
                <a:prstClr val="black"/>
              </a:solidFill>
              <a:latin typeface="Arial" panose="020B0604020202020204" pitchFamily="34" charset="0"/>
              <a:cs typeface="Arial" panose="020B0604020202020204" pitchFamily="34" charset="0"/>
              <a:sym typeface="+mn-ea"/>
            </a:endParaRPr>
          </a:p>
          <a:p>
            <a:pPr marL="800100" lvl="1" indent="-342900" algn="l">
              <a:spcBef>
                <a:spcPct val="20000"/>
              </a:spcBef>
              <a:buClrTx/>
              <a:buSzTx/>
              <a:buFont typeface="Arial" panose="020B0604020202020204" pitchFamily="34" charset="0"/>
              <a:buChar char="•"/>
              <a:defRPr/>
            </a:pPr>
            <a:r>
              <a:rPr lang="en-US" altLang="zh-CN" sz="1400" dirty="0">
                <a:solidFill>
                  <a:prstClr val="black"/>
                </a:solidFill>
                <a:latin typeface="Arial" panose="020B0604020202020204" pitchFamily="34" charset="0"/>
                <a:cs typeface="Arial" panose="020B0604020202020204" pitchFamily="34" charset="0"/>
                <a:sym typeface="+mn-ea"/>
              </a:rPr>
              <a:t>advanced receiver can be considered in interference scenario</a:t>
            </a:r>
            <a:endParaRPr lang="en-US" altLang="zh-CN" sz="1400" dirty="0">
              <a:solidFill>
                <a:prstClr val="black"/>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29945"/>
          </a:xfrm>
          <a:prstGeom prst="rect">
            <a:avLst/>
          </a:prstGeom>
          <a:noFill/>
        </p:spPr>
        <p:txBody>
          <a:bodyPr wrap="square" rtlCol="0">
            <a:spAutoFit/>
          </a:bodyPr>
          <a:lstStyle/>
          <a:p>
            <a:r>
              <a:rPr lang="en-US" altLang="zh-CN" sz="4800" b="1" dirty="0">
                <a:solidFill>
                  <a:srgbClr val="0070C0"/>
                </a:solidFill>
                <a:latin typeface="Arial" panose="020B0604020202020204" pitchFamily="34" charset="0"/>
                <a:cs typeface="Arial" panose="020B0604020202020204" pitchFamily="34" charset="0"/>
              </a:rPr>
              <a:t>THANK YOU</a:t>
            </a:r>
            <a:r>
              <a:rPr lang="zh-CN" altLang="en-US" sz="4800" b="1" dirty="0">
                <a:solidFill>
                  <a:srgbClr val="0070C0"/>
                </a:solidFill>
                <a:latin typeface="Arial" panose="020B0604020202020204" pitchFamily="34" charset="0"/>
                <a:cs typeface="Arial" panose="020B0604020202020204" pitchFamily="34" charset="0"/>
              </a:rPr>
              <a:t>！</a:t>
            </a:r>
            <a:endParaRPr lang="zh-CN" altLang="en-US" sz="4800" b="1" dirty="0">
              <a:solidFill>
                <a:srgbClr val="0070C0"/>
              </a:solidFill>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3581</Words>
  <Application>WPS 演示</Application>
  <PresentationFormat>全屏显示(16:9)</PresentationFormat>
  <Paragraphs>83</Paragraphs>
  <Slides>7</Slides>
  <Notes>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微软雅黑</vt:lpstr>
      <vt:lpstr>Times New Roman</vt:lpstr>
      <vt:lpstr>MS Mincho</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Jingjing _CMCC</cp:lastModifiedBy>
  <cp:revision>245</cp:revision>
  <dcterms:created xsi:type="dcterms:W3CDTF">2023-05-29T11:07:00Z</dcterms:created>
  <dcterms:modified xsi:type="dcterms:W3CDTF">2025-05-30T10:20:15Z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2C1E101607734CE8AF69FB1EE30F9F75_13</vt:lpwstr>
  </property>
  <property fmtid="{D5CDD505-2E9C-101B-9397-08002B2CF9AE}" pid="3" name="KSOProductBuildVer">
    <vt:lpwstr>2052-12.8.2.18205</vt:lpwstr>
  </property>
</Properties>
</file>