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7" r:id="rId2"/>
    <p:sldId id="339" r:id="rId3"/>
    <p:sldId id="337" r:id="rId4"/>
    <p:sldId id="323" r:id="rId5"/>
    <p:sldId id="338" r:id="rId6"/>
    <p:sldId id="284" r:id="rId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359" autoAdjust="0"/>
  </p:normalViewPr>
  <p:slideViewPr>
    <p:cSldViewPr showGuides="1">
      <p:cViewPr varScale="1">
        <p:scale>
          <a:sx n="107" d="100"/>
          <a:sy n="107" d="100"/>
        </p:scale>
        <p:origin x="132" y="48"/>
      </p:cViewPr>
      <p:guideLst>
        <p:guide orient="horz" pos="1620"/>
        <p:guide pos="283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270F8D-5F1C-47B6-A12A-54A90574728C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D2F785-2094-436F-8B04-BBE68CC967C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92" name="备注占位符 2"/>
          <p:cNvSpPr>
            <a:spLocks noGrp="1"/>
          </p:cNvSpPr>
          <p:nvPr>
            <p:ph type="body" idx="1"/>
          </p:nvPr>
        </p:nvSpPr>
        <p:spPr>
          <a:xfrm>
            <a:off x="685800" y="4476751"/>
            <a:ext cx="5486400" cy="3600451"/>
          </a:xfrm>
        </p:spPr>
        <p:txBody>
          <a:bodyPr>
            <a:noAutofit/>
          </a:bodyPr>
          <a:lstStyle/>
          <a:p>
            <a:endParaRPr lang="en-US" altLang="zh-CN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693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z="1400" smtClean="0">
                <a:latin typeface="微软雅黑" panose="020B0503020204020204" charset="-122"/>
                <a:ea typeface="微软雅黑" panose="020B0503020204020204" charset="-122"/>
              </a:rPr>
              <a:t>1</a:t>
            </a:fld>
            <a:endParaRPr lang="zh-CN" altLang="en-US" sz="1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D2F785-2094-436F-8B04-BBE68CC967C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0320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 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D2F785-2094-436F-8B04-BBE68CC967CA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 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D2F785-2094-436F-8B04-BBE68CC967CA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 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D2F785-2094-436F-8B04-BBE68CC967CA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DA9F6-21A4-4A55-9474-961DBC45ED69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3D148-8FED-40DA-9394-4890DD2B197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DA9F6-21A4-4A55-9474-961DBC45ED69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3D148-8FED-40DA-9394-4890DD2B197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DA9F6-21A4-4A55-9474-961DBC45ED69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3D148-8FED-40DA-9394-4890DD2B197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2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858" y="0"/>
            <a:ext cx="9130285" cy="5143500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DA9F6-21A4-4A55-9474-961DBC45ED69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3D148-8FED-40DA-9394-4890DD2B197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DA9F6-21A4-4A55-9474-961DBC45ED69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3D148-8FED-40DA-9394-4890DD2B197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DA9F6-21A4-4A55-9474-961DBC45ED69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3D148-8FED-40DA-9394-4890DD2B197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DA9F6-21A4-4A55-9474-961DBC45ED69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3D148-8FED-40DA-9394-4890DD2B197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DA9F6-21A4-4A55-9474-961DBC45ED69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3D148-8FED-40DA-9394-4890DD2B197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DA9F6-21A4-4A55-9474-961DBC45ED69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3D148-8FED-40DA-9394-4890DD2B197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DA9F6-21A4-4A55-9474-961DBC45ED69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3D148-8FED-40DA-9394-4890DD2B197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DA9F6-21A4-4A55-9474-961DBC45ED69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3D148-8FED-40DA-9394-4890DD2B197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3DA9F6-21A4-4A55-9474-961DBC45ED69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43D148-8FED-40DA-9394-4890DD2B197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8" name="object 2"/>
          <p:cNvSpPr txBox="1"/>
          <p:nvPr/>
        </p:nvSpPr>
        <p:spPr>
          <a:xfrm>
            <a:off x="7744627" y="4854671"/>
            <a:ext cx="67151" cy="144780"/>
          </a:xfrm>
          <a:prstGeom prst="rect">
            <a:avLst/>
          </a:prstGeom>
        </p:spPr>
        <p:txBody>
          <a:bodyPr vert="horz" wrap="square" lIns="0" tIns="6668" rIns="0" bIns="0" rtlCol="0">
            <a:spAutoFit/>
          </a:bodyPr>
          <a:lstStyle/>
          <a:p>
            <a:pPr>
              <a:spcBef>
                <a:spcPts val="40"/>
              </a:spcBef>
            </a:pPr>
            <a:r>
              <a:rPr sz="900" dirty="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0</a:t>
            </a:r>
            <a:endParaRPr sz="900" dirty="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690" name="TextBox 8"/>
          <p:cNvSpPr txBox="1"/>
          <p:nvPr/>
        </p:nvSpPr>
        <p:spPr>
          <a:xfrm>
            <a:off x="35522" y="2385807"/>
            <a:ext cx="9144000" cy="14535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000" b="1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Views on RF Topics for Rel-20</a:t>
            </a:r>
          </a:p>
          <a:p>
            <a:pPr algn="ctr">
              <a:lnSpc>
                <a:spcPct val="150000"/>
              </a:lnSpc>
            </a:pPr>
            <a:endParaRPr lang="en-US" altLang="zh-CN" sz="3000" b="1" dirty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3528" y="609674"/>
            <a:ext cx="8639944" cy="1383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kumimoji="0" lang="en-GB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3GPP TSG RAN Meeting #10</a:t>
            </a:r>
            <a:r>
              <a:rPr kumimoji="0" lang="en-US" altLang="en-GB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8</a:t>
            </a:r>
            <a:r>
              <a:rPr kumimoji="0" lang="en-GB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Mincho" panose="02020609040205080304" pitchFamily="49" charset="-128"/>
                <a:cs typeface="+mn-cs"/>
              </a:rPr>
              <a:t>			                                                  </a:t>
            </a:r>
            <a:r>
              <a:rPr kumimoji="0" lang="en-GB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RP-251387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kumimoji="0" lang="en-GB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Prague, Czech Republic, June 9-13, 2025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endParaRPr kumimoji="0" lang="en-GB" altLang="zh-CN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Agenda Item: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15.4.2</a:t>
            </a:r>
            <a:endParaRPr kumimoji="0" lang="zh-CN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kumimoji="0" lang="en-GB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Source:		CMCC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kumimoji="0" lang="en-GB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Document for: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kumimoji="0" lang="en-GB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Discussion</a:t>
            </a:r>
            <a:endParaRPr kumimoji="0" lang="zh-CN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216CA33-5B16-23F3-2C02-370818E4E16B}"/>
              </a:ext>
            </a:extLst>
          </p:cNvPr>
          <p:cNvSpPr txBox="1"/>
          <p:nvPr/>
        </p:nvSpPr>
        <p:spPr>
          <a:xfrm>
            <a:off x="539552" y="1740284"/>
            <a:ext cx="7776864" cy="313162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ts val="900"/>
              </a:lnSpc>
              <a:spcBef>
                <a:spcPts val="300"/>
              </a:spcBef>
              <a:spcAft>
                <a:spcPts val="900"/>
              </a:spcAft>
              <a:buNone/>
            </a:pPr>
            <a:r>
              <a:rPr lang="en-GB" altLang="zh-CN" sz="1000" b="1" u="sng" dirty="0"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UE RF centric evolution</a:t>
            </a:r>
            <a:endParaRPr lang="zh-CN" altLang="zh-CN" sz="10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100"/>
              </a:lnSpc>
              <a:spcBef>
                <a:spcPts val="300"/>
              </a:spcBef>
              <a:buFont typeface="Wingdings" panose="05000000000000000000" pitchFamily="2" charset="2"/>
              <a:buChar char=""/>
            </a:pPr>
            <a:r>
              <a:rPr lang="en-GB" altLang="zh-CN" sz="1000" dirty="0">
                <a:effectLst/>
                <a:highlight>
                  <a:srgbClr val="00FFFF"/>
                </a:highligh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FR1 HPUE enhancement (PC2/PC1.5/PC1) for single carrier and EN-DC/NR-CA</a:t>
            </a:r>
            <a:endParaRPr lang="zh-CN" altLang="zh-CN" sz="10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lnSpc>
                <a:spcPts val="1100"/>
              </a:lnSpc>
              <a:buFont typeface="Wingdings" panose="05000000000000000000" pitchFamily="2" charset="2"/>
              <a:buChar char=""/>
            </a:pPr>
            <a:r>
              <a:rPr lang="en-GB" altLang="zh-CN" sz="1000" dirty="0"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This item receives common interest, but needs discussion on the feasibility of some use cases and also need down-selection.</a:t>
            </a:r>
            <a:endParaRPr lang="zh-CN" altLang="zh-CN" sz="10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100"/>
              </a:lnSpc>
              <a:buFont typeface="Wingdings" panose="05000000000000000000" pitchFamily="2" charset="2"/>
              <a:buChar char=""/>
            </a:pPr>
            <a:r>
              <a:rPr lang="en-GB" altLang="zh-CN" sz="1000" dirty="0"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Power enhancement with relaxed UE Tx EVM and/or uplink throughput improvement with advanced BS receiver (AI based receiver is not precluded as the starting point)</a:t>
            </a:r>
            <a:endParaRPr lang="zh-CN" altLang="zh-CN" sz="10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lnSpc>
                <a:spcPts val="1100"/>
              </a:lnSpc>
              <a:buFont typeface="Wingdings" panose="05000000000000000000" pitchFamily="2" charset="2"/>
              <a:buChar char=""/>
            </a:pPr>
            <a:r>
              <a:rPr lang="en-GB" altLang="zh-CN" sz="1000" dirty="0"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TBD on objectives should include Tx EVM relaxation, uplink throughput improvement, or both.</a:t>
            </a:r>
            <a:endParaRPr lang="zh-CN" altLang="zh-CN" sz="10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lnSpc>
                <a:spcPts val="1100"/>
              </a:lnSpc>
              <a:buFont typeface="Wingdings" panose="05000000000000000000" pitchFamily="2" charset="2"/>
              <a:buChar char=""/>
            </a:pPr>
            <a:r>
              <a:rPr lang="en-GB" altLang="zh-CN" sz="1000" dirty="0"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Study phase is needed if it is considered and FFS whether to treat it in UE RF or </a:t>
            </a:r>
            <a:r>
              <a:rPr lang="en-GB" altLang="zh-CN" sz="1000" dirty="0" err="1"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demod</a:t>
            </a:r>
            <a:r>
              <a:rPr lang="en-GB" altLang="zh-CN" sz="1000" dirty="0"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package</a:t>
            </a:r>
            <a:endParaRPr lang="zh-CN" altLang="zh-CN" sz="10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lnSpc>
                <a:spcPts val="1100"/>
              </a:lnSpc>
              <a:buFont typeface="Wingdings" panose="05000000000000000000" pitchFamily="2" charset="2"/>
              <a:buChar char=""/>
            </a:pPr>
            <a:r>
              <a:rPr lang="en-GB" altLang="zh-CN" sz="1000" dirty="0"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There are still concern on whether Tx EVM should be part of Rel-20 package for 5G-A.</a:t>
            </a:r>
            <a:endParaRPr lang="zh-CN" altLang="zh-CN" sz="10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100"/>
              </a:lnSpc>
              <a:spcAft>
                <a:spcPts val="900"/>
              </a:spcAft>
              <a:buFont typeface="Wingdings" panose="05000000000000000000" pitchFamily="2" charset="2"/>
              <a:buChar char=""/>
            </a:pPr>
            <a:r>
              <a:rPr lang="en-GB" altLang="zh-CN" sz="1000" dirty="0"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Band/band combination requirements simplification and MSD simplification/optimization </a:t>
            </a:r>
            <a:endParaRPr lang="zh-CN" altLang="zh-CN" sz="10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lnSpc>
                <a:spcPts val="1100"/>
              </a:lnSpc>
              <a:spcAft>
                <a:spcPts val="900"/>
              </a:spcAft>
              <a:buFont typeface="Wingdings" panose="05000000000000000000" pitchFamily="2" charset="2"/>
              <a:buChar char=""/>
            </a:pPr>
            <a:r>
              <a:rPr lang="en-GB" altLang="zh-CN" sz="1000" dirty="0"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TBD on whether MSD work is for PC3 and/or HPUE as Rel-19 leftover work.</a:t>
            </a:r>
            <a:endParaRPr lang="zh-CN" altLang="zh-CN" sz="10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288000" lvl="0" indent="-342900">
              <a:lnSpc>
                <a:spcPts val="1100"/>
              </a:lnSpc>
              <a:buFont typeface="Wingdings" panose="05000000000000000000" pitchFamily="2" charset="2"/>
              <a:buChar char=""/>
            </a:pPr>
            <a:r>
              <a:rPr lang="en-GB" altLang="zh-CN" sz="1000" dirty="0"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Tx requirements enhancement for U6G</a:t>
            </a:r>
            <a:endParaRPr lang="zh-CN" altLang="zh-CN" sz="10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288000" lvl="0" indent="-342900">
              <a:lnSpc>
                <a:spcPts val="1100"/>
              </a:lnSpc>
              <a:buFont typeface="Wingdings" panose="05000000000000000000" pitchFamily="2" charset="2"/>
              <a:buChar char=""/>
            </a:pPr>
            <a:r>
              <a:rPr lang="en-GB" altLang="zh-CN" sz="1000" dirty="0"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Power classes framework</a:t>
            </a:r>
            <a:endParaRPr lang="zh-CN" altLang="zh-CN" sz="10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288000" lvl="0" indent="-342900">
              <a:lnSpc>
                <a:spcPts val="1100"/>
              </a:lnSpc>
              <a:buFont typeface="Wingdings" panose="05000000000000000000" pitchFamily="2" charset="2"/>
              <a:buChar char=""/>
            </a:pPr>
            <a:r>
              <a:rPr lang="en-GB" altLang="zh-CN" sz="1000" dirty="0"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Optimize MPR/A-MPR</a:t>
            </a:r>
            <a:endParaRPr lang="zh-CN" altLang="zh-CN" sz="10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288000" lvl="0" indent="-342900">
              <a:lnSpc>
                <a:spcPts val="1100"/>
              </a:lnSpc>
              <a:buFont typeface="Wingdings" panose="05000000000000000000" pitchFamily="2" charset="2"/>
              <a:buChar char=""/>
            </a:pPr>
            <a:r>
              <a:rPr lang="en-GB" altLang="zh-CN" sz="1000" dirty="0"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Requirement enhancement to support coherent UL MIMO</a:t>
            </a:r>
            <a:endParaRPr lang="zh-CN" altLang="zh-CN" sz="10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288000" lvl="0" indent="-342900">
              <a:lnSpc>
                <a:spcPts val="1100"/>
              </a:lnSpc>
              <a:buFont typeface="Wingdings" panose="05000000000000000000" pitchFamily="2" charset="2"/>
              <a:buChar char=""/>
            </a:pPr>
            <a:r>
              <a:rPr lang="en-GB" altLang="zh-CN" sz="1000" dirty="0"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UL Tx switching enhancement</a:t>
            </a:r>
            <a:endParaRPr lang="zh-CN" altLang="zh-CN" sz="10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288000" lvl="0" indent="-342900">
              <a:lnSpc>
                <a:spcPts val="1100"/>
              </a:lnSpc>
              <a:buFont typeface="Wingdings" panose="05000000000000000000" pitchFamily="2" charset="2"/>
              <a:buChar char=""/>
            </a:pPr>
            <a:r>
              <a:rPr lang="en-GB" altLang="zh-CN" sz="1000" dirty="0"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256QAM evolution</a:t>
            </a:r>
            <a:endParaRPr lang="zh-CN" altLang="zh-CN" sz="10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288000" lvl="0" indent="-342900">
              <a:lnSpc>
                <a:spcPts val="1100"/>
              </a:lnSpc>
              <a:buFont typeface="Wingdings" panose="05000000000000000000" pitchFamily="2" charset="2"/>
              <a:buChar char=""/>
            </a:pPr>
            <a:r>
              <a:rPr lang="en-GB" altLang="zh-CN" sz="1000" dirty="0"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SRS enhancement</a:t>
            </a:r>
            <a:endParaRPr lang="zh-CN" altLang="zh-CN" sz="10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288000" lvl="0" indent="-342900">
              <a:lnSpc>
                <a:spcPts val="1100"/>
              </a:lnSpc>
              <a:buFont typeface="Wingdings" panose="05000000000000000000" pitchFamily="2" charset="2"/>
              <a:buChar char=""/>
            </a:pPr>
            <a:r>
              <a:rPr lang="en-GB" altLang="zh-CN" sz="1000" dirty="0"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SL-U enhancement</a:t>
            </a:r>
            <a:endParaRPr lang="zh-CN" altLang="zh-CN" sz="10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288000" lvl="0" indent="-342900">
              <a:lnSpc>
                <a:spcPts val="1100"/>
              </a:lnSpc>
              <a:buFont typeface="Wingdings" panose="05000000000000000000" pitchFamily="2" charset="2"/>
              <a:buChar char=""/>
            </a:pPr>
            <a:r>
              <a:rPr lang="en-GB" altLang="zh-CN" sz="1000" dirty="0"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MPR reduction by leveraging asymmetric ACLR</a:t>
            </a:r>
            <a:endParaRPr lang="zh-CN" altLang="zh-CN" sz="10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BCE4A9F-4719-6665-9A15-7A33E366B606}"/>
              </a:ext>
            </a:extLst>
          </p:cNvPr>
          <p:cNvSpPr txBox="1"/>
          <p:nvPr/>
        </p:nvSpPr>
        <p:spPr>
          <a:xfrm>
            <a:off x="179705" y="267335"/>
            <a:ext cx="4572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kern="0" dirty="0">
                <a:solidFill>
                  <a:srgbClr val="1184C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General consideration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5FB617F-9AD3-2571-187A-B249E5601D4F}"/>
              </a:ext>
            </a:extLst>
          </p:cNvPr>
          <p:cNvSpPr txBox="1"/>
          <p:nvPr/>
        </p:nvSpPr>
        <p:spPr>
          <a:xfrm>
            <a:off x="35496" y="987574"/>
            <a:ext cx="8856984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RAN#107, overall 12 topics were discussed for RAN4 Rel-20 UE RF. Even for each topics, there are multiple proposals. Considering the available TU for Rel-20 5G-Advanced is limited due to parallel tracks of 5G-Advanced and 6G.  It is proposed to consider the features that can be implemented and commercialized in 5G-Advanced, meanwhile take the overall workload into account.</a:t>
            </a:r>
          </a:p>
        </p:txBody>
      </p:sp>
    </p:spTree>
    <p:extLst>
      <p:ext uri="{BB962C8B-B14F-4D97-AF65-F5344CB8AC3E}">
        <p14:creationId xmlns:p14="http://schemas.microsoft.com/office/powerpoint/2010/main" val="21660100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85725" y="195580"/>
            <a:ext cx="6595745" cy="857250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0"/>
              </a:spcBef>
              <a:defRPr/>
            </a:pPr>
            <a:r>
              <a:rPr kumimoji="0" lang="en-US" altLang="zh-CN" sz="2800" b="0" i="0" u="none" strike="noStrike" kern="0" cap="none" spc="0" normalizeH="0" baseline="0" dirty="0">
                <a:solidFill>
                  <a:srgbClr val="1184C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FR1 UE HPUE enhancement</a:t>
            </a:r>
            <a:endParaRPr kumimoji="0" lang="en-US" altLang="zh-CN" sz="2800" b="0" i="0" u="none" strike="noStrike" kern="0" cap="none" spc="0" normalizeH="0" baseline="0" noProof="0" dirty="0">
              <a:ln>
                <a:noFill/>
              </a:ln>
              <a:solidFill>
                <a:srgbClr val="1184C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2" name="矩形 14"/>
          <p:cNvSpPr/>
          <p:nvPr/>
        </p:nvSpPr>
        <p:spPr>
          <a:xfrm>
            <a:off x="251460" y="843280"/>
            <a:ext cx="8505825" cy="295846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noAutofit/>
          </a:bodyPr>
          <a:lstStyle/>
          <a:p>
            <a:pPr lvl="0" indent="0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14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Motivation</a:t>
            </a:r>
            <a:endParaRPr lang="en-US" altLang="zh-CN" sz="14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l"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4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For TN, 1Tx FDD PC2 was introduced in Rel-17. It is possible to supporting FDD PC1.5 with 2Tx by commercial UE which provide throughput gain by MIMO</a:t>
            </a:r>
          </a:p>
          <a:p>
            <a:pPr marL="342900" lvl="0" indent="-342900" algn="l"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TN, 3Tx UL MIMO was introduced in Rel-19, it is possible to supporting PC1.5 3Tx for FDD and TDD</a:t>
            </a:r>
          </a:p>
          <a:p>
            <a:pPr marL="342900" lvl="0" indent="-342900" algn="l"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TN, 4Tx(4*26dBm) UL for FWA can be supported</a:t>
            </a:r>
          </a:p>
          <a:p>
            <a:pPr lvl="0" algn="l">
              <a:spcBef>
                <a:spcPct val="20000"/>
              </a:spcBef>
              <a:buClrTx/>
              <a:buSzTx/>
              <a:buFont typeface="Arial" panose="020B0604020202020204" pitchFamily="34" charset="0"/>
              <a:defRPr/>
            </a:pPr>
            <a:endParaRPr lang="en-US" altLang="zh-CN" sz="1400" b="1" kern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lvl="0" algn="l">
              <a:spcBef>
                <a:spcPct val="20000"/>
              </a:spcBef>
              <a:buClrTx/>
              <a:buSzTx/>
              <a:buFont typeface="Arial" panose="020B0604020202020204" pitchFamily="34" charset="0"/>
              <a:defRPr/>
            </a:pPr>
            <a:r>
              <a:rPr lang="en-US" altLang="zh-CN" sz="14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Consideration for Rel-20</a:t>
            </a:r>
          </a:p>
          <a:p>
            <a:pPr marL="342900" lvl="0" indent="-342900" algn="l"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4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Specify requirements for </a:t>
            </a:r>
            <a:r>
              <a:rPr lang="en-US" altLang="zh-CN" sz="14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PC1.5/PC1 UE for TN single CC in NR FR1</a:t>
            </a:r>
          </a:p>
          <a:p>
            <a:pPr marL="800100" lvl="1" indent="-342900" algn="l"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4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PC1 with 4Tx UL for FWA</a:t>
            </a:r>
          </a:p>
          <a:p>
            <a:pPr marL="800100" lvl="1" indent="-342900" algn="l"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4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PC1.5 FDD with 2Tx</a:t>
            </a:r>
          </a:p>
          <a:p>
            <a:pPr marL="800100" lvl="1" indent="-342900" algn="l"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4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PC1.5 TDD and FDD with 3Tx</a:t>
            </a:r>
          </a:p>
          <a:p>
            <a:pPr lvl="0" indent="0" algn="l">
              <a:spcBef>
                <a:spcPct val="20000"/>
              </a:spcBef>
              <a:buClrTx/>
              <a:buSzTx/>
              <a:buFont typeface="Arial" panose="020B0604020202020204" pitchFamily="34" charset="0"/>
              <a:buNone/>
              <a:defRPr/>
            </a:pPr>
            <a:endParaRPr lang="en-US" altLang="zh-CN" sz="14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107315" y="123825"/>
            <a:ext cx="6552917" cy="857250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0"/>
              </a:spcBef>
              <a:defRPr/>
            </a:pPr>
            <a:r>
              <a:rPr lang="en-US" altLang="zh-CN" sz="2800" kern="0" dirty="0">
                <a:solidFill>
                  <a:srgbClr val="1184C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Power enhancement with relaxed UE Tx EVM and advanced BS receiver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4" name="矩形 14"/>
          <p:cNvSpPr/>
          <p:nvPr/>
        </p:nvSpPr>
        <p:spPr>
          <a:xfrm>
            <a:off x="251460" y="1563370"/>
            <a:ext cx="8505825" cy="344678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noAutofit/>
          </a:bodyPr>
          <a:lstStyle/>
          <a:p>
            <a:pPr lvl="0" indent="0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14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Motivation</a:t>
            </a:r>
            <a:endParaRPr lang="en-US" altLang="zh-CN" sz="14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40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+mn-ea"/>
              </a:rPr>
              <a:t>EVM is the key factor that impact MPR/A-MPR requirements for higher modulation orders. Relaxed EVM will help to enhance UL throughput with better MPR performance especially for dense urban area</a:t>
            </a:r>
            <a:endParaRPr lang="en-US" altLang="zh-CN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en-US" altLang="zh-CN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en-US" altLang="zh-CN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l">
              <a:spcBef>
                <a:spcPct val="20000"/>
              </a:spcBef>
              <a:buClrTx/>
              <a:buSzTx/>
              <a:buFont typeface="Arial" panose="020B0604020202020204" pitchFamily="34" charset="0"/>
              <a:defRPr/>
            </a:pPr>
            <a:r>
              <a:rPr lang="en-US" altLang="zh-CN" sz="14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Consideration for Rel-20</a:t>
            </a:r>
            <a:endParaRPr lang="en-US" altLang="zh-CN" sz="14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l"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Specify RF requirements to support relaxed Tx EVM requirement for 64QAM and 256QAM</a:t>
            </a:r>
          </a:p>
          <a:p>
            <a:pPr marL="342900" lvl="0" indent="-342900" algn="l"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40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+mn-ea"/>
              </a:rPr>
              <a:t>Specify BS performance requirements to verify BS capability under relaxed EVM from UE for 64QAM and 256QAM.</a:t>
            </a:r>
            <a:endParaRPr lang="en-US" altLang="zh-CN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85725" y="195580"/>
            <a:ext cx="6595745" cy="857250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0"/>
              </a:spcBef>
              <a:defRPr/>
            </a:pPr>
            <a:r>
              <a:rPr kumimoji="0" lang="en-US" altLang="zh-CN" sz="2800" b="0" i="0" u="none" strike="noStrike" kern="0" cap="none" spc="0" normalizeH="0" baseline="0" dirty="0">
                <a:solidFill>
                  <a:srgbClr val="1184C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NTN HPUE enhancement</a:t>
            </a:r>
            <a:endParaRPr kumimoji="0" lang="en-US" altLang="zh-CN" sz="2800" b="0" i="0" u="none" strike="noStrike" kern="0" cap="none" spc="0" normalizeH="0" baseline="0" noProof="0" dirty="0">
              <a:ln>
                <a:noFill/>
              </a:ln>
              <a:solidFill>
                <a:srgbClr val="1184C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2" name="矩形 14"/>
          <p:cNvSpPr/>
          <p:nvPr/>
        </p:nvSpPr>
        <p:spPr>
          <a:xfrm>
            <a:off x="251460" y="843280"/>
            <a:ext cx="8505825" cy="295846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noAutofit/>
          </a:bodyPr>
          <a:lstStyle/>
          <a:p>
            <a:pPr lvl="0" indent="0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14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Motivation</a:t>
            </a:r>
            <a:endParaRPr lang="en-US" altLang="zh-CN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l"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IoT-NTN, PC1 HPUE has been introduced in Rel-19, it is possible to support higher power class, e.g. 33dBm</a:t>
            </a:r>
          </a:p>
          <a:p>
            <a:pPr marL="800100" lvl="1" indent="-342900" algn="l"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According to our link budget analysis, when the NB-IoT based NTN UE transmits at 26 dBm, the system has only a 1 dB margin on the uplink, which is insufficient to meet the communication requirements for most scenarios. </a:t>
            </a:r>
            <a:endParaRPr lang="en-US" altLang="zh-CN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l">
              <a:spcBef>
                <a:spcPct val="20000"/>
              </a:spcBef>
              <a:buClrTx/>
              <a:buSzTx/>
              <a:buFont typeface="Arial" panose="020B0604020202020204" pitchFamily="34" charset="0"/>
              <a:defRPr/>
            </a:pPr>
            <a:endParaRPr lang="en-US" altLang="zh-CN" sz="1400" b="1" kern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lvl="0" algn="l">
              <a:spcBef>
                <a:spcPct val="20000"/>
              </a:spcBef>
              <a:buClrTx/>
              <a:buSzTx/>
              <a:buFont typeface="Arial" panose="020B0604020202020204" pitchFamily="34" charset="0"/>
              <a:defRPr/>
            </a:pPr>
            <a:endParaRPr lang="en-US" altLang="zh-CN" sz="1400" b="1" kern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lvl="0" algn="l">
              <a:spcBef>
                <a:spcPct val="20000"/>
              </a:spcBef>
              <a:buClrTx/>
              <a:buSzTx/>
              <a:buFont typeface="Arial" panose="020B0604020202020204" pitchFamily="34" charset="0"/>
              <a:defRPr/>
            </a:pPr>
            <a:r>
              <a:rPr lang="en-US" altLang="zh-CN" sz="14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Consideration for Rel-20</a:t>
            </a:r>
          </a:p>
          <a:p>
            <a:pPr marL="342900" lvl="0" indent="-342900" algn="l"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Specify requirements for higher power class for IoT-NTN UE, e.g. 33dBm</a:t>
            </a:r>
          </a:p>
          <a:p>
            <a:pPr lvl="0" indent="0" algn="l">
              <a:spcBef>
                <a:spcPct val="20000"/>
              </a:spcBef>
              <a:buClrTx/>
              <a:buSzTx/>
              <a:buFont typeface="Arial" panose="020B0604020202020204" pitchFamily="34" charset="0"/>
              <a:buNone/>
              <a:defRPr/>
            </a:pPr>
            <a:endParaRPr lang="en-US" altLang="zh-CN" sz="14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411760" y="1923678"/>
            <a:ext cx="39604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  <a:r>
              <a:rPr lang="zh-CN" altLang="en-US" sz="4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！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581</Words>
  <Application>Microsoft Office PowerPoint</Application>
  <PresentationFormat>全屏显示(16:9)</PresentationFormat>
  <Paragraphs>64</Paragraphs>
  <Slides>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微软雅黑</vt:lpstr>
      <vt:lpstr>Arial</vt:lpstr>
      <vt:lpstr>Calibri</vt:lpstr>
      <vt:lpstr>Times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Xiaoran Zhang</cp:lastModifiedBy>
  <cp:revision>250</cp:revision>
  <dcterms:created xsi:type="dcterms:W3CDTF">2023-05-29T11:07:00Z</dcterms:created>
  <dcterms:modified xsi:type="dcterms:W3CDTF">2025-06-02T05:57:47Z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A6E6F9AE2D704F17B410776F3A60E29E_13</vt:lpwstr>
  </property>
  <property fmtid="{D5CDD505-2E9C-101B-9397-08002B2CF9AE}" pid="3" name="KSOProductBuildVer">
    <vt:lpwstr>2052-12.8.2.21177</vt:lpwstr>
  </property>
</Properties>
</file>