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2"/>
  </p:notesMasterIdLst>
  <p:handoutMasterIdLst>
    <p:handoutMasterId r:id="rId13"/>
  </p:handoutMasterIdLst>
  <p:sldIdLst>
    <p:sldId id="2142533939" r:id="rId6"/>
    <p:sldId id="2142533941" r:id="rId7"/>
    <p:sldId id="2147478433" r:id="rId8"/>
    <p:sldId id="2147478429" r:id="rId9"/>
    <p:sldId id="2147478431" r:id="rId10"/>
    <p:sldId id="214747843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D586574B-5C26-DA17-094C-1B7DFEEC181A}" name="Prasad Kadiri" initials="PK" userId="S::pkadiri@qti.qualcomm.com::833554a1-3071-4c0c-a78b-a1e3cb8b9c94"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 id="{4FDECEF9-F180-2D69-79D5-849876E9C9A5}" name="Qualcomm - Geetha Rajendran" initials="GPR" userId="Qualcomm - Geetha Rajendra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978" autoAdjust="0"/>
  </p:normalViewPr>
  <p:slideViewPr>
    <p:cSldViewPr snapToGrid="0">
      <p:cViewPr varScale="1">
        <p:scale>
          <a:sx n="98" d="100"/>
          <a:sy n="98" d="100"/>
        </p:scale>
        <p:origin x="110" y="1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ad Kadiri" userId="833554a1-3071-4c0c-a78b-a1e3cb8b9c94" providerId="ADAL" clId="{3200E9B0-54F5-49CF-9141-A2FDC24BCB64}"/>
    <pc:docChg chg="custSel modSld">
      <pc:chgData name="Prasad Kadiri" userId="833554a1-3071-4c0c-a78b-a1e3cb8b9c94" providerId="ADAL" clId="{3200E9B0-54F5-49CF-9141-A2FDC24BCB64}" dt="2025-06-01T19:17:56.501" v="296" actId="20577"/>
      <pc:docMkLst>
        <pc:docMk/>
      </pc:docMkLst>
      <pc:sldChg chg="modSp mod">
        <pc:chgData name="Prasad Kadiri" userId="833554a1-3071-4c0c-a78b-a1e3cb8b9c94" providerId="ADAL" clId="{3200E9B0-54F5-49CF-9141-A2FDC24BCB64}" dt="2025-06-01T19:14:48.082" v="186" actId="20577"/>
        <pc:sldMkLst>
          <pc:docMk/>
          <pc:sldMk cId="209569201" sldId="2147478429"/>
        </pc:sldMkLst>
        <pc:graphicFrameChg chg="modGraphic">
          <ac:chgData name="Prasad Kadiri" userId="833554a1-3071-4c0c-a78b-a1e3cb8b9c94" providerId="ADAL" clId="{3200E9B0-54F5-49CF-9141-A2FDC24BCB64}" dt="2025-06-01T19:14:48.082" v="186" actId="20577"/>
          <ac:graphicFrameMkLst>
            <pc:docMk/>
            <pc:sldMk cId="209569201" sldId="2147478429"/>
            <ac:graphicFrameMk id="2" creationId="{D9A86ABB-4A94-B6FA-553F-0F5F63728C5D}"/>
          </ac:graphicFrameMkLst>
        </pc:graphicFrameChg>
      </pc:sldChg>
      <pc:sldChg chg="modSp mod">
        <pc:chgData name="Prasad Kadiri" userId="833554a1-3071-4c0c-a78b-a1e3cb8b9c94" providerId="ADAL" clId="{3200E9B0-54F5-49CF-9141-A2FDC24BCB64}" dt="2025-06-01T19:17:56.501" v="296" actId="20577"/>
        <pc:sldMkLst>
          <pc:docMk/>
          <pc:sldMk cId="1788926119" sldId="2147478432"/>
        </pc:sldMkLst>
        <pc:spChg chg="mod">
          <ac:chgData name="Prasad Kadiri" userId="833554a1-3071-4c0c-a78b-a1e3cb8b9c94" providerId="ADAL" clId="{3200E9B0-54F5-49CF-9141-A2FDC24BCB64}" dt="2025-06-01T19:17:56.501" v="296" actId="20577"/>
          <ac:spMkLst>
            <pc:docMk/>
            <pc:sldMk cId="1788926119" sldId="2147478432"/>
            <ac:spMk id="5" creationId="{EBD9CCE2-C002-8002-06A6-D83A8B8F2B0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6/1/2025</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f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01.06.2025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de-DE"/>
          </a:p>
        </p:txBody>
      </p:sp>
      <p:sp>
        <p:nvSpPr>
          <p:cNvPr id="5" name="Footer Placeholder 4"/>
          <p:cNvSpPr>
            <a:spLocks noGrp="1"/>
          </p:cNvSpPr>
          <p:nvPr>
            <p:ph type="ftr" sz="quarter" idx="4"/>
          </p:nvPr>
        </p:nvSpPr>
        <p:spPr/>
        <p:txBody>
          <a:bodyPr/>
          <a:lstStyle/>
          <a:p>
            <a:endParaRPr lang="de-DE"/>
          </a:p>
        </p:txBody>
      </p:sp>
      <p:sp>
        <p:nvSpPr>
          <p:cNvPr id="6" name="Slide Number Placeholder 5"/>
          <p:cNvSpPr>
            <a:spLocks noGrp="1"/>
          </p:cNvSpPr>
          <p:nvPr>
            <p:ph type="sldNum" sz="quarter" idx="5"/>
          </p:nvPr>
        </p:nvSpPr>
        <p:spPr/>
        <p:txBody>
          <a:bodyPr/>
          <a:lstStyle/>
          <a:p>
            <a:fld id="{BC75E7E4-6857-4F03-A780-9887AA86825E}" type="slidenum">
              <a:rPr lang="de-DE" smtClean="0"/>
              <a:pPr/>
              <a:t>4</a:t>
            </a:fld>
            <a:endParaRPr lang="de-DE"/>
          </a:p>
        </p:txBody>
      </p:sp>
    </p:spTree>
    <p:extLst>
      <p:ext uri="{BB962C8B-B14F-4D97-AF65-F5344CB8AC3E}">
        <p14:creationId xmlns:p14="http://schemas.microsoft.com/office/powerpoint/2010/main" val="4284023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de-DE"/>
          </a:p>
        </p:txBody>
      </p:sp>
      <p:sp>
        <p:nvSpPr>
          <p:cNvPr id="5" name="Footer Placeholder 4"/>
          <p:cNvSpPr>
            <a:spLocks noGrp="1"/>
          </p:cNvSpPr>
          <p:nvPr>
            <p:ph type="ftr" sz="quarter" idx="4"/>
          </p:nvPr>
        </p:nvSpPr>
        <p:spPr/>
        <p:txBody>
          <a:bodyPr/>
          <a:lstStyle/>
          <a:p>
            <a:endParaRPr lang="de-DE"/>
          </a:p>
        </p:txBody>
      </p:sp>
      <p:sp>
        <p:nvSpPr>
          <p:cNvPr id="6" name="Slide Number Placeholder 5"/>
          <p:cNvSpPr>
            <a:spLocks noGrp="1"/>
          </p:cNvSpPr>
          <p:nvPr>
            <p:ph type="sldNum" sz="quarter" idx="5"/>
          </p:nvPr>
        </p:nvSpPr>
        <p:spPr/>
        <p:txBody>
          <a:bodyPr/>
          <a:lstStyle/>
          <a:p>
            <a:fld id="{BC75E7E4-6857-4F03-A780-9887AA86825E}" type="slidenum">
              <a:rPr lang="de-DE" smtClean="0"/>
              <a:pPr/>
              <a:t>6</a:t>
            </a:fld>
            <a:endParaRPr lang="de-DE"/>
          </a:p>
        </p:txBody>
      </p:sp>
    </p:spTree>
    <p:extLst>
      <p:ext uri="{BB962C8B-B14F-4D97-AF65-F5344CB8AC3E}">
        <p14:creationId xmlns:p14="http://schemas.microsoft.com/office/powerpoint/2010/main" val="222377645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329325" y="2593909"/>
            <a:ext cx="5185615" cy="1936395"/>
          </a:xfrm>
        </p:spPr>
        <p:txBody>
          <a:bodyPr/>
          <a:lstStyle/>
          <a:p>
            <a:r>
              <a:rPr lang="en-US" sz="4800" dirty="0"/>
              <a:t>Views on Rel-20 NG-RAN AI/ML Enhancements</a:t>
            </a:r>
            <a:endParaRPr lang="en-CA" dirty="0"/>
          </a:p>
        </p:txBody>
      </p:sp>
      <p:sp>
        <p:nvSpPr>
          <p:cNvPr id="4" name="TextBox 3">
            <a:extLst>
              <a:ext uri="{FF2B5EF4-FFF2-40B4-BE49-F238E27FC236}">
                <a16:creationId xmlns:a16="http://schemas.microsoft.com/office/drawing/2014/main" id="{93646738-2C33-1CFD-BCB7-7F453326638B}"/>
              </a:ext>
            </a:extLst>
          </p:cNvPr>
          <p:cNvSpPr txBox="1"/>
          <p:nvPr/>
        </p:nvSpPr>
        <p:spPr>
          <a:xfrm>
            <a:off x="5782648" y="454481"/>
            <a:ext cx="1336610" cy="369332"/>
          </a:xfrm>
          <a:prstGeom prst="rect">
            <a:avLst/>
          </a:prstGeom>
          <a:noFill/>
        </p:spPr>
        <p:txBody>
          <a:bodyPr wrap="square">
            <a:spAutoFit/>
          </a:bodyPr>
          <a:lstStyle/>
          <a:p>
            <a:r>
              <a:rPr lang="en-US" dirty="0"/>
              <a:t>RP-251347</a:t>
            </a:r>
          </a:p>
        </p:txBody>
      </p:sp>
      <p:sp>
        <p:nvSpPr>
          <p:cNvPr id="5" name="TextBox 4">
            <a:extLst>
              <a:ext uri="{FF2B5EF4-FFF2-40B4-BE49-F238E27FC236}">
                <a16:creationId xmlns:a16="http://schemas.microsoft.com/office/drawing/2014/main" id="{67842DBC-B38A-396C-EDE7-2E92F4E6E6BC}"/>
              </a:ext>
            </a:extLst>
          </p:cNvPr>
          <p:cNvSpPr txBox="1"/>
          <p:nvPr/>
        </p:nvSpPr>
        <p:spPr>
          <a:xfrm>
            <a:off x="441293" y="5346832"/>
            <a:ext cx="1770461" cy="369332"/>
          </a:xfrm>
          <a:prstGeom prst="rect">
            <a:avLst/>
          </a:prstGeom>
          <a:noFill/>
        </p:spPr>
        <p:txBody>
          <a:bodyPr wrap="square">
            <a:spAutoFit/>
          </a:bodyPr>
          <a:lstStyle/>
          <a:p>
            <a:r>
              <a:rPr lang="en-US" dirty="0"/>
              <a:t>Agenda : 15.3.1</a:t>
            </a:r>
            <a:endParaRPr lang="en-US" dirty="0">
              <a:highlight>
                <a:srgbClr val="C0C0C0"/>
              </a:highlight>
            </a:endParaRPr>
          </a:p>
        </p:txBody>
      </p:sp>
      <p:sp>
        <p:nvSpPr>
          <p:cNvPr id="6" name="Title 1">
            <a:extLst>
              <a:ext uri="{FF2B5EF4-FFF2-40B4-BE49-F238E27FC236}">
                <a16:creationId xmlns:a16="http://schemas.microsoft.com/office/drawing/2014/main" id="{E79AD654-3E87-7845-1CB1-95C0434C0E79}"/>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RAN#108</a:t>
            </a:r>
          </a:p>
          <a:p>
            <a:r>
              <a:rPr lang="en-US" sz="2000" dirty="0"/>
              <a:t>Prague, Czech Republic</a:t>
            </a:r>
          </a:p>
          <a:p>
            <a:r>
              <a:rPr lang="en-US" sz="2000" dirty="0"/>
              <a:t>June 09-13,2025</a:t>
            </a:r>
          </a:p>
          <a:p>
            <a:endParaRPr lang="en-US" sz="2000" dirty="0"/>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490728" y="417301"/>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r>
              <a:rPr lang="en-US" dirty="0"/>
              <a:t>Background</a:t>
            </a:r>
          </a:p>
        </p:txBody>
      </p:sp>
      <p:sp>
        <p:nvSpPr>
          <p:cNvPr id="2" name="Content Placeholder 2">
            <a:extLst>
              <a:ext uri="{FF2B5EF4-FFF2-40B4-BE49-F238E27FC236}">
                <a16:creationId xmlns:a16="http://schemas.microsoft.com/office/drawing/2014/main" id="{635C0564-9CD5-0808-296A-605B8F6CBFA4}"/>
              </a:ext>
            </a:extLst>
          </p:cNvPr>
          <p:cNvSpPr txBox="1">
            <a:spLocks/>
          </p:cNvSpPr>
          <p:nvPr/>
        </p:nvSpPr>
        <p:spPr>
          <a:xfrm>
            <a:off x="490728" y="1249088"/>
            <a:ext cx="11210544" cy="4636008"/>
          </a:xfrm>
          <a:prstGeom prst="rect">
            <a:avLst/>
          </a:prstGeom>
        </p:spPr>
        <p:txBody>
          <a:bodyPr>
            <a:norm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t>In Release 18 AI/ML for NG-RAN WI, the following use cases were specified:</a:t>
            </a:r>
          </a:p>
          <a:p>
            <a:pPr lvl="1"/>
            <a:r>
              <a:rPr lang="en-US" sz="1800" dirty="0">
                <a:solidFill>
                  <a:schemeClr val="accent1"/>
                </a:solidFill>
              </a:rPr>
              <a:t>AI/ML based Load Balancing</a:t>
            </a:r>
          </a:p>
          <a:p>
            <a:pPr lvl="1"/>
            <a:r>
              <a:rPr lang="en-US" sz="1800" dirty="0">
                <a:solidFill>
                  <a:schemeClr val="accent1"/>
                </a:solidFill>
              </a:rPr>
              <a:t>AI/ML based Mobility Optimization</a:t>
            </a:r>
          </a:p>
          <a:p>
            <a:pPr lvl="1"/>
            <a:r>
              <a:rPr lang="en-US" sz="1800" dirty="0">
                <a:solidFill>
                  <a:schemeClr val="accent1"/>
                </a:solidFill>
              </a:rPr>
              <a:t>AI/ML based Energy Savings</a:t>
            </a:r>
          </a:p>
          <a:p>
            <a:pPr lvl="1"/>
            <a:endParaRPr lang="en-US" sz="1800" dirty="0"/>
          </a:p>
          <a:p>
            <a:r>
              <a:rPr lang="en-US" sz="1800" dirty="0"/>
              <a:t>In Release 19 AI/ML for NG-RAN WI, the following new use cases and some leftovers from Rel-18 were addressed</a:t>
            </a:r>
          </a:p>
          <a:p>
            <a:pPr lvl="1"/>
            <a:r>
              <a:rPr lang="en-US" sz="1800" dirty="0">
                <a:solidFill>
                  <a:schemeClr val="accent1"/>
                </a:solidFill>
              </a:rPr>
              <a:t>AI/ML based Network Slicing</a:t>
            </a:r>
          </a:p>
          <a:p>
            <a:pPr lvl="1"/>
            <a:r>
              <a:rPr lang="en-US" sz="1800" dirty="0">
                <a:solidFill>
                  <a:schemeClr val="accent1"/>
                </a:solidFill>
              </a:rPr>
              <a:t>AI/ML based Coverage and Capacity Optimization</a:t>
            </a:r>
          </a:p>
          <a:p>
            <a:pPr lvl="1"/>
            <a:r>
              <a:rPr lang="en-US" sz="1800" dirty="0">
                <a:solidFill>
                  <a:schemeClr val="accent1"/>
                </a:solidFill>
              </a:rPr>
              <a:t>Leftovers from Rel18 – AI/ML for NR-DC, AI/ML in Split </a:t>
            </a:r>
            <a:r>
              <a:rPr lang="en-US" sz="1800" dirty="0" err="1">
                <a:solidFill>
                  <a:schemeClr val="accent1"/>
                </a:solidFill>
              </a:rPr>
              <a:t>gNB</a:t>
            </a:r>
            <a:r>
              <a:rPr lang="en-US" sz="1800" dirty="0">
                <a:solidFill>
                  <a:schemeClr val="accent1"/>
                </a:solidFill>
              </a:rPr>
              <a:t> Architecture and Continuous MDT</a:t>
            </a:r>
          </a:p>
        </p:txBody>
      </p:sp>
    </p:spTree>
    <p:extLst>
      <p:ext uri="{BB962C8B-B14F-4D97-AF65-F5344CB8AC3E}">
        <p14:creationId xmlns:p14="http://schemas.microsoft.com/office/powerpoint/2010/main" val="133152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B895B-62D7-B48E-25BE-94128DFB3C3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F9215B9-2049-4E81-6E50-EBB5A9D62552}"/>
              </a:ext>
            </a:extLst>
          </p:cNvPr>
          <p:cNvSpPr txBox="1">
            <a:spLocks/>
          </p:cNvSpPr>
          <p:nvPr/>
        </p:nvSpPr>
        <p:spPr>
          <a:xfrm>
            <a:off x="490728" y="417301"/>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r>
              <a:rPr lang="en-US" dirty="0"/>
              <a:t>Background</a:t>
            </a:r>
          </a:p>
        </p:txBody>
      </p:sp>
      <p:sp>
        <p:nvSpPr>
          <p:cNvPr id="8" name="Content Placeholder 2">
            <a:extLst>
              <a:ext uri="{FF2B5EF4-FFF2-40B4-BE49-F238E27FC236}">
                <a16:creationId xmlns:a16="http://schemas.microsoft.com/office/drawing/2014/main" id="{FC8D888B-BF86-6B7B-EC45-E2A39E23451E}"/>
              </a:ext>
            </a:extLst>
          </p:cNvPr>
          <p:cNvSpPr txBox="1">
            <a:spLocks/>
          </p:cNvSpPr>
          <p:nvPr/>
        </p:nvSpPr>
        <p:spPr>
          <a:xfrm>
            <a:off x="490728" y="988438"/>
            <a:ext cx="11210544" cy="5347048"/>
          </a:xfrm>
          <a:prstGeom prst="rect">
            <a:avLst/>
          </a:prstGeom>
        </p:spPr>
        <p:txBody>
          <a:bodyPr>
            <a:norm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pPr marL="0" indent="0">
              <a:spcBef>
                <a:spcPts val="300"/>
              </a:spcBef>
              <a:spcAft>
                <a:spcPts val="300"/>
              </a:spcAft>
              <a:buNone/>
            </a:pPr>
            <a:r>
              <a:rPr lang="en-US" sz="1900" b="1" dirty="0"/>
              <a:t>In RAN#107, the initial scope for R20 AI/ML for NG-RAN endorsed as WF:</a:t>
            </a:r>
          </a:p>
          <a:p>
            <a:pPr marL="342900" indent="-342900">
              <a:spcBef>
                <a:spcPts val="300"/>
              </a:spcBef>
              <a:spcAft>
                <a:spcPts val="300"/>
              </a:spcAft>
              <a:buFont typeface="Arial" panose="020B0604020202020204" pitchFamily="34" charset="0"/>
              <a:buChar char="•"/>
            </a:pPr>
            <a:r>
              <a:rPr lang="en-US" sz="1400" i="1" dirty="0">
                <a:solidFill>
                  <a:schemeClr val="tx1"/>
                </a:solidFill>
              </a:rPr>
              <a:t>Rel-20 AI/ML for NG-RAN should be based on current 5G architecture and interfaces. </a:t>
            </a:r>
          </a:p>
          <a:p>
            <a:pPr marL="342900" indent="-342900">
              <a:spcBef>
                <a:spcPts val="300"/>
              </a:spcBef>
              <a:spcAft>
                <a:spcPts val="300"/>
              </a:spcAft>
              <a:buFont typeface="Arial" panose="020B0604020202020204" pitchFamily="34" charset="0"/>
              <a:buChar char="•"/>
            </a:pPr>
            <a:r>
              <a:rPr lang="en-US" sz="1400" i="1" dirty="0">
                <a:solidFill>
                  <a:schemeClr val="tx1"/>
                </a:solidFill>
              </a:rPr>
              <a:t>The objectives of AI/ML for NG-RAN in Rel-20 are listed below: </a:t>
            </a:r>
          </a:p>
          <a:p>
            <a:pPr marL="620094" lvl="1" indent="-342900">
              <a:spcBef>
                <a:spcPts val="300"/>
              </a:spcBef>
              <a:spcAft>
                <a:spcPts val="300"/>
              </a:spcAft>
              <a:buFont typeface="Arial" panose="020B0604020202020204" pitchFamily="34" charset="0"/>
              <a:buChar char="•"/>
            </a:pPr>
            <a:r>
              <a:rPr lang="en-US" sz="1400" i="1" dirty="0">
                <a:solidFill>
                  <a:schemeClr val="tx1"/>
                </a:solidFill>
              </a:rPr>
              <a:t>Study the following new AI/ML based use cases and down-scope (1 or 2 use cases) in next plenary [RAN3]:</a:t>
            </a:r>
          </a:p>
          <a:p>
            <a:pPr marL="897289" lvl="2" indent="-342900">
              <a:spcBef>
                <a:spcPts val="300"/>
              </a:spcBef>
              <a:spcAft>
                <a:spcPts val="300"/>
              </a:spcAft>
              <a:buFont typeface="Arial" panose="020B0604020202020204" pitchFamily="34" charset="0"/>
              <a:buChar char="•"/>
            </a:pPr>
            <a:r>
              <a:rPr lang="en-US" i="1" dirty="0" err="1">
                <a:solidFill>
                  <a:schemeClr val="tx1"/>
                </a:solidFill>
              </a:rPr>
              <a:t>QoE</a:t>
            </a:r>
            <a:r>
              <a:rPr lang="en-US" i="1" dirty="0">
                <a:solidFill>
                  <a:schemeClr val="tx1"/>
                </a:solidFill>
              </a:rPr>
              <a:t> Optimization;</a:t>
            </a:r>
          </a:p>
          <a:p>
            <a:pPr marL="897289" lvl="2" indent="-342900">
              <a:spcBef>
                <a:spcPts val="300"/>
              </a:spcBef>
              <a:spcAft>
                <a:spcPts val="300"/>
              </a:spcAft>
              <a:buFont typeface="Arial" panose="020B0604020202020204" pitchFamily="34" charset="0"/>
              <a:buChar char="•"/>
            </a:pPr>
            <a:r>
              <a:rPr lang="en-US" i="1" dirty="0">
                <a:solidFill>
                  <a:schemeClr val="tx1"/>
                </a:solidFill>
              </a:rPr>
              <a:t>Network energy saving</a:t>
            </a:r>
          </a:p>
          <a:p>
            <a:pPr marL="897289" lvl="2" indent="-342900">
              <a:spcBef>
                <a:spcPts val="300"/>
              </a:spcBef>
              <a:spcAft>
                <a:spcPts val="300"/>
              </a:spcAft>
              <a:buFont typeface="Arial" panose="020B0604020202020204" pitchFamily="34" charset="0"/>
              <a:buChar char="•"/>
            </a:pPr>
            <a:r>
              <a:rPr lang="en-US" i="1" dirty="0">
                <a:solidFill>
                  <a:schemeClr val="tx1"/>
                </a:solidFill>
              </a:rPr>
              <a:t>Mobility (including Multiple-hop target node UE trajectory)</a:t>
            </a:r>
          </a:p>
          <a:p>
            <a:pPr marL="620094" lvl="1" indent="-342900">
              <a:spcBef>
                <a:spcPts val="300"/>
              </a:spcBef>
              <a:spcAft>
                <a:spcPts val="300"/>
              </a:spcAft>
              <a:buFont typeface="Arial" panose="020B0604020202020204" pitchFamily="34" charset="0"/>
              <a:buChar char="•"/>
            </a:pPr>
            <a:r>
              <a:rPr lang="en-US" sz="1400" i="1" dirty="0">
                <a:solidFill>
                  <a:schemeClr val="tx1"/>
                </a:solidFill>
              </a:rPr>
              <a:t>Note: Other Leftovers depend on Rel-19 outcome, if any.</a:t>
            </a:r>
          </a:p>
          <a:p>
            <a:pPr marL="620094" lvl="1" indent="-342900">
              <a:spcBef>
                <a:spcPts val="300"/>
              </a:spcBef>
              <a:spcAft>
                <a:spcPts val="300"/>
              </a:spcAft>
              <a:buFont typeface="Arial" panose="020B0604020202020204" pitchFamily="34" charset="0"/>
              <a:buChar char="•"/>
            </a:pPr>
            <a:r>
              <a:rPr lang="en-US" sz="1400" i="1" dirty="0">
                <a:solidFill>
                  <a:schemeClr val="tx1"/>
                </a:solidFill>
              </a:rPr>
              <a:t>Note: Coordination based on LSs with other working groups, when needed.</a:t>
            </a:r>
          </a:p>
          <a:p>
            <a:pPr marL="342900" indent="-342900">
              <a:spcBef>
                <a:spcPts val="300"/>
              </a:spcBef>
              <a:spcAft>
                <a:spcPts val="300"/>
              </a:spcAft>
              <a:buFont typeface="Arial" panose="020B0604020202020204" pitchFamily="34" charset="0"/>
              <a:buChar char="•"/>
            </a:pPr>
            <a:r>
              <a:rPr lang="en-US" sz="1400" i="1" dirty="0">
                <a:solidFill>
                  <a:schemeClr val="tx1"/>
                </a:solidFill>
              </a:rPr>
              <a:t>6 months for the Rel-20 Study Item on AI/ML for NG-RAN, followed by 12 months for the subsequent Work Item.</a:t>
            </a:r>
          </a:p>
          <a:p>
            <a:pPr lvl="1"/>
            <a:endParaRPr lang="en-US" sz="1800" dirty="0">
              <a:solidFill>
                <a:schemeClr val="accent1"/>
              </a:solidFill>
            </a:endParaRPr>
          </a:p>
          <a:p>
            <a:pPr marL="0" lvl="1" indent="0">
              <a:lnSpc>
                <a:spcPct val="95000"/>
              </a:lnSpc>
              <a:spcBef>
                <a:spcPts val="900"/>
              </a:spcBef>
              <a:spcAft>
                <a:spcPts val="300"/>
              </a:spcAft>
              <a:buNone/>
            </a:pPr>
            <a:r>
              <a:rPr lang="en-US" sz="1800" dirty="0"/>
              <a:t>For Release 20 AI/ML for NG-RAN WI, we propose the following new use cases. </a:t>
            </a:r>
          </a:p>
          <a:p>
            <a:pPr lvl="1"/>
            <a:r>
              <a:rPr lang="en-US" sz="1800" dirty="0">
                <a:solidFill>
                  <a:schemeClr val="accent1"/>
                </a:solidFill>
              </a:rPr>
              <a:t>AI/ML based Mobility Optimization and LTM</a:t>
            </a:r>
          </a:p>
          <a:p>
            <a:pPr lvl="1"/>
            <a:r>
              <a:rPr lang="en-US" sz="1800" dirty="0">
                <a:solidFill>
                  <a:schemeClr val="accent1"/>
                </a:solidFill>
              </a:rPr>
              <a:t>AI/ML based NES (not to discuss any leftover items again in R20)</a:t>
            </a:r>
          </a:p>
          <a:p>
            <a:pPr marL="182563" lvl="1" indent="0">
              <a:buNone/>
            </a:pPr>
            <a:endParaRPr lang="en-US" sz="1800" dirty="0">
              <a:solidFill>
                <a:schemeClr val="accent1"/>
              </a:solidFill>
            </a:endParaRPr>
          </a:p>
          <a:p>
            <a:pPr marL="182563" lvl="1" indent="0">
              <a:buNone/>
            </a:pPr>
            <a:r>
              <a:rPr lang="en-US" sz="1800" b="1" dirty="0">
                <a:solidFill>
                  <a:schemeClr val="accent1"/>
                </a:solidFill>
              </a:rPr>
              <a:t>Proposal : Not to consider AI/ML based </a:t>
            </a:r>
            <a:r>
              <a:rPr lang="en-US" sz="1800" b="1" dirty="0" err="1">
                <a:solidFill>
                  <a:schemeClr val="accent1"/>
                </a:solidFill>
              </a:rPr>
              <a:t>QoE</a:t>
            </a:r>
            <a:r>
              <a:rPr lang="en-US" sz="1800" b="1" dirty="0">
                <a:solidFill>
                  <a:schemeClr val="accent1"/>
                </a:solidFill>
              </a:rPr>
              <a:t> for Rel 20, as there are no large scale commercial deployments of NR </a:t>
            </a:r>
            <a:r>
              <a:rPr lang="en-US" sz="1800" b="1" dirty="0" err="1">
                <a:solidFill>
                  <a:schemeClr val="accent1"/>
                </a:solidFill>
              </a:rPr>
              <a:t>QoE</a:t>
            </a:r>
            <a:r>
              <a:rPr lang="en-US" sz="1800" b="1" dirty="0">
                <a:solidFill>
                  <a:schemeClr val="accent1"/>
                </a:solidFill>
              </a:rPr>
              <a:t>. </a:t>
            </a:r>
          </a:p>
        </p:txBody>
      </p:sp>
    </p:spTree>
    <p:extLst>
      <p:ext uri="{BB962C8B-B14F-4D97-AF65-F5344CB8AC3E}">
        <p14:creationId xmlns:p14="http://schemas.microsoft.com/office/powerpoint/2010/main" val="169542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7F7CE-C437-496C-9F99-9E531C46015B}"/>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9A86ABB-4A94-B6FA-553F-0F5F63728C5D}"/>
              </a:ext>
            </a:extLst>
          </p:cNvPr>
          <p:cNvGraphicFramePr>
            <a:graphicFrameLocks noGrp="1"/>
          </p:cNvGraphicFramePr>
          <p:nvPr>
            <p:extLst>
              <p:ext uri="{D42A27DB-BD31-4B8C-83A1-F6EECF244321}">
                <p14:modId xmlns:p14="http://schemas.microsoft.com/office/powerpoint/2010/main" val="1210692124"/>
              </p:ext>
            </p:extLst>
          </p:nvPr>
        </p:nvGraphicFramePr>
        <p:xfrm>
          <a:off x="295188" y="587515"/>
          <a:ext cx="11601623" cy="6037850"/>
        </p:xfrm>
        <a:graphic>
          <a:graphicData uri="http://schemas.openxmlformats.org/drawingml/2006/table">
            <a:tbl>
              <a:tblPr firstRow="1" bandRow="1">
                <a:tableStyleId>{5C22544A-7EE6-4342-B048-85BDC9FD1C3A}</a:tableStyleId>
              </a:tblPr>
              <a:tblGrid>
                <a:gridCol w="1437613">
                  <a:extLst>
                    <a:ext uri="{9D8B030D-6E8A-4147-A177-3AD203B41FA5}">
                      <a16:colId xmlns:a16="http://schemas.microsoft.com/office/drawing/2014/main" val="3665726187"/>
                    </a:ext>
                  </a:extLst>
                </a:gridCol>
                <a:gridCol w="3388003">
                  <a:extLst>
                    <a:ext uri="{9D8B030D-6E8A-4147-A177-3AD203B41FA5}">
                      <a16:colId xmlns:a16="http://schemas.microsoft.com/office/drawing/2014/main" val="1904116754"/>
                    </a:ext>
                  </a:extLst>
                </a:gridCol>
                <a:gridCol w="3388004">
                  <a:extLst>
                    <a:ext uri="{9D8B030D-6E8A-4147-A177-3AD203B41FA5}">
                      <a16:colId xmlns:a16="http://schemas.microsoft.com/office/drawing/2014/main" val="3193319693"/>
                    </a:ext>
                  </a:extLst>
                </a:gridCol>
                <a:gridCol w="3388003">
                  <a:extLst>
                    <a:ext uri="{9D8B030D-6E8A-4147-A177-3AD203B41FA5}">
                      <a16:colId xmlns:a16="http://schemas.microsoft.com/office/drawing/2014/main" val="1127538136"/>
                    </a:ext>
                  </a:extLst>
                </a:gridCol>
              </a:tblGrid>
              <a:tr h="590590">
                <a:tc>
                  <a:txBody>
                    <a:bodyPr/>
                    <a:lstStyle/>
                    <a:p>
                      <a:pPr algn="ctr"/>
                      <a:r>
                        <a:rPr lang="en-US" dirty="0"/>
                        <a:t>Objective</a:t>
                      </a:r>
                    </a:p>
                  </a:txBody>
                  <a:tcPr/>
                </a:tc>
                <a:tc gridSpan="3">
                  <a:txBody>
                    <a:bodyPr/>
                    <a:lstStyle/>
                    <a:p>
                      <a:r>
                        <a:rPr lang="en-US" dirty="0"/>
                        <a:t>To optimize signaling overhead  and efficient resource utilization of LTM mobility using AI/ML techniques for improved system performance</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33834561"/>
                  </a:ext>
                </a:extLst>
              </a:tr>
              <a:tr h="3121690">
                <a:tc>
                  <a:txBody>
                    <a:bodyPr/>
                    <a:lstStyle/>
                    <a:p>
                      <a:pPr algn="ctr"/>
                      <a:r>
                        <a:rPr lang="en-US" dirty="0"/>
                        <a:t>Motivation</a:t>
                      </a:r>
                    </a:p>
                  </a:txBody>
                  <a:tcPr/>
                </a:tc>
                <a:tc>
                  <a:txBody>
                    <a:bodyPr/>
                    <a:lstStyle/>
                    <a:p>
                      <a:pPr marL="0" indent="0">
                        <a:buFont typeface="Arial" panose="020B0604020202020204" pitchFamily="34" charset="0"/>
                        <a:buNone/>
                      </a:pPr>
                      <a:r>
                        <a:rPr lang="en-US" dirty="0">
                          <a:solidFill>
                            <a:schemeClr val="accent1"/>
                          </a:solidFill>
                        </a:rPr>
                        <a:t>Optimized selection of LTM candidate </a:t>
                      </a:r>
                      <a:r>
                        <a:rPr lang="en-US" sz="1800" kern="1200" dirty="0">
                          <a:solidFill>
                            <a:schemeClr val="accent1"/>
                          </a:solidFill>
                          <a:latin typeface="+mn-lt"/>
                          <a:ea typeface="+mn-ea"/>
                          <a:cs typeface="+mn-cs"/>
                        </a:rPr>
                        <a:t>cells and radio resources</a:t>
                      </a:r>
                    </a:p>
                    <a:p>
                      <a:pPr marL="0" indent="0">
                        <a:buFont typeface="Arial" panose="020B0604020202020204" pitchFamily="34" charset="0"/>
                        <a:buNone/>
                      </a:pPr>
                      <a:endParaRPr lang="en-US" sz="1600" dirty="0">
                        <a:solidFill>
                          <a:schemeClr val="tx1"/>
                        </a:solidFill>
                      </a:endParaRPr>
                    </a:p>
                    <a:p>
                      <a:pPr marL="0" indent="0">
                        <a:buFont typeface="Arial" panose="020B0604020202020204" pitchFamily="34" charset="0"/>
                        <a:buNone/>
                      </a:pPr>
                      <a:r>
                        <a:rPr lang="en-US" sz="1600" dirty="0">
                          <a:solidFill>
                            <a:schemeClr val="tx1"/>
                          </a:solidFill>
                        </a:rPr>
                        <a:t>AI/ML based </a:t>
                      </a:r>
                      <a:r>
                        <a:rPr lang="en-US" sz="1600" b="1" u="sng" dirty="0">
                          <a:solidFill>
                            <a:schemeClr val="tx1"/>
                          </a:solidFill>
                        </a:rPr>
                        <a:t>prediction of candidate cell </a:t>
                      </a:r>
                      <a:r>
                        <a:rPr lang="en-US" sz="1600" dirty="0">
                          <a:solidFill>
                            <a:schemeClr val="tx1"/>
                          </a:solidFill>
                        </a:rPr>
                        <a:t>based on UE Trajectory Prediction, UE history, L3/L1 (Predicted) Measurement Reports, (predicted) resource status reports </a:t>
                      </a:r>
                      <a:r>
                        <a:rPr lang="en-US" sz="1600" dirty="0" err="1">
                          <a:solidFill>
                            <a:schemeClr val="tx1"/>
                          </a:solidFill>
                        </a:rPr>
                        <a:t>etc</a:t>
                      </a:r>
                      <a:r>
                        <a:rPr lang="en-US" sz="1600" dirty="0">
                          <a:solidFill>
                            <a:schemeClr val="tx1"/>
                          </a:solidFill>
                        </a:rPr>
                        <a:t> to -</a:t>
                      </a:r>
                    </a:p>
                    <a:p>
                      <a:pPr marL="285750" indent="-285750">
                        <a:buFont typeface="Arial" panose="020B0604020202020204" pitchFamily="34" charset="0"/>
                        <a:buChar char="•"/>
                      </a:pPr>
                      <a:r>
                        <a:rPr lang="en-US" sz="1600" dirty="0">
                          <a:solidFill>
                            <a:schemeClr val="tx1"/>
                          </a:solidFill>
                        </a:rPr>
                        <a:t>reduce reserving unnecessary resources in multiple candidate cells </a:t>
                      </a:r>
                    </a:p>
                    <a:p>
                      <a:pPr marL="285750" indent="-285750">
                        <a:buFont typeface="Arial" panose="020B0604020202020204" pitchFamily="34" charset="0"/>
                        <a:buChar char="•"/>
                      </a:pPr>
                      <a:r>
                        <a:rPr lang="en-US" sz="1600" dirty="0">
                          <a:solidFill>
                            <a:schemeClr val="tx1"/>
                          </a:solidFill>
                        </a:rPr>
                        <a:t>reduce RAN interface signaling</a:t>
                      </a:r>
                    </a:p>
                    <a:p>
                      <a:pPr marL="285750" indent="-285750">
                        <a:buFont typeface="Arial" panose="020B0604020202020204" pitchFamily="34" charset="0"/>
                        <a:buChar char="•"/>
                      </a:pPr>
                      <a:r>
                        <a:rPr lang="en-US" sz="1600" dirty="0">
                          <a:solidFill>
                            <a:schemeClr val="tx1"/>
                          </a:solidFill>
                        </a:rPr>
                        <a:t>reduce candidate cell rejection</a:t>
                      </a:r>
                    </a:p>
                    <a:p>
                      <a:pPr marL="0" indent="0">
                        <a:buFont typeface="Arial" panose="020B0604020202020204" pitchFamily="34" charset="0"/>
                        <a:buNone/>
                      </a:pPr>
                      <a:r>
                        <a:rPr lang="en-US" sz="1600" b="1" kern="1200" dirty="0">
                          <a:solidFill>
                            <a:schemeClr val="tx1"/>
                          </a:solidFill>
                          <a:latin typeface="+mn-lt"/>
                          <a:ea typeface="+mn-ea"/>
                          <a:cs typeface="+mn-cs"/>
                        </a:rPr>
                        <a:t>AI/ML based Optimized RACH and CG Resource Reservation </a:t>
                      </a:r>
                      <a:r>
                        <a:rPr lang="en-US" sz="1600" kern="1200" dirty="0">
                          <a:solidFill>
                            <a:schemeClr val="tx1"/>
                          </a:solidFill>
                          <a:latin typeface="+mn-lt"/>
                          <a:ea typeface="+mn-ea"/>
                          <a:cs typeface="+mn-cs"/>
                        </a:rPr>
                        <a:t>for LTM in candidate cells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accent1"/>
                          </a:solidFill>
                          <a:latin typeface="+mn-lt"/>
                          <a:ea typeface="+mn-ea"/>
                          <a:cs typeface="+mn-cs"/>
                        </a:rPr>
                        <a:t>Optimized trigger for early synchronization and Cell Switch Command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mn-cs"/>
                        </a:rPr>
                        <a:t>AI/ML based </a:t>
                      </a:r>
                      <a:r>
                        <a:rPr lang="en-US" sz="1600" b="1" kern="1200" dirty="0">
                          <a:solidFill>
                            <a:schemeClr val="tx1"/>
                          </a:solidFill>
                          <a:latin typeface="+mn-lt"/>
                          <a:ea typeface="+mn-ea"/>
                          <a:cs typeface="+mn-cs"/>
                        </a:rPr>
                        <a:t>optimized early synchronization and cell switch </a:t>
                      </a:r>
                      <a:r>
                        <a:rPr lang="en-US" sz="1600" kern="1200" dirty="0">
                          <a:solidFill>
                            <a:schemeClr val="tx1"/>
                          </a:solidFill>
                          <a:latin typeface="+mn-lt"/>
                          <a:ea typeface="+mn-ea"/>
                          <a:cs typeface="+mn-cs"/>
                        </a:rPr>
                        <a:t>by means of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Early TCI state activation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TA validity time prediction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tx1"/>
                          </a:solidFill>
                          <a:latin typeface="+mn-lt"/>
                          <a:ea typeface="+mn-ea"/>
                          <a:cs typeface="+mn-cs"/>
                        </a:rPr>
                        <a:t>Minimization of unnecessary UL TA pre-sync to candidate cells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a:solidFill>
                            <a:schemeClr val="dk1"/>
                          </a:solidFill>
                          <a:latin typeface="+mn-lt"/>
                          <a:ea typeface="+mn-ea"/>
                          <a:cs typeface="+mn-cs"/>
                        </a:rPr>
                        <a:t>prediction of candidate cell SP-CSI-RS resource (de)activation </a:t>
                      </a:r>
                      <a:r>
                        <a:rPr lang="en-US" sz="1600" kern="1200" dirty="0">
                          <a:solidFill>
                            <a:schemeClr val="dk1"/>
                          </a:solidFill>
                          <a:latin typeface="+mn-lt"/>
                          <a:ea typeface="+mn-ea"/>
                          <a:cs typeface="+mn-cs"/>
                        </a:rPr>
                        <a:t>for mobility management and CSI reporting.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dk1"/>
                          </a:solidFill>
                          <a:latin typeface="+mn-lt"/>
                          <a:ea typeface="+mn-ea"/>
                          <a:cs typeface="+mn-cs"/>
                        </a:rPr>
                        <a:t>prediction of target cell for cell switch</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accent1"/>
                          </a:solidFill>
                          <a:latin typeface="+mn-lt"/>
                          <a:ea typeface="+mn-ea"/>
                          <a:cs typeface="+mn-cs"/>
                        </a:rPr>
                        <a:t>Minimization of LTM reconfigurations/signaling overhead reduction</a:t>
                      </a:r>
                    </a:p>
                    <a:p>
                      <a:endParaRPr lang="en-US" dirty="0"/>
                    </a:p>
                    <a:p>
                      <a:r>
                        <a:rPr lang="en-US" sz="1600" dirty="0"/>
                        <a:t>Minimization of LTM reconfigurations and signaling using AI/ML techniques by </a:t>
                      </a:r>
                    </a:p>
                    <a:p>
                      <a:pPr marL="285750" indent="-285750">
                        <a:buFont typeface="Arial" panose="020B0604020202020204" pitchFamily="34" charset="0"/>
                        <a:buChar char="•"/>
                      </a:pPr>
                      <a:r>
                        <a:rPr lang="en-US" sz="1600" b="1" kern="1200" dirty="0">
                          <a:solidFill>
                            <a:schemeClr val="dk1"/>
                          </a:solidFill>
                          <a:latin typeface="+mn-lt"/>
                          <a:ea typeface="+mn-ea"/>
                          <a:cs typeface="+mn-cs"/>
                        </a:rPr>
                        <a:t>LTM candidate cell configuration validity </a:t>
                      </a:r>
                    </a:p>
                    <a:p>
                      <a:pPr marL="285750" indent="-285750">
                        <a:buFont typeface="Arial" panose="020B0604020202020204" pitchFamily="34" charset="0"/>
                        <a:buChar char="•"/>
                      </a:pPr>
                      <a:r>
                        <a:rPr lang="en-US" sz="1800" kern="1200" dirty="0">
                          <a:solidFill>
                            <a:schemeClr val="dk1"/>
                          </a:solidFill>
                          <a:effectLst/>
                          <a:latin typeface="+mn-lt"/>
                          <a:ea typeface="+mn-ea"/>
                          <a:cs typeface="+mn-cs"/>
                        </a:rPr>
                        <a:t>“optimization of subsequent cell switch” by </a:t>
                      </a:r>
                      <a:r>
                        <a:rPr lang="en-US" sz="1800" b="1" kern="1200" dirty="0">
                          <a:solidFill>
                            <a:schemeClr val="dk1"/>
                          </a:solidFill>
                          <a:effectLst/>
                          <a:latin typeface="+mn-lt"/>
                          <a:ea typeface="+mn-ea"/>
                          <a:cs typeface="+mn-cs"/>
                        </a:rPr>
                        <a:t>configuring the right set of cells</a:t>
                      </a:r>
                      <a:r>
                        <a:rPr lang="en-US" sz="1800" kern="1200" dirty="0">
                          <a:solidFill>
                            <a:schemeClr val="dk1"/>
                          </a:solidFill>
                          <a:effectLst/>
                          <a:latin typeface="+mn-lt"/>
                          <a:ea typeface="+mn-ea"/>
                          <a:cs typeface="+mn-cs"/>
                        </a:rPr>
                        <a:t>, that the UE may subsequently switch to would reduce the need for reconfiguration</a:t>
                      </a:r>
                      <a:endParaRPr lang="en-US" sz="1600" kern="1200" dirty="0">
                        <a:solidFill>
                          <a:schemeClr val="dk1"/>
                        </a:solidFill>
                        <a:latin typeface="+mn-lt"/>
                        <a:ea typeface="+mn-ea"/>
                        <a:cs typeface="+mn-cs"/>
                      </a:endParaRPr>
                    </a:p>
                  </a:txBody>
                  <a:tcPr/>
                </a:tc>
                <a:extLst>
                  <a:ext uri="{0D108BD9-81ED-4DB2-BD59-A6C34878D82A}">
                    <a16:rowId xmlns:a16="http://schemas.microsoft.com/office/drawing/2014/main" val="254355358"/>
                  </a:ext>
                </a:extLst>
              </a:tr>
              <a:tr h="825770">
                <a:tc>
                  <a:txBody>
                    <a:bodyPr/>
                    <a:lstStyle/>
                    <a:p>
                      <a:pPr algn="ctr"/>
                      <a:r>
                        <a:rPr lang="en-US" b="1" dirty="0"/>
                        <a:t>Proposal </a:t>
                      </a:r>
                    </a:p>
                  </a:txBody>
                  <a:tcPr/>
                </a:tc>
                <a:tc gridSpan="3">
                  <a:txBody>
                    <a:bodyPr/>
                    <a:lstStyle/>
                    <a:p>
                      <a:r>
                        <a:rPr lang="en-US" b="1" dirty="0"/>
                        <a:t>Study and enhance intra and inter </a:t>
                      </a:r>
                      <a:r>
                        <a:rPr lang="en-US" b="1" dirty="0" err="1"/>
                        <a:t>gNB</a:t>
                      </a:r>
                      <a:r>
                        <a:rPr lang="en-US" b="1" dirty="0"/>
                        <a:t> LTM (including conditional </a:t>
                      </a:r>
                      <a:r>
                        <a:rPr lang="en-US" sz="1800" b="1" kern="1200" dirty="0">
                          <a:solidFill>
                            <a:schemeClr val="dk1"/>
                          </a:solidFill>
                          <a:latin typeface="+mn-lt"/>
                          <a:ea typeface="+mn-ea"/>
                          <a:cs typeface="+mn-cs"/>
                        </a:rPr>
                        <a:t>LTM) using AI/ML for both split and non-split </a:t>
                      </a:r>
                      <a:r>
                        <a:rPr lang="en-US" sz="1800" b="1" kern="1200" dirty="0" err="1">
                          <a:solidFill>
                            <a:schemeClr val="dk1"/>
                          </a:solidFill>
                          <a:latin typeface="+mn-lt"/>
                          <a:ea typeface="+mn-ea"/>
                          <a:cs typeface="+mn-cs"/>
                        </a:rPr>
                        <a:t>gNB</a:t>
                      </a:r>
                      <a:r>
                        <a:rPr lang="en-US" sz="1800" b="1" kern="1200" dirty="0">
                          <a:solidFill>
                            <a:schemeClr val="dk1"/>
                          </a:solidFill>
                          <a:latin typeface="+mn-lt"/>
                          <a:ea typeface="+mn-ea"/>
                          <a:cs typeface="+mn-cs"/>
                        </a:rPr>
                        <a:t> Architecture to improve signaling efficiency and improve LTM performance.</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310951"/>
                  </a:ext>
                </a:extLst>
              </a:tr>
            </a:tbl>
          </a:graphicData>
        </a:graphic>
      </p:graphicFrame>
      <p:sp>
        <p:nvSpPr>
          <p:cNvPr id="3" name="Title 1">
            <a:extLst>
              <a:ext uri="{FF2B5EF4-FFF2-40B4-BE49-F238E27FC236}">
                <a16:creationId xmlns:a16="http://schemas.microsoft.com/office/drawing/2014/main" id="{C9225750-4AC5-0F11-4385-701C509D605A}"/>
              </a:ext>
            </a:extLst>
          </p:cNvPr>
          <p:cNvSpPr txBox="1">
            <a:spLocks/>
          </p:cNvSpPr>
          <p:nvPr/>
        </p:nvSpPr>
        <p:spPr>
          <a:xfrm>
            <a:off x="269946" y="131088"/>
            <a:ext cx="7944022"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kern="2000" spc="-50" dirty="0">
                <a:solidFill>
                  <a:schemeClr val="tx2"/>
                </a:solidFill>
              </a:rPr>
              <a:t>New Use Case – AI/ML based LTM</a:t>
            </a:r>
          </a:p>
        </p:txBody>
      </p:sp>
    </p:spTree>
    <p:extLst>
      <p:ext uri="{BB962C8B-B14F-4D97-AF65-F5344CB8AC3E}">
        <p14:creationId xmlns:p14="http://schemas.microsoft.com/office/powerpoint/2010/main" val="20956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E6DD5-34BD-9101-040C-F3DCF7288374}"/>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5DFCD5F-BC50-D545-6910-7E21CA4A9E93}"/>
              </a:ext>
            </a:extLst>
          </p:cNvPr>
          <p:cNvGraphicFramePr>
            <a:graphicFrameLocks noGrp="1"/>
          </p:cNvGraphicFramePr>
          <p:nvPr>
            <p:extLst>
              <p:ext uri="{D42A27DB-BD31-4B8C-83A1-F6EECF244321}">
                <p14:modId xmlns:p14="http://schemas.microsoft.com/office/powerpoint/2010/main" val="1954505951"/>
              </p:ext>
            </p:extLst>
          </p:nvPr>
        </p:nvGraphicFramePr>
        <p:xfrm>
          <a:off x="661821" y="1218919"/>
          <a:ext cx="10868358" cy="5561280"/>
        </p:xfrm>
        <a:graphic>
          <a:graphicData uri="http://schemas.openxmlformats.org/drawingml/2006/table">
            <a:tbl>
              <a:tblPr firstRow="1" bandRow="1">
                <a:tableStyleId>{5C22544A-7EE6-4342-B048-85BDC9FD1C3A}</a:tableStyleId>
              </a:tblPr>
              <a:tblGrid>
                <a:gridCol w="1801492">
                  <a:extLst>
                    <a:ext uri="{9D8B030D-6E8A-4147-A177-3AD203B41FA5}">
                      <a16:colId xmlns:a16="http://schemas.microsoft.com/office/drawing/2014/main" val="3665726187"/>
                    </a:ext>
                  </a:extLst>
                </a:gridCol>
                <a:gridCol w="2330166">
                  <a:extLst>
                    <a:ext uri="{9D8B030D-6E8A-4147-A177-3AD203B41FA5}">
                      <a16:colId xmlns:a16="http://schemas.microsoft.com/office/drawing/2014/main" val="1904116754"/>
                    </a:ext>
                  </a:extLst>
                </a:gridCol>
                <a:gridCol w="2463281">
                  <a:extLst>
                    <a:ext uri="{9D8B030D-6E8A-4147-A177-3AD203B41FA5}">
                      <a16:colId xmlns:a16="http://schemas.microsoft.com/office/drawing/2014/main" val="1961316230"/>
                    </a:ext>
                  </a:extLst>
                </a:gridCol>
                <a:gridCol w="2295331">
                  <a:extLst>
                    <a:ext uri="{9D8B030D-6E8A-4147-A177-3AD203B41FA5}">
                      <a16:colId xmlns:a16="http://schemas.microsoft.com/office/drawing/2014/main" val="2975057512"/>
                    </a:ext>
                  </a:extLst>
                </a:gridCol>
                <a:gridCol w="1978088">
                  <a:extLst>
                    <a:ext uri="{9D8B030D-6E8A-4147-A177-3AD203B41FA5}">
                      <a16:colId xmlns:a16="http://schemas.microsoft.com/office/drawing/2014/main" val="1763500399"/>
                    </a:ext>
                  </a:extLst>
                </a:gridCol>
              </a:tblGrid>
              <a:tr h="544567">
                <a:tc>
                  <a:txBody>
                    <a:bodyPr/>
                    <a:lstStyle/>
                    <a:p>
                      <a:pPr algn="ctr"/>
                      <a:r>
                        <a:rPr lang="en-US" dirty="0"/>
                        <a:t>Objective</a:t>
                      </a:r>
                    </a:p>
                  </a:txBody>
                  <a:tcPr/>
                </a:tc>
                <a:tc gridSpan="4">
                  <a:txBody>
                    <a:bodyPr/>
                    <a:lstStyle/>
                    <a:p>
                      <a:r>
                        <a:rPr lang="en-US" dirty="0"/>
                        <a:t>To enhance and optimize Network Energy Savings with AI/ML</a:t>
                      </a: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33834561"/>
                  </a:ext>
                </a:extLst>
              </a:tr>
              <a:tr h="2368667">
                <a:tc>
                  <a:txBody>
                    <a:bodyPr/>
                    <a:lstStyle/>
                    <a:p>
                      <a:pPr algn="ctr"/>
                      <a:r>
                        <a:rPr lang="en-US" dirty="0"/>
                        <a:t>Motivation</a:t>
                      </a:r>
                    </a:p>
                  </a:txBody>
                  <a:tcPr/>
                </a:tc>
                <a:tc>
                  <a:txBody>
                    <a:bodyPr/>
                    <a:lstStyle/>
                    <a:p>
                      <a:pPr marL="0" indent="0">
                        <a:buFont typeface="Arial" panose="020B0604020202020204" pitchFamily="34" charset="0"/>
                        <a:buNone/>
                      </a:pPr>
                      <a:r>
                        <a:rPr lang="en-US" dirty="0">
                          <a:solidFill>
                            <a:schemeClr val="accent1"/>
                          </a:solidFill>
                        </a:rPr>
                        <a:t>Cell/beam (de)Activation</a:t>
                      </a:r>
                    </a:p>
                    <a:p>
                      <a:pPr marL="0" indent="0">
                        <a:buFont typeface="Arial" panose="020B0604020202020204" pitchFamily="34" charset="0"/>
                        <a:buNone/>
                      </a:pPr>
                      <a:endParaRPr lang="en-US" dirty="0">
                        <a:solidFill>
                          <a:schemeClr val="accent1"/>
                        </a:solidFill>
                      </a:endParaRPr>
                    </a:p>
                    <a:p>
                      <a:pPr marL="0" indent="0">
                        <a:buFont typeface="Arial" panose="020B0604020202020204" pitchFamily="34" charset="0"/>
                        <a:buNone/>
                      </a:pPr>
                      <a:r>
                        <a:rPr lang="en-US" sz="1600" dirty="0">
                          <a:solidFill>
                            <a:schemeClr val="tx1"/>
                          </a:solidFill>
                        </a:rPr>
                        <a:t>AI/ML based </a:t>
                      </a:r>
                      <a:r>
                        <a:rPr lang="en-US" sz="1600" b="1" u="sng" dirty="0">
                          <a:solidFill>
                            <a:schemeClr val="tx1"/>
                          </a:solidFill>
                        </a:rPr>
                        <a:t>prediction of Cell and beam (de)activation </a:t>
                      </a:r>
                      <a:r>
                        <a:rPr lang="en-US" sz="1600" dirty="0">
                          <a:solidFill>
                            <a:schemeClr val="tx1"/>
                          </a:solidFill>
                        </a:rPr>
                        <a:t>based on Resource status, mobility patterns </a:t>
                      </a:r>
                      <a:r>
                        <a:rPr lang="en-US" sz="1600" dirty="0" err="1">
                          <a:solidFill>
                            <a:schemeClr val="tx1"/>
                          </a:solidFill>
                        </a:rPr>
                        <a:t>etc</a:t>
                      </a:r>
                      <a:r>
                        <a:rPr lang="en-US" sz="1600" dirty="0">
                          <a:solidFill>
                            <a:schemeClr val="tx1"/>
                          </a:solidFill>
                        </a:rPr>
                        <a:t> and transfer of prediction over </a:t>
                      </a:r>
                      <a:r>
                        <a:rPr lang="en-US" sz="1600" dirty="0" err="1">
                          <a:solidFill>
                            <a:schemeClr val="tx1"/>
                          </a:solidFill>
                        </a:rPr>
                        <a:t>Xn</a:t>
                      </a:r>
                      <a:r>
                        <a:rPr lang="en-US" sz="1600" dirty="0">
                          <a:solidFill>
                            <a:schemeClr val="tx1"/>
                          </a:solidFill>
                        </a:rPr>
                        <a:t> and F1 interface for future RRM decisions like load balancing, mobility etc.</a:t>
                      </a:r>
                    </a:p>
                    <a:p>
                      <a:pPr marL="0" indent="0">
                        <a:buFont typeface="Arial" panose="020B0604020202020204" pitchFamily="34" charset="0"/>
                        <a:buNone/>
                      </a:pPr>
                      <a:endParaRPr lang="en-US" sz="16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accent1"/>
                          </a:solidFill>
                        </a:rPr>
                        <a:t>Cell DTX/DRX</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AI/ML based </a:t>
                      </a:r>
                      <a:r>
                        <a:rPr lang="en-US" sz="1600" b="1" u="sng" dirty="0"/>
                        <a:t>prediction of Cell DTX/DRX (de)activation</a:t>
                      </a:r>
                      <a:r>
                        <a:rPr lang="en-US" sz="1600" dirty="0"/>
                        <a:t> based on resource status of the cell, energy consumption </a:t>
                      </a:r>
                      <a:r>
                        <a:rPr lang="en-US" sz="1600" dirty="0" err="1"/>
                        <a:t>etc</a:t>
                      </a:r>
                      <a:r>
                        <a:rPr lang="en-US" sz="1600" dirty="0"/>
                        <a:t> and transfer of prediction over </a:t>
                      </a:r>
                      <a:r>
                        <a:rPr lang="en-US" sz="1600" dirty="0" err="1"/>
                        <a:t>Xn</a:t>
                      </a:r>
                      <a:r>
                        <a:rPr lang="en-US" sz="1600" dirty="0"/>
                        <a:t> and F1 interface for </a:t>
                      </a:r>
                      <a:r>
                        <a:rPr lang="en-US" sz="1600" dirty="0">
                          <a:solidFill>
                            <a:schemeClr val="tx1"/>
                          </a:solidFill>
                        </a:rPr>
                        <a:t>future RRM decisions like load balancing, mobility etc</a:t>
                      </a:r>
                      <a:r>
                        <a:rPr lang="en-US" sz="1800" dirty="0">
                          <a:solidFill>
                            <a:schemeClr val="tx1"/>
                          </a:solidFill>
                        </a:rPr>
                        <a:t>.</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accent1"/>
                          </a:solidFill>
                        </a:rPr>
                        <a:t>NES handovers</a:t>
                      </a:r>
                    </a:p>
                    <a:p>
                      <a:endParaRPr lang="en-US" dirty="0"/>
                    </a:p>
                    <a:p>
                      <a:r>
                        <a:rPr lang="en-US" sz="1600" dirty="0"/>
                        <a:t>AI/ML based </a:t>
                      </a:r>
                      <a:r>
                        <a:rPr lang="en-US" sz="1600" b="1" u="sng" dirty="0"/>
                        <a:t>prediction of NES CHO trigger </a:t>
                      </a:r>
                      <a:r>
                        <a:rPr lang="en-US" sz="1600" dirty="0"/>
                        <a:t>based on resource status, energy consumption </a:t>
                      </a:r>
                      <a:r>
                        <a:rPr lang="en-US" sz="1600" dirty="0" err="1"/>
                        <a:t>etc</a:t>
                      </a:r>
                      <a:r>
                        <a:rPr lang="en-US" sz="1600" dirty="0"/>
                        <a:t> and transfer of prediction over </a:t>
                      </a:r>
                      <a:r>
                        <a:rPr lang="en-US" sz="1600" dirty="0" err="1"/>
                        <a:t>Xn</a:t>
                      </a:r>
                      <a:r>
                        <a:rPr lang="en-US" sz="1600" dirty="0"/>
                        <a:t> and F1 interface to reduce CHO resource reservation and  signaling overhead.</a:t>
                      </a:r>
                    </a:p>
                  </a:txBody>
                  <a:tcPr/>
                </a:tc>
                <a:tc>
                  <a:txBody>
                    <a:bodyPr/>
                    <a:lstStyle/>
                    <a:p>
                      <a:r>
                        <a:rPr lang="en-US" dirty="0">
                          <a:solidFill>
                            <a:schemeClr val="accent1"/>
                          </a:solidFill>
                        </a:rPr>
                        <a:t>OD-SSB, OD-SIB1</a:t>
                      </a:r>
                    </a:p>
                    <a:p>
                      <a:endParaRPr lang="en-US" dirty="0"/>
                    </a:p>
                    <a:p>
                      <a:r>
                        <a:rPr lang="en-US" sz="1600" dirty="0"/>
                        <a:t>AI/ML based </a:t>
                      </a:r>
                      <a:r>
                        <a:rPr lang="en-US" sz="1600" b="1" u="sng" dirty="0"/>
                        <a:t>prediction of duration a cell operates in OD-SIB1 and OD-SSB mode </a:t>
                      </a:r>
                      <a:r>
                        <a:rPr lang="en-US" sz="1600" dirty="0"/>
                        <a:t>and transfer of the prediction over </a:t>
                      </a:r>
                      <a:r>
                        <a:rPr lang="en-US" sz="1600" dirty="0" err="1"/>
                        <a:t>Xn</a:t>
                      </a:r>
                      <a:r>
                        <a:rPr lang="en-US" sz="1600" dirty="0"/>
                        <a:t> and F1 interface to reduce signaling overhead and to enhance future RRM decisions on Mobility, CA </a:t>
                      </a:r>
                      <a:r>
                        <a:rPr lang="en-US" sz="1600" dirty="0" err="1"/>
                        <a:t>etc</a:t>
                      </a:r>
                      <a:endParaRPr lang="en-US" sz="1600" dirty="0"/>
                    </a:p>
                  </a:txBody>
                  <a:tcPr/>
                </a:tc>
                <a:extLst>
                  <a:ext uri="{0D108BD9-81ED-4DB2-BD59-A6C34878D82A}">
                    <a16:rowId xmlns:a16="http://schemas.microsoft.com/office/drawing/2014/main" val="254355358"/>
                  </a:ext>
                </a:extLst>
              </a:tr>
              <a:tr h="962873">
                <a:tc>
                  <a:txBody>
                    <a:bodyPr/>
                    <a:lstStyle/>
                    <a:p>
                      <a:pPr algn="ctr"/>
                      <a:r>
                        <a:rPr lang="en-US" b="1" dirty="0"/>
                        <a:t>Proposal </a:t>
                      </a:r>
                    </a:p>
                  </a:txBody>
                  <a:tcPr/>
                </a:tc>
                <a:tc gridSpan="4">
                  <a:txBody>
                    <a:bodyPr/>
                    <a:lstStyle/>
                    <a:p>
                      <a:r>
                        <a:rPr lang="en-US" b="1" dirty="0"/>
                        <a:t>a) Study and enhance AI/ML based Network Energy Savings for both split and non-split </a:t>
                      </a:r>
                      <a:r>
                        <a:rPr lang="en-US" b="1" dirty="0" err="1"/>
                        <a:t>gNB</a:t>
                      </a:r>
                      <a:r>
                        <a:rPr lang="en-US" b="1" dirty="0"/>
                        <a:t>. </a:t>
                      </a:r>
                    </a:p>
                    <a:p>
                      <a:r>
                        <a:rPr lang="en-US" sz="1800" b="1" kern="1200" dirty="0">
                          <a:solidFill>
                            <a:schemeClr val="dk1"/>
                          </a:solidFill>
                          <a:latin typeface="+mn-lt"/>
                          <a:ea typeface="+mn-ea"/>
                          <a:cs typeface="+mn-cs"/>
                        </a:rPr>
                        <a:t>b) Do not consider leftover R19 energy prediction discussion in R20</a:t>
                      </a: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310951"/>
                  </a:ext>
                </a:extLst>
              </a:tr>
            </a:tbl>
          </a:graphicData>
        </a:graphic>
      </p:graphicFrame>
      <p:sp>
        <p:nvSpPr>
          <p:cNvPr id="3" name="Title 1">
            <a:extLst>
              <a:ext uri="{FF2B5EF4-FFF2-40B4-BE49-F238E27FC236}">
                <a16:creationId xmlns:a16="http://schemas.microsoft.com/office/drawing/2014/main" id="{02626D37-267C-1D65-85E9-65E3648F3F0F}"/>
              </a:ext>
            </a:extLst>
          </p:cNvPr>
          <p:cNvSpPr txBox="1">
            <a:spLocks/>
          </p:cNvSpPr>
          <p:nvPr/>
        </p:nvSpPr>
        <p:spPr>
          <a:xfrm>
            <a:off x="692270" y="605234"/>
            <a:ext cx="10515600"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2000" cap="none" spc="-50" normalizeH="0" baseline="0" noProof="0" dirty="0">
                <a:ln>
                  <a:noFill/>
                </a:ln>
                <a:solidFill>
                  <a:srgbClr val="020B3F"/>
                </a:solidFill>
                <a:effectLst/>
                <a:uLnTx/>
                <a:uFillTx/>
                <a:latin typeface="Aptos Display" panose="02110004020202020204"/>
                <a:ea typeface="+mj-ea"/>
                <a:cs typeface="+mj-cs"/>
              </a:rPr>
              <a:t>Enhancement – AI/ML based Network Energy Savings</a:t>
            </a:r>
          </a:p>
        </p:txBody>
      </p:sp>
    </p:spTree>
    <p:extLst>
      <p:ext uri="{BB962C8B-B14F-4D97-AF65-F5344CB8AC3E}">
        <p14:creationId xmlns:p14="http://schemas.microsoft.com/office/powerpoint/2010/main" val="326385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3540B-8C2E-5EB9-7329-1E7F1FAD078A}"/>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67B1104-1345-5C97-B5F3-6C23F445391F}"/>
              </a:ext>
            </a:extLst>
          </p:cNvPr>
          <p:cNvSpPr txBox="1">
            <a:spLocks/>
          </p:cNvSpPr>
          <p:nvPr/>
        </p:nvSpPr>
        <p:spPr>
          <a:xfrm>
            <a:off x="340577" y="323287"/>
            <a:ext cx="3996961"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2000" cap="none" spc="-50" normalizeH="0" baseline="0" noProof="0" dirty="0">
                <a:ln>
                  <a:noFill/>
                </a:ln>
                <a:solidFill>
                  <a:srgbClr val="020B3F"/>
                </a:solidFill>
                <a:effectLst/>
                <a:uLnTx/>
                <a:uFillTx/>
                <a:latin typeface="Aptos Display" panose="02110004020202020204"/>
                <a:ea typeface="+mj-ea"/>
                <a:cs typeface="+mj-cs"/>
              </a:rPr>
              <a:t>Summary Proposals</a:t>
            </a:r>
          </a:p>
        </p:txBody>
      </p:sp>
      <p:sp>
        <p:nvSpPr>
          <p:cNvPr id="5" name="TextBox 4">
            <a:extLst>
              <a:ext uri="{FF2B5EF4-FFF2-40B4-BE49-F238E27FC236}">
                <a16:creationId xmlns:a16="http://schemas.microsoft.com/office/drawing/2014/main" id="{EBD9CCE2-C002-8002-06A6-D83A8B8F2B03}"/>
              </a:ext>
            </a:extLst>
          </p:cNvPr>
          <p:cNvSpPr txBox="1"/>
          <p:nvPr/>
        </p:nvSpPr>
        <p:spPr>
          <a:xfrm>
            <a:off x="340577" y="779714"/>
            <a:ext cx="11535508" cy="6186309"/>
          </a:xfrm>
          <a:prstGeom prst="rect">
            <a:avLst/>
          </a:prstGeom>
          <a:noFill/>
        </p:spPr>
        <p:txBody>
          <a:bodyPr wrap="square">
            <a:spAutoFit/>
          </a:bodyPr>
          <a:lstStyle/>
          <a:p>
            <a:endParaRPr lang="en-US" b="1" dirty="0"/>
          </a:p>
          <a:p>
            <a:r>
              <a:rPr lang="en-US" b="1" dirty="0"/>
              <a:t>Mobility Use Case :</a:t>
            </a:r>
          </a:p>
          <a:p>
            <a:endParaRPr lang="en-US" dirty="0">
              <a:solidFill>
                <a:schemeClr val="tx2">
                  <a:lumMod val="50000"/>
                  <a:lumOff val="50000"/>
                </a:schemeClr>
              </a:solidFill>
            </a:endParaRPr>
          </a:p>
          <a:p>
            <a:pPr marL="285750" indent="-285750">
              <a:buFont typeface="Arial" panose="020B0604020202020204" pitchFamily="34" charset="0"/>
              <a:buChar char="•"/>
            </a:pPr>
            <a:r>
              <a:rPr lang="en-US" dirty="0">
                <a:solidFill>
                  <a:schemeClr val="tx2">
                    <a:lumMod val="50000"/>
                    <a:lumOff val="50000"/>
                  </a:schemeClr>
                </a:solidFill>
              </a:rPr>
              <a:t>Proposal 1: Study NG-RAN AI/ML based intra and inter </a:t>
            </a:r>
            <a:r>
              <a:rPr lang="en-US" dirty="0" err="1">
                <a:solidFill>
                  <a:schemeClr val="tx2">
                    <a:lumMod val="50000"/>
                    <a:lumOff val="50000"/>
                  </a:schemeClr>
                </a:solidFill>
              </a:rPr>
              <a:t>gNB</a:t>
            </a:r>
            <a:r>
              <a:rPr lang="en-US" dirty="0">
                <a:solidFill>
                  <a:schemeClr val="tx2">
                    <a:lumMod val="50000"/>
                    <a:lumOff val="50000"/>
                  </a:schemeClr>
                </a:solidFill>
              </a:rPr>
              <a:t> LTM (including conditional LTM) for both split and non-split </a:t>
            </a:r>
            <a:r>
              <a:rPr lang="en-US" dirty="0" err="1">
                <a:solidFill>
                  <a:schemeClr val="tx2">
                    <a:lumMod val="50000"/>
                    <a:lumOff val="50000"/>
                  </a:schemeClr>
                </a:solidFill>
              </a:rPr>
              <a:t>gNB</a:t>
            </a:r>
            <a:r>
              <a:rPr lang="en-US" dirty="0">
                <a:solidFill>
                  <a:schemeClr val="tx2">
                    <a:lumMod val="50000"/>
                    <a:lumOff val="50000"/>
                  </a:schemeClr>
                </a:solidFill>
              </a:rPr>
              <a:t> Architecture to minimize signaling overhead and improve performance</a:t>
            </a:r>
          </a:p>
          <a:p>
            <a:pPr marL="742950" lvl="1" indent="-285750">
              <a:buFont typeface="Aptos" panose="020B0004020202020204" pitchFamily="34" charset="0"/>
              <a:buChar char="−"/>
            </a:pPr>
            <a:r>
              <a:rPr lang="en-US" dirty="0">
                <a:solidFill>
                  <a:schemeClr val="tx2">
                    <a:lumMod val="50000"/>
                    <a:lumOff val="50000"/>
                  </a:schemeClr>
                </a:solidFill>
              </a:rPr>
              <a:t>Candidate Cell selection and Radio Resource Reservation in candidate cells (i.e., RACH and CG Resources)</a:t>
            </a:r>
          </a:p>
          <a:p>
            <a:pPr marL="742950" lvl="1" indent="-285750">
              <a:buFont typeface="Aptos" panose="020B0004020202020204" pitchFamily="34" charset="0"/>
              <a:buChar char="−"/>
            </a:pPr>
            <a:r>
              <a:rPr lang="en-US" dirty="0">
                <a:solidFill>
                  <a:schemeClr val="tx2">
                    <a:lumMod val="50000"/>
                    <a:lumOff val="50000"/>
                  </a:schemeClr>
                </a:solidFill>
              </a:rPr>
              <a:t>Early Sync, SP-CSI-RS Resource (de)-activation, cell switch</a:t>
            </a:r>
          </a:p>
          <a:p>
            <a:pPr marL="742950" lvl="1" indent="-285750">
              <a:buFont typeface="Aptos" panose="020B0004020202020204" pitchFamily="34" charset="0"/>
              <a:buChar char="−"/>
            </a:pPr>
            <a:r>
              <a:rPr lang="en-US" dirty="0">
                <a:solidFill>
                  <a:schemeClr val="tx2">
                    <a:lumMod val="50000"/>
                    <a:lumOff val="50000"/>
                  </a:schemeClr>
                </a:solidFill>
              </a:rPr>
              <a:t>Minimization of candidate cell re-configuration based on validity and optimized subsequent cell switch(s).</a:t>
            </a:r>
          </a:p>
          <a:p>
            <a:pPr marL="285750" indent="-285750">
              <a:buFont typeface="Arial" panose="020B0604020202020204" pitchFamily="34" charset="0"/>
              <a:buChar char="•"/>
            </a:pPr>
            <a:r>
              <a:rPr lang="en-US" dirty="0">
                <a:solidFill>
                  <a:schemeClr val="tx2">
                    <a:lumMod val="50000"/>
                    <a:lumOff val="50000"/>
                  </a:schemeClr>
                </a:solidFill>
              </a:rPr>
              <a:t>Note: There is no overlap with RAN2 led AI/ML Mobility WI</a:t>
            </a:r>
          </a:p>
          <a:p>
            <a:endParaRPr lang="en-US" b="1" dirty="0"/>
          </a:p>
          <a:p>
            <a:r>
              <a:rPr lang="en-US" b="1" dirty="0"/>
              <a:t>NES Use Case:</a:t>
            </a:r>
          </a:p>
          <a:p>
            <a:endParaRPr lang="en-US" dirty="0">
              <a:solidFill>
                <a:schemeClr val="tx2">
                  <a:lumMod val="50000"/>
                  <a:lumOff val="50000"/>
                </a:schemeClr>
              </a:solidFill>
            </a:endParaRPr>
          </a:p>
          <a:p>
            <a:pPr marL="285750" indent="-285750">
              <a:buFont typeface="Arial" panose="020B0604020202020204" pitchFamily="34" charset="0"/>
              <a:buChar char="•"/>
            </a:pPr>
            <a:r>
              <a:rPr lang="en-US" dirty="0">
                <a:solidFill>
                  <a:schemeClr val="tx2">
                    <a:lumMod val="50000"/>
                    <a:lumOff val="50000"/>
                  </a:schemeClr>
                </a:solidFill>
              </a:rPr>
              <a:t>Proposal 2a: Study and enhance AI/ML based Network Energy Savings for both split and non-split </a:t>
            </a:r>
            <a:r>
              <a:rPr lang="en-US" dirty="0" err="1">
                <a:solidFill>
                  <a:schemeClr val="tx2">
                    <a:lumMod val="50000"/>
                    <a:lumOff val="50000"/>
                  </a:schemeClr>
                </a:solidFill>
              </a:rPr>
              <a:t>gNB</a:t>
            </a:r>
            <a:endParaRPr lang="en-US" dirty="0">
              <a:solidFill>
                <a:schemeClr val="tx2">
                  <a:lumMod val="50000"/>
                  <a:lumOff val="50000"/>
                </a:schemeClr>
              </a:solidFill>
            </a:endParaRPr>
          </a:p>
          <a:p>
            <a:pPr marL="742950" lvl="1" indent="-285750">
              <a:buFont typeface="Aptos" panose="020B0004020202020204" pitchFamily="34" charset="0"/>
              <a:buChar char="−"/>
            </a:pPr>
            <a:r>
              <a:rPr lang="en-US" dirty="0">
                <a:solidFill>
                  <a:schemeClr val="tx2">
                    <a:lumMod val="50000"/>
                    <a:lumOff val="50000"/>
                  </a:schemeClr>
                </a:solidFill>
              </a:rPr>
              <a:t>Cell/beam (de)Activation, Cell DTX/DRX, NES handovers, OD-SSB and OD-SIB1 scenarios</a:t>
            </a:r>
          </a:p>
          <a:p>
            <a:pPr marL="285750" indent="-285750">
              <a:buFont typeface="Arial" panose="020B0604020202020204" pitchFamily="34" charset="0"/>
              <a:buChar char="•"/>
            </a:pPr>
            <a:endParaRPr lang="en-US" dirty="0">
              <a:solidFill>
                <a:schemeClr val="accent1"/>
              </a:solidFill>
            </a:endParaRPr>
          </a:p>
          <a:p>
            <a:pPr marL="285750" indent="-285750">
              <a:buFont typeface="Arial" panose="020B0604020202020204" pitchFamily="34" charset="0"/>
              <a:buChar char="•"/>
            </a:pPr>
            <a:r>
              <a:rPr lang="en-US" dirty="0">
                <a:solidFill>
                  <a:srgbClr val="FF0000"/>
                </a:solidFill>
              </a:rPr>
              <a:t>Proposal 2b: Do not consider leftover R19 energy prediction with fine granularity discussion in R20</a:t>
            </a:r>
          </a:p>
          <a:p>
            <a:r>
              <a:rPr lang="en-US" dirty="0">
                <a:solidFill>
                  <a:schemeClr val="tx2">
                    <a:lumMod val="50000"/>
                    <a:lumOff val="50000"/>
                  </a:schemeClr>
                </a:solidFill>
              </a:rPr>
              <a:t> </a:t>
            </a:r>
          </a:p>
          <a:p>
            <a:r>
              <a:rPr lang="en-US" sz="1800" b="1" dirty="0" err="1"/>
              <a:t>QoE</a:t>
            </a:r>
            <a:r>
              <a:rPr lang="en-US" sz="1800" b="1" dirty="0"/>
              <a:t> Use Case: </a:t>
            </a:r>
          </a:p>
          <a:p>
            <a:endParaRPr lang="en-US" sz="1800" dirty="0">
              <a:solidFill>
                <a:schemeClr val="accent1"/>
              </a:solidFill>
            </a:endParaRPr>
          </a:p>
          <a:p>
            <a:pPr marL="285750" indent="-285750">
              <a:buFont typeface="Arial" panose="020B0604020202020204" pitchFamily="34" charset="0"/>
              <a:buChar char="•"/>
            </a:pPr>
            <a:r>
              <a:rPr lang="en-US" dirty="0">
                <a:solidFill>
                  <a:srgbClr val="FF0000"/>
                </a:solidFill>
              </a:rPr>
              <a:t>Proposal 3: Do not consider AI/ML based </a:t>
            </a:r>
            <a:r>
              <a:rPr lang="en-US" dirty="0" err="1">
                <a:solidFill>
                  <a:srgbClr val="FF0000"/>
                </a:solidFill>
              </a:rPr>
              <a:t>QoE</a:t>
            </a:r>
            <a:r>
              <a:rPr lang="en-US" dirty="0">
                <a:solidFill>
                  <a:srgbClr val="FF0000"/>
                </a:solidFill>
              </a:rPr>
              <a:t> for Rel 20, as there are no large scale commercial deployments of NR </a:t>
            </a:r>
            <a:r>
              <a:rPr lang="en-US" dirty="0" err="1">
                <a:solidFill>
                  <a:srgbClr val="FF0000"/>
                </a:solidFill>
              </a:rPr>
              <a:t>QoE</a:t>
            </a:r>
            <a:endParaRPr lang="en-US" dirty="0">
              <a:solidFill>
                <a:srgbClr val="FF0000"/>
              </a:solidFill>
            </a:endParaRPr>
          </a:p>
          <a:p>
            <a:endParaRPr lang="en-US" sz="1800" b="1" kern="1200" dirty="0">
              <a:solidFill>
                <a:schemeClr val="dk1"/>
              </a:solidFill>
              <a:latin typeface="+mn-lt"/>
              <a:ea typeface="+mn-ea"/>
              <a:cs typeface="+mn-cs"/>
            </a:endParaRPr>
          </a:p>
        </p:txBody>
      </p:sp>
    </p:spTree>
    <p:extLst>
      <p:ext uri="{BB962C8B-B14F-4D97-AF65-F5344CB8AC3E}">
        <p14:creationId xmlns:p14="http://schemas.microsoft.com/office/powerpoint/2010/main" val="178892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D8C63D-D057-408A-86CF-BECF5DCDB5CF}">
  <ds:schemaRefs>
    <ds:schemaRef ds:uri="http://schemas.microsoft.com/sharepoint/v3/contenttype/forms"/>
  </ds:schemaRefs>
</ds:datastoreItem>
</file>

<file path=customXml/itemProps2.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3.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12793</TotalTime>
  <Words>1002</Words>
  <Application>Microsoft Office PowerPoint</Application>
  <PresentationFormat>Widescreen</PresentationFormat>
  <Paragraphs>100</Paragraphs>
  <Slides>6</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Rel-20 NG-RAN AI/ML Enhancements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 Kadiri</cp:lastModifiedBy>
  <cp:revision>22</cp:revision>
  <dcterms:created xsi:type="dcterms:W3CDTF">2024-11-27T02:07:07Z</dcterms:created>
  <dcterms:modified xsi:type="dcterms:W3CDTF">2025-06-01T19:18:09Z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y fmtid="{D5CDD505-2E9C-101B-9397-08002B2CF9AE}" pid="14" name="_NewReviewCycle">
    <vt:lpwstr/>
  </property>
</Properties>
</file>