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9"/>
  </p:notesMasterIdLst>
  <p:sldIdLst>
    <p:sldId id="259" r:id="rId3"/>
    <p:sldId id="1300" r:id="rId4"/>
    <p:sldId id="1303" r:id="rId5"/>
    <p:sldId id="1302" r:id="rId6"/>
    <p:sldId id="1301" r:id="rId7"/>
    <p:sldId id="274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E68DEB-C713-43CE-B762-223A851BDA74}" v="119" dt="2025-05-26T10:51:05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5363" autoAdjust="0"/>
  </p:normalViewPr>
  <p:slideViewPr>
    <p:cSldViewPr snapToGrid="0">
      <p:cViewPr varScale="1">
        <p:scale>
          <a:sx n="84" d="100"/>
          <a:sy n="84" d="100"/>
        </p:scale>
        <p:origin x="101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B1E68DEB-C713-43CE-B762-223A851BDA74}"/>
    <pc:docChg chg="undo custSel addSld delSld modSld">
      <pc:chgData name="鈴木 泰樹" userId="66397c3e-6de1-45eb-a7ed-a87583d7df17" providerId="ADAL" clId="{B1E68DEB-C713-43CE-B762-223A851BDA74}" dt="2025-05-29T13:01:49.885" v="434" actId="20577"/>
      <pc:docMkLst>
        <pc:docMk/>
      </pc:docMkLst>
      <pc:sldChg chg="modSp mod">
        <pc:chgData name="鈴木 泰樹" userId="66397c3e-6de1-45eb-a7ed-a87583d7df17" providerId="ADAL" clId="{B1E68DEB-C713-43CE-B762-223A851BDA74}" dt="2025-05-29T13:01:49.885" v="434" actId="20577"/>
        <pc:sldMkLst>
          <pc:docMk/>
          <pc:sldMk cId="1568244733" sldId="259"/>
        </pc:sldMkLst>
        <pc:spChg chg="mod">
          <ac:chgData name="鈴木 泰樹" userId="66397c3e-6de1-45eb-a7ed-a87583d7df17" providerId="ADAL" clId="{B1E68DEB-C713-43CE-B762-223A851BDA74}" dt="2025-05-26T10:21:03.845" v="27" actId="20577"/>
          <ac:spMkLst>
            <pc:docMk/>
            <pc:sldMk cId="1568244733" sldId="259"/>
            <ac:spMk id="5" creationId="{00000000-0000-0000-0000-000000000000}"/>
          </ac:spMkLst>
        </pc:spChg>
        <pc:spChg chg="mod">
          <ac:chgData name="鈴木 泰樹" userId="66397c3e-6de1-45eb-a7ed-a87583d7df17" providerId="ADAL" clId="{B1E68DEB-C713-43CE-B762-223A851BDA74}" dt="2025-05-26T10:17:19.254" v="15" actId="20577"/>
          <ac:spMkLst>
            <pc:docMk/>
            <pc:sldMk cId="1568244733" sldId="259"/>
            <ac:spMk id="8" creationId="{00000000-0000-0000-0000-000000000000}"/>
          </ac:spMkLst>
        </pc:spChg>
        <pc:spChg chg="mod">
          <ac:chgData name="鈴木 泰樹" userId="66397c3e-6de1-45eb-a7ed-a87583d7df17" providerId="ADAL" clId="{B1E68DEB-C713-43CE-B762-223A851BDA74}" dt="2025-05-29T13:01:49.885" v="434" actId="20577"/>
          <ac:spMkLst>
            <pc:docMk/>
            <pc:sldMk cId="1568244733" sldId="259"/>
            <ac:spMk id="9" creationId="{00000000-0000-0000-0000-000000000000}"/>
          </ac:spMkLst>
        </pc:spChg>
        <pc:spChg chg="mod">
          <ac:chgData name="鈴木 泰樹" userId="66397c3e-6de1-45eb-a7ed-a87583d7df17" providerId="ADAL" clId="{B1E68DEB-C713-43CE-B762-223A851BDA74}" dt="2025-05-29T13:00:01.215" v="422" actId="20577"/>
          <ac:spMkLst>
            <pc:docMk/>
            <pc:sldMk cId="1568244733" sldId="259"/>
            <ac:spMk id="11" creationId="{CBC26E9E-EAD8-4C14-A8DF-6938D37FD94C}"/>
          </ac:spMkLst>
        </pc:spChg>
      </pc:sldChg>
      <pc:sldChg chg="add">
        <pc:chgData name="鈴木 泰樹" userId="66397c3e-6de1-45eb-a7ed-a87583d7df17" providerId="ADAL" clId="{B1E68DEB-C713-43CE-B762-223A851BDA74}" dt="2025-05-26T10:23:04.991" v="28"/>
        <pc:sldMkLst>
          <pc:docMk/>
          <pc:sldMk cId="309130367" sldId="274"/>
        </pc:sldMkLst>
      </pc:sldChg>
      <pc:sldChg chg="del">
        <pc:chgData name="鈴木 泰樹" userId="66397c3e-6de1-45eb-a7ed-a87583d7df17" providerId="ADAL" clId="{B1E68DEB-C713-43CE-B762-223A851BDA74}" dt="2025-05-26T10:23:13.331" v="29" actId="47"/>
        <pc:sldMkLst>
          <pc:docMk/>
          <pc:sldMk cId="224586393" sldId="290"/>
        </pc:sldMkLst>
      </pc:sldChg>
      <pc:sldChg chg="addSp delSp modSp mod">
        <pc:chgData name="鈴木 泰樹" userId="66397c3e-6de1-45eb-a7ed-a87583d7df17" providerId="ADAL" clId="{B1E68DEB-C713-43CE-B762-223A851BDA74}" dt="2025-05-26T10:54:50.106" v="405" actId="20577"/>
        <pc:sldMkLst>
          <pc:docMk/>
          <pc:sldMk cId="3795366198" sldId="1300"/>
        </pc:sldMkLst>
        <pc:spChg chg="mod">
          <ac:chgData name="鈴木 泰樹" userId="66397c3e-6de1-45eb-a7ed-a87583d7df17" providerId="ADAL" clId="{B1E68DEB-C713-43CE-B762-223A851BDA74}" dt="2025-05-26T10:50:14.315" v="375" actId="20577"/>
          <ac:spMkLst>
            <pc:docMk/>
            <pc:sldMk cId="3795366198" sldId="1300"/>
            <ac:spMk id="2" creationId="{00000000-0000-0000-0000-000000000000}"/>
          </ac:spMkLst>
        </pc:spChg>
        <pc:spChg chg="add mod">
          <ac:chgData name="鈴木 泰樹" userId="66397c3e-6de1-45eb-a7ed-a87583d7df17" providerId="ADAL" clId="{B1E68DEB-C713-43CE-B762-223A851BDA74}" dt="2025-05-26T10:48:52.747" v="351" actId="403"/>
          <ac:spMkLst>
            <pc:docMk/>
            <pc:sldMk cId="3795366198" sldId="1300"/>
            <ac:spMk id="4" creationId="{DCCA3795-668B-BF1D-6858-5907B4ED4E58}"/>
          </ac:spMkLst>
        </pc:spChg>
        <pc:spChg chg="del">
          <ac:chgData name="鈴木 泰樹" userId="66397c3e-6de1-45eb-a7ed-a87583d7df17" providerId="ADAL" clId="{B1E68DEB-C713-43CE-B762-223A851BDA74}" dt="2025-05-26T10:38:35.192" v="31" actId="478"/>
          <ac:spMkLst>
            <pc:docMk/>
            <pc:sldMk cId="3795366198" sldId="1300"/>
            <ac:spMk id="6" creationId="{8B816CE0-682B-4F33-ACF9-93B90ECA644A}"/>
          </ac:spMkLst>
        </pc:spChg>
        <pc:spChg chg="add del mod">
          <ac:chgData name="鈴木 泰樹" userId="66397c3e-6de1-45eb-a7ed-a87583d7df17" providerId="ADAL" clId="{B1E68DEB-C713-43CE-B762-223A851BDA74}" dt="2025-05-26T10:41:16.537" v="99"/>
          <ac:spMkLst>
            <pc:docMk/>
            <pc:sldMk cId="3795366198" sldId="1300"/>
            <ac:spMk id="8" creationId="{80C0A72F-A28D-6A42-4A9F-2F165996CE31}"/>
          </ac:spMkLst>
        </pc:spChg>
        <pc:spChg chg="add mod">
          <ac:chgData name="鈴木 泰樹" userId="66397c3e-6de1-45eb-a7ed-a87583d7df17" providerId="ADAL" clId="{B1E68DEB-C713-43CE-B762-223A851BDA74}" dt="2025-05-26T10:51:05.897" v="402" actId="1035"/>
          <ac:spMkLst>
            <pc:docMk/>
            <pc:sldMk cId="3795366198" sldId="1300"/>
            <ac:spMk id="9" creationId="{AA13B8E3-F849-A16F-87D8-716F166D2CEC}"/>
          </ac:spMkLst>
        </pc:spChg>
        <pc:spChg chg="add del">
          <ac:chgData name="鈴木 泰樹" userId="66397c3e-6de1-45eb-a7ed-a87583d7df17" providerId="ADAL" clId="{B1E68DEB-C713-43CE-B762-223A851BDA74}" dt="2025-05-26T10:43:32.422" v="164" actId="22"/>
          <ac:spMkLst>
            <pc:docMk/>
            <pc:sldMk cId="3795366198" sldId="1300"/>
            <ac:spMk id="11" creationId="{AAB89C6C-FAA3-4BDA-3F48-B17105152721}"/>
          </ac:spMkLst>
        </pc:spChg>
        <pc:spChg chg="add mod">
          <ac:chgData name="鈴木 泰樹" userId="66397c3e-6de1-45eb-a7ed-a87583d7df17" providerId="ADAL" clId="{B1E68DEB-C713-43CE-B762-223A851BDA74}" dt="2025-05-26T10:54:50.106" v="405" actId="20577"/>
          <ac:spMkLst>
            <pc:docMk/>
            <pc:sldMk cId="3795366198" sldId="1300"/>
            <ac:spMk id="13" creationId="{C293E213-05E7-C540-9F36-F3DBA82EB6ED}"/>
          </ac:spMkLst>
        </pc:spChg>
        <pc:graphicFrameChg chg="add del mod">
          <ac:chgData name="鈴木 泰樹" userId="66397c3e-6de1-45eb-a7ed-a87583d7df17" providerId="ADAL" clId="{B1E68DEB-C713-43CE-B762-223A851BDA74}" dt="2025-05-26T10:39:29.734" v="41"/>
          <ac:graphicFrameMkLst>
            <pc:docMk/>
            <pc:sldMk cId="3795366198" sldId="1300"/>
            <ac:graphicFrameMk id="5" creationId="{4178BC40-AB83-43D6-2A27-86E637A7B74F}"/>
          </ac:graphicFrameMkLst>
        </pc:graphicFrameChg>
        <pc:graphicFrameChg chg="add mod modGraphic">
          <ac:chgData name="鈴木 泰樹" userId="66397c3e-6de1-45eb-a7ed-a87583d7df17" providerId="ADAL" clId="{B1E68DEB-C713-43CE-B762-223A851BDA74}" dt="2025-05-26T10:51:39.452" v="404" actId="1036"/>
          <ac:graphicFrameMkLst>
            <pc:docMk/>
            <pc:sldMk cId="3795366198" sldId="1300"/>
            <ac:graphicFrameMk id="7" creationId="{FFB38268-6D47-184B-4D33-EC28CE46C16A}"/>
          </ac:graphicFrameMkLst>
        </pc:graphicFrameChg>
      </pc:sldChg>
      <pc:sldChg chg="modSp mod">
        <pc:chgData name="鈴木 泰樹" userId="66397c3e-6de1-45eb-a7ed-a87583d7df17" providerId="ADAL" clId="{B1E68DEB-C713-43CE-B762-223A851BDA74}" dt="2025-05-26T11:01:37.389" v="411" actId="207"/>
        <pc:sldMkLst>
          <pc:docMk/>
          <pc:sldMk cId="2819548666" sldId="1301"/>
        </pc:sldMkLst>
        <pc:spChg chg="mod">
          <ac:chgData name="鈴木 泰樹" userId="66397c3e-6de1-45eb-a7ed-a87583d7df17" providerId="ADAL" clId="{B1E68DEB-C713-43CE-B762-223A851BDA74}" dt="2025-05-26T11:01:37.389" v="411" actId="207"/>
          <ac:spMkLst>
            <pc:docMk/>
            <pc:sldMk cId="2819548666" sldId="1301"/>
            <ac:spMk id="7" creationId="{4D2CD4BF-C6EC-4861-8E1D-EE8CF4D5F5A9}"/>
          </ac:spMkLst>
        </pc:spChg>
      </pc:sldChg>
      <pc:sldChg chg="add">
        <pc:chgData name="鈴木 泰樹" userId="66397c3e-6de1-45eb-a7ed-a87583d7df17" providerId="ADAL" clId="{B1E68DEB-C713-43CE-B762-223A851BDA74}" dt="2025-05-26T10:38:30.659" v="30"/>
        <pc:sldMkLst>
          <pc:docMk/>
          <pc:sldMk cId="3630572623" sldId="130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03C8-8BA1-4F54-ABD0-E34A6355BB88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C2832-84E1-415B-B50F-2EFA1FA45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19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173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7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5E37-8DE8-6CD7-494E-89EBB9F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5265-F2A6-35EE-4E7A-31787814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6A41F-2AEB-A136-104E-CE6EB3B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BB7E2-E383-72F6-1146-993DA224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E9F0F-87AC-5B24-D721-9C3AB945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5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8506-FC14-EE64-F6A3-6F0A6144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271AE-731B-95B0-74E4-FCEAC031F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78A1-E282-E2E2-62A7-D24781D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1359B-069A-A02F-4C5B-DDAF7039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F919A-8884-784B-35DF-B96C4CF1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0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9E8E2D-3B4E-48F9-F3CE-7FCDCF556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01C4-7C32-878A-4597-99F9B528B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B9652-EFC5-3EAA-7674-80D84D7D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6AE57-6979-7115-EABE-3E0FED78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47EB-EAFA-0F41-860A-CB7D16FB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4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059165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76931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408732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908646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7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28080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5481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21381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808C-B025-5EB6-E4B1-68948FC1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91A-D2E8-B0E2-C87F-E745F0BD4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8ED91-27E7-B3DD-2EC5-6098C763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FDFD3-8884-3793-4953-797A8F8B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F9D6-FAD7-B77E-E942-4E6FDB53B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7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95056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1151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36462BA-29E4-B23C-8AAE-A2F0697EF5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8393"/>
            <a:ext cx="12192000" cy="689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176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4C11-9E9C-E4DA-5CB1-95ED3AC1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9070C-B5F7-B0A8-E493-9B5B5D73A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EA5E1-38CF-0E8D-314B-03EFF975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49B27-793D-59ED-ADEA-26261AE90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E6642-EDDD-2970-7EBC-DCFBC01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AD5F-2575-4FD9-95BB-7BA32269E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A4805-EEF3-CB6E-1B10-1D11AD618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4D97D-0B0A-2B57-6195-705B02A18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EAF6-7FA4-3171-30FC-B2A695207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10826-3381-80B7-1267-3B114108F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16E52-10F3-1B65-C32F-1B2794E9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D2F3-79FB-EC75-F118-C5F7A2D5F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6C1CF-495C-E2EA-FB1A-1FD9A7D0A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1AF2B-901C-1103-5284-4CC976A1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42AC4-1148-88F8-B0C7-9DED5397A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F428C-D144-DF3F-EA20-8D3ED80B4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6627D-D3B7-17DB-4FDB-90A7BC5C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B2CBC-23FD-3CC3-FA7E-3C93980A5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C0B2-774C-36E4-6A13-91676C58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2A76-E708-77AB-7CA5-F6B4CA3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112A-3841-401E-A9BE-0A7C652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609A5-5CBD-0D22-5288-1F42A732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95273-76F6-1057-4E86-4C83C68D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68198-7554-EE18-4BC7-49A0A2EC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2D781-6262-384C-8012-1F2098E4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F0B0-BB96-E150-CEC6-EC37FC91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13-0F6C-C83A-4ED2-78B4ADCA2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43F12-6690-A8DD-0462-DE052D1E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63D-D5E2-B678-C054-C97E70FC9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7034E-B729-4598-D281-902EB43A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E7E30-FDDB-7EFF-C35D-A27D8BEB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22C68-6E7B-1441-FB0D-ED88157A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5B4A-141E-FF92-CE43-945508EAC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75BC3-D9ED-C198-A49A-FBC609F3A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FB795-4AE5-0205-92A3-451100A61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472BB-09A4-5876-61B2-03D9E1E8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D5D5E-9446-007B-916E-E42A237D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30FCF-A9C2-FBE7-7903-221E9E22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4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0678A1-A41D-0615-F26C-DD097530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46772-3857-9279-A67C-64990474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D786-0A3E-9281-5E33-F31A0F95D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5EF7B-7E4C-4F20-B95E-840193F1484A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DFB05-C0E9-E4CE-BE39-920F9A3538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1ECA0-BF1F-10E4-4AC0-41937392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96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ei.anatel.gov.br/sei/modulos/pesquisa/md_pesq_documento_consulta_externa.php?8-74Kn1tDR89f1Q7RjX8EYU46IzCFD26Q9Xx5QNDbqYpl3GTYQBgjAyEFQC4aoa8bIhRcC0nnvkV6QuLs5Bj08FKpzgC0QMa1UrHjakTyBDValDQjuQD5qV4fWJ-OXiO" TargetMode="External"/><Relationship Id="rId3" Type="http://schemas.openxmlformats.org/officeDocument/2006/relationships/hyperlink" Target="https://www.miit.gov.cn/jgsj/wgj/bmgz/art/2024/art_9f1a1845eebf4cc0ac2cbb32532bf0fc.html" TargetMode="External"/><Relationship Id="rId7" Type="http://schemas.openxmlformats.org/officeDocument/2006/relationships/hyperlink" Target="https://telecomtalk.info/cabinet-approves-spectrum-refarming-5g-6g-services/988068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eur02.safelinks.protection.outlook.com/?url=https%3A%2F%2Fdocviewer.yandex.com%2Fview%2F0%2F%3Fpage%3D1%26*%3DzulKpTOGsjcpbKv2VLrzvWSnhjd7InVybCI6InlhLWRpc2stcHVibGljOi8vclFPMmJPY2c1eUN6UjFLeXBZUVFQL2l1emVRRnkrWXVESXZhMlpPUW9QNk0vc1BYVlE3eVI2YTJKSHVXNENBUXEvSjZicG1SeU9Kb25UM1ZvWG5EYWc9PTovNV%252FQnzExXzIwXzVfUkNDX1JlY29tbWVuZGF0aW9uXzFfMjEgKDIpLmRvY3giLCJ0aXRsZSI6IjVf0J8xMV8yMF81X1JDQ19SZWNvbW1lbmRhdGlvbl8xXzIxICgyKS5kb2N4Iiwibm9pZnJhbWUiOmZhbHNlLCJ1aWQiOiIwIiwidHMiOjE3MzExMTA3NTc3MTAsInl1IjoiNTE5MzIxMzcyMTY5ODE0MTY3NyJ9&amp;data=05%7C02%7Cerika.tejedor%40ericsson.com%7C7b197830a0494890ae9d08dd02224ae1%7C92e84cebfbfd47abbe52080c6b87953f%7C0%7C0%7C638669068627333838%7CUnknown%7CTWFpbGZsb3d8eyJFbXB0eU1hcGkiOnRydWUsIlYiOiIwLjAuMDAwMCIsIlAiOiJXaW4zMiIsIkFOIjoiTWFpbCIsIldUIjoyfQ%3D%3D%7C0%7C%7C%7C&amp;sdata=iZjFJANYgDLG8dE17MP9lf%2BFPGB%2FFb%2BTm9IrGPMAqJs%3D&amp;reserved=0" TargetMode="External"/><Relationship Id="rId5" Type="http://schemas.openxmlformats.org/officeDocument/2006/relationships/hyperlink" Target="https://www.zawya.com/en/press-release/companies-news/tdra-announces-the-allocation-of-the-600-mhz-and-6-ghz-bands-for-international-mobile-telecommunications-ez534c6l" TargetMode="External"/><Relationship Id="rId4" Type="http://schemas.openxmlformats.org/officeDocument/2006/relationships/hyperlink" Target="https://www.miit.gov.cn/jgsj/wgj/gzdt/art/2023/art_92c8962a03a44a37becc2963cb3c8df9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200 MHz Channel Bandwidth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#108</a:t>
            </a:r>
          </a:p>
          <a:p>
            <a:pPr>
              <a:lnSpc>
                <a:spcPts val="1900"/>
              </a:lnSpc>
            </a:pPr>
            <a:r>
              <a:rPr lang="pl-PL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June 9-13, 2025</a:t>
            </a: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844609" y="-3505"/>
            <a:ext cx="120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RP-251280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/>
              <a:t>KDDI, China Unicom, China Telecom, BT, Bouygues Telecom, Deutsche Telekom, KPN, Vodafone, Orange, </a:t>
            </a:r>
            <a:r>
              <a:rPr lang="en-US" altLang="ja-JP" sz="2000" dirty="0" err="1"/>
              <a:t>Odido</a:t>
            </a:r>
            <a:r>
              <a:rPr lang="en-US" altLang="ja-JP" sz="2000" dirty="0"/>
              <a:t>, Telefonica, Telenor, TIM, Telia Company, Spark NZ, Jio Platforms, Telstra, NTT DOCOMO, SoftBank,</a:t>
            </a:r>
            <a:r>
              <a:rPr lang="ja-JP" altLang="en-US" sz="2000" dirty="0"/>
              <a:t> </a:t>
            </a:r>
            <a:r>
              <a:rPr lang="en-US" altLang="ja-JP" sz="2000" dirty="0"/>
              <a:t>CKH IOD UK LTD, Ericsson, Huawei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Summary for RAN Release 20 5G-Adv in RAN#107 Mar.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CCA3795-668B-BF1D-6858-5907B4ED4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592" y="935684"/>
            <a:ext cx="11850624" cy="5479626"/>
          </a:xfrm>
        </p:spPr>
        <p:txBody>
          <a:bodyPr/>
          <a:lstStyle/>
          <a:p>
            <a:r>
              <a:rPr lang="en-US" altLang="ja-JP" sz="2400" dirty="0"/>
              <a:t>RP-250812 : Summary for RAN Release 20 5G-Adv</a:t>
            </a:r>
          </a:p>
          <a:p>
            <a:endParaRPr lang="en-US" altLang="ja-JP" b="0" dirty="0"/>
          </a:p>
          <a:p>
            <a:endParaRPr lang="en-US" altLang="ja-JP" b="0" dirty="0"/>
          </a:p>
          <a:p>
            <a:endParaRPr lang="en-US" altLang="ja-JP" b="0" dirty="0"/>
          </a:p>
          <a:p>
            <a:endParaRPr lang="en-US" altLang="ja-JP" b="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b="0" dirty="0"/>
              <a:t>Additional details can be found in moderator summary in RP-250797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800" b="0" dirty="0"/>
          </a:p>
          <a:p>
            <a:r>
              <a:rPr lang="en-US" altLang="ja-JP" sz="2400" dirty="0"/>
              <a:t>RP-250797 : Moderator's summary for other RAN1/RAN2/RAN3 led REL-20 topics</a:t>
            </a:r>
            <a:endParaRPr lang="ja-JP" altLang="en-US" sz="240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FFB38268-6D47-184B-4D33-EC28CE46C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88616"/>
              </p:ext>
            </p:extLst>
          </p:nvPr>
        </p:nvGraphicFramePr>
        <p:xfrm>
          <a:off x="1106000" y="4275614"/>
          <a:ext cx="9980001" cy="2148840"/>
        </p:xfrm>
        <a:graphic>
          <a:graphicData uri="http://schemas.openxmlformats.org/drawingml/2006/table">
            <a:tbl>
              <a:tblPr firstRow="1" firstCol="1" bandRow="1"/>
              <a:tblGrid>
                <a:gridCol w="9980001">
                  <a:extLst>
                    <a:ext uri="{9D8B030D-6E8A-4147-A177-3AD203B41FA5}">
                      <a16:colId xmlns:a16="http://schemas.microsoft.com/office/drawing/2014/main" val="40973348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800" b="1" u="sng" kern="100" dirty="0">
                          <a:solidFill>
                            <a:srgbClr val="4472C4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Summary/conclusions:</a:t>
                      </a:r>
                      <a:endParaRPr lang="ja-JP" sz="18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800" kern="100" dirty="0">
                          <a:solidFill>
                            <a:srgbClr val="4472C4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There is no consensus during the offline discussions on how to proceed with the following 3 alternatives:</a:t>
                      </a:r>
                      <a:endParaRPr lang="ja-JP" sz="18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ja-JP" sz="4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Bef>
                          <a:spcPts val="300"/>
                        </a:spcBef>
                        <a:buFont typeface="Wingdings" panose="05000000000000000000" pitchFamily="2" charset="2"/>
                        <a:buChar char=""/>
                      </a:pPr>
                      <a:r>
                        <a:rPr lang="en-GB" sz="1800" kern="100" dirty="0">
                          <a:solidFill>
                            <a:srgbClr val="4472C4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Define 200 MHz CBW for n104 in Rel-20</a:t>
                      </a:r>
                      <a:endParaRPr lang="ja-JP" sz="18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buFont typeface="Wingdings" panose="05000000000000000000" pitchFamily="2" charset="2"/>
                        <a:buChar char=""/>
                      </a:pPr>
                      <a:r>
                        <a:rPr lang="en-GB" sz="1800" kern="100" dirty="0">
                          <a:solidFill>
                            <a:srgbClr val="4472C4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Support for CA of 100 MHz + 100 MHz for n104 seems acceptable for Rel-20</a:t>
                      </a:r>
                      <a:endParaRPr lang="ja-JP" sz="18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30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en-GB" sz="1800" kern="100" dirty="0">
                          <a:solidFill>
                            <a:srgbClr val="4472C4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Do nothing for n104 for Rel-20</a:t>
                      </a:r>
                      <a:endParaRPr lang="ja-JP" sz="18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ja-JP" sz="4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800" kern="100" dirty="0">
                          <a:solidFill>
                            <a:srgbClr val="4472C4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There is common view that 200 MHz CBW is supported in 6G at least for upper 6 GHz</a:t>
                      </a:r>
                      <a:endParaRPr lang="ja-JP" sz="1800" kern="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969989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A13B8E3-F849-A16F-87D8-716F166D2CEC}"/>
              </a:ext>
            </a:extLst>
          </p:cNvPr>
          <p:cNvSpPr txBox="1">
            <a:spLocks/>
          </p:cNvSpPr>
          <p:nvPr/>
        </p:nvSpPr>
        <p:spPr bwMode="auto">
          <a:xfrm>
            <a:off x="1157393" y="1664208"/>
            <a:ext cx="10802959" cy="1664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628650" marR="0" lvl="0" indent="-6286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RAN#108, focus on the following topics:</a:t>
            </a:r>
          </a:p>
          <a:p>
            <a:pPr marL="1089025" marR="0" lvl="1" indent="-3492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200 MHz CBW or aggregated BW for n104</a:t>
            </a:r>
          </a:p>
          <a:p>
            <a:pPr marL="1089025" marR="0" lvl="1" indent="-3492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SBFD (limited scope)</a:t>
            </a:r>
          </a:p>
          <a:p>
            <a:pPr marL="1089025" marR="0" lvl="1" indent="-3492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Sidelink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. (incl. SL relay)*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293E213-05E7-C540-9F36-F3DBA82EB6ED}"/>
              </a:ext>
            </a:extLst>
          </p:cNvPr>
          <p:cNvSpPr txBox="1"/>
          <p:nvPr/>
        </p:nvSpPr>
        <p:spPr>
          <a:xfrm>
            <a:off x="992799" y="1276809"/>
            <a:ext cx="10802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j-cs"/>
              </a:rPr>
              <a:t>200 MHz 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j-cs"/>
              </a:rPr>
              <a:t>and Other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j-cs"/>
              </a:rPr>
              <a:t>Topics for Rel-20 5G-A topics</a:t>
            </a:r>
            <a:endParaRPr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953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212049"/>
            <a:ext cx="10515600" cy="5167312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China has identified the band 6425-7125 MHz for IMT, this came into effect 1</a:t>
            </a:r>
            <a:r>
              <a:rPr lang="en-US" sz="2800" baseline="30000" dirty="0"/>
              <a:t>st</a:t>
            </a:r>
            <a:r>
              <a:rPr lang="en-US" sz="2800" dirty="0"/>
              <a:t> July 2023, see </a:t>
            </a:r>
            <a:r>
              <a:rPr lang="en-US" altLang="zh-CN" dirty="0">
                <a:hlinkClick r:id="rId3"/>
              </a:rPr>
              <a:t>Chinese table of allocations</a:t>
            </a:r>
            <a:r>
              <a:rPr lang="en-US" altLang="zh-CN" dirty="0"/>
              <a:t> </a:t>
            </a:r>
            <a:r>
              <a:rPr lang="en-US" sz="2800" dirty="0"/>
              <a:t>and has given certainty that the band will be for 5G/6G, </a:t>
            </a:r>
            <a:r>
              <a:rPr lang="en-US" altLang="zh-CN" dirty="0">
                <a:hlinkClick r:id="rId4"/>
              </a:rPr>
              <a:t>here</a:t>
            </a:r>
            <a:r>
              <a:rPr lang="en-US" sz="2800" dirty="0"/>
              <a:t>.</a:t>
            </a:r>
          </a:p>
          <a:p>
            <a:r>
              <a:rPr lang="en-US" sz="2800" dirty="0"/>
              <a:t>UAE has added the </a:t>
            </a:r>
            <a:r>
              <a:rPr lang="en-US" sz="2700" dirty="0"/>
              <a:t>band 6425-7125 MHz to their IMT holdings expects actual operation to begin between the years 2025 and 2026 by 2025/2026, </a:t>
            </a:r>
            <a:r>
              <a:rPr lang="en-US" dirty="0">
                <a:hlinkClick r:id="rId5"/>
              </a:rPr>
              <a:t>here</a:t>
            </a:r>
            <a:r>
              <a:rPr lang="en-US" sz="2800" dirty="0"/>
              <a:t>. </a:t>
            </a:r>
          </a:p>
          <a:p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RCC Recommendation 1/21</a:t>
            </a:r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GB" sz="2800" dirty="0"/>
              <a:t>to harmonize the technical conditions for 6425-7125 MHz, including </a:t>
            </a:r>
            <a:r>
              <a:rPr lang="en-US" sz="2800" dirty="0"/>
              <a:t>channel used by 5G/IMT-2020 systems can consist of one or more adjacent frequency blocks but should not exceed 400 MHz</a:t>
            </a:r>
            <a:r>
              <a:rPr lang="en-GB" sz="2800" dirty="0"/>
              <a:t>.</a:t>
            </a:r>
          </a:p>
          <a:p>
            <a:r>
              <a:rPr lang="en-US" altLang="ja-JP" sz="2700" dirty="0"/>
              <a:t>T</a:t>
            </a:r>
            <a:r>
              <a:rPr lang="ja-JP" altLang="ja-JP" sz="2700" dirty="0">
                <a:effectLst/>
              </a:rPr>
              <a:t>he Indian Government decided to allocate the entire Upper 6 GHz band for IMT (3GPP n104), with different parts of the band being made available through to 2030, </a:t>
            </a:r>
            <a:r>
              <a:rPr lang="ja-JP" altLang="ja-JP" sz="2700" u="sng" dirty="0">
                <a:solidFill>
                  <a:srgbClr val="0563C1"/>
                </a:solidFill>
                <a:effectLst/>
                <a:hlinkClick r:id="rId7"/>
              </a:rPr>
              <a:t>Cabinet Approves Spectrum Refarming for 5G and Future 6G Services: Report</a:t>
            </a:r>
            <a:endParaRPr lang="ja-JP" altLang="ja-JP" sz="2700" dirty="0">
              <a:effectLst/>
            </a:endParaRPr>
          </a:p>
          <a:p>
            <a:r>
              <a:rPr lang="ja-JP" altLang="ja-JP" sz="2700" dirty="0">
                <a:effectLst/>
              </a:rPr>
              <a:t>Brazil's National Telecommunications Agency (Anatel) identified the upper 6 GHz for IMT in Jan, 2025 and has now announced a draft schedule for frequency auctions over the next decade (2026–2036) , including 6 GHz in 2026, </a:t>
            </a:r>
            <a:r>
              <a:rPr lang="en-US" altLang="ja-JP" sz="2700" dirty="0">
                <a:effectLst/>
              </a:rPr>
              <a:t>  </a:t>
            </a:r>
            <a:r>
              <a:rPr lang="en-US" altLang="ja-JP" sz="2700" u="sng" dirty="0">
                <a:solidFill>
                  <a:srgbClr val="0000FF"/>
                </a:solidFill>
                <a:effectLst/>
                <a:hlinkClick r:id="rId8"/>
              </a:rPr>
              <a:t>SEI/ANATEL - 13277590 - Draft Resolution</a:t>
            </a:r>
            <a:endParaRPr lang="en-US" sz="2700" i="1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dirty="0"/>
              <a:t>The amount of spectrum for each operator in these markets is expected to be at least 200 </a:t>
            </a:r>
            <a:r>
              <a:rPr lang="en-US" sz="2800" dirty="0" err="1"/>
              <a:t>MHz.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200 MHz of spectrum per operat</a:t>
            </a:r>
            <a:r>
              <a:rPr lang="en-US" dirty="0"/>
              <a:t>or is also expected to be relevant for other markets.</a:t>
            </a:r>
            <a:endParaRPr lang="en-US" i="1" strike="sngStrike" dirty="0">
              <a:solidFill>
                <a:srgbClr val="FF0000"/>
              </a:solidFill>
            </a:endParaRPr>
          </a:p>
          <a:p>
            <a:endParaRPr lang="en-US" sz="2800" i="1" dirty="0">
              <a:solidFill>
                <a:srgbClr val="FF0000"/>
              </a:solidFill>
            </a:endParaRPr>
          </a:p>
          <a:p>
            <a:r>
              <a:rPr lang="en-US" sz="2800" dirty="0"/>
              <a:t>Certainty needs to be given to operators and regulators that 200 MHz channel bandwidth will be supported by 3GPP.</a:t>
            </a:r>
          </a:p>
        </p:txBody>
      </p:sp>
    </p:spTree>
    <p:extLst>
      <p:ext uri="{BB962C8B-B14F-4D97-AF65-F5344CB8AC3E}">
        <p14:creationId xmlns:p14="http://schemas.microsoft.com/office/powerpoint/2010/main" val="36305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Study technical areas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690688"/>
            <a:ext cx="10515600" cy="4351338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Sub-carrier spacing for 200MHz CBW</a:t>
            </a:r>
          </a:p>
          <a:p>
            <a:pPr lvl="1"/>
            <a:r>
              <a:rPr lang="en-US" sz="2533" dirty="0"/>
              <a:t>30kHz recommended</a:t>
            </a:r>
          </a:p>
          <a:p>
            <a:endParaRPr lang="en-US" sz="2800" dirty="0"/>
          </a:p>
          <a:p>
            <a:r>
              <a:rPr lang="en-US" sz="2800" dirty="0"/>
              <a:t>Transmission bandwidth configuration and guard bands</a:t>
            </a:r>
          </a:p>
          <a:p>
            <a:endParaRPr lang="en-US" sz="2800" dirty="0"/>
          </a:p>
          <a:p>
            <a:r>
              <a:rPr lang="en-US" sz="2800" dirty="0"/>
              <a:t>Correct scaling of emissions mask</a:t>
            </a:r>
          </a:p>
          <a:p>
            <a:endParaRPr lang="en-US" sz="2800" dirty="0"/>
          </a:p>
          <a:p>
            <a:r>
              <a:rPr lang="en-US" sz="2800" dirty="0"/>
              <a:t>FRC bandwidth</a:t>
            </a:r>
          </a:p>
          <a:p>
            <a:pPr lvl="1"/>
            <a:r>
              <a:rPr lang="en-US" sz="2533" dirty="0"/>
              <a:t>50MHz FRC could be defined for RX testing, since 20MHz FRC may lead to excessive test time</a:t>
            </a:r>
          </a:p>
          <a:p>
            <a:endParaRPr lang="en-US" sz="2800" dirty="0"/>
          </a:p>
          <a:p>
            <a:r>
              <a:rPr lang="en-US" sz="2800" dirty="0"/>
              <a:t>Impacts to RAN1/2 specification</a:t>
            </a:r>
          </a:p>
          <a:p>
            <a:pPr lvl="1"/>
            <a:r>
              <a:rPr lang="en-US" sz="2533" dirty="0"/>
              <a:t>RAN1 limit on number of PRBs</a:t>
            </a:r>
          </a:p>
          <a:p>
            <a:pPr lvl="1"/>
            <a:endParaRPr lang="en-US" sz="2533" dirty="0"/>
          </a:p>
          <a:p>
            <a:r>
              <a:rPr lang="en-US" sz="2800" dirty="0"/>
              <a:t>(In case 60kHz SCS would be selected, RAN4 demodulation requirements etc. needed)</a:t>
            </a:r>
          </a:p>
        </p:txBody>
      </p:sp>
    </p:spTree>
    <p:extLst>
      <p:ext uri="{BB962C8B-B14F-4D97-AF65-F5344CB8AC3E}">
        <p14:creationId xmlns:p14="http://schemas.microsoft.com/office/powerpoint/2010/main" val="28068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Way forward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CD4BF-C6EC-4861-8E1D-EE8CF4D5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[</a:t>
            </a:r>
            <a:r>
              <a:rPr lang="en-US" sz="2400" dirty="0"/>
              <a:t>200 MHz channel bandwidth will be developed by 3GPP in Rel-20 considering n104.</a:t>
            </a:r>
            <a:r>
              <a:rPr lang="en-US" sz="2400" dirty="0">
                <a:solidFill>
                  <a:srgbClr val="FF0000"/>
                </a:solidFill>
              </a:rPr>
              <a:t>]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130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5311</TotalTime>
  <Words>787</Words>
  <Application>Microsoft Office PowerPoint</Application>
  <PresentationFormat>ワイド画面</PresentationFormat>
  <Paragraphs>65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Yu Gothic UI</vt:lpstr>
      <vt:lpstr>メイリオ</vt:lpstr>
      <vt:lpstr>游ゴシック</vt:lpstr>
      <vt:lpstr>Arial</vt:lpstr>
      <vt:lpstr>Calibri</vt:lpstr>
      <vt:lpstr>Calibri Light</vt:lpstr>
      <vt:lpstr>Times</vt:lpstr>
      <vt:lpstr>Wingdings</vt:lpstr>
      <vt:lpstr>Office Theme</vt:lpstr>
      <vt:lpstr>社内用</vt:lpstr>
      <vt:lpstr>WF on 200 MHz Channel Bandwidth</vt:lpstr>
      <vt:lpstr>Summary for RAN Release 20 5G-Adv in RAN#107 Mar.</vt:lpstr>
      <vt:lpstr>Background</vt:lpstr>
      <vt:lpstr>Study technical areas</vt:lpstr>
      <vt:lpstr>Way forward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</dc:creator>
  <cp:lastModifiedBy>鈴木 泰樹</cp:lastModifiedBy>
  <cp:revision>56</cp:revision>
  <dcterms:created xsi:type="dcterms:W3CDTF">2024-11-11T16:52:08Z</dcterms:created>
  <dcterms:modified xsi:type="dcterms:W3CDTF">2025-05-29T13:01:53Z</dcterms:modified>
</cp:coreProperties>
</file>