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</p:sldMasterIdLst>
  <p:notesMasterIdLst>
    <p:notesMasterId r:id="rId13"/>
  </p:notesMasterIdLst>
  <p:handoutMasterIdLst>
    <p:handoutMasterId r:id="rId14"/>
  </p:handoutMasterIdLst>
  <p:sldIdLst>
    <p:sldId id="256" r:id="rId7"/>
    <p:sldId id="1340" r:id="rId8"/>
    <p:sldId id="1341" r:id="rId9"/>
    <p:sldId id="1342" r:id="rId10"/>
    <p:sldId id="1343" r:id="rId11"/>
    <p:sldId id="287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A6A6A6"/>
    <a:srgbClr val="BFBFBF"/>
    <a:srgbClr val="66FF66"/>
    <a:srgbClr val="FFFA00"/>
    <a:srgbClr val="CCFFFF"/>
    <a:srgbClr val="EE906E"/>
    <a:srgbClr val="BDD6EE"/>
    <a:srgbClr val="FF00FF"/>
    <a:srgbClr val="7677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7F6611-DFD2-4830-8F62-D16DE2636C5A}" v="8" dt="2025-06-02T01:47:50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54" autoAdjust="0"/>
  </p:normalViewPr>
  <p:slideViewPr>
    <p:cSldViewPr snapToGrid="0">
      <p:cViewPr varScale="1">
        <p:scale>
          <a:sx n="63" d="100"/>
          <a:sy n="63" d="100"/>
        </p:scale>
        <p:origin x="708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武田 洋樹" userId="e77c89d6-e1fa-460b-baa8-3d233d6eb2d7" providerId="ADAL" clId="{2F7F6611-DFD2-4830-8F62-D16DE2636C5A}"/>
    <pc:docChg chg="undo custSel addSld delSld modSld sldOrd">
      <pc:chgData name="武田 洋樹" userId="e77c89d6-e1fa-460b-baa8-3d233d6eb2d7" providerId="ADAL" clId="{2F7F6611-DFD2-4830-8F62-D16DE2636C5A}" dt="2025-06-02T06:25:57.036" v="404" actId="20577"/>
      <pc:docMkLst>
        <pc:docMk/>
      </pc:docMkLst>
      <pc:sldChg chg="modSp mod">
        <pc:chgData name="武田 洋樹" userId="e77c89d6-e1fa-460b-baa8-3d233d6eb2d7" providerId="ADAL" clId="{2F7F6611-DFD2-4830-8F62-D16DE2636C5A}" dt="2025-06-02T01:51:11.074" v="364" actId="113"/>
        <pc:sldMkLst>
          <pc:docMk/>
          <pc:sldMk cId="1568244733" sldId="256"/>
        </pc:sldMkLst>
        <pc:spChg chg="mod">
          <ac:chgData name="武田 洋樹" userId="e77c89d6-e1fa-460b-baa8-3d233d6eb2d7" providerId="ADAL" clId="{2F7F6611-DFD2-4830-8F62-D16DE2636C5A}" dt="2025-06-02T01:51:06.945" v="362" actId="113"/>
          <ac:spMkLst>
            <pc:docMk/>
            <pc:sldMk cId="1568244733" sldId="256"/>
            <ac:spMk id="2" creationId="{C3AABD48-05BD-AFA3-6B72-B91EDA3BC16D}"/>
          </ac:spMkLst>
        </pc:spChg>
        <pc:spChg chg="mod">
          <ac:chgData name="武田 洋樹" userId="e77c89d6-e1fa-460b-baa8-3d233d6eb2d7" providerId="ADAL" clId="{2F7F6611-DFD2-4830-8F62-D16DE2636C5A}" dt="2025-05-28T06:04:32.600" v="241" actId="404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武田 洋樹" userId="e77c89d6-e1fa-460b-baa8-3d233d6eb2d7" providerId="ADAL" clId="{2F7F6611-DFD2-4830-8F62-D16DE2636C5A}" dt="2025-06-02T01:51:06.945" v="362" actId="113"/>
          <ac:spMkLst>
            <pc:docMk/>
            <pc:sldMk cId="1568244733" sldId="256"/>
            <ac:spMk id="9" creationId="{00000000-0000-0000-0000-000000000000}"/>
          </ac:spMkLst>
        </pc:spChg>
        <pc:spChg chg="mod">
          <ac:chgData name="武田 洋樹" userId="e77c89d6-e1fa-460b-baa8-3d233d6eb2d7" providerId="ADAL" clId="{2F7F6611-DFD2-4830-8F62-D16DE2636C5A}" dt="2025-06-02T01:51:11.074" v="364" actId="113"/>
          <ac:spMkLst>
            <pc:docMk/>
            <pc:sldMk cId="1568244733" sldId="256"/>
            <ac:spMk id="11" creationId="{CBC26E9E-EAD8-4C14-A8DF-6938D37FD94C}"/>
          </ac:spMkLst>
        </pc:spChg>
      </pc:sldChg>
      <pc:sldChg chg="del">
        <pc:chgData name="武田 洋樹" userId="e77c89d6-e1fa-460b-baa8-3d233d6eb2d7" providerId="ADAL" clId="{2F7F6611-DFD2-4830-8F62-D16DE2636C5A}" dt="2025-05-28T05:58:18.638" v="111" actId="47"/>
        <pc:sldMkLst>
          <pc:docMk/>
          <pc:sldMk cId="69654246" sldId="312"/>
        </pc:sldMkLst>
      </pc:sldChg>
      <pc:sldChg chg="del">
        <pc:chgData name="武田 洋樹" userId="e77c89d6-e1fa-460b-baa8-3d233d6eb2d7" providerId="ADAL" clId="{2F7F6611-DFD2-4830-8F62-D16DE2636C5A}" dt="2025-05-28T05:58:18.872" v="112" actId="47"/>
        <pc:sldMkLst>
          <pc:docMk/>
          <pc:sldMk cId="2431795335" sldId="1327"/>
        </pc:sldMkLst>
      </pc:sldChg>
      <pc:sldChg chg="del">
        <pc:chgData name="武田 洋樹" userId="e77c89d6-e1fa-460b-baa8-3d233d6eb2d7" providerId="ADAL" clId="{2F7F6611-DFD2-4830-8F62-D16DE2636C5A}" dt="2025-05-28T05:58:19.078" v="113" actId="47"/>
        <pc:sldMkLst>
          <pc:docMk/>
          <pc:sldMk cId="1431609766" sldId="1328"/>
        </pc:sldMkLst>
      </pc:sldChg>
      <pc:sldChg chg="del">
        <pc:chgData name="武田 洋樹" userId="e77c89d6-e1fa-460b-baa8-3d233d6eb2d7" providerId="ADAL" clId="{2F7F6611-DFD2-4830-8F62-D16DE2636C5A}" dt="2025-05-28T05:58:21.048" v="119" actId="47"/>
        <pc:sldMkLst>
          <pc:docMk/>
          <pc:sldMk cId="2414705526" sldId="1329"/>
        </pc:sldMkLst>
      </pc:sldChg>
      <pc:sldChg chg="del">
        <pc:chgData name="武田 洋樹" userId="e77c89d6-e1fa-460b-baa8-3d233d6eb2d7" providerId="ADAL" clId="{2F7F6611-DFD2-4830-8F62-D16DE2636C5A}" dt="2025-05-28T05:58:20.183" v="117" actId="47"/>
        <pc:sldMkLst>
          <pc:docMk/>
          <pc:sldMk cId="170346007" sldId="1335"/>
        </pc:sldMkLst>
      </pc:sldChg>
      <pc:sldChg chg="del">
        <pc:chgData name="武田 洋樹" userId="e77c89d6-e1fa-460b-baa8-3d233d6eb2d7" providerId="ADAL" clId="{2F7F6611-DFD2-4830-8F62-D16DE2636C5A}" dt="2025-05-28T05:58:19.933" v="116" actId="47"/>
        <pc:sldMkLst>
          <pc:docMk/>
          <pc:sldMk cId="3321888936" sldId="1336"/>
        </pc:sldMkLst>
      </pc:sldChg>
      <pc:sldChg chg="del">
        <pc:chgData name="武田 洋樹" userId="e77c89d6-e1fa-460b-baa8-3d233d6eb2d7" providerId="ADAL" clId="{2F7F6611-DFD2-4830-8F62-D16DE2636C5A}" dt="2025-05-28T05:58:19.444" v="114" actId="47"/>
        <pc:sldMkLst>
          <pc:docMk/>
          <pc:sldMk cId="2425206093" sldId="1337"/>
        </pc:sldMkLst>
      </pc:sldChg>
      <pc:sldChg chg="del">
        <pc:chgData name="武田 洋樹" userId="e77c89d6-e1fa-460b-baa8-3d233d6eb2d7" providerId="ADAL" clId="{2F7F6611-DFD2-4830-8F62-D16DE2636C5A}" dt="2025-05-28T05:58:19.712" v="115" actId="47"/>
        <pc:sldMkLst>
          <pc:docMk/>
          <pc:sldMk cId="862975585" sldId="1338"/>
        </pc:sldMkLst>
      </pc:sldChg>
      <pc:sldChg chg="del">
        <pc:chgData name="武田 洋樹" userId="e77c89d6-e1fa-460b-baa8-3d233d6eb2d7" providerId="ADAL" clId="{2F7F6611-DFD2-4830-8F62-D16DE2636C5A}" dt="2025-05-28T05:58:20.611" v="118" actId="47"/>
        <pc:sldMkLst>
          <pc:docMk/>
          <pc:sldMk cId="267979049" sldId="1339"/>
        </pc:sldMkLst>
      </pc:sldChg>
      <pc:sldChg chg="addSp delSp modSp new mod ord">
        <pc:chgData name="武田 洋樹" userId="e77c89d6-e1fa-460b-baa8-3d233d6eb2d7" providerId="ADAL" clId="{2F7F6611-DFD2-4830-8F62-D16DE2636C5A}" dt="2025-05-28T05:55:26.883" v="54" actId="14100"/>
        <pc:sldMkLst>
          <pc:docMk/>
          <pc:sldMk cId="4208454226" sldId="1340"/>
        </pc:sldMkLst>
        <pc:spChg chg="add mod">
          <ac:chgData name="武田 洋樹" userId="e77c89d6-e1fa-460b-baa8-3d233d6eb2d7" providerId="ADAL" clId="{2F7F6611-DFD2-4830-8F62-D16DE2636C5A}" dt="2025-05-28T05:53:11.253" v="8"/>
          <ac:spMkLst>
            <pc:docMk/>
            <pc:sldMk cId="4208454226" sldId="1340"/>
            <ac:spMk id="4" creationId="{971E5A9A-BBC2-2E07-F69C-3BEE3A00665B}"/>
          </ac:spMkLst>
        </pc:spChg>
        <pc:spChg chg="add mod">
          <ac:chgData name="武田 洋樹" userId="e77c89d6-e1fa-460b-baa8-3d233d6eb2d7" providerId="ADAL" clId="{2F7F6611-DFD2-4830-8F62-D16DE2636C5A}" dt="2025-05-28T05:55:26.883" v="54" actId="14100"/>
          <ac:spMkLst>
            <pc:docMk/>
            <pc:sldMk cId="4208454226" sldId="1340"/>
            <ac:spMk id="5" creationId="{3EF74AEC-74AB-5EF6-F09D-A8397A087F8B}"/>
          </ac:spMkLst>
        </pc:spChg>
      </pc:sldChg>
      <pc:sldChg chg="modSp add mod">
        <pc:chgData name="武田 洋樹" userId="e77c89d6-e1fa-460b-baa8-3d233d6eb2d7" providerId="ADAL" clId="{2F7F6611-DFD2-4830-8F62-D16DE2636C5A}" dt="2025-05-28T06:03:10.129" v="224" actId="1076"/>
        <pc:sldMkLst>
          <pc:docMk/>
          <pc:sldMk cId="1049792202" sldId="1341"/>
        </pc:sldMkLst>
        <pc:spChg chg="mod">
          <ac:chgData name="武田 洋樹" userId="e77c89d6-e1fa-460b-baa8-3d233d6eb2d7" providerId="ADAL" clId="{2F7F6611-DFD2-4830-8F62-D16DE2636C5A}" dt="2025-05-28T05:55:38.245" v="56"/>
          <ac:spMkLst>
            <pc:docMk/>
            <pc:sldMk cId="1049792202" sldId="1341"/>
            <ac:spMk id="4" creationId="{DD6EF2EE-DC17-07B0-B94D-EF9235661D2C}"/>
          </ac:spMkLst>
        </pc:spChg>
        <pc:spChg chg="mod">
          <ac:chgData name="武田 洋樹" userId="e77c89d6-e1fa-460b-baa8-3d233d6eb2d7" providerId="ADAL" clId="{2F7F6611-DFD2-4830-8F62-D16DE2636C5A}" dt="2025-05-28T06:03:10.129" v="224" actId="1076"/>
          <ac:spMkLst>
            <pc:docMk/>
            <pc:sldMk cId="1049792202" sldId="1341"/>
            <ac:spMk id="5" creationId="{4A1CC2D6-1497-B13D-F3C8-78A60E620BE8}"/>
          </ac:spMkLst>
        </pc:spChg>
      </pc:sldChg>
      <pc:sldChg chg="modSp add mod">
        <pc:chgData name="武田 洋樹" userId="e77c89d6-e1fa-460b-baa8-3d233d6eb2d7" providerId="ADAL" clId="{2F7F6611-DFD2-4830-8F62-D16DE2636C5A}" dt="2025-06-02T06:02:01.702" v="400" actId="20577"/>
        <pc:sldMkLst>
          <pc:docMk/>
          <pc:sldMk cId="2800625783" sldId="1342"/>
        </pc:sldMkLst>
        <pc:spChg chg="mod">
          <ac:chgData name="武田 洋樹" userId="e77c89d6-e1fa-460b-baa8-3d233d6eb2d7" providerId="ADAL" clId="{2F7F6611-DFD2-4830-8F62-D16DE2636C5A}" dt="2025-05-28T05:56:41.686" v="75"/>
          <ac:spMkLst>
            <pc:docMk/>
            <pc:sldMk cId="2800625783" sldId="1342"/>
            <ac:spMk id="4" creationId="{F7EF8927-4D6C-FA72-4936-7192C00E8C68}"/>
          </ac:spMkLst>
        </pc:spChg>
        <pc:spChg chg="mod">
          <ac:chgData name="武田 洋樹" userId="e77c89d6-e1fa-460b-baa8-3d233d6eb2d7" providerId="ADAL" clId="{2F7F6611-DFD2-4830-8F62-D16DE2636C5A}" dt="2025-06-02T06:02:01.702" v="400" actId="20577"/>
          <ac:spMkLst>
            <pc:docMk/>
            <pc:sldMk cId="2800625783" sldId="1342"/>
            <ac:spMk id="5" creationId="{DEDA34BA-4DAE-2608-3FC1-17A6B5E72421}"/>
          </ac:spMkLst>
        </pc:spChg>
      </pc:sldChg>
      <pc:sldChg chg="addSp delSp modSp add mod">
        <pc:chgData name="武田 洋樹" userId="e77c89d6-e1fa-460b-baa8-3d233d6eb2d7" providerId="ADAL" clId="{2F7F6611-DFD2-4830-8F62-D16DE2636C5A}" dt="2025-06-02T06:25:57.036" v="404" actId="20577"/>
        <pc:sldMkLst>
          <pc:docMk/>
          <pc:sldMk cId="351922055" sldId="1343"/>
        </pc:sldMkLst>
        <pc:spChg chg="add mod">
          <ac:chgData name="武田 洋樹" userId="e77c89d6-e1fa-460b-baa8-3d233d6eb2d7" providerId="ADAL" clId="{2F7F6611-DFD2-4830-8F62-D16DE2636C5A}" dt="2025-06-02T01:48:14.874" v="357" actId="14100"/>
          <ac:spMkLst>
            <pc:docMk/>
            <pc:sldMk cId="351922055" sldId="1343"/>
            <ac:spMk id="2" creationId="{60261CE7-E542-E8DE-B6FF-DE1A6115F11C}"/>
          </ac:spMkLst>
        </pc:spChg>
        <pc:spChg chg="mod">
          <ac:chgData name="武田 洋樹" userId="e77c89d6-e1fa-460b-baa8-3d233d6eb2d7" providerId="ADAL" clId="{2F7F6611-DFD2-4830-8F62-D16DE2636C5A}" dt="2025-06-02T06:25:57.036" v="404" actId="20577"/>
          <ac:spMkLst>
            <pc:docMk/>
            <pc:sldMk cId="351922055" sldId="1343"/>
            <ac:spMk id="4" creationId="{4495C725-7822-1E9C-5A9D-9FF5B9FAAFCB}"/>
          </ac:spMkLst>
        </pc:spChg>
        <pc:spChg chg="add mod">
          <ac:chgData name="武田 洋樹" userId="e77c89d6-e1fa-460b-baa8-3d233d6eb2d7" providerId="ADAL" clId="{2F7F6611-DFD2-4830-8F62-D16DE2636C5A}" dt="2025-06-02T01:48:26.746" v="359" actId="1076"/>
          <ac:spMkLst>
            <pc:docMk/>
            <pc:sldMk cId="351922055" sldId="1343"/>
            <ac:spMk id="6" creationId="{2C05B06B-105A-A5CE-E0D3-B6E57F0198F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2025/6/2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2025/6/2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8729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31EE55E-6CD3-4F4A-9060-FD375378BC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3545" y="2330957"/>
            <a:ext cx="4464000" cy="204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4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/>
              <a:t>KDDI corporation</a:t>
            </a:r>
            <a:endParaRPr lang="ja-JP" altLang="en-US" sz="100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  <p:sldLayoutId id="2147483693" r:id="rId9"/>
    <p:sldLayoutId id="2147483694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>
          <a:xfrm>
            <a:off x="213360" y="2079531"/>
            <a:ext cx="11907520" cy="134946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ja-JP" sz="4400" dirty="0">
                <a:latin typeface="+mj-ea"/>
                <a:ea typeface="+mj-ea"/>
                <a:cs typeface="Calibri" panose="020F0502020204030204" pitchFamily="34" charset="0"/>
              </a:rPr>
              <a:t>Considerations on aggregation solutions between NR and 6G Radio</a:t>
            </a:r>
            <a:endParaRPr kumimoji="1" lang="ja-JP" altLang="en-US" sz="4400" dirty="0"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488743" y="-3505"/>
            <a:ext cx="1556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b="1" dirty="0">
                <a:cs typeface="Calibri" panose="020F0502020204030204" pitchFamily="34" charset="0"/>
              </a:rPr>
              <a:t>RP-251269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1825" y="3988099"/>
            <a:ext cx="10708349" cy="887506"/>
          </a:xfrm>
        </p:spPr>
        <p:txBody>
          <a:bodyPr/>
          <a:lstStyle/>
          <a:p>
            <a:r>
              <a:rPr lang="en-US" altLang="ja-JP" sz="2800" b="1" dirty="0">
                <a:latin typeface="+mn-lt"/>
                <a:cs typeface="Calibri" panose="020F0502020204030204" pitchFamily="34" charset="0"/>
              </a:rPr>
              <a:t>KDDI Corporation</a:t>
            </a:r>
            <a:endParaRPr lang="ja-JP" altLang="en-US" sz="28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3AABD48-05BD-AFA3-6B72-B91EDA3BC16D}"/>
              </a:ext>
            </a:extLst>
          </p:cNvPr>
          <p:cNvSpPr/>
          <p:nvPr/>
        </p:nvSpPr>
        <p:spPr>
          <a:xfrm>
            <a:off x="98517" y="4064"/>
            <a:ext cx="714701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b="1" dirty="0">
                <a:cs typeface="Calibri" panose="020F0502020204030204" pitchFamily="34" charset="0"/>
              </a:rPr>
              <a:t>3GPP TSG-RAN Meeting #108</a:t>
            </a:r>
          </a:p>
          <a:p>
            <a:r>
              <a:rPr lang="pt-BR" altLang="ja-JP" sz="2000" b="1" dirty="0">
                <a:cs typeface="Calibri" panose="020F0502020204030204" pitchFamily="34" charset="0"/>
              </a:rPr>
              <a:t>Prague, CZ, 9 - 13 June, 2025</a:t>
            </a:r>
            <a:endParaRPr lang="en-US" altLang="ja-JP" sz="2000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971E5A9A-BBC2-2E07-F69C-3BEE3A00665B}"/>
              </a:ext>
            </a:extLst>
          </p:cNvPr>
          <p:cNvSpPr txBox="1">
            <a:spLocks/>
          </p:cNvSpPr>
          <p:nvPr/>
        </p:nvSpPr>
        <p:spPr>
          <a:xfrm>
            <a:off x="869648" y="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algn="l"/>
            <a:r>
              <a:rPr lang="en-US" altLang="ja-JP" sz="3600" b="1" dirty="0"/>
              <a:t>Background:</a:t>
            </a:r>
            <a:endParaRPr lang="ja-JP" altLang="en-US" sz="36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EF74AEC-74AB-5EF6-F09D-A8397A087F8B}"/>
              </a:ext>
            </a:extLst>
          </p:cNvPr>
          <p:cNvSpPr txBox="1"/>
          <p:nvPr/>
        </p:nvSpPr>
        <p:spPr>
          <a:xfrm>
            <a:off x="386080" y="1222203"/>
            <a:ext cx="11531600" cy="45664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kumimoji="1" lang="en-US" altLang="ja-JP" sz="2800" dirty="0"/>
              <a:t> </a:t>
            </a:r>
            <a:r>
              <a:rPr kumimoji="1" lang="en-US" altLang="ja-JP" sz="2400" b="1" dirty="0"/>
              <a:t>Aggregation solutions progress 6G migration but obsolete</a:t>
            </a: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kumimoji="1" lang="en-US" altLang="ja-JP" sz="2400" b="1" dirty="0"/>
              <a:t>At the initial 6G phase, due to not having enough 6G spectrum, its peak data rates/coverage will not be competitive to 5G phones. Thus, without aggregation solutions between NR and 6G RAT, our customers may not be motivated to buy new 6G phones.</a:t>
            </a: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kumimoji="1" lang="en-US" altLang="ja-JP" sz="2400" b="1" dirty="0"/>
              <a:t>On the other hand, if 6G phones become dominant (customers buy more 6G phones), then aggregation solutions become obsolete.</a:t>
            </a: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kumimoji="1" lang="en-US" altLang="ja-JP" sz="2400" b="1" dirty="0"/>
              <a:t>Operators don’t want to spend much money on the tentative aggregation solutions soon become obsolete.</a:t>
            </a:r>
          </a:p>
        </p:txBody>
      </p:sp>
    </p:spTree>
    <p:extLst>
      <p:ext uri="{BB962C8B-B14F-4D97-AF65-F5344CB8AC3E}">
        <p14:creationId xmlns:p14="http://schemas.microsoft.com/office/powerpoint/2010/main" val="4208454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91E86-B7CD-DD23-C8C0-9149316F2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DD6EF2EE-DC17-07B0-B94D-EF9235661D2C}"/>
              </a:ext>
            </a:extLst>
          </p:cNvPr>
          <p:cNvSpPr txBox="1">
            <a:spLocks/>
          </p:cNvSpPr>
          <p:nvPr/>
        </p:nvSpPr>
        <p:spPr>
          <a:xfrm>
            <a:off x="869648" y="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algn="l"/>
            <a:r>
              <a:rPr lang="en-US" altLang="ja-JP" sz="3600" b="1" dirty="0"/>
              <a:t>Candidates: </a:t>
            </a:r>
            <a:endParaRPr lang="ja-JP" altLang="en-US" sz="36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A1CC2D6-1497-B13D-F3C8-78A60E620BE8}"/>
              </a:ext>
            </a:extLst>
          </p:cNvPr>
          <p:cNvSpPr txBox="1"/>
          <p:nvPr/>
        </p:nvSpPr>
        <p:spPr>
          <a:xfrm>
            <a:off x="426720" y="2024843"/>
            <a:ext cx="11531600" cy="33599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kumimoji="1" lang="en-US" altLang="ja-JP" sz="2400" b="1" dirty="0"/>
              <a:t>RAN level and CN level aggregation</a:t>
            </a: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kumimoji="1" lang="en-US" altLang="ja-JP" sz="2400" b="1" dirty="0"/>
              <a:t>Non-standalone mode (DC between 6G RAT and NR) with 6G RAT as the Primary Cell (“6NDC”)</a:t>
            </a: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kumimoji="1" lang="en-US" altLang="ja-JP" sz="2400" b="1" dirty="0"/>
              <a:t>Non-standalone mode (DC between NR and 6G RAT) with NR as the Primary Cell (“N6DC”)</a:t>
            </a: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kumimoji="1" lang="en-US" altLang="ja-JP" sz="2400" b="1" dirty="0"/>
              <a:t>Dual stack mode (CN level aggregation between NR and 6G RAT)</a:t>
            </a:r>
          </a:p>
        </p:txBody>
      </p:sp>
    </p:spTree>
    <p:extLst>
      <p:ext uri="{BB962C8B-B14F-4D97-AF65-F5344CB8AC3E}">
        <p14:creationId xmlns:p14="http://schemas.microsoft.com/office/powerpoint/2010/main" val="1049792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0889E-88FC-7EE3-5BEB-99D2F73BC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F7EF8927-4D6C-FA72-4936-7192C00E8C68}"/>
              </a:ext>
            </a:extLst>
          </p:cNvPr>
          <p:cNvSpPr txBox="1">
            <a:spLocks/>
          </p:cNvSpPr>
          <p:nvPr/>
        </p:nvSpPr>
        <p:spPr>
          <a:xfrm>
            <a:off x="869648" y="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algn="l"/>
            <a:r>
              <a:rPr lang="en-US" altLang="ja-JP" sz="3600" b="1" dirty="0"/>
              <a:t>Proposal:</a:t>
            </a:r>
            <a:endParaRPr lang="ja-JP" altLang="en-US" sz="36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EDA34BA-4DAE-2608-3FC1-17A6B5E72421}"/>
              </a:ext>
            </a:extLst>
          </p:cNvPr>
          <p:cNvSpPr txBox="1"/>
          <p:nvPr/>
        </p:nvSpPr>
        <p:spPr>
          <a:xfrm>
            <a:off x="538480" y="1463041"/>
            <a:ext cx="11470640" cy="4348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kumimoji="1" lang="en-US" altLang="ja-JP" sz="2400" b="1" dirty="0"/>
              <a:t>Both RAN and CN aggregation solutions should be studied, and a final decision will be made based on the study before the WI starts.</a:t>
            </a: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kumimoji="1" lang="en-US" altLang="ja-JP" sz="2400" b="1" dirty="0"/>
              <a:t>RAN agree to study both RAN level and CN level aggregation solutions: capabilities/restrictions, performance, complexity, </a:t>
            </a:r>
            <a:r>
              <a:rPr lang="en-US" altLang="ja-JP" sz="2400" b="1" dirty="0"/>
              <a:t>CN/RAN </a:t>
            </a:r>
            <a:r>
              <a:rPr kumimoji="1" lang="en-US" altLang="ja-JP" sz="2400" b="1" dirty="0"/>
              <a:t>impacts</a:t>
            </a: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r>
              <a:rPr kumimoji="1" lang="en-US" altLang="ja-JP" sz="2400" b="1" dirty="0"/>
              <a:t>RAN agree to study 6G migration scenarios focusing on</a:t>
            </a:r>
          </a:p>
          <a:p>
            <a:pPr marL="971550" lvl="1" indent="-51435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1" lang="en-US" altLang="ja-JP" sz="2400" b="1" dirty="0"/>
              <a:t>Whether we have a new 6G CN or not </a:t>
            </a:r>
          </a:p>
          <a:p>
            <a:pPr marL="971550" lvl="1" indent="-51435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1" lang="en-US" altLang="ja-JP" sz="2400" b="1" dirty="0"/>
              <a:t>Whether we have a new air interface which requires HW refresh to enable 6G RAT/MRSS in a legacy band</a:t>
            </a:r>
          </a:p>
        </p:txBody>
      </p:sp>
    </p:spTree>
    <p:extLst>
      <p:ext uri="{BB962C8B-B14F-4D97-AF65-F5344CB8AC3E}">
        <p14:creationId xmlns:p14="http://schemas.microsoft.com/office/powerpoint/2010/main" val="2800625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3F241-4119-11E6-70C0-89CDE96C7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4495C725-7822-1E9C-5A9D-9FF5B9FAAFCB}"/>
              </a:ext>
            </a:extLst>
          </p:cNvPr>
          <p:cNvSpPr txBox="1">
            <a:spLocks/>
          </p:cNvSpPr>
          <p:nvPr/>
        </p:nvSpPr>
        <p:spPr>
          <a:xfrm>
            <a:off x="869648" y="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algn="l"/>
            <a:r>
              <a:rPr lang="en-US" altLang="ja-JP" sz="3600" b="1" dirty="0"/>
              <a:t>Text Proposal for SID: </a:t>
            </a:r>
            <a:endParaRPr lang="ja-JP" altLang="en-US" sz="36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C05B06B-105A-A5CE-E0D3-B6E57F0198F4}"/>
              </a:ext>
            </a:extLst>
          </p:cNvPr>
          <p:cNvSpPr txBox="1"/>
          <p:nvPr/>
        </p:nvSpPr>
        <p:spPr>
          <a:xfrm>
            <a:off x="330200" y="1539440"/>
            <a:ext cx="116840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altLang="ja-JP" sz="32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4.1	Objective of SI or Core part WI or Testing part WI</a:t>
            </a:r>
            <a:endParaRPr lang="ja-JP" altLang="ja-JP" sz="32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buNone/>
            </a:pPr>
            <a:r>
              <a:rPr lang="en-GB" altLang="ja-JP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This study item aims to </a:t>
            </a:r>
            <a:endParaRPr lang="ja-JP" altLang="ja-JP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0" indent="-342900" hangingPunct="0">
              <a:buFont typeface="Times New Roman" panose="02020603050405020304" pitchFamily="18" charset="0"/>
              <a:buChar char="-"/>
            </a:pPr>
            <a:r>
              <a:rPr lang="en-GB" altLang="ja-JP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investigate a candidate set of items for minimum TPRs based on the Recommendation ITU-R M.2160, and, where applicable, the associated target values and key assumptions for the identified minimum TPRs.</a:t>
            </a:r>
            <a:endParaRPr lang="ja-JP" altLang="ja-JP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altLang="ja-JP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outcome is expected to be shared by LS with ITU-R WP5D, as suitable, and used as a baseline for the subsequent study 6G in RAN</a:t>
            </a:r>
            <a:endParaRPr lang="ja-JP" altLang="ja-JP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lvl="0" hangingPunct="0">
              <a:spcAft>
                <a:spcPts val="900"/>
              </a:spcAft>
            </a:pPr>
            <a:r>
              <a:rPr lang="en-GB" altLang="ja-JP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&lt;Omit&gt;</a:t>
            </a:r>
          </a:p>
          <a:p>
            <a:pPr marL="342900" lvl="0" indent="-342900" hangingPunct="0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GB" altLang="ja-JP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Define a time plan and steer work as appropriate for the RAN WGs during the 6G WG SI to deliver high-level decisions at least on the following areas:</a:t>
            </a:r>
            <a:endParaRPr lang="ja-JP" altLang="ja-JP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altLang="ja-JP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Fundamental 6G radio design aspects: waveform, numerology, channel coding, etc…</a:t>
            </a:r>
            <a:endParaRPr lang="ja-JP" altLang="ja-JP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altLang="ja-JP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Overall high-level aspects of 5G to 6G migration</a:t>
            </a:r>
            <a:endParaRPr lang="ja-JP" altLang="ja-JP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altLang="ja-JP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RAN architecture and interfaces, including RAN-Core interface</a:t>
            </a:r>
            <a:r>
              <a:rPr lang="en-GB" altLang="ja-JP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, </a:t>
            </a:r>
            <a:r>
              <a:rPr lang="en-US" altLang="ja-JP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aggregation solutions between NR and 6G Radio</a:t>
            </a:r>
            <a:endParaRPr lang="ja-JP" altLang="ja-JP" dirty="0">
              <a:solidFill>
                <a:srgbClr val="FF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altLang="ja-JP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Coordination of 6G AI/ML framework</a:t>
            </a:r>
            <a:endParaRPr lang="ja-JP" altLang="ja-JP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261CE7-E542-E8DE-B6FF-DE1A6115F11C}"/>
              </a:ext>
            </a:extLst>
          </p:cNvPr>
          <p:cNvSpPr txBox="1"/>
          <p:nvPr/>
        </p:nvSpPr>
        <p:spPr>
          <a:xfrm>
            <a:off x="406400" y="1019003"/>
            <a:ext cx="11531600" cy="6118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kumimoji="1" lang="en-US" altLang="ja-JP" sz="2400" b="1" dirty="0"/>
              <a:t>RAN agree to adopt the following change.</a:t>
            </a:r>
          </a:p>
        </p:txBody>
      </p:sp>
    </p:spTree>
    <p:extLst>
      <p:ext uri="{BB962C8B-B14F-4D97-AF65-F5344CB8AC3E}">
        <p14:creationId xmlns:p14="http://schemas.microsoft.com/office/powerpoint/2010/main" val="351922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45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2c06ab-ae67-4ec0-a046-996ea3b1ac41">
      <Terms xmlns="http://schemas.microsoft.com/office/infopath/2007/PartnerControls"/>
    </lcf76f155ced4ddcb4097134ff3c332f>
    <TaxCatchAll xmlns="0177a4fa-e41f-4a9a-aac8-efe99599db0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CFFCA72F4CF49F4992139F60D0CD0F1C" ma:contentTypeVersion="13" ma:contentTypeDescription="新しいドキュメントを作成します。" ma:contentTypeScope="" ma:versionID="aa0438d09dcc84a45eb79b409820980e">
  <xsd:schema xmlns:xsd="http://www.w3.org/2001/XMLSchema" xmlns:xs="http://www.w3.org/2001/XMLSchema" xmlns:p="http://schemas.microsoft.com/office/2006/metadata/properties" xmlns:ns2="232c06ab-ae67-4ec0-a046-996ea3b1ac41" xmlns:ns3="0177a4fa-e41f-4a9a-aac8-efe99599db02" targetNamespace="http://schemas.microsoft.com/office/2006/metadata/properties" ma:root="true" ma:fieldsID="15ccb97eeab4f6f8a5277dbbae526a32" ns2:_="" ns3:_="">
    <xsd:import namespace="232c06ab-ae67-4ec0-a046-996ea3b1ac41"/>
    <xsd:import namespace="0177a4fa-e41f-4a9a-aac8-efe99599db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2c06ab-ae67-4ec0-a046-996ea3b1a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9339dfd0-b53b-470a-a1af-2eb893bac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77a4fa-e41f-4a9a-aac8-efe99599db0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1941c91-5ff6-4c85-b01c-96718a3a82da}" ma:internalName="TaxCatchAll" ma:showField="CatchAllData" ma:web="0177a4fa-e41f-4a9a-aac8-efe99599db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14A500-7CC5-435D-A1FC-F821B5319146}">
  <ds:schemaRefs>
    <ds:schemaRef ds:uri="http://schemas.microsoft.com/office/2006/metadata/properties"/>
    <ds:schemaRef ds:uri="http://purl.org/dc/dcmitype/"/>
    <ds:schemaRef ds:uri="bc2d0168-0007-40f8-8847-24c2087f64c6"/>
    <ds:schemaRef ds:uri="http://purl.org/dc/terms/"/>
    <ds:schemaRef ds:uri="http://schemas.microsoft.com/office/2006/documentManagement/types"/>
    <ds:schemaRef ds:uri="d21297d9-8f46-4fec-93bc-d60fcf48095c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232c06ab-ae67-4ec0-a046-996ea3b1ac41"/>
    <ds:schemaRef ds:uri="0177a4fa-e41f-4a9a-aac8-efe99599db02"/>
  </ds:schemaRefs>
</ds:datastoreItem>
</file>

<file path=customXml/itemProps2.xml><?xml version="1.0" encoding="utf-8"?>
<ds:datastoreItem xmlns:ds="http://schemas.openxmlformats.org/officeDocument/2006/customXml" ds:itemID="{431341CC-6B8C-4186-9AA5-57B18BB639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7A6737-08D7-4A58-BF7A-6E0D950DD9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2c06ab-ae67-4ec0-a046-996ea3b1ac41"/>
    <ds:schemaRef ds:uri="0177a4fa-e41f-4a9a-aac8-efe99599db0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1210</TotalTime>
  <Words>453</Words>
  <Application>Microsoft Office PowerPoint</Application>
  <PresentationFormat>ワイド画面</PresentationFormat>
  <Paragraphs>34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メイリオ</vt:lpstr>
      <vt:lpstr>游ゴシック</vt:lpstr>
      <vt:lpstr>Arial</vt:lpstr>
      <vt:lpstr>Calibri</vt:lpstr>
      <vt:lpstr>Courier New</vt:lpstr>
      <vt:lpstr>Times New Roman</vt:lpstr>
      <vt:lpstr>Wingdings</vt:lpstr>
      <vt:lpstr>社内用</vt:lpstr>
      <vt:lpstr>社外用</vt:lpstr>
      <vt:lpstr>99_back</vt:lpstr>
      <vt:lpstr>Considerations on aggregation solutions between NR and 6G Radio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武田 洋樹</cp:lastModifiedBy>
  <cp:revision>9</cp:revision>
  <dcterms:created xsi:type="dcterms:W3CDTF">2022-04-28T01:12:53Z</dcterms:created>
  <dcterms:modified xsi:type="dcterms:W3CDTF">2025-06-02T06:26:03Z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0x010100CFFCA72F4CF49F4992139F60D0CD0F1C</vt:lpwstr>
  </property>
  <property fmtid="{D5CDD505-2E9C-101B-9397-08002B2CF9AE}" pid="3" name="MediaServiceImageTags">
    <vt:lpwstr/>
  </property>
</Properties>
</file>