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3185D0E-1DC3-4123-92EA-DE8B5FD213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24A49F0-8BF1-4136-BDCA-3537EF7A13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70AF0B-EF3D-4F90-8358-44E89FC54D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1009AAB-493C-4032-9E34-E3F0F34910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9B6080-9763-4C83-BF9B-4A139A5E6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9154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2275C77-D21E-43C9-814F-36E1D1F00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089E68-A1D5-438C-A067-891747CFE2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3D4431-912E-417E-AF50-64E6B19D86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8D8D23-9E31-48D1-A604-4981DCBFAC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888022-86EE-4DAF-A38A-DE890F796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402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35B17BC-9EE7-4BE9-8A57-3C2D2812B80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C2AA201-7279-45B3-8011-3D844E82BC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213F91-DA0F-4D96-BCAE-CD3CB2D59E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0B2C521-083E-4924-BAA3-BEE6167C26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23848C-A976-4A39-A7E8-20DAF010A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549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9869E9C-B43F-49B7-A8E1-4DA828F32F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12AB5D-A9F3-478A-8766-D2F7E9A866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EF9327-4002-4E40-8C34-A0A76B801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37EF5AD-9A56-4CFE-9EC7-24D522A89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5DF3B0-2F1D-489E-A603-A6FDBEA298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2127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281734-37C2-479F-B645-C9EAC8C79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A0A7088-C31A-4EE6-A635-423AAF406D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9A1DDA-91EF-40E5-AD08-CF466CB75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D4FBB1-59FA-4AE6-A865-B225E2C14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DC1DE21-6BFF-4B91-AAB2-7F770C4148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6258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2600763-00AC-4030-BB45-F47A2291A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8E3AB6E-C621-47C7-957D-ED072FF7189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F53CAEB-6906-489B-A75A-6C9DB1B7DD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964FF46-BD14-4267-8863-D387EC12BE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200415F-AE97-43C3-8BD5-E1C3313C2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378AE60-7DFE-440A-AC95-8ABB455E4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602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1A2FBD-4D09-4C86-94DC-F7A6B5D437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6241B4E-059E-4A93-8B55-F5D57B65D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B785D13-247C-4D00-A1E8-6B63A46662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C247F43-857F-4ED4-86FF-701CD7999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B98D844-BC0A-4B2B-90B9-1B8959682E7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8892A03-7F69-44A0-BC5C-88E09F281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BC06EAF-1D04-4190-92A8-234D88440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905BCBC1-A7BC-4795-AFE3-AE14E45C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539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D8E67A-70B2-4FEE-AAF8-EEE00CA04C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A0C8D60-959A-407E-8D5B-E16A08154C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739D13-2BF5-40EC-8334-9A3DDE539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4186AB0-F691-43ED-AD92-434AF34190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6AC17AA-23CD-4C89-9450-3FC748BC32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93AEBB-E5F7-4184-BACD-5B181A1EF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DF88D2-1937-4225-8E31-FC08BF5F3B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36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B36741-3A5E-42C2-AD8B-DD5672EAC6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5FF5283-4771-406C-B0E2-B158F098BF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5389488-BFF0-4D01-9FDE-C5C5DC6EEE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7C7BB85-D5AB-4BCF-BFE4-4904E6DEA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0E71C82-A766-49EF-AA2E-A60F434A89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3CDDBD-27AC-41F8-8336-1AAEF9D21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462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FAA365-6A6D-4B9F-AF71-94FA20142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18AEB89-50F9-49D5-BD10-833ABE72299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3A2597B-A47A-447F-8F28-E475A17530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04C0411-ADD6-401C-ADB6-604CA5BD5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F9DED2-F83B-4B90-88C8-A9F6568AC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4D41B6F-06A2-4047-945B-69BC3B74E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2921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324C0BC-EA44-4ACF-9827-CA354A679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73E766C-EB60-4BC5-839B-9F4CC05E9AE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1808B6-8C41-43E0-940E-093573F5F75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A41B3-F05B-4E62-BEEF-644476587157}" type="datetimeFigureOut">
              <a:rPr lang="zh-CN" altLang="en-US" smtClean="0"/>
              <a:t>2025/6/2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B9A466-A0FD-4E04-A6E8-DF1761F4FB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0D6AE4-9F35-4D70-9299-D7A1CDF70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BEFA4-A082-4382-B277-0182931DD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038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AC66216-C453-415B-831F-880894838F4E}"/>
              </a:ext>
            </a:extLst>
          </p:cNvPr>
          <p:cNvSpPr/>
          <p:nvPr/>
        </p:nvSpPr>
        <p:spPr>
          <a:xfrm>
            <a:off x="376237" y="155562"/>
            <a:ext cx="11439525" cy="797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270">
              <a:lnSpc>
                <a:spcPct val="120000"/>
              </a:lnSpc>
              <a:tabLst>
                <a:tab pos="2880360" algn="ctr"/>
                <a:tab pos="5257800" algn="r"/>
                <a:tab pos="6120765" algn="r"/>
              </a:tabLst>
            </a:pP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</a:t>
            </a:r>
            <a:r>
              <a:rPr lang="en-US" altLang="zh-CN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8</a:t>
            </a:r>
            <a:r>
              <a:rPr lang="en-GB" sz="2000" b="1" dirty="0">
                <a:latin typeface="Arial" panose="020B0604020202020204" pitchFamily="34" charset="0"/>
                <a:ea typeface="Times New Roman" panose="02020603050405020304" pitchFamily="18" charset="0"/>
              </a:rPr>
              <a:t>						</a:t>
            </a:r>
            <a:r>
              <a:rPr lang="en-GB" sz="2000" b="1" dirty="0">
                <a:latin typeface="Arial" panose="020B0604020202020204" pitchFamily="34" charset="0"/>
              </a:rPr>
              <a:t>RP-</a:t>
            </a:r>
            <a:r>
              <a:rPr lang="en-US" altLang="zh-CN" sz="2000" b="1" dirty="0">
                <a:latin typeface="Arial" panose="020B0604020202020204" pitchFamily="34" charset="0"/>
              </a:rPr>
              <a:t>251204</a:t>
            </a:r>
            <a:endParaRPr lang="en-GB" sz="2000" b="1" dirty="0">
              <a:latin typeface="Arial" panose="020B0604020202020204" pitchFamily="34" charset="0"/>
            </a:endParaRPr>
          </a:p>
          <a:p>
            <a:pPr marR="1270">
              <a:lnSpc>
                <a:spcPct val="120000"/>
              </a:lnSpc>
              <a:tabLst>
                <a:tab pos="2880360" algn="ctr"/>
                <a:tab pos="5257800" algn="r"/>
                <a:tab pos="6120765" algn="r"/>
              </a:tabLst>
            </a:pPr>
            <a:r>
              <a:rPr lang="en-US" altLang="zh-CN" sz="2000" b="1" dirty="0">
                <a:latin typeface="Arial" panose="020B0604020202020204" pitchFamily="34" charset="0"/>
              </a:rPr>
              <a:t>Prague</a:t>
            </a:r>
            <a:r>
              <a:rPr lang="en-GB" sz="2000" b="1" dirty="0">
                <a:latin typeface="Arial" panose="020B0604020202020204" pitchFamily="34" charset="0"/>
              </a:rPr>
              <a:t>,</a:t>
            </a:r>
            <a:r>
              <a:rPr lang="en-GB" altLang="zh-CN" sz="2000" b="1" dirty="0">
                <a:latin typeface="Arial" panose="020B0604020202020204" pitchFamily="34" charset="0"/>
              </a:rPr>
              <a:t> Czech Republic, June 9-13, 2025</a:t>
            </a:r>
            <a:endParaRPr lang="zh-CN" altLang="zh-CN" sz="2000" b="1" dirty="0">
              <a:latin typeface="Arial" panose="020B0604020202020204" pitchFamily="34" charset="0"/>
            </a:endParaRPr>
          </a:p>
        </p:txBody>
      </p:sp>
      <p:sp>
        <p:nvSpPr>
          <p:cNvPr id="6" name="Text Placeholder 1">
            <a:extLst>
              <a:ext uri="{FF2B5EF4-FFF2-40B4-BE49-F238E27FC236}">
                <a16:creationId xmlns:a16="http://schemas.microsoft.com/office/drawing/2014/main" id="{5E472FC7-9720-4FAF-A13D-C900024031E7}"/>
              </a:ext>
            </a:extLst>
          </p:cNvPr>
          <p:cNvSpPr txBox="1">
            <a:spLocks/>
          </p:cNvSpPr>
          <p:nvPr/>
        </p:nvSpPr>
        <p:spPr>
          <a:xfrm>
            <a:off x="424855" y="2241346"/>
            <a:ext cx="11342288" cy="1725766"/>
          </a:xfrm>
          <a:prstGeom prst="rect">
            <a:avLst/>
          </a:prstGeom>
          <a:ln w="3175">
            <a:noFill/>
            <a:prstDash val="dash"/>
          </a:ln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item: 	15.1.2</a:t>
            </a: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	vivo, 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CHTTL, Verizon, </a:t>
            </a:r>
            <a:r>
              <a:rPr lang="en-US" altLang="zh-CN" sz="20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Spreadtrum</a:t>
            </a:r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China 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Unicom</a:t>
            </a:r>
            <a:r>
              <a:rPr lang="en-US" altLang="zh-CN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ETRI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Title: 		</a:t>
            </a:r>
            <a:r>
              <a:rPr lang="en-US" altLang="zh-CN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WF on open loop precoding for PUSCH in Rel-20 MIMO Phase 6</a:t>
            </a:r>
            <a:endParaRPr lang="en-US" sz="20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for:	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1437561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416A4C-7CF9-4027-A71B-6CDA251D09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64E7579-3332-4AAB-8F26-3DB67DBD30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/>
            <a:r>
              <a:rPr lang="en-US" altLang="zh-CN" dirty="0"/>
              <a:t>For Rel-20 NR MIMO Phase 6</a:t>
            </a:r>
          </a:p>
          <a:p>
            <a:pPr marL="800100" lvl="1" indent="-342900"/>
            <a:r>
              <a:rPr lang="en-US" altLang="zh-CN" dirty="0"/>
              <a:t>For 2Tx non-coherent UE, support UL precoder cycling using non-coherent codebook subset with up to 2 PRGs.</a:t>
            </a:r>
          </a:p>
          <a:p>
            <a:pPr marL="1257300" lvl="2" indent="-342900"/>
            <a:r>
              <a:rPr lang="en-US" altLang="zh-CN" i="1" dirty="0"/>
              <a:t>e.g. two precoders [1  0] and [0  1] are used for rank=1 transmission </a:t>
            </a:r>
          </a:p>
          <a:p>
            <a:pPr marL="1257300" lvl="2" indent="-342900"/>
            <a:r>
              <a:rPr lang="en-US" altLang="zh-CN" dirty="0"/>
              <a:t>Applicable when</a:t>
            </a:r>
            <a:r>
              <a:rPr lang="en-GB" altLang="zh-CN" dirty="0"/>
              <a:t> the higher layer parameter </a:t>
            </a:r>
            <a:r>
              <a:rPr lang="en-GB" altLang="zh-CN" i="1" dirty="0" err="1"/>
              <a:t>txConfig</a:t>
            </a:r>
            <a:r>
              <a:rPr lang="en-GB" altLang="zh-CN" i="1" dirty="0"/>
              <a:t> </a:t>
            </a:r>
            <a:r>
              <a:rPr lang="en-GB" altLang="zh-CN" dirty="0"/>
              <a:t>in</a:t>
            </a:r>
            <a:r>
              <a:rPr lang="en-GB" altLang="zh-CN" i="1" dirty="0"/>
              <a:t> </a:t>
            </a:r>
            <a:r>
              <a:rPr lang="en-GB" altLang="zh-CN" i="1" dirty="0" err="1"/>
              <a:t>pusch</a:t>
            </a:r>
            <a:r>
              <a:rPr lang="en-GB" altLang="zh-CN" i="1" dirty="0"/>
              <a:t>-Config</a:t>
            </a:r>
            <a:r>
              <a:rPr lang="en-GB" altLang="zh-CN" dirty="0"/>
              <a:t> is set to 'codebook'</a:t>
            </a:r>
            <a:endParaRPr lang="en-US" altLang="zh-CN" dirty="0"/>
          </a:p>
          <a:p>
            <a:pPr marL="1257300" lvl="2" indent="-342900"/>
            <a:r>
              <a:rPr lang="en-US" altLang="zh-CN" dirty="0"/>
              <a:t>Targeting non-coherent and non-</a:t>
            </a:r>
            <a:r>
              <a:rPr lang="en-US" altLang="zh-CN" dirty="0" err="1"/>
              <a:t>ULFullPowerMode</a:t>
            </a:r>
            <a:r>
              <a:rPr lang="en-US" altLang="zh-CN" dirty="0"/>
              <a:t> UE</a:t>
            </a:r>
          </a:p>
          <a:p>
            <a:pPr marL="1257300" lvl="2" indent="-342900"/>
            <a:r>
              <a:rPr lang="en-US" altLang="zh-CN" dirty="0"/>
              <a:t>No enhancement on SRS, DMRS and PTRS</a:t>
            </a:r>
          </a:p>
          <a:p>
            <a:pPr marL="342900" indent="-34290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4082579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3AC160-E71E-4B8E-8F2F-0D6FED7AC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Example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0E868E4-CA61-4C7D-A679-D4E75032DF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sz="2400" dirty="0"/>
              <a:t>In the exemplary figure, number of PRBs scheduled for PUSCH</a:t>
            </a:r>
            <a:r>
              <a:rPr lang="zh-CN" altLang="en-US" sz="2400" dirty="0"/>
              <a:t> </a:t>
            </a:r>
            <a:r>
              <a:rPr lang="en-US" altLang="zh-CN" sz="2400" dirty="0"/>
              <a:t>is</a:t>
            </a:r>
            <a:r>
              <a:rPr lang="zh-CN" altLang="en-US" sz="2400" dirty="0"/>
              <a:t> </a:t>
            </a:r>
            <a:r>
              <a:rPr lang="en-US" altLang="zh-CN" sz="2400" dirty="0"/>
              <a:t>12, size of each PRG is 6PRBs, where PRG#1 is mapped to antenna#1 and PRG#2 is mapped to antenna#2 (or vice versa) for rank=1 transmission.  </a:t>
            </a:r>
            <a:r>
              <a:rPr lang="zh-CN" altLang="en-US" sz="2400" dirty="0"/>
              <a:t> </a:t>
            </a:r>
          </a:p>
        </p:txBody>
      </p:sp>
      <p:pic>
        <p:nvPicPr>
          <p:cNvPr id="1026" name="x_图片 2" descr="image002">
            <a:extLst>
              <a:ext uri="{FF2B5EF4-FFF2-40B4-BE49-F238E27FC236}">
                <a16:creationId xmlns:a16="http://schemas.microsoft.com/office/drawing/2014/main" id="{DB3ECC41-E670-4456-8CC0-4E6C140F27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0812" y="2995613"/>
            <a:ext cx="3371850" cy="318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2698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61229E-FD31-4681-A489-77D2CD717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</a:t>
            </a:r>
            <a:endParaRPr lang="zh-CN" altLang="en-US" dirty="0"/>
          </a:p>
        </p:txBody>
      </p:sp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25748EF7-1563-458E-9A3F-231258DEC6E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8464863"/>
              </p:ext>
            </p:extLst>
          </p:nvPr>
        </p:nvGraphicFramePr>
        <p:xfrm>
          <a:off x="4862090" y="1583896"/>
          <a:ext cx="3844452" cy="2987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973">
                  <a:extLst>
                    <a:ext uri="{9D8B030D-6E8A-4147-A177-3AD203B41FA5}">
                      <a16:colId xmlns:a16="http://schemas.microsoft.com/office/drawing/2014/main" val="948162875"/>
                    </a:ext>
                  </a:extLst>
                </a:gridCol>
                <a:gridCol w="2835479">
                  <a:extLst>
                    <a:ext uri="{9D8B030D-6E8A-4147-A177-3AD203B41FA5}">
                      <a16:colId xmlns:a16="http://schemas.microsoft.com/office/drawing/2014/main" val="2478397"/>
                    </a:ext>
                  </a:extLst>
                </a:gridCol>
              </a:tblGrid>
              <a:tr h="20789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Parameters</a:t>
                      </a:r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values</a:t>
                      </a:r>
                      <a:endParaRPr lang="zh-CN" altLang="en-US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12808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1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Wireless channel</a:t>
                      </a:r>
                      <a:endParaRPr lang="zh-CN" altLang="en-US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4GHz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TDL-C 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with 2Tx4Rx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30km/h</a:t>
                      </a:r>
                    </a:p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Delay Spread=200ns 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15853055"/>
                  </a:ext>
                </a:extLst>
              </a:tr>
              <a:tr h="238835">
                <a:tc>
                  <a:txBody>
                    <a:bodyPr/>
                    <a:lstStyle/>
                    <a:p>
                      <a:pPr marL="0" algn="l" defTabSz="1828709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PUSCH</a:t>
                      </a:r>
                      <a:endParaRPr lang="zh-CN" altLang="en-US" sz="1100" kern="1200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30kHz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；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24PRB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，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64QAM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（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CR=0.6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）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;  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1layers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DMRS: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type1</a:t>
                      </a:r>
                      <a:endParaRPr lang="en-GB" altLang="zh-CN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2195189"/>
                  </a:ext>
                </a:extLst>
              </a:tr>
              <a:tr h="723331">
                <a:tc>
                  <a:txBody>
                    <a:bodyPr/>
                    <a:lstStyle/>
                    <a:p>
                      <a:pPr marL="0" algn="l" defTabSz="1828709" rtl="0" eaLnBrk="1" latinLnBrk="0" hangingPunct="1"/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Codebook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Scheme1: Rel-15 non-coherent codebook and power scaling (non full power) </a:t>
                      </a:r>
                    </a:p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Scheme2: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el16 FullPowerMode0 for 2 SRS ports</a:t>
                      </a:r>
                    </a:p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Scheme3:</a:t>
                      </a:r>
                      <a:r>
                        <a:rPr lang="zh-CN" altLang="en-US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UL precoder cycling using non-coherent codebook subset (i.e. [1  0], [0  1] only for rank=1) with up to 2 PRGs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640467"/>
                  </a:ext>
                </a:extLst>
              </a:tr>
              <a:tr h="388042">
                <a:tc>
                  <a:txBody>
                    <a:bodyPr/>
                    <a:lstStyle/>
                    <a:p>
                      <a:pPr marL="0" algn="l" defTabSz="1828709" rtl="0" eaLnBrk="1" latinLnBrk="0" hangingPunct="1"/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altLang="zh-CN" sz="1100" kern="1200" dirty="0" err="1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eceiver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MMSE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filter</a:t>
                      </a:r>
                      <a:r>
                        <a:rPr lang="en-GB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based channel estimation</a:t>
                      </a:r>
                    </a:p>
                    <a:p>
                      <a:pPr marL="171450" indent="-171450" algn="l" defTabSz="1828709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100" kern="1200" dirty="0">
                          <a:solidFill>
                            <a:schemeClr val="dk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MMSE based equalizer </a:t>
                      </a:r>
                      <a:endParaRPr lang="zh-CN" altLang="en-US" sz="1100" kern="1200" dirty="0">
                        <a:solidFill>
                          <a:schemeClr val="dk1"/>
                        </a:solidFill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732227"/>
                  </a:ext>
                </a:extLst>
              </a:tr>
            </a:tbl>
          </a:graphicData>
        </a:graphic>
      </p:graphicFrame>
      <p:pic>
        <p:nvPicPr>
          <p:cNvPr id="7" name="图片 6">
            <a:extLst>
              <a:ext uri="{FF2B5EF4-FFF2-40B4-BE49-F238E27FC236}">
                <a16:creationId xmlns:a16="http://schemas.microsoft.com/office/drawing/2014/main" id="{889CC738-BAEE-46CA-A358-C9A2769CEA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0F0F0"/>
              </a:clrFrom>
              <a:clrTo>
                <a:srgbClr val="F0F0F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5633" y="1477719"/>
            <a:ext cx="4145699" cy="3226184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75CB74B4-F2A1-42F5-AD0D-B4ED46E2FFAB}"/>
              </a:ext>
            </a:extLst>
          </p:cNvPr>
          <p:cNvSpPr txBox="1"/>
          <p:nvPr/>
        </p:nvSpPr>
        <p:spPr>
          <a:xfrm>
            <a:off x="9097301" y="1597291"/>
            <a:ext cx="2769066" cy="31393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Observation: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Large performance gain can be observed with UL precoder cycling with 2 PRGs using 2 non-coherent precoders compared to Rel-15 power scaling (non full power)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1400" dirty="0"/>
              <a:t>Significant performance gain can be observed with UL precoder cycling with 2 PRGs using 2 non-coherent precoders compared to Rel-16 full power mode 0. 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5C982B1-B688-48FA-B64A-70142A1D9136}"/>
              </a:ext>
            </a:extLst>
          </p:cNvPr>
          <p:cNvSpPr/>
          <p:nvPr/>
        </p:nvSpPr>
        <p:spPr>
          <a:xfrm>
            <a:off x="1286311" y="5208638"/>
            <a:ext cx="8855979" cy="1215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/>
              <a:t>Potential Objective</a:t>
            </a:r>
            <a:endParaRPr lang="zh-CN" altLang="zh-CN" sz="1600" dirty="0"/>
          </a:p>
          <a:p>
            <a:pPr marL="628650" lvl="1" indent="-171450">
              <a:buFont typeface="Arial" panose="020B0604020202020204" pitchFamily="34" charset="0"/>
              <a:buChar char="•"/>
            </a:pPr>
            <a:r>
              <a:rPr lang="en-US" altLang="zh-CN" sz="1100" dirty="0">
                <a:latin typeface="Times New Roman" panose="02020603050405020304" pitchFamily="18" charset="0"/>
                <a:cs typeface="宋体" panose="02010600030101010101" pitchFamily="2" charset="-122"/>
              </a:rPr>
              <a:t>Frequency-selective open-loop precoder cycling for dynamic-grant PUSCH using the legacy UL 2TX non-coherent 1-layer precoders (for 1-layer transmission), assuming network-configured cycling pattern (via RRC) and UL PRG size, fully reusing the legacy PUSCH-DMRS, SRS, and PTRS resource design</a:t>
            </a:r>
            <a:r>
              <a:rPr lang="en-US" altLang="zh-CN" sz="1100" dirty="0">
                <a:latin typeface="等线" panose="02010600030101010101" pitchFamily="2" charset="-122"/>
                <a:cs typeface="宋体" panose="02010600030101010101" pitchFamily="2" charset="-122"/>
              </a:rPr>
              <a:t> </a:t>
            </a:r>
            <a:endParaRPr lang="zh-CN" altLang="zh-CN" sz="1100" dirty="0">
              <a:latin typeface="等线" panose="02010600030101010101" pitchFamily="2" charset="-122"/>
              <a:cs typeface="宋体" panose="02010600030101010101" pitchFamily="2" charset="-122"/>
            </a:endParaRPr>
          </a:p>
          <a:p>
            <a:pPr marL="1143000" lvl="2" indent="-228600">
              <a:buFont typeface="Symbol" panose="05050102010706020507" pitchFamily="18" charset="2"/>
              <a:buChar char=""/>
            </a:pPr>
            <a:r>
              <a:rPr lang="en-US" altLang="zh-CN" sz="1100" dirty="0">
                <a:latin typeface="Times New Roman" panose="02020603050405020304" pitchFamily="18" charset="0"/>
                <a:cs typeface="宋体" panose="02010600030101010101" pitchFamily="2" charset="-122"/>
              </a:rPr>
              <a:t>When configured, the number of PRGs is 2</a:t>
            </a:r>
            <a:endParaRPr lang="zh-CN" altLang="zh-CN" sz="1100" dirty="0">
              <a:latin typeface="等线" panose="02010600030101010101" pitchFamily="2" charset="-122"/>
              <a:cs typeface="宋体" panose="02010600030101010101" pitchFamily="2" charset="-122"/>
            </a:endParaRPr>
          </a:p>
          <a:p>
            <a:pPr marL="1143000" lvl="2" indent="-228600">
              <a:buFont typeface="Symbol" panose="05050102010706020507" pitchFamily="18" charset="2"/>
              <a:buChar char=""/>
            </a:pPr>
            <a:r>
              <a:rPr lang="en-US" altLang="zh-CN" sz="1100" dirty="0">
                <a:latin typeface="Times New Roman" panose="02020603050405020304" pitchFamily="18" charset="0"/>
                <a:cs typeface="宋体" panose="02010600030101010101" pitchFamily="2" charset="-122"/>
              </a:rPr>
              <a:t>Applicable only for codebook-based UL transmission, targeting non-UL-full-power mode</a:t>
            </a:r>
            <a:endParaRPr lang="zh-CN" altLang="zh-CN" sz="1100" dirty="0">
              <a:latin typeface="等线" panose="02010600030101010101" pitchFamily="2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18253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EA890B-5BE1-4B6A-90DE-0F18A32F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References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7C2254F-3D49-4D30-89C5-91CD9C9964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altLang="zh-CN" sz="2400" dirty="0"/>
              <a:t>RP-241819,	“WF on UL PRG for Rel-19 NR MIMO”, RAN#105</a:t>
            </a:r>
          </a:p>
          <a:p>
            <a:r>
              <a:rPr lang="en-GB" altLang="zh-CN" sz="2400" dirty="0"/>
              <a:t>RP-250201,	“Scope of MIMO phase 6 in 5G-A Rel-20” RAN#107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673954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</TotalTime>
  <Words>453</Words>
  <Application>Microsoft Office PowerPoint</Application>
  <PresentationFormat>宽屏</PresentationFormat>
  <Paragraphs>41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等线</vt:lpstr>
      <vt:lpstr>等线 Light</vt:lpstr>
      <vt:lpstr>宋体</vt:lpstr>
      <vt:lpstr>Arial</vt:lpstr>
      <vt:lpstr>Symbol</vt:lpstr>
      <vt:lpstr>Times New Roman</vt:lpstr>
      <vt:lpstr>Office 主题​​</vt:lpstr>
      <vt:lpstr>PowerPoint 演示文稿</vt:lpstr>
      <vt:lpstr>Proposal</vt:lpstr>
      <vt:lpstr>Example </vt:lpstr>
      <vt:lpstr>Appendix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TAMRAKAR RAKESH</dc:creator>
  <cp:lastModifiedBy>TAMRAKAR RAKESH</cp:lastModifiedBy>
  <cp:revision>27</cp:revision>
  <dcterms:created xsi:type="dcterms:W3CDTF">2025-05-26T01:13:30Z</dcterms:created>
  <dcterms:modified xsi:type="dcterms:W3CDTF">2025-06-02T09:50:30Z</dcterms:modified>
</cp:coreProperties>
</file>