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0" r:id="rId2"/>
  </p:sldMasterIdLst>
  <p:notesMasterIdLst>
    <p:notesMasterId r:id="rId11"/>
  </p:notesMasterIdLst>
  <p:handoutMasterIdLst>
    <p:handoutMasterId r:id="rId12"/>
  </p:handoutMasterIdLst>
  <p:sldIdLst>
    <p:sldId id="283" r:id="rId3"/>
    <p:sldId id="1524" r:id="rId4"/>
    <p:sldId id="1532" r:id="rId5"/>
    <p:sldId id="1530" r:id="rId6"/>
    <p:sldId id="1537" r:id="rId7"/>
    <p:sldId id="2147471129" r:id="rId8"/>
    <p:sldId id="2147471132" r:id="rId9"/>
    <p:sldId id="1513" r:id="rId10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  <p14:sldId id="1524"/>
            <p14:sldId id="1532"/>
            <p14:sldId id="1530"/>
            <p14:sldId id="1537"/>
            <p14:sldId id="2147471129"/>
            <p14:sldId id="2147471132"/>
            <p14:sldId id="151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D0E8C4"/>
    <a:srgbClr val="009644"/>
    <a:srgbClr val="005828"/>
    <a:srgbClr val="FFFFFF"/>
    <a:srgbClr val="EBF1DE"/>
    <a:srgbClr val="C61E22"/>
    <a:srgbClr val="E0E1E7"/>
    <a:srgbClr val="170BB5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58" autoAdjust="0"/>
    <p:restoredTop sz="78317" autoAdjust="0"/>
  </p:normalViewPr>
  <p:slideViewPr>
    <p:cSldViewPr snapToGrid="0" snapToObjects="1">
      <p:cViewPr varScale="1">
        <p:scale>
          <a:sx n="89" d="100"/>
          <a:sy n="89" d="100"/>
        </p:scale>
        <p:origin x="1866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600" b="1" kern="1200" dirty="0">
              <a:solidFill>
                <a:schemeClr val="tx1"/>
              </a:solidFill>
              <a:latin typeface="Times New Roman" panose="02020603050405020304" pitchFamily="18" charset="0"/>
              <a:ea typeface="华文宋体" panose="02010600040101010101" pitchFamily="2" charset="-122"/>
              <a:cs typeface="Times New Roman" panose="02020603050405020304" pitchFamily="18" charset="0"/>
              <a:sym typeface="Heiti SC Ligh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5616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0BBDCE-D7B4-4D41-BA1C-C2BB0FFEA1A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宋体" pitchFamily="2" charset="-122"/>
                <a:cs typeface="Arial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宋体" pitchFamily="2" charset="-122"/>
              <a:cs typeface="Arial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018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31E03E-62E0-4E55-85E3-A26AE26AF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A5245E8-BCC2-4889-B31A-7F2F173E4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125E-736F-4A4D-95AA-779A751A3EB6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F7F23FD-3BAC-4AED-BF3F-FC8C180D1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C7CE5B1-FE7C-4927-87B8-7B1D64AD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DA26B-C753-4E48-BEC0-E0574A275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939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9864C56-5903-485F-AB24-8F15818A2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125E-736F-4A4D-95AA-779A751A3EB6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C216F31-FFE5-4C0E-8171-771F586F4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4324026-CD26-4ED8-9DB6-D511E75E7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DA26B-C753-4E48-BEC0-E0574A275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236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BD4F7D-1E11-494F-896D-9467E158C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653D574-6F65-48C2-BF19-49642421C9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5213" y="987426"/>
            <a:ext cx="617461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0A5DF13-4140-42F2-B5B6-9A90461991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968B3D9-A972-4681-9D70-A17ABFA3F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125E-736F-4A4D-95AA-779A751A3EB6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E4EEE7C-E2D3-4235-B309-45BA021EE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7A8E4CD-0CDB-4F13-9C0C-3E5FD34BC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DA26B-C753-4E48-BEC0-E0574A275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73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000A95-3F80-4148-8250-1F71A7C29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E491FDA-2FF3-4307-9421-36CD46347D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5213" y="987426"/>
            <a:ext cx="617461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4E2D6AA-FF1B-4BAD-A99D-61E06CAB50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0D23F92-13C3-4DDA-9CC6-94BAA27B1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125E-736F-4A4D-95AA-779A751A3EB6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F56323F-4F30-4E1A-B236-59E7ADB48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A71B49E-1558-4221-AF2B-0A207F184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DA26B-C753-4E48-BEC0-E0574A275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866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692BCB-ACE9-45FB-8E46-B39FF9F17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A516F58-9318-40C8-8A37-3469539391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CD06CE-D70A-4E61-BA8B-0F2B3C9DB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125E-736F-4A4D-95AA-779A751A3EB6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88F2D1-820F-46C3-ADF0-2AE260402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DB54C8-CE27-4B9E-BB63-17CF56798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DA26B-C753-4E48-BEC0-E0574A275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386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82C75C0-8B02-4E27-BC2B-BFB6141626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8309" y="365125"/>
            <a:ext cx="2629927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417B7B-BB99-4F00-A7EB-D73ACE4E4E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527" y="365125"/>
            <a:ext cx="7737322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741273-F2B8-4558-86B7-BBE0F0B93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125E-736F-4A4D-95AA-779A751A3EB6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83D3D2-E2B9-4EC5-A117-A30A69F9E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74400B6-2624-45D7-92D3-C49E99F5C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DA26B-C753-4E48-BEC0-E0574A275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723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7"/>
              </a:lnSpc>
              <a:spcBef>
                <a:spcPct val="0"/>
              </a:spcBef>
              <a:buNone/>
              <a:defRPr sz="3197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247" indent="0" algn="ctr">
              <a:buNone/>
              <a:defRPr sz="2595"/>
            </a:lvl2pPr>
            <a:lvl3pPr marL="1186492" indent="0" algn="ctr">
              <a:buNone/>
              <a:defRPr sz="2335"/>
            </a:lvl3pPr>
            <a:lvl4pPr marL="1779740" indent="0" algn="ctr">
              <a:buNone/>
              <a:defRPr sz="2076"/>
            </a:lvl4pPr>
            <a:lvl5pPr marL="2372986" indent="0" algn="ctr">
              <a:buNone/>
              <a:defRPr sz="2076"/>
            </a:lvl5pPr>
            <a:lvl6pPr marL="2966232" indent="0" algn="ctr">
              <a:buNone/>
              <a:defRPr sz="2076"/>
            </a:lvl6pPr>
            <a:lvl7pPr marL="3559478" indent="0" algn="ctr">
              <a:buNone/>
              <a:defRPr sz="2076"/>
            </a:lvl7pPr>
            <a:lvl8pPr marL="4152726" indent="0" algn="ctr">
              <a:buNone/>
              <a:defRPr sz="2076"/>
            </a:lvl8pPr>
            <a:lvl9pPr marL="4745971" indent="0" algn="ctr">
              <a:buNone/>
              <a:defRPr sz="2076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4" y="1512881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190" marR="0" indent="-168091" algn="l" defTabSz="11864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6760" algn="ctr"/>
              </a:tabLst>
              <a:defRPr sz="1797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663" marR="0" indent="-168091" algn="l" defTabSz="11864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6760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368" marR="0" indent="-168091" algn="l" defTabSz="11864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6760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272" indent="-170972">
              <a:buFont typeface="Arial" pitchFamily="34" charset="0"/>
              <a:buChar char="•"/>
              <a:tabLst>
                <a:tab pos="1207092" algn="ctr"/>
              </a:tabLst>
              <a:defRPr sz="1297" baseline="0"/>
            </a:lvl4pPr>
            <a:lvl5pPr marL="525272" indent="-170972">
              <a:buFont typeface="Arial" pitchFamily="34" charset="0"/>
              <a:buChar char="•"/>
              <a:tabLst>
                <a:tab pos="1207092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663" marR="0" lvl="1" indent="-168091" algn="l" defTabSz="11864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6760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368" marR="0" lvl="2" indent="-168091" algn="l" defTabSz="11864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6760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368" marR="0" lvl="2" indent="-168091" algn="l" defTabSz="11864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6760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8934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757" y="2130435"/>
            <a:ext cx="10367249" cy="1470025"/>
          </a:xfrm>
          <a:prstGeom prst="rect">
            <a:avLst/>
          </a:prstGeom>
        </p:spPr>
        <p:txBody>
          <a:bodyPr lIns="91322" tIns="45658" rIns="91322" bIns="45658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515" y="3886200"/>
            <a:ext cx="8537734" cy="1752600"/>
          </a:xfrm>
          <a:prstGeom prst="rect">
            <a:avLst/>
          </a:prstGeom>
        </p:spPr>
        <p:txBody>
          <a:bodyPr lIns="91322" tIns="45658" rIns="91322" bIns="45658"/>
          <a:lstStyle>
            <a:lvl1pPr marL="0" indent="0" algn="ctr">
              <a:buNone/>
              <a:defRPr/>
            </a:lvl1pPr>
            <a:lvl2pPr marL="608545" indent="0" algn="ctr">
              <a:buNone/>
              <a:defRPr/>
            </a:lvl2pPr>
            <a:lvl3pPr marL="1217096" indent="0" algn="ctr">
              <a:buNone/>
              <a:defRPr/>
            </a:lvl3pPr>
            <a:lvl4pPr marL="1825646" indent="0" algn="ctr">
              <a:buNone/>
              <a:defRPr/>
            </a:lvl4pPr>
            <a:lvl5pPr marL="2434196" indent="0" algn="ctr">
              <a:buNone/>
              <a:defRPr/>
            </a:lvl5pPr>
            <a:lvl6pPr marL="3042743" indent="0" algn="ctr">
              <a:buNone/>
              <a:defRPr/>
            </a:lvl6pPr>
            <a:lvl7pPr marL="3651292" indent="0" algn="ctr">
              <a:buNone/>
              <a:defRPr/>
            </a:lvl7pPr>
            <a:lvl8pPr marL="4259843" indent="0" algn="ctr">
              <a:buNone/>
              <a:defRPr/>
            </a:lvl8pPr>
            <a:lvl9pPr marL="4868392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230268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67707D-2683-408E-84F1-AE85326848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C16D13B-AD52-4598-96AA-99982D06C0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2A3695-49AF-4216-B012-6A145A0FB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125E-736F-4A4D-95AA-779A751A3EB6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088378-1836-4936-9C93-E3EFD28E8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032B94-E899-42FE-B0D6-7AFACA661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DA26B-C753-4E48-BEC0-E0574A275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021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E00043-D3DE-4060-BB9C-786716325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529A6CE-3464-4FCC-95D0-E04473B73D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6167DAA-B773-49FF-9404-36CCE1998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125E-736F-4A4D-95AA-779A751A3EB6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B64258-2D3E-4573-BD87-CAFDF42AD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4F81405-FC76-4EC4-A6FA-8D5C8475C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DA26B-C753-4E48-BEC0-E0574A275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716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87A7D3-1312-40FB-A694-AFD3B5DA5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9C25495-59B0-4E11-B647-0BE5A07B49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2175" y="4589464"/>
            <a:ext cx="1051970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0408DE-984B-4E35-93CC-888BB98C8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125E-736F-4A4D-95AA-779A751A3EB6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988F7F-A757-4C1E-A4C7-6789AAA25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CB02EFF-2B96-4110-A2B8-A981854D5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DA26B-C753-4E48-BEC0-E0574A275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622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1C10C8-6CE3-47C0-8E74-B34972EFC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89AE25-AFA4-4709-8984-E0CB8B76E4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528" y="1825625"/>
            <a:ext cx="5183624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6F1615-BC40-488A-88AC-635271BFF4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4611" y="1825625"/>
            <a:ext cx="5183624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7827428-02E9-4FB6-8199-FC1E8EBBD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125E-736F-4A4D-95AA-779A751A3EB6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FC8C9D4-85C9-4D51-9A15-2C61D9B05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152C65E-A350-40D8-AE8C-E7C42FB20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DA26B-C753-4E48-BEC0-E0574A275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266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D7C17A-AA3E-411E-AF3C-08060CAFA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116" y="365126"/>
            <a:ext cx="1051970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4AD69E1-05E4-448D-BC1E-77CD9FF045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117" y="1681163"/>
            <a:ext cx="51598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8CE561B-D649-4D0C-8D48-C84CC2E037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117" y="2505075"/>
            <a:ext cx="5159802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B1BF220-0098-46AE-863C-EE735175D1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4611" y="1681163"/>
            <a:ext cx="51852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40F7948-5F1A-4A5F-A0BF-43EE244D99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4611" y="2505075"/>
            <a:ext cx="5185213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0A5E1B6-F84E-43D9-A491-A0FF78C55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125E-736F-4A4D-95AA-779A751A3EB6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C1653DE-2AE2-4E8F-9195-E03888F0F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E87664E-2484-4AFD-9DFB-CF0E9AFB0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DA26B-C753-4E48-BEC0-E0574A275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264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  <p:sldLayoutId id="2147484034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1DA4C1D-A6A2-4A9D-A12F-170067CB7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528" y="365126"/>
            <a:ext cx="105197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6B5B298-1986-4BAC-AEB3-3F10FC5826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528" y="1825625"/>
            <a:ext cx="1051970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5A6F654-F682-4B5B-AA08-D786F27AB1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527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E125E-736F-4A4D-95AA-779A751A3EB6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A77C05-D64D-411A-AD65-A11E3C1B04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40178" y="6356351"/>
            <a:ext cx="41164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BF5737-8DDB-4762-919A-D3A478627F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3964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DA26B-C753-4E48-BEC0-E0574A275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124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  <p:sldLayoutId id="214748403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package" Target="../embeddings/Microsoft_Visio_Drawing.vsdx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</a:t>
            </a:r>
            <a:r>
              <a:rPr lang="en-US" altLang="zh-CN" sz="2000" dirty="0" err="1"/>
              <a:t>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746380" y="1679196"/>
            <a:ext cx="10463926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b="1" dirty="0">
                <a:solidFill>
                  <a:srgbClr val="C00000"/>
                </a:solidFill>
              </a:rPr>
              <a:t>Rel-20 ISAC scope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A25D29C-31F9-427F-8F4B-D9BA2DC038C5}"/>
              </a:ext>
            </a:extLst>
          </p:cNvPr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RAN#108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	RP-251163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pl-PL" altLang="zh-CN" b="1" dirty="0"/>
              <a:t>Prague, Czech Republic, June 9-13, 2025</a:t>
            </a:r>
            <a:endParaRPr lang="en-US" altLang="zh-CN" b="1" dirty="0"/>
          </a:p>
          <a:p>
            <a:r>
              <a:rPr lang="en-US" altLang="zh-CN" b="1" dirty="0"/>
              <a:t>Agenda Item: 15.3.2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29175" y="456134"/>
            <a:ext cx="10740640" cy="469738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Scenarios and use cases from Rel-19 SA1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Content Placeholder 2"/>
          <p:cNvSpPr>
            <a:spLocks noGrp="1"/>
          </p:cNvSpPr>
          <p:nvPr>
            <p:ph idx="12"/>
          </p:nvPr>
        </p:nvSpPr>
        <p:spPr>
          <a:xfrm>
            <a:off x="709640" y="1207150"/>
            <a:ext cx="10930027" cy="1698224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+mn-lt"/>
              </a:rPr>
              <a:t>The use cases and requirements for integrated sensing and communications (ISAC) have been studied and specified in Rel-19 SA1. The use cases are categorized in 3 types of sensing services and 5 scenarios in TS 22.137. </a:t>
            </a:r>
          </a:p>
          <a:p>
            <a:pPr lvl="1" algn="just">
              <a:lnSpc>
                <a:spcPct val="150000"/>
              </a:lnSpc>
            </a:pPr>
            <a:r>
              <a:rPr lang="en-US" altLang="zh-CN" sz="1400" b="1" dirty="0">
                <a:latin typeface="+mn-lt"/>
              </a:rPr>
              <a:t>Sensing services: </a:t>
            </a:r>
            <a:r>
              <a:rPr lang="en-US" altLang="zh-CN" sz="1400" dirty="0">
                <a:latin typeface="+mn-lt"/>
              </a:rPr>
              <a:t>Object detection and tracking, environment monitoring and motion monitoring.</a:t>
            </a:r>
          </a:p>
          <a:p>
            <a:pPr lvl="1" algn="just">
              <a:lnSpc>
                <a:spcPct val="150000"/>
              </a:lnSpc>
            </a:pPr>
            <a:r>
              <a:rPr lang="en-US" altLang="zh-CN" sz="1400" b="1" dirty="0">
                <a:latin typeface="+mn-lt"/>
              </a:rPr>
              <a:t>Scenarios: </a:t>
            </a:r>
            <a:r>
              <a:rPr lang="en-US" altLang="zh-CN" sz="1400" dirty="0">
                <a:latin typeface="+mn-lt"/>
              </a:rPr>
              <a:t>UAV, Transportation, smart city, smart home and smart factory.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F7284D0-1C6F-4582-A347-82C95B96614D}"/>
              </a:ext>
            </a:extLst>
          </p:cNvPr>
          <p:cNvSpPr txBox="1"/>
          <p:nvPr/>
        </p:nvSpPr>
        <p:spPr>
          <a:xfrm>
            <a:off x="1442318" y="3170534"/>
            <a:ext cx="2763541" cy="307777"/>
          </a:xfrm>
          <a:prstGeom prst="rect">
            <a:avLst/>
          </a:prstGeom>
          <a:solidFill>
            <a:schemeClr val="accent3"/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vert="horz" wrap="square" rtlCol="0">
            <a:spAutoFit/>
          </a:bodyPr>
          <a:lstStyle>
            <a:defPPr>
              <a:defRPr lang="en-US"/>
            </a:defPPr>
            <a:lvl1pPr defTabSz="914456">
              <a:defRPr sz="1400" b="1">
                <a:ea typeface="微软雅黑"/>
                <a:cs typeface="Arial" panose="020B0604020202020204" pitchFamily="34" charset="0"/>
              </a:defRPr>
            </a:lvl1pPr>
          </a:lstStyle>
          <a:p>
            <a:pPr marL="0" marR="0" lvl="0" indent="0" algn="ctr" defTabSz="91445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Calibri" panose="020F0502020204030204" pitchFamily="34" charset="0"/>
              </a:rPr>
              <a:t>Object detection and tracking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Calibri" panose="020F050202020403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F7284D0-1C6F-4582-A347-82C95B96614D}"/>
              </a:ext>
            </a:extLst>
          </p:cNvPr>
          <p:cNvSpPr txBox="1"/>
          <p:nvPr/>
        </p:nvSpPr>
        <p:spPr>
          <a:xfrm>
            <a:off x="4825427" y="3170534"/>
            <a:ext cx="2700000" cy="307777"/>
          </a:xfrm>
          <a:prstGeom prst="rect">
            <a:avLst/>
          </a:prstGeom>
          <a:solidFill>
            <a:schemeClr val="accent3"/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vert="horz" wrap="square" rtlCol="0">
            <a:spAutoFit/>
          </a:bodyPr>
          <a:lstStyle>
            <a:defPPr>
              <a:defRPr lang="en-US"/>
            </a:defPPr>
            <a:lvl1pPr marR="0" lvl="0" indent="0" algn="ctr" defTabSz="91445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defRPr>
            </a:lvl1pPr>
          </a:lstStyle>
          <a:p>
            <a:r>
              <a:rPr lang="en-US" altLang="zh-CN" sz="1400" dirty="0">
                <a:latin typeface="+mn-lt"/>
              </a:rPr>
              <a:t>Environment monitoring</a:t>
            </a:r>
            <a:endParaRPr lang="zh-CN" altLang="en-US" sz="1400" dirty="0">
              <a:latin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F7284D0-1C6F-4582-A347-82C95B96614D}"/>
              </a:ext>
            </a:extLst>
          </p:cNvPr>
          <p:cNvSpPr txBox="1"/>
          <p:nvPr/>
        </p:nvSpPr>
        <p:spPr>
          <a:xfrm>
            <a:off x="8175182" y="3164558"/>
            <a:ext cx="2700000" cy="307777"/>
          </a:xfrm>
          <a:prstGeom prst="rect">
            <a:avLst/>
          </a:prstGeom>
          <a:solidFill>
            <a:schemeClr val="accent3"/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vert="horz" wrap="square" rtlCol="0">
            <a:spAutoFit/>
          </a:bodyPr>
          <a:lstStyle>
            <a:defPPr>
              <a:defRPr lang="en-US"/>
            </a:defPPr>
            <a:lvl1pPr marR="0" lvl="0" indent="0" algn="ctr" defTabSz="91445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defRPr>
            </a:lvl1pPr>
          </a:lstStyle>
          <a:p>
            <a:r>
              <a:rPr lang="en-US" altLang="zh-CN" sz="1400" dirty="0">
                <a:latin typeface="+mn-lt"/>
              </a:rPr>
              <a:t>Motion monitoring</a:t>
            </a:r>
            <a:endParaRPr lang="zh-CN" altLang="en-US" sz="1400" dirty="0">
              <a:latin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F7284D0-1C6F-4582-A347-82C95B96614D}"/>
              </a:ext>
            </a:extLst>
          </p:cNvPr>
          <p:cNvSpPr txBox="1"/>
          <p:nvPr/>
        </p:nvSpPr>
        <p:spPr>
          <a:xfrm>
            <a:off x="2943538" y="4072815"/>
            <a:ext cx="2064760" cy="307777"/>
          </a:xfrm>
          <a:prstGeom prst="rect">
            <a:avLst/>
          </a:prstGeom>
          <a:solidFill>
            <a:srgbClr val="5B9BD5"/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vert="horz" wrap="square" rtlCol="0">
            <a:spAutoFit/>
          </a:bodyPr>
          <a:lstStyle>
            <a:defPPr>
              <a:defRPr lang="en-US"/>
            </a:defPPr>
            <a:lvl1pPr defTabSz="914456">
              <a:defRPr sz="1400" b="1">
                <a:ea typeface="微软雅黑"/>
                <a:cs typeface="Arial" panose="020B0604020202020204" pitchFamily="34" charset="0"/>
              </a:defRPr>
            </a:lvl1pPr>
          </a:lstStyle>
          <a:p>
            <a:pPr marL="0" marR="0" lvl="0" indent="0" algn="ctr" defTabSz="91445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Calibri" panose="020F0502020204030204" pitchFamily="34" charset="0"/>
              </a:rPr>
              <a:t>Transportation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Calibri" panose="020F0502020204030204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BF7284D0-1C6F-4582-A347-82C95B96614D}"/>
              </a:ext>
            </a:extLst>
          </p:cNvPr>
          <p:cNvSpPr txBox="1"/>
          <p:nvPr/>
        </p:nvSpPr>
        <p:spPr>
          <a:xfrm>
            <a:off x="770480" y="4072815"/>
            <a:ext cx="2018304" cy="307777"/>
          </a:xfrm>
          <a:prstGeom prst="rect">
            <a:avLst/>
          </a:prstGeom>
          <a:solidFill>
            <a:srgbClr val="5B9BD5"/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vert="horz" wrap="square" rtlCol="0">
            <a:spAutoFit/>
          </a:bodyPr>
          <a:lstStyle>
            <a:defPPr>
              <a:defRPr lang="en-US"/>
            </a:defPPr>
            <a:lvl1pPr defTabSz="914456">
              <a:defRPr sz="1400" b="1">
                <a:ea typeface="微软雅黑"/>
                <a:cs typeface="Arial" panose="020B0604020202020204" pitchFamily="34" charset="0"/>
              </a:defRPr>
            </a:lvl1pPr>
          </a:lstStyle>
          <a:p>
            <a:pPr marL="0" marR="0" lvl="0" indent="0" algn="ctr" defTabSz="91445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Calibri" panose="020F0502020204030204" pitchFamily="34" charset="0"/>
              </a:rPr>
              <a:t>UAV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Calibri" panose="020F0502020204030204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BF7284D0-1C6F-4582-A347-82C95B96614D}"/>
              </a:ext>
            </a:extLst>
          </p:cNvPr>
          <p:cNvSpPr txBox="1"/>
          <p:nvPr/>
        </p:nvSpPr>
        <p:spPr>
          <a:xfrm>
            <a:off x="5175769" y="4066638"/>
            <a:ext cx="2033516" cy="307777"/>
          </a:xfrm>
          <a:prstGeom prst="rect">
            <a:avLst/>
          </a:prstGeom>
          <a:solidFill>
            <a:srgbClr val="5B9BD5"/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vert="horz" wrap="square" rtlCol="0">
            <a:spAutoFit/>
          </a:bodyPr>
          <a:lstStyle>
            <a:defPPr>
              <a:defRPr lang="en-US"/>
            </a:defPPr>
            <a:lvl1pPr defTabSz="914456">
              <a:defRPr sz="1400" b="1">
                <a:ea typeface="微软雅黑"/>
                <a:cs typeface="Arial" panose="020B0604020202020204" pitchFamily="34" charset="0"/>
              </a:defRPr>
            </a:lvl1pPr>
          </a:lstStyle>
          <a:p>
            <a:pPr lvl="0" algn="ctr">
              <a:defRPr/>
            </a:pPr>
            <a:r>
              <a:rPr lang="en-US" altLang="zh-CN" kern="0" dirty="0">
                <a:solidFill>
                  <a:prstClr val="white"/>
                </a:solidFill>
                <a:cs typeface="Calibri" panose="020F0502020204030204" pitchFamily="34" charset="0"/>
              </a:rPr>
              <a:t>Smart city</a:t>
            </a:r>
            <a:endParaRPr lang="zh-CN" altLang="en-US" kern="0" dirty="0">
              <a:solidFill>
                <a:prstClr val="white"/>
              </a:solidFill>
              <a:cs typeface="Calibri" panose="020F0502020204030204" pitchFamily="34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F7284D0-1C6F-4582-A347-82C95B96614D}"/>
              </a:ext>
            </a:extLst>
          </p:cNvPr>
          <p:cNvSpPr txBox="1"/>
          <p:nvPr/>
        </p:nvSpPr>
        <p:spPr>
          <a:xfrm>
            <a:off x="7353597" y="4066638"/>
            <a:ext cx="2044235" cy="307777"/>
          </a:xfrm>
          <a:prstGeom prst="rect">
            <a:avLst/>
          </a:prstGeom>
          <a:solidFill>
            <a:srgbClr val="5B9BD5"/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vert="horz" wrap="square" rtlCol="0">
            <a:spAutoFit/>
          </a:bodyPr>
          <a:lstStyle>
            <a:defPPr>
              <a:defRPr lang="en-US"/>
            </a:defPPr>
            <a:lvl1pPr defTabSz="914456">
              <a:defRPr sz="1400" b="1">
                <a:ea typeface="微软雅黑"/>
                <a:cs typeface="Arial" panose="020B0604020202020204" pitchFamily="34" charset="0"/>
              </a:defRPr>
            </a:lvl1pPr>
          </a:lstStyle>
          <a:p>
            <a:pPr marL="0" marR="0" lvl="0" indent="0" algn="ctr" defTabSz="91445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Calibri" panose="020F0502020204030204" pitchFamily="34" charset="0"/>
              </a:rPr>
              <a:t>Smart </a:t>
            </a:r>
            <a:r>
              <a:rPr lang="en-US" altLang="zh-CN" kern="0" dirty="0">
                <a:solidFill>
                  <a:schemeClr val="tx2"/>
                </a:solidFill>
                <a:cs typeface="Calibri" panose="020F0502020204030204" pitchFamily="34" charset="0"/>
              </a:rPr>
              <a:t>home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Calibri" panose="020F0502020204030204" pitchFamily="34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F7284D0-1C6F-4582-A347-82C95B96614D}"/>
              </a:ext>
            </a:extLst>
          </p:cNvPr>
          <p:cNvSpPr txBox="1"/>
          <p:nvPr/>
        </p:nvSpPr>
        <p:spPr>
          <a:xfrm>
            <a:off x="9546519" y="4066639"/>
            <a:ext cx="2070000" cy="307777"/>
          </a:xfrm>
          <a:prstGeom prst="rect">
            <a:avLst/>
          </a:prstGeom>
          <a:solidFill>
            <a:srgbClr val="5B9BD5"/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vert="horz" wrap="square" rtlCol="0">
            <a:spAutoFit/>
          </a:bodyPr>
          <a:lstStyle>
            <a:defPPr>
              <a:defRPr lang="en-US"/>
            </a:defPPr>
            <a:lvl1pPr defTabSz="914456">
              <a:defRPr sz="1400" b="1">
                <a:ea typeface="微软雅黑"/>
                <a:cs typeface="Arial" panose="020B0604020202020204" pitchFamily="34" charset="0"/>
              </a:defRPr>
            </a:lvl1pPr>
          </a:lstStyle>
          <a:p>
            <a:pPr lvl="0" algn="ctr"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Calibri" panose="020F0502020204030204" pitchFamily="34" charset="0"/>
              </a:rPr>
              <a:t>Smart </a:t>
            </a:r>
            <a:r>
              <a:rPr lang="en-US" altLang="zh-CN" kern="0" dirty="0">
                <a:solidFill>
                  <a:prstClr val="white"/>
                </a:solidFill>
                <a:cs typeface="Calibri" panose="020F0502020204030204" pitchFamily="34" charset="0"/>
              </a:rPr>
              <a:t>factory</a:t>
            </a:r>
            <a:endParaRPr lang="zh-CN" altLang="en-US" kern="0" dirty="0">
              <a:solidFill>
                <a:prstClr val="white"/>
              </a:solidFill>
              <a:cs typeface="Calibri" panose="020F0502020204030204" pitchFamily="34" charset="0"/>
            </a:endParaRPr>
          </a:p>
        </p:txBody>
      </p:sp>
      <p:graphicFrame>
        <p:nvGraphicFramePr>
          <p:cNvPr id="58" name="对象 57">
            <a:extLst>
              <a:ext uri="{FF2B5EF4-FFF2-40B4-BE49-F238E27FC236}">
                <a16:creationId xmlns:a16="http://schemas.microsoft.com/office/drawing/2014/main" id="{DABA6A63-2CFE-48DD-A125-86431BC85E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7003094"/>
              </p:ext>
            </p:extLst>
          </p:nvPr>
        </p:nvGraphicFramePr>
        <p:xfrm>
          <a:off x="2923896" y="4491928"/>
          <a:ext cx="2084402" cy="132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" r:id="rId3" imgW="6674035" imgH="4387938" progId="Visio.Drawing.15">
                  <p:embed/>
                </p:oleObj>
              </mc:Choice>
              <mc:Fallback>
                <p:oleObj r:id="rId3" imgW="6674035" imgH="4387938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3896" y="4491928"/>
                        <a:ext cx="2084402" cy="13291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9" name="Grafik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5" y="4503942"/>
            <a:ext cx="2044471" cy="1277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rafik 1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768" y="4665847"/>
            <a:ext cx="2033515" cy="101457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1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1795" y="4665847"/>
            <a:ext cx="1871790" cy="1017254"/>
          </a:xfrm>
          <a:prstGeom prst="rect">
            <a:avLst/>
          </a:prstGeom>
          <a:noFill/>
        </p:spPr>
      </p:pic>
      <p:pic>
        <p:nvPicPr>
          <p:cNvPr id="62" name="Grafik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6519" y="4645943"/>
            <a:ext cx="2008087" cy="109876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4" name="直接连接符 63"/>
          <p:cNvCxnSpPr>
            <a:cxnSpLocks/>
            <a:stCxn id="28" idx="2"/>
            <a:endCxn id="53" idx="0"/>
          </p:cNvCxnSpPr>
          <p:nvPr/>
        </p:nvCxnSpPr>
        <p:spPr>
          <a:xfrm flipH="1">
            <a:off x="1779632" y="3478311"/>
            <a:ext cx="1044457" cy="47631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cxnSpLocks/>
            <a:stCxn id="28" idx="2"/>
            <a:endCxn id="63" idx="0"/>
          </p:cNvCxnSpPr>
          <p:nvPr/>
        </p:nvCxnSpPr>
        <p:spPr>
          <a:xfrm>
            <a:off x="2824089" y="3478311"/>
            <a:ext cx="1159081" cy="47631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>
            <a:cxnSpLocks/>
            <a:stCxn id="28" idx="2"/>
            <a:endCxn id="65" idx="0"/>
          </p:cNvCxnSpPr>
          <p:nvPr/>
        </p:nvCxnSpPr>
        <p:spPr>
          <a:xfrm>
            <a:off x="2824089" y="3478311"/>
            <a:ext cx="3362618" cy="48100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cxnSpLocks/>
            <a:stCxn id="28" idx="2"/>
            <a:endCxn id="67" idx="0"/>
          </p:cNvCxnSpPr>
          <p:nvPr/>
        </p:nvCxnSpPr>
        <p:spPr>
          <a:xfrm>
            <a:off x="2824089" y="3478311"/>
            <a:ext cx="5554668" cy="48100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cxnSpLocks/>
            <a:stCxn id="28" idx="2"/>
            <a:endCxn id="69" idx="0"/>
          </p:cNvCxnSpPr>
          <p:nvPr/>
        </p:nvCxnSpPr>
        <p:spPr>
          <a:xfrm>
            <a:off x="2824089" y="3478311"/>
            <a:ext cx="7745587" cy="48100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>
            <a:cxnSpLocks/>
            <a:stCxn id="29" idx="2"/>
            <a:endCxn id="65" idx="0"/>
          </p:cNvCxnSpPr>
          <p:nvPr/>
        </p:nvCxnSpPr>
        <p:spPr>
          <a:xfrm>
            <a:off x="6175427" y="3478311"/>
            <a:ext cx="11280" cy="48100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>
            <a:cxnSpLocks/>
            <a:stCxn id="30" idx="2"/>
            <a:endCxn id="67" idx="0"/>
          </p:cNvCxnSpPr>
          <p:nvPr/>
        </p:nvCxnSpPr>
        <p:spPr>
          <a:xfrm flipH="1">
            <a:off x="8378757" y="3472335"/>
            <a:ext cx="1146425" cy="48698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153E4F3-6B1F-4FEF-9FC1-B8C2DEF06E9C}"/>
              </a:ext>
            </a:extLst>
          </p:cNvPr>
          <p:cNvGrpSpPr/>
          <p:nvPr/>
        </p:nvGrpSpPr>
        <p:grpSpPr>
          <a:xfrm>
            <a:off x="709640" y="3954629"/>
            <a:ext cx="10930027" cy="2033091"/>
            <a:chOff x="709640" y="4099822"/>
            <a:chExt cx="10958476" cy="2033091"/>
          </a:xfrm>
        </p:grpSpPr>
        <p:sp>
          <p:nvSpPr>
            <p:cNvPr id="53" name="圆角矩形 52"/>
            <p:cNvSpPr/>
            <p:nvPr/>
          </p:nvSpPr>
          <p:spPr>
            <a:xfrm>
              <a:off x="709640" y="4099822"/>
              <a:ext cx="2145553" cy="2028404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52">
              <a:extLst>
                <a:ext uri="{FF2B5EF4-FFF2-40B4-BE49-F238E27FC236}">
                  <a16:creationId xmlns:a16="http://schemas.microsoft.com/office/drawing/2014/main" id="{E7318FB0-E035-4650-A7FC-81B55ABA5699}"/>
                </a:ext>
              </a:extLst>
            </p:cNvPr>
            <p:cNvSpPr/>
            <p:nvPr/>
          </p:nvSpPr>
          <p:spPr>
            <a:xfrm>
              <a:off x="2918913" y="4099822"/>
              <a:ext cx="2145553" cy="2028404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圆角矩形 52">
              <a:extLst>
                <a:ext uri="{FF2B5EF4-FFF2-40B4-BE49-F238E27FC236}">
                  <a16:creationId xmlns:a16="http://schemas.microsoft.com/office/drawing/2014/main" id="{86462741-2C50-45A5-B751-F9028D9CDC8D}"/>
                </a:ext>
              </a:extLst>
            </p:cNvPr>
            <p:cNvSpPr/>
            <p:nvPr/>
          </p:nvSpPr>
          <p:spPr>
            <a:xfrm>
              <a:off x="5128186" y="4104509"/>
              <a:ext cx="2145553" cy="2028404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圆角矩形 52">
              <a:extLst>
                <a:ext uri="{FF2B5EF4-FFF2-40B4-BE49-F238E27FC236}">
                  <a16:creationId xmlns:a16="http://schemas.microsoft.com/office/drawing/2014/main" id="{27F8D5B1-4DAE-4420-A924-40DE65D28E35}"/>
                </a:ext>
              </a:extLst>
            </p:cNvPr>
            <p:cNvSpPr/>
            <p:nvPr/>
          </p:nvSpPr>
          <p:spPr>
            <a:xfrm>
              <a:off x="7325941" y="4104509"/>
              <a:ext cx="2145553" cy="2028404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52">
              <a:extLst>
                <a:ext uri="{FF2B5EF4-FFF2-40B4-BE49-F238E27FC236}">
                  <a16:creationId xmlns:a16="http://schemas.microsoft.com/office/drawing/2014/main" id="{668099AC-A770-4A2D-A5E7-400CCEA5D703}"/>
                </a:ext>
              </a:extLst>
            </p:cNvPr>
            <p:cNvSpPr/>
            <p:nvPr/>
          </p:nvSpPr>
          <p:spPr>
            <a:xfrm>
              <a:off x="9522563" y="4104509"/>
              <a:ext cx="2145553" cy="2028404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5701156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24173" y="448085"/>
            <a:ext cx="10740640" cy="446031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Prioritized use case on UAV in Rel-20 RAN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Content Placeholder 2"/>
          <p:cNvSpPr>
            <a:spLocks noGrp="1"/>
          </p:cNvSpPr>
          <p:nvPr>
            <p:ph idx="12"/>
          </p:nvPr>
        </p:nvSpPr>
        <p:spPr>
          <a:xfrm>
            <a:off x="568555" y="1132743"/>
            <a:ext cx="11088490" cy="3153072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+mn-lt"/>
              </a:rPr>
              <a:t>It is observed that the service of low-altitude UAV detection has clear requirements for sensing and potential markets, and thus this case should be prioritized in Rel-20.</a:t>
            </a:r>
          </a:p>
          <a:p>
            <a:pPr lvl="1" algn="just">
              <a:lnSpc>
                <a:spcPct val="150000"/>
              </a:lnSpc>
            </a:pPr>
            <a:r>
              <a:rPr lang="en-US" altLang="zh-CN" sz="1600" b="1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Market</a:t>
            </a:r>
            <a:r>
              <a:rPr lang="zh-CN" altLang="en-US" sz="1600" b="1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：</a:t>
            </a:r>
            <a:r>
              <a:rPr lang="en-US" altLang="zh-CN" sz="1600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UAV detection and tracing is an essential part for </a:t>
            </a:r>
            <a:r>
              <a:rPr lang="en-US" altLang="zh-CN" sz="1600" dirty="0">
                <a:solidFill>
                  <a:srgbClr val="000000"/>
                </a:solidFill>
                <a:latin typeface="+mn-lt"/>
              </a:rPr>
              <a:t>low-altitude economy development from safety perspective. It is forecasted that the total market of low-altitude economy will reach </a:t>
            </a:r>
            <a:r>
              <a:rPr lang="zh-CN" altLang="en-US" sz="1600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￥</a:t>
            </a:r>
            <a:r>
              <a:rPr lang="en-US" altLang="zh-CN" sz="1600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1000 billion in 2026 in China[1]. And in Europe the market of drone services could be worth €14.5 billion by 2030[2]. </a:t>
            </a:r>
            <a:endParaRPr lang="en-US" altLang="zh-CN" sz="1600" dirty="0">
              <a:solidFill>
                <a:srgbClr val="000000"/>
              </a:solidFill>
              <a:latin typeface="+mn-lt"/>
            </a:endParaRPr>
          </a:p>
          <a:p>
            <a:pPr lvl="1" algn="just">
              <a:lnSpc>
                <a:spcPct val="150000"/>
              </a:lnSpc>
            </a:pPr>
            <a:r>
              <a:rPr lang="en-US" altLang="zh-CN" sz="1600" b="1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Policy</a:t>
            </a:r>
            <a:r>
              <a:rPr lang="en-US" altLang="zh-CN" sz="1600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: Ministry of Industry and Information Technology of China issued the "Implementation Plan for Innovative Application of General-Purpose </a:t>
            </a:r>
            <a:r>
              <a:rPr lang="en-US" altLang="zh-CN" sz="160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Aviation Equipment[3]". </a:t>
            </a:r>
            <a:r>
              <a:rPr lang="en-US" altLang="zh-CN" sz="1600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In the plan, the ability to reliably monitor UAV is needed for the development of low-altitude economy (see page 3 of [3]). </a:t>
            </a:r>
            <a:endParaRPr lang="en-US" altLang="zh-CN" sz="1600" dirty="0">
              <a:latin typeface="+mn-lt"/>
            </a:endParaRPr>
          </a:p>
          <a:p>
            <a:pPr lvl="1" algn="just">
              <a:lnSpc>
                <a:spcPct val="150000"/>
              </a:lnSpc>
            </a:pPr>
            <a:endParaRPr lang="en-US" altLang="zh-CN" sz="1400" dirty="0">
              <a:latin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5E87CA0-C912-48B9-9B72-A30E4AA27EA6}"/>
              </a:ext>
            </a:extLst>
          </p:cNvPr>
          <p:cNvSpPr/>
          <p:nvPr/>
        </p:nvSpPr>
        <p:spPr>
          <a:xfrm>
            <a:off x="5399406" y="4535901"/>
            <a:ext cx="6257639" cy="871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CN" sz="1000" kern="0" noProof="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[1] Source: </a:t>
            </a:r>
            <a:r>
              <a:rPr lang="en-US" altLang="zh-CN" sz="1000" kern="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www.ndrc.gov.cn/wsdwhfz/202408/t20240821_1392498.html</a:t>
            </a:r>
          </a:p>
          <a:p>
            <a:pPr lvl="0" defTabSz="914400">
              <a:lnSpc>
                <a:spcPct val="130000"/>
              </a:lnSpc>
              <a:defRPr/>
            </a:pPr>
            <a:r>
              <a:rPr kumimoji="0" lang="en-US" altLang="zh-CN" sz="10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[2] </a:t>
            </a:r>
            <a:r>
              <a:rPr lang="en-US" altLang="zh-CN" sz="1000" kern="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Source: transport.ec.europa.eu/news-events/news/drone-strategy-creating-large-scale-european-drone-market-2022-11-29_en</a:t>
            </a:r>
          </a:p>
          <a:p>
            <a:pPr lvl="0" defTabSz="914400">
              <a:lnSpc>
                <a:spcPct val="130000"/>
              </a:lnSpc>
              <a:defRPr/>
            </a:pPr>
            <a:r>
              <a:rPr kumimoji="0" lang="en-US" altLang="zh-CN" sz="10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[3] Source:</a:t>
            </a:r>
            <a:r>
              <a:rPr lang="en-US" altLang="zh-CN" sz="1000" kern="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https://www.miit.gov.cn/zwgk/zcwj/wjfb/tz/art/2024/art_4ce8d09c15ee4fb1aefc3d5dfbbb6584.html</a:t>
            </a:r>
            <a:endParaRPr kumimoji="0" lang="zh-CN" altLang="en-US" sz="10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88098" y="5604152"/>
            <a:ext cx="20359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  <a:cs typeface="Calibri" panose="020F0502020204030204" pitchFamily="34" charset="0"/>
              </a:rPr>
              <a:t>UAV intrusion detection </a:t>
            </a:r>
            <a:endParaRPr lang="zh-CN" altLang="en-US" b="1" dirty="0">
              <a:cs typeface="Calibri" panose="020F050202020403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434844" y="5609937"/>
            <a:ext cx="18618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  <a:cs typeface="Calibri" panose="020F0502020204030204" pitchFamily="34" charset="0"/>
              </a:rPr>
              <a:t>UAV trajectory tracing</a:t>
            </a:r>
          </a:p>
        </p:txBody>
      </p:sp>
      <p:pic>
        <p:nvPicPr>
          <p:cNvPr id="33" name="Picture 8" descr="https://s3-hc-dgg.hics.huawei.com/agi-agent-service/text2img/4cfc61798ef546a094b891f89eeb12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885" y="4455631"/>
            <a:ext cx="995798" cy="995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6576" y="4455631"/>
            <a:ext cx="995798" cy="994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47490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29175" y="456134"/>
            <a:ext cx="10051896" cy="457600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Standardization work for Sensing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8" name="圆角矩形 5">
            <a:extLst>
              <a:ext uri="{FF2B5EF4-FFF2-40B4-BE49-F238E27FC236}">
                <a16:creationId xmlns:a16="http://schemas.microsoft.com/office/drawing/2014/main" id="{91D519B4-1F8E-49F0-8B7A-10025A7CF277}"/>
              </a:ext>
            </a:extLst>
          </p:cNvPr>
          <p:cNvSpPr/>
          <p:nvPr/>
        </p:nvSpPr>
        <p:spPr>
          <a:xfrm>
            <a:off x="886390" y="3542685"/>
            <a:ext cx="3874521" cy="1901316"/>
          </a:xfrm>
          <a:prstGeom prst="roundRect">
            <a:avLst>
              <a:gd name="adj" fmla="val 4472"/>
            </a:avLst>
          </a:prstGeom>
          <a:solidFill>
            <a:schemeClr val="accent3">
              <a:lumMod val="20000"/>
              <a:lumOff val="80000"/>
              <a:alpha val="40000"/>
            </a:schemeClr>
          </a:solidFill>
          <a:ln w="9525">
            <a:solidFill>
              <a:srgbClr val="15151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Calibri" panose="020F0502020204030204" pitchFamily="34" charset="0"/>
            </a:endParaRPr>
          </a:p>
        </p:txBody>
      </p:sp>
      <p:sp>
        <p:nvSpPr>
          <p:cNvPr id="179" name="圆角矩形 4">
            <a:extLst>
              <a:ext uri="{FF2B5EF4-FFF2-40B4-BE49-F238E27FC236}">
                <a16:creationId xmlns:a16="http://schemas.microsoft.com/office/drawing/2014/main" id="{099DCD4A-D883-4DA6-BBDF-04AC861463C1}"/>
              </a:ext>
            </a:extLst>
          </p:cNvPr>
          <p:cNvSpPr/>
          <p:nvPr/>
        </p:nvSpPr>
        <p:spPr>
          <a:xfrm>
            <a:off x="8986083" y="3536463"/>
            <a:ext cx="2086777" cy="1907537"/>
          </a:xfrm>
          <a:prstGeom prst="roundRect">
            <a:avLst>
              <a:gd name="adj" fmla="val 4472"/>
            </a:avLst>
          </a:prstGeom>
          <a:solidFill>
            <a:srgbClr val="DCEDFB">
              <a:alpha val="40000"/>
            </a:srgbClr>
          </a:solidFill>
          <a:ln w="9525">
            <a:solidFill>
              <a:srgbClr val="15151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Calibri" panose="020F0502020204030204" pitchFamily="34" charset="0"/>
            </a:endParaRPr>
          </a:p>
        </p:txBody>
      </p:sp>
      <p:grpSp>
        <p:nvGrpSpPr>
          <p:cNvPr id="180" name="组合 97">
            <a:extLst>
              <a:ext uri="{FF2B5EF4-FFF2-40B4-BE49-F238E27FC236}">
                <a16:creationId xmlns:a16="http://schemas.microsoft.com/office/drawing/2014/main" id="{DDCA5566-B596-458B-90D9-9F60950CF9C5}"/>
              </a:ext>
            </a:extLst>
          </p:cNvPr>
          <p:cNvGrpSpPr/>
          <p:nvPr/>
        </p:nvGrpSpPr>
        <p:grpSpPr>
          <a:xfrm>
            <a:off x="2532276" y="4467079"/>
            <a:ext cx="477179" cy="491844"/>
            <a:chOff x="7218363" y="957263"/>
            <a:chExt cx="701637" cy="655637"/>
          </a:xfrm>
          <a:solidFill>
            <a:schemeClr val="bg1">
              <a:lumMod val="60000"/>
              <a:lumOff val="40000"/>
            </a:schemeClr>
          </a:solidFill>
        </p:grpSpPr>
        <p:sp>
          <p:nvSpPr>
            <p:cNvPr id="181" name="Freeform 196">
              <a:extLst>
                <a:ext uri="{FF2B5EF4-FFF2-40B4-BE49-F238E27FC236}">
                  <a16:creationId xmlns:a16="http://schemas.microsoft.com/office/drawing/2014/main" id="{6E150F68-06CD-4FFF-A4C8-4D803C92A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6031" y="1172255"/>
              <a:ext cx="211916" cy="440645"/>
            </a:xfrm>
            <a:custGeom>
              <a:avLst/>
              <a:gdLst>
                <a:gd name="T0" fmla="*/ 2147483646 w 451"/>
                <a:gd name="T1" fmla="*/ 2147483646 h 937"/>
                <a:gd name="T2" fmla="*/ 2147483646 w 451"/>
                <a:gd name="T3" fmla="*/ 2147483646 h 937"/>
                <a:gd name="T4" fmla="*/ 2147483646 w 451"/>
                <a:gd name="T5" fmla="*/ 2147483646 h 937"/>
                <a:gd name="T6" fmla="*/ 2147483646 w 451"/>
                <a:gd name="T7" fmla="*/ 2147483646 h 937"/>
                <a:gd name="T8" fmla="*/ 2147483646 w 451"/>
                <a:gd name="T9" fmla="*/ 2147483646 h 937"/>
                <a:gd name="T10" fmla="*/ 2147483646 w 451"/>
                <a:gd name="T11" fmla="*/ 2147483646 h 937"/>
                <a:gd name="T12" fmla="*/ 2147483646 w 451"/>
                <a:gd name="T13" fmla="*/ 2147483646 h 937"/>
                <a:gd name="T14" fmla="*/ 2147483646 w 451"/>
                <a:gd name="T15" fmla="*/ 2147483646 h 937"/>
                <a:gd name="T16" fmla="*/ 2147483646 w 451"/>
                <a:gd name="T17" fmla="*/ 2147483646 h 9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51"/>
                <a:gd name="T28" fmla="*/ 0 h 937"/>
                <a:gd name="T29" fmla="*/ 451 w 451"/>
                <a:gd name="T30" fmla="*/ 937 h 9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51" h="937">
                  <a:moveTo>
                    <a:pt x="413" y="937"/>
                  </a:moveTo>
                  <a:lnTo>
                    <a:pt x="413" y="937"/>
                  </a:lnTo>
                  <a:cubicBezTo>
                    <a:pt x="400" y="937"/>
                    <a:pt x="388" y="929"/>
                    <a:pt x="383" y="916"/>
                  </a:cubicBezTo>
                  <a:lnTo>
                    <a:pt x="7" y="51"/>
                  </a:lnTo>
                  <a:cubicBezTo>
                    <a:pt x="0" y="34"/>
                    <a:pt x="8" y="14"/>
                    <a:pt x="25" y="7"/>
                  </a:cubicBezTo>
                  <a:cubicBezTo>
                    <a:pt x="42" y="0"/>
                    <a:pt x="61" y="7"/>
                    <a:pt x="69" y="24"/>
                  </a:cubicBezTo>
                  <a:lnTo>
                    <a:pt x="444" y="890"/>
                  </a:lnTo>
                  <a:cubicBezTo>
                    <a:pt x="451" y="907"/>
                    <a:pt x="443" y="926"/>
                    <a:pt x="427" y="934"/>
                  </a:cubicBezTo>
                  <a:cubicBezTo>
                    <a:pt x="422" y="936"/>
                    <a:pt x="418" y="937"/>
                    <a:pt x="413" y="9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1D1D1A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2" name="Freeform 197">
              <a:extLst>
                <a:ext uri="{FF2B5EF4-FFF2-40B4-BE49-F238E27FC236}">
                  <a16:creationId xmlns:a16="http://schemas.microsoft.com/office/drawing/2014/main" id="{26069A5B-F4B4-4557-B899-C68B564E5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7950" y="1172255"/>
              <a:ext cx="213696" cy="440645"/>
            </a:xfrm>
            <a:custGeom>
              <a:avLst/>
              <a:gdLst>
                <a:gd name="T0" fmla="*/ 2147483646 w 451"/>
                <a:gd name="T1" fmla="*/ 2147483646 h 937"/>
                <a:gd name="T2" fmla="*/ 2147483646 w 451"/>
                <a:gd name="T3" fmla="*/ 2147483646 h 937"/>
                <a:gd name="T4" fmla="*/ 2147483646 w 451"/>
                <a:gd name="T5" fmla="*/ 2147483646 h 937"/>
                <a:gd name="T6" fmla="*/ 2147483646 w 451"/>
                <a:gd name="T7" fmla="*/ 2147483646 h 937"/>
                <a:gd name="T8" fmla="*/ 2147483646 w 451"/>
                <a:gd name="T9" fmla="*/ 2147483646 h 937"/>
                <a:gd name="T10" fmla="*/ 2147483646 w 451"/>
                <a:gd name="T11" fmla="*/ 2147483646 h 937"/>
                <a:gd name="T12" fmla="*/ 2147483646 w 451"/>
                <a:gd name="T13" fmla="*/ 2147483646 h 937"/>
                <a:gd name="T14" fmla="*/ 2147483646 w 451"/>
                <a:gd name="T15" fmla="*/ 2147483646 h 937"/>
                <a:gd name="T16" fmla="*/ 2147483646 w 451"/>
                <a:gd name="T17" fmla="*/ 2147483646 h 9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51"/>
                <a:gd name="T28" fmla="*/ 0 h 937"/>
                <a:gd name="T29" fmla="*/ 451 w 451"/>
                <a:gd name="T30" fmla="*/ 937 h 9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51" h="937">
                  <a:moveTo>
                    <a:pt x="38" y="937"/>
                  </a:moveTo>
                  <a:lnTo>
                    <a:pt x="38" y="937"/>
                  </a:lnTo>
                  <a:cubicBezTo>
                    <a:pt x="33" y="937"/>
                    <a:pt x="29" y="936"/>
                    <a:pt x="24" y="934"/>
                  </a:cubicBezTo>
                  <a:cubicBezTo>
                    <a:pt x="8" y="926"/>
                    <a:pt x="0" y="907"/>
                    <a:pt x="7" y="890"/>
                  </a:cubicBezTo>
                  <a:lnTo>
                    <a:pt x="382" y="24"/>
                  </a:lnTo>
                  <a:cubicBezTo>
                    <a:pt x="390" y="7"/>
                    <a:pt x="409" y="0"/>
                    <a:pt x="426" y="7"/>
                  </a:cubicBezTo>
                  <a:cubicBezTo>
                    <a:pt x="443" y="14"/>
                    <a:pt x="451" y="34"/>
                    <a:pt x="444" y="51"/>
                  </a:cubicBezTo>
                  <a:lnTo>
                    <a:pt x="68" y="916"/>
                  </a:lnTo>
                  <a:cubicBezTo>
                    <a:pt x="63" y="929"/>
                    <a:pt x="51" y="937"/>
                    <a:pt x="38" y="9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1D1D1A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3" name="Freeform 198">
              <a:extLst>
                <a:ext uri="{FF2B5EF4-FFF2-40B4-BE49-F238E27FC236}">
                  <a16:creationId xmlns:a16="http://schemas.microsoft.com/office/drawing/2014/main" id="{31F32E63-82D9-46A6-A35A-DD112EAA4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9318" y="1101183"/>
              <a:ext cx="87260" cy="87064"/>
            </a:xfrm>
            <a:custGeom>
              <a:avLst/>
              <a:gdLst>
                <a:gd name="T0" fmla="*/ 2147483646 w 186"/>
                <a:gd name="T1" fmla="*/ 2147483646 h 185"/>
                <a:gd name="T2" fmla="*/ 2147483646 w 186"/>
                <a:gd name="T3" fmla="*/ 2147483646 h 185"/>
                <a:gd name="T4" fmla="*/ 2147483646 w 186"/>
                <a:gd name="T5" fmla="*/ 2147483646 h 185"/>
                <a:gd name="T6" fmla="*/ 0 w 186"/>
                <a:gd name="T7" fmla="*/ 2147483646 h 185"/>
                <a:gd name="T8" fmla="*/ 2147483646 w 186"/>
                <a:gd name="T9" fmla="*/ 0 h 185"/>
                <a:gd name="T10" fmla="*/ 2147483646 w 186"/>
                <a:gd name="T11" fmla="*/ 2147483646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6"/>
                <a:gd name="T19" fmla="*/ 0 h 185"/>
                <a:gd name="T20" fmla="*/ 186 w 186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6" h="185">
                  <a:moveTo>
                    <a:pt x="186" y="92"/>
                  </a:moveTo>
                  <a:lnTo>
                    <a:pt x="186" y="92"/>
                  </a:lnTo>
                  <a:cubicBezTo>
                    <a:pt x="186" y="143"/>
                    <a:pt x="144" y="185"/>
                    <a:pt x="93" y="185"/>
                  </a:cubicBezTo>
                  <a:cubicBezTo>
                    <a:pt x="42" y="185"/>
                    <a:pt x="0" y="143"/>
                    <a:pt x="0" y="92"/>
                  </a:cubicBezTo>
                  <a:cubicBezTo>
                    <a:pt x="0" y="41"/>
                    <a:pt x="42" y="0"/>
                    <a:pt x="93" y="0"/>
                  </a:cubicBezTo>
                  <a:cubicBezTo>
                    <a:pt x="144" y="0"/>
                    <a:pt x="186" y="41"/>
                    <a:pt x="18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1D1D1A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4" name="Freeform 199">
              <a:extLst>
                <a:ext uri="{FF2B5EF4-FFF2-40B4-BE49-F238E27FC236}">
                  <a16:creationId xmlns:a16="http://schemas.microsoft.com/office/drawing/2014/main" id="{2C13688A-F194-4CA4-9500-E6D1070C23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8363" y="957263"/>
              <a:ext cx="110410" cy="373127"/>
            </a:xfrm>
            <a:custGeom>
              <a:avLst/>
              <a:gdLst>
                <a:gd name="T0" fmla="*/ 2147483646 w 233"/>
                <a:gd name="T1" fmla="*/ 2147483646 h 793"/>
                <a:gd name="T2" fmla="*/ 2147483646 w 233"/>
                <a:gd name="T3" fmla="*/ 2147483646 h 793"/>
                <a:gd name="T4" fmla="*/ 2147483646 w 233"/>
                <a:gd name="T5" fmla="*/ 2147483646 h 793"/>
                <a:gd name="T6" fmla="*/ 0 w 233"/>
                <a:gd name="T7" fmla="*/ 2147483646 h 793"/>
                <a:gd name="T8" fmla="*/ 2147483646 w 233"/>
                <a:gd name="T9" fmla="*/ 2147483646 h 793"/>
                <a:gd name="T10" fmla="*/ 2147483646 w 233"/>
                <a:gd name="T11" fmla="*/ 2147483646 h 793"/>
                <a:gd name="T12" fmla="*/ 2147483646 w 233"/>
                <a:gd name="T13" fmla="*/ 2147483646 h 793"/>
                <a:gd name="T14" fmla="*/ 2147483646 w 233"/>
                <a:gd name="T15" fmla="*/ 2147483646 h 793"/>
                <a:gd name="T16" fmla="*/ 2147483646 w 233"/>
                <a:gd name="T17" fmla="*/ 2147483646 h 793"/>
                <a:gd name="T18" fmla="*/ 2147483646 w 233"/>
                <a:gd name="T19" fmla="*/ 2147483646 h 793"/>
                <a:gd name="T20" fmla="*/ 2147483646 w 233"/>
                <a:gd name="T21" fmla="*/ 2147483646 h 7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3"/>
                <a:gd name="T34" fmla="*/ 0 h 793"/>
                <a:gd name="T35" fmla="*/ 233 w 233"/>
                <a:gd name="T36" fmla="*/ 793 h 79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3" h="793">
                  <a:moveTo>
                    <a:pt x="196" y="793"/>
                  </a:moveTo>
                  <a:lnTo>
                    <a:pt x="196" y="793"/>
                  </a:lnTo>
                  <a:cubicBezTo>
                    <a:pt x="188" y="793"/>
                    <a:pt x="180" y="790"/>
                    <a:pt x="174" y="785"/>
                  </a:cubicBezTo>
                  <a:cubicBezTo>
                    <a:pt x="63" y="689"/>
                    <a:pt x="0" y="548"/>
                    <a:pt x="0" y="398"/>
                  </a:cubicBezTo>
                  <a:cubicBezTo>
                    <a:pt x="0" y="248"/>
                    <a:pt x="63" y="107"/>
                    <a:pt x="174" y="12"/>
                  </a:cubicBezTo>
                  <a:cubicBezTo>
                    <a:pt x="188" y="0"/>
                    <a:pt x="209" y="1"/>
                    <a:pt x="221" y="15"/>
                  </a:cubicBezTo>
                  <a:cubicBezTo>
                    <a:pt x="233" y="29"/>
                    <a:pt x="232" y="50"/>
                    <a:pt x="218" y="62"/>
                  </a:cubicBezTo>
                  <a:cubicBezTo>
                    <a:pt x="122" y="145"/>
                    <a:pt x="66" y="268"/>
                    <a:pt x="66" y="398"/>
                  </a:cubicBezTo>
                  <a:cubicBezTo>
                    <a:pt x="66" y="529"/>
                    <a:pt x="122" y="651"/>
                    <a:pt x="218" y="734"/>
                  </a:cubicBezTo>
                  <a:cubicBezTo>
                    <a:pt x="232" y="746"/>
                    <a:pt x="233" y="768"/>
                    <a:pt x="221" y="781"/>
                  </a:cubicBezTo>
                  <a:cubicBezTo>
                    <a:pt x="215" y="789"/>
                    <a:pt x="205" y="793"/>
                    <a:pt x="196" y="7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1D1D1A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5" name="Freeform 200">
              <a:extLst>
                <a:ext uri="{FF2B5EF4-FFF2-40B4-BE49-F238E27FC236}">
                  <a16:creationId xmlns:a16="http://schemas.microsoft.com/office/drawing/2014/main" id="{670CED1B-B7E9-4642-9FA9-95E6CBAD1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9183" y="1005236"/>
              <a:ext cx="89040" cy="277180"/>
            </a:xfrm>
            <a:custGeom>
              <a:avLst/>
              <a:gdLst>
                <a:gd name="T0" fmla="*/ 2147483646 w 188"/>
                <a:gd name="T1" fmla="*/ 2147483646 h 591"/>
                <a:gd name="T2" fmla="*/ 2147483646 w 188"/>
                <a:gd name="T3" fmla="*/ 2147483646 h 591"/>
                <a:gd name="T4" fmla="*/ 2147483646 w 188"/>
                <a:gd name="T5" fmla="*/ 2147483646 h 591"/>
                <a:gd name="T6" fmla="*/ 0 w 188"/>
                <a:gd name="T7" fmla="*/ 2147483646 h 591"/>
                <a:gd name="T8" fmla="*/ 2147483646 w 188"/>
                <a:gd name="T9" fmla="*/ 2147483646 h 591"/>
                <a:gd name="T10" fmla="*/ 2147483646 w 188"/>
                <a:gd name="T11" fmla="*/ 2147483646 h 591"/>
                <a:gd name="T12" fmla="*/ 2147483646 w 188"/>
                <a:gd name="T13" fmla="*/ 2147483646 h 591"/>
                <a:gd name="T14" fmla="*/ 2147483646 w 188"/>
                <a:gd name="T15" fmla="*/ 2147483646 h 591"/>
                <a:gd name="T16" fmla="*/ 2147483646 w 188"/>
                <a:gd name="T17" fmla="*/ 2147483646 h 591"/>
                <a:gd name="T18" fmla="*/ 2147483646 w 188"/>
                <a:gd name="T19" fmla="*/ 2147483646 h 591"/>
                <a:gd name="T20" fmla="*/ 2147483646 w 188"/>
                <a:gd name="T21" fmla="*/ 2147483646 h 5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8"/>
                <a:gd name="T34" fmla="*/ 0 h 591"/>
                <a:gd name="T35" fmla="*/ 188 w 188"/>
                <a:gd name="T36" fmla="*/ 591 h 59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8" h="591">
                  <a:moveTo>
                    <a:pt x="151" y="591"/>
                  </a:moveTo>
                  <a:lnTo>
                    <a:pt x="151" y="591"/>
                  </a:lnTo>
                  <a:cubicBezTo>
                    <a:pt x="143" y="591"/>
                    <a:pt x="136" y="588"/>
                    <a:pt x="129" y="582"/>
                  </a:cubicBezTo>
                  <a:cubicBezTo>
                    <a:pt x="47" y="512"/>
                    <a:pt x="0" y="408"/>
                    <a:pt x="0" y="297"/>
                  </a:cubicBezTo>
                  <a:cubicBezTo>
                    <a:pt x="0" y="187"/>
                    <a:pt x="47" y="83"/>
                    <a:pt x="129" y="12"/>
                  </a:cubicBezTo>
                  <a:cubicBezTo>
                    <a:pt x="143" y="0"/>
                    <a:pt x="164" y="2"/>
                    <a:pt x="176" y="16"/>
                  </a:cubicBezTo>
                  <a:cubicBezTo>
                    <a:pt x="188" y="29"/>
                    <a:pt x="187" y="51"/>
                    <a:pt x="173" y="63"/>
                  </a:cubicBezTo>
                  <a:cubicBezTo>
                    <a:pt x="106" y="120"/>
                    <a:pt x="67" y="206"/>
                    <a:pt x="67" y="297"/>
                  </a:cubicBezTo>
                  <a:cubicBezTo>
                    <a:pt x="67" y="388"/>
                    <a:pt x="106" y="474"/>
                    <a:pt x="173" y="532"/>
                  </a:cubicBezTo>
                  <a:cubicBezTo>
                    <a:pt x="187" y="544"/>
                    <a:pt x="188" y="565"/>
                    <a:pt x="176" y="579"/>
                  </a:cubicBezTo>
                  <a:cubicBezTo>
                    <a:pt x="170" y="587"/>
                    <a:pt x="160" y="591"/>
                    <a:pt x="151" y="5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1D1D1A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6" name="Freeform 201">
              <a:extLst>
                <a:ext uri="{FF2B5EF4-FFF2-40B4-BE49-F238E27FC236}">
                  <a16:creationId xmlns:a16="http://schemas.microsoft.com/office/drawing/2014/main" id="{3854FD20-6651-4326-AED3-E7A1F4B75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8224" y="1049656"/>
              <a:ext cx="74794" cy="188340"/>
            </a:xfrm>
            <a:custGeom>
              <a:avLst/>
              <a:gdLst>
                <a:gd name="T0" fmla="*/ 2147483646 w 158"/>
                <a:gd name="T1" fmla="*/ 2147483646 h 401"/>
                <a:gd name="T2" fmla="*/ 2147483646 w 158"/>
                <a:gd name="T3" fmla="*/ 2147483646 h 401"/>
                <a:gd name="T4" fmla="*/ 2147483646 w 158"/>
                <a:gd name="T5" fmla="*/ 2147483646 h 401"/>
                <a:gd name="T6" fmla="*/ 0 w 158"/>
                <a:gd name="T7" fmla="*/ 2147483646 h 401"/>
                <a:gd name="T8" fmla="*/ 2147483646 w 158"/>
                <a:gd name="T9" fmla="*/ 2147483646 h 401"/>
                <a:gd name="T10" fmla="*/ 2147483646 w 158"/>
                <a:gd name="T11" fmla="*/ 2147483646 h 401"/>
                <a:gd name="T12" fmla="*/ 2147483646 w 158"/>
                <a:gd name="T13" fmla="*/ 2147483646 h 401"/>
                <a:gd name="T14" fmla="*/ 2147483646 w 158"/>
                <a:gd name="T15" fmla="*/ 2147483646 h 401"/>
                <a:gd name="T16" fmla="*/ 2147483646 w 158"/>
                <a:gd name="T17" fmla="*/ 2147483646 h 401"/>
                <a:gd name="T18" fmla="*/ 2147483646 w 158"/>
                <a:gd name="T19" fmla="*/ 2147483646 h 401"/>
                <a:gd name="T20" fmla="*/ 2147483646 w 158"/>
                <a:gd name="T21" fmla="*/ 2147483646 h 4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8"/>
                <a:gd name="T34" fmla="*/ 0 h 401"/>
                <a:gd name="T35" fmla="*/ 158 w 158"/>
                <a:gd name="T36" fmla="*/ 401 h 40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8" h="401">
                  <a:moveTo>
                    <a:pt x="120" y="401"/>
                  </a:moveTo>
                  <a:lnTo>
                    <a:pt x="120" y="401"/>
                  </a:lnTo>
                  <a:cubicBezTo>
                    <a:pt x="114" y="401"/>
                    <a:pt x="108" y="400"/>
                    <a:pt x="102" y="396"/>
                  </a:cubicBezTo>
                  <a:cubicBezTo>
                    <a:pt x="38" y="354"/>
                    <a:pt x="0" y="282"/>
                    <a:pt x="0" y="203"/>
                  </a:cubicBezTo>
                  <a:cubicBezTo>
                    <a:pt x="0" y="125"/>
                    <a:pt x="38" y="53"/>
                    <a:pt x="102" y="11"/>
                  </a:cubicBezTo>
                  <a:cubicBezTo>
                    <a:pt x="117" y="0"/>
                    <a:pt x="138" y="5"/>
                    <a:pt x="148" y="20"/>
                  </a:cubicBezTo>
                  <a:cubicBezTo>
                    <a:pt x="158" y="35"/>
                    <a:pt x="154" y="56"/>
                    <a:pt x="139" y="66"/>
                  </a:cubicBezTo>
                  <a:cubicBezTo>
                    <a:pt x="94" y="96"/>
                    <a:pt x="67" y="147"/>
                    <a:pt x="67" y="203"/>
                  </a:cubicBezTo>
                  <a:cubicBezTo>
                    <a:pt x="67" y="259"/>
                    <a:pt x="94" y="310"/>
                    <a:pt x="139" y="340"/>
                  </a:cubicBezTo>
                  <a:cubicBezTo>
                    <a:pt x="154" y="350"/>
                    <a:pt x="158" y="371"/>
                    <a:pt x="148" y="386"/>
                  </a:cubicBezTo>
                  <a:cubicBezTo>
                    <a:pt x="142" y="396"/>
                    <a:pt x="131" y="401"/>
                    <a:pt x="120" y="4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1D1D1A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7" name="Freeform 202">
              <a:extLst>
                <a:ext uri="{FF2B5EF4-FFF2-40B4-BE49-F238E27FC236}">
                  <a16:creationId xmlns:a16="http://schemas.microsoft.com/office/drawing/2014/main" id="{1F3849EC-7730-4344-A5B1-20D451ECA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9590" y="957263"/>
              <a:ext cx="110410" cy="373127"/>
            </a:xfrm>
            <a:custGeom>
              <a:avLst/>
              <a:gdLst>
                <a:gd name="T0" fmla="*/ 2147483646 w 234"/>
                <a:gd name="T1" fmla="*/ 2147483646 h 793"/>
                <a:gd name="T2" fmla="*/ 2147483646 w 234"/>
                <a:gd name="T3" fmla="*/ 2147483646 h 793"/>
                <a:gd name="T4" fmla="*/ 2147483646 w 234"/>
                <a:gd name="T5" fmla="*/ 2147483646 h 793"/>
                <a:gd name="T6" fmla="*/ 2147483646 w 234"/>
                <a:gd name="T7" fmla="*/ 2147483646 h 793"/>
                <a:gd name="T8" fmla="*/ 2147483646 w 234"/>
                <a:gd name="T9" fmla="*/ 2147483646 h 793"/>
                <a:gd name="T10" fmla="*/ 2147483646 w 234"/>
                <a:gd name="T11" fmla="*/ 2147483646 h 793"/>
                <a:gd name="T12" fmla="*/ 2147483646 w 234"/>
                <a:gd name="T13" fmla="*/ 2147483646 h 793"/>
                <a:gd name="T14" fmla="*/ 2147483646 w 234"/>
                <a:gd name="T15" fmla="*/ 2147483646 h 793"/>
                <a:gd name="T16" fmla="*/ 2147483646 w 234"/>
                <a:gd name="T17" fmla="*/ 2147483646 h 793"/>
                <a:gd name="T18" fmla="*/ 2147483646 w 234"/>
                <a:gd name="T19" fmla="*/ 2147483646 h 793"/>
                <a:gd name="T20" fmla="*/ 2147483646 w 234"/>
                <a:gd name="T21" fmla="*/ 2147483646 h 7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4"/>
                <a:gd name="T34" fmla="*/ 0 h 793"/>
                <a:gd name="T35" fmla="*/ 234 w 234"/>
                <a:gd name="T36" fmla="*/ 793 h 79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4" h="793">
                  <a:moveTo>
                    <a:pt x="38" y="793"/>
                  </a:moveTo>
                  <a:lnTo>
                    <a:pt x="38" y="793"/>
                  </a:lnTo>
                  <a:cubicBezTo>
                    <a:pt x="28" y="793"/>
                    <a:pt x="19" y="789"/>
                    <a:pt x="12" y="781"/>
                  </a:cubicBezTo>
                  <a:cubicBezTo>
                    <a:pt x="0" y="768"/>
                    <a:pt x="2" y="746"/>
                    <a:pt x="16" y="734"/>
                  </a:cubicBezTo>
                  <a:cubicBezTo>
                    <a:pt x="112" y="651"/>
                    <a:pt x="167" y="529"/>
                    <a:pt x="167" y="398"/>
                  </a:cubicBezTo>
                  <a:cubicBezTo>
                    <a:pt x="167" y="268"/>
                    <a:pt x="112" y="145"/>
                    <a:pt x="16" y="62"/>
                  </a:cubicBezTo>
                  <a:cubicBezTo>
                    <a:pt x="2" y="50"/>
                    <a:pt x="0" y="29"/>
                    <a:pt x="12" y="15"/>
                  </a:cubicBezTo>
                  <a:cubicBezTo>
                    <a:pt x="24" y="1"/>
                    <a:pt x="45" y="0"/>
                    <a:pt x="59" y="12"/>
                  </a:cubicBezTo>
                  <a:cubicBezTo>
                    <a:pt x="170" y="107"/>
                    <a:pt x="234" y="248"/>
                    <a:pt x="234" y="398"/>
                  </a:cubicBezTo>
                  <a:cubicBezTo>
                    <a:pt x="234" y="548"/>
                    <a:pt x="170" y="689"/>
                    <a:pt x="59" y="785"/>
                  </a:cubicBezTo>
                  <a:cubicBezTo>
                    <a:pt x="53" y="790"/>
                    <a:pt x="45" y="793"/>
                    <a:pt x="38" y="7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1D1D1A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8" name="Freeform 203">
              <a:extLst>
                <a:ext uri="{FF2B5EF4-FFF2-40B4-BE49-F238E27FC236}">
                  <a16:creationId xmlns:a16="http://schemas.microsoft.com/office/drawing/2014/main" id="{A8AE8B13-EC3D-4D53-A608-2BCD489AE9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0138" y="1005236"/>
              <a:ext cx="89040" cy="277180"/>
            </a:xfrm>
            <a:custGeom>
              <a:avLst/>
              <a:gdLst>
                <a:gd name="T0" fmla="*/ 2147483646 w 188"/>
                <a:gd name="T1" fmla="*/ 2147483646 h 591"/>
                <a:gd name="T2" fmla="*/ 2147483646 w 188"/>
                <a:gd name="T3" fmla="*/ 2147483646 h 591"/>
                <a:gd name="T4" fmla="*/ 2147483646 w 188"/>
                <a:gd name="T5" fmla="*/ 2147483646 h 591"/>
                <a:gd name="T6" fmla="*/ 2147483646 w 188"/>
                <a:gd name="T7" fmla="*/ 2147483646 h 591"/>
                <a:gd name="T8" fmla="*/ 2147483646 w 188"/>
                <a:gd name="T9" fmla="*/ 2147483646 h 591"/>
                <a:gd name="T10" fmla="*/ 2147483646 w 188"/>
                <a:gd name="T11" fmla="*/ 2147483646 h 591"/>
                <a:gd name="T12" fmla="*/ 2147483646 w 188"/>
                <a:gd name="T13" fmla="*/ 2147483646 h 591"/>
                <a:gd name="T14" fmla="*/ 2147483646 w 188"/>
                <a:gd name="T15" fmla="*/ 2147483646 h 591"/>
                <a:gd name="T16" fmla="*/ 2147483646 w 188"/>
                <a:gd name="T17" fmla="*/ 2147483646 h 591"/>
                <a:gd name="T18" fmla="*/ 2147483646 w 188"/>
                <a:gd name="T19" fmla="*/ 2147483646 h 591"/>
                <a:gd name="T20" fmla="*/ 2147483646 w 188"/>
                <a:gd name="T21" fmla="*/ 2147483646 h 5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8"/>
                <a:gd name="T34" fmla="*/ 0 h 591"/>
                <a:gd name="T35" fmla="*/ 188 w 188"/>
                <a:gd name="T36" fmla="*/ 591 h 59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8" h="591">
                  <a:moveTo>
                    <a:pt x="38" y="591"/>
                  </a:moveTo>
                  <a:lnTo>
                    <a:pt x="38" y="591"/>
                  </a:lnTo>
                  <a:cubicBezTo>
                    <a:pt x="28" y="591"/>
                    <a:pt x="19" y="587"/>
                    <a:pt x="12" y="579"/>
                  </a:cubicBezTo>
                  <a:cubicBezTo>
                    <a:pt x="0" y="565"/>
                    <a:pt x="2" y="544"/>
                    <a:pt x="16" y="532"/>
                  </a:cubicBezTo>
                  <a:cubicBezTo>
                    <a:pt x="83" y="474"/>
                    <a:pt x="121" y="388"/>
                    <a:pt x="121" y="297"/>
                  </a:cubicBezTo>
                  <a:cubicBezTo>
                    <a:pt x="121" y="206"/>
                    <a:pt x="83" y="120"/>
                    <a:pt x="16" y="63"/>
                  </a:cubicBezTo>
                  <a:cubicBezTo>
                    <a:pt x="2" y="51"/>
                    <a:pt x="0" y="29"/>
                    <a:pt x="12" y="16"/>
                  </a:cubicBezTo>
                  <a:cubicBezTo>
                    <a:pt x="24" y="2"/>
                    <a:pt x="45" y="0"/>
                    <a:pt x="59" y="12"/>
                  </a:cubicBezTo>
                  <a:cubicBezTo>
                    <a:pt x="141" y="83"/>
                    <a:pt x="188" y="187"/>
                    <a:pt x="188" y="297"/>
                  </a:cubicBezTo>
                  <a:cubicBezTo>
                    <a:pt x="188" y="408"/>
                    <a:pt x="141" y="512"/>
                    <a:pt x="59" y="582"/>
                  </a:cubicBezTo>
                  <a:cubicBezTo>
                    <a:pt x="53" y="588"/>
                    <a:pt x="45" y="591"/>
                    <a:pt x="38" y="5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1D1D1A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9" name="Freeform 204">
              <a:extLst>
                <a:ext uri="{FF2B5EF4-FFF2-40B4-BE49-F238E27FC236}">
                  <a16:creationId xmlns:a16="http://schemas.microsoft.com/office/drawing/2014/main" id="{531B05AD-D857-43D1-9440-9C0A621052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5344" y="1049656"/>
              <a:ext cx="74794" cy="188340"/>
            </a:xfrm>
            <a:custGeom>
              <a:avLst/>
              <a:gdLst>
                <a:gd name="T0" fmla="*/ 2147483646 w 158"/>
                <a:gd name="T1" fmla="*/ 2147483646 h 401"/>
                <a:gd name="T2" fmla="*/ 2147483646 w 158"/>
                <a:gd name="T3" fmla="*/ 2147483646 h 401"/>
                <a:gd name="T4" fmla="*/ 2147483646 w 158"/>
                <a:gd name="T5" fmla="*/ 2147483646 h 401"/>
                <a:gd name="T6" fmla="*/ 2147483646 w 158"/>
                <a:gd name="T7" fmla="*/ 2147483646 h 401"/>
                <a:gd name="T8" fmla="*/ 2147483646 w 158"/>
                <a:gd name="T9" fmla="*/ 2147483646 h 401"/>
                <a:gd name="T10" fmla="*/ 2147483646 w 158"/>
                <a:gd name="T11" fmla="*/ 2147483646 h 401"/>
                <a:gd name="T12" fmla="*/ 2147483646 w 158"/>
                <a:gd name="T13" fmla="*/ 2147483646 h 401"/>
                <a:gd name="T14" fmla="*/ 2147483646 w 158"/>
                <a:gd name="T15" fmla="*/ 2147483646 h 401"/>
                <a:gd name="T16" fmla="*/ 2147483646 w 158"/>
                <a:gd name="T17" fmla="*/ 2147483646 h 401"/>
                <a:gd name="T18" fmla="*/ 2147483646 w 158"/>
                <a:gd name="T19" fmla="*/ 2147483646 h 401"/>
                <a:gd name="T20" fmla="*/ 2147483646 w 158"/>
                <a:gd name="T21" fmla="*/ 2147483646 h 4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8"/>
                <a:gd name="T34" fmla="*/ 0 h 401"/>
                <a:gd name="T35" fmla="*/ 158 w 158"/>
                <a:gd name="T36" fmla="*/ 401 h 40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8" h="401">
                  <a:moveTo>
                    <a:pt x="38" y="401"/>
                  </a:moveTo>
                  <a:lnTo>
                    <a:pt x="38" y="401"/>
                  </a:lnTo>
                  <a:cubicBezTo>
                    <a:pt x="27" y="401"/>
                    <a:pt x="17" y="396"/>
                    <a:pt x="10" y="386"/>
                  </a:cubicBezTo>
                  <a:cubicBezTo>
                    <a:pt x="0" y="371"/>
                    <a:pt x="4" y="350"/>
                    <a:pt x="20" y="340"/>
                  </a:cubicBezTo>
                  <a:cubicBezTo>
                    <a:pt x="65" y="310"/>
                    <a:pt x="92" y="259"/>
                    <a:pt x="92" y="203"/>
                  </a:cubicBezTo>
                  <a:cubicBezTo>
                    <a:pt x="92" y="147"/>
                    <a:pt x="65" y="96"/>
                    <a:pt x="20" y="66"/>
                  </a:cubicBezTo>
                  <a:cubicBezTo>
                    <a:pt x="4" y="56"/>
                    <a:pt x="0" y="35"/>
                    <a:pt x="10" y="20"/>
                  </a:cubicBezTo>
                  <a:cubicBezTo>
                    <a:pt x="21" y="5"/>
                    <a:pt x="41" y="0"/>
                    <a:pt x="57" y="11"/>
                  </a:cubicBezTo>
                  <a:cubicBezTo>
                    <a:pt x="120" y="53"/>
                    <a:pt x="158" y="125"/>
                    <a:pt x="158" y="203"/>
                  </a:cubicBezTo>
                  <a:cubicBezTo>
                    <a:pt x="158" y="282"/>
                    <a:pt x="120" y="354"/>
                    <a:pt x="56" y="396"/>
                  </a:cubicBezTo>
                  <a:cubicBezTo>
                    <a:pt x="51" y="400"/>
                    <a:pt x="44" y="401"/>
                    <a:pt x="38" y="4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1D1D1A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0" name="Freeform 205">
              <a:extLst>
                <a:ext uri="{FF2B5EF4-FFF2-40B4-BE49-F238E27FC236}">
                  <a16:creationId xmlns:a16="http://schemas.microsoft.com/office/drawing/2014/main" id="{9926333E-4557-479E-8319-6877F63B5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1237" y="1349934"/>
              <a:ext cx="183423" cy="31982"/>
            </a:xfrm>
            <a:custGeom>
              <a:avLst/>
              <a:gdLst>
                <a:gd name="T0" fmla="*/ 2147483646 w 392"/>
                <a:gd name="T1" fmla="*/ 2147483646 h 67"/>
                <a:gd name="T2" fmla="*/ 2147483646 w 392"/>
                <a:gd name="T3" fmla="*/ 2147483646 h 67"/>
                <a:gd name="T4" fmla="*/ 2147483646 w 392"/>
                <a:gd name="T5" fmla="*/ 2147483646 h 67"/>
                <a:gd name="T6" fmla="*/ 0 w 392"/>
                <a:gd name="T7" fmla="*/ 2147483646 h 67"/>
                <a:gd name="T8" fmla="*/ 2147483646 w 392"/>
                <a:gd name="T9" fmla="*/ 0 h 67"/>
                <a:gd name="T10" fmla="*/ 2147483646 w 392"/>
                <a:gd name="T11" fmla="*/ 0 h 67"/>
                <a:gd name="T12" fmla="*/ 2147483646 w 392"/>
                <a:gd name="T13" fmla="*/ 2147483646 h 67"/>
                <a:gd name="T14" fmla="*/ 2147483646 w 392"/>
                <a:gd name="T15" fmla="*/ 2147483646 h 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92"/>
                <a:gd name="T25" fmla="*/ 0 h 67"/>
                <a:gd name="T26" fmla="*/ 392 w 392"/>
                <a:gd name="T27" fmla="*/ 67 h 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92" h="67">
                  <a:moveTo>
                    <a:pt x="358" y="67"/>
                  </a:moveTo>
                  <a:lnTo>
                    <a:pt x="358" y="67"/>
                  </a:lnTo>
                  <a:lnTo>
                    <a:pt x="34" y="67"/>
                  </a:ln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lnTo>
                    <a:pt x="358" y="0"/>
                  </a:lnTo>
                  <a:cubicBezTo>
                    <a:pt x="377" y="0"/>
                    <a:pt x="392" y="15"/>
                    <a:pt x="392" y="34"/>
                  </a:cubicBezTo>
                  <a:cubicBezTo>
                    <a:pt x="392" y="52"/>
                    <a:pt x="377" y="67"/>
                    <a:pt x="358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1D1D1A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1" name="Freeform 206">
              <a:extLst>
                <a:ext uri="{FF2B5EF4-FFF2-40B4-BE49-F238E27FC236}">
                  <a16:creationId xmlns:a16="http://schemas.microsoft.com/office/drawing/2014/main" id="{EE5AE250-9ABC-4A90-AD05-1717843C5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016" y="1504516"/>
              <a:ext cx="119314" cy="31982"/>
            </a:xfrm>
            <a:custGeom>
              <a:avLst/>
              <a:gdLst>
                <a:gd name="T0" fmla="*/ 2147483646 w 255"/>
                <a:gd name="T1" fmla="*/ 2147483646 h 67"/>
                <a:gd name="T2" fmla="*/ 2147483646 w 255"/>
                <a:gd name="T3" fmla="*/ 2147483646 h 67"/>
                <a:gd name="T4" fmla="*/ 2147483646 w 255"/>
                <a:gd name="T5" fmla="*/ 2147483646 h 67"/>
                <a:gd name="T6" fmla="*/ 0 w 255"/>
                <a:gd name="T7" fmla="*/ 2147483646 h 67"/>
                <a:gd name="T8" fmla="*/ 2147483646 w 255"/>
                <a:gd name="T9" fmla="*/ 0 h 67"/>
                <a:gd name="T10" fmla="*/ 2147483646 w 255"/>
                <a:gd name="T11" fmla="*/ 0 h 67"/>
                <a:gd name="T12" fmla="*/ 2147483646 w 255"/>
                <a:gd name="T13" fmla="*/ 2147483646 h 67"/>
                <a:gd name="T14" fmla="*/ 2147483646 w 255"/>
                <a:gd name="T15" fmla="*/ 2147483646 h 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5"/>
                <a:gd name="T25" fmla="*/ 0 h 67"/>
                <a:gd name="T26" fmla="*/ 255 w 255"/>
                <a:gd name="T27" fmla="*/ 67 h 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5" h="67">
                  <a:moveTo>
                    <a:pt x="221" y="67"/>
                  </a:moveTo>
                  <a:lnTo>
                    <a:pt x="221" y="67"/>
                  </a:lnTo>
                  <a:lnTo>
                    <a:pt x="33" y="67"/>
                  </a:ln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lnTo>
                    <a:pt x="221" y="0"/>
                  </a:lnTo>
                  <a:cubicBezTo>
                    <a:pt x="240" y="0"/>
                    <a:pt x="255" y="15"/>
                    <a:pt x="255" y="34"/>
                  </a:cubicBezTo>
                  <a:cubicBezTo>
                    <a:pt x="255" y="52"/>
                    <a:pt x="240" y="67"/>
                    <a:pt x="22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1D1D1A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2" name="Freeform 207">
              <a:extLst>
                <a:ext uri="{FF2B5EF4-FFF2-40B4-BE49-F238E27FC236}">
                  <a16:creationId xmlns:a16="http://schemas.microsoft.com/office/drawing/2014/main" id="{9AFFE581-2904-4D1F-9BDB-3AC99024A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3567" y="1504516"/>
              <a:ext cx="131779" cy="31982"/>
            </a:xfrm>
            <a:custGeom>
              <a:avLst/>
              <a:gdLst>
                <a:gd name="T0" fmla="*/ 2147483646 w 279"/>
                <a:gd name="T1" fmla="*/ 2147483646 h 67"/>
                <a:gd name="T2" fmla="*/ 2147483646 w 279"/>
                <a:gd name="T3" fmla="*/ 2147483646 h 67"/>
                <a:gd name="T4" fmla="*/ 2147483646 w 279"/>
                <a:gd name="T5" fmla="*/ 2147483646 h 67"/>
                <a:gd name="T6" fmla="*/ 0 w 279"/>
                <a:gd name="T7" fmla="*/ 2147483646 h 67"/>
                <a:gd name="T8" fmla="*/ 2147483646 w 279"/>
                <a:gd name="T9" fmla="*/ 0 h 67"/>
                <a:gd name="T10" fmla="*/ 2147483646 w 279"/>
                <a:gd name="T11" fmla="*/ 0 h 67"/>
                <a:gd name="T12" fmla="*/ 2147483646 w 279"/>
                <a:gd name="T13" fmla="*/ 2147483646 h 67"/>
                <a:gd name="T14" fmla="*/ 2147483646 w 279"/>
                <a:gd name="T15" fmla="*/ 2147483646 h 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9"/>
                <a:gd name="T25" fmla="*/ 0 h 67"/>
                <a:gd name="T26" fmla="*/ 279 w 279"/>
                <a:gd name="T27" fmla="*/ 67 h 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9" h="67">
                  <a:moveTo>
                    <a:pt x="245" y="67"/>
                  </a:moveTo>
                  <a:lnTo>
                    <a:pt x="245" y="67"/>
                  </a:lnTo>
                  <a:lnTo>
                    <a:pt x="33" y="67"/>
                  </a:ln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lnTo>
                    <a:pt x="245" y="0"/>
                  </a:lnTo>
                  <a:cubicBezTo>
                    <a:pt x="264" y="0"/>
                    <a:pt x="279" y="15"/>
                    <a:pt x="279" y="34"/>
                  </a:cubicBezTo>
                  <a:cubicBezTo>
                    <a:pt x="279" y="52"/>
                    <a:pt x="264" y="67"/>
                    <a:pt x="245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1D1D1A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3" name="Freeform 208">
              <a:extLst>
                <a:ext uri="{FF2B5EF4-FFF2-40B4-BE49-F238E27FC236}">
                  <a16:creationId xmlns:a16="http://schemas.microsoft.com/office/drawing/2014/main" id="{8B9CDB7F-A0FA-4F01-89EF-F37CA2CF6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0140" y="1488524"/>
              <a:ext cx="65890" cy="63965"/>
            </a:xfrm>
            <a:custGeom>
              <a:avLst/>
              <a:gdLst>
                <a:gd name="T0" fmla="*/ 2147483646 w 139"/>
                <a:gd name="T1" fmla="*/ 2147483646 h 139"/>
                <a:gd name="T2" fmla="*/ 2147483646 w 139"/>
                <a:gd name="T3" fmla="*/ 2147483646 h 139"/>
                <a:gd name="T4" fmla="*/ 0 w 139"/>
                <a:gd name="T5" fmla="*/ 2147483646 h 139"/>
                <a:gd name="T6" fmla="*/ 2147483646 w 139"/>
                <a:gd name="T7" fmla="*/ 0 h 139"/>
                <a:gd name="T8" fmla="*/ 2147483646 w 139"/>
                <a:gd name="T9" fmla="*/ 2147483646 h 139"/>
                <a:gd name="T10" fmla="*/ 2147483646 w 139"/>
                <a:gd name="T11" fmla="*/ 2147483646 h 1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139"/>
                <a:gd name="T20" fmla="*/ 139 w 139"/>
                <a:gd name="T21" fmla="*/ 139 h 1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139">
                  <a:moveTo>
                    <a:pt x="70" y="139"/>
                  </a:moveTo>
                  <a:lnTo>
                    <a:pt x="70" y="139"/>
                  </a:lnTo>
                  <a:cubicBezTo>
                    <a:pt x="31" y="139"/>
                    <a:pt x="0" y="108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108"/>
                    <a:pt x="108" y="139"/>
                    <a:pt x="70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1D1D1A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4" name="Freeform 209">
              <a:extLst>
                <a:ext uri="{FF2B5EF4-FFF2-40B4-BE49-F238E27FC236}">
                  <a16:creationId xmlns:a16="http://schemas.microsoft.com/office/drawing/2014/main" id="{D56DA1EF-25DF-47EC-83B0-1A25B6C801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9865" y="1488524"/>
              <a:ext cx="65890" cy="63965"/>
            </a:xfrm>
            <a:custGeom>
              <a:avLst/>
              <a:gdLst>
                <a:gd name="T0" fmla="*/ 2147483646 w 139"/>
                <a:gd name="T1" fmla="*/ 2147483646 h 139"/>
                <a:gd name="T2" fmla="*/ 2147483646 w 139"/>
                <a:gd name="T3" fmla="*/ 2147483646 h 139"/>
                <a:gd name="T4" fmla="*/ 0 w 139"/>
                <a:gd name="T5" fmla="*/ 2147483646 h 139"/>
                <a:gd name="T6" fmla="*/ 2147483646 w 139"/>
                <a:gd name="T7" fmla="*/ 0 h 139"/>
                <a:gd name="T8" fmla="*/ 2147483646 w 139"/>
                <a:gd name="T9" fmla="*/ 2147483646 h 139"/>
                <a:gd name="T10" fmla="*/ 2147483646 w 139"/>
                <a:gd name="T11" fmla="*/ 2147483646 h 1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139"/>
                <a:gd name="T20" fmla="*/ 139 w 139"/>
                <a:gd name="T21" fmla="*/ 139 h 1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139">
                  <a:moveTo>
                    <a:pt x="70" y="139"/>
                  </a:moveTo>
                  <a:lnTo>
                    <a:pt x="70" y="139"/>
                  </a:lnTo>
                  <a:cubicBezTo>
                    <a:pt x="31" y="139"/>
                    <a:pt x="0" y="108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108"/>
                    <a:pt x="108" y="139"/>
                    <a:pt x="70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1D1D1A"/>
                </a:solidFill>
                <a:cs typeface="Calibri" panose="020F0502020204030204" pitchFamily="34" charset="0"/>
              </a:endParaRPr>
            </a:p>
          </p:txBody>
        </p:sp>
      </p:grpSp>
      <p:pic>
        <p:nvPicPr>
          <p:cNvPr id="196" name="图片 124">
            <a:extLst>
              <a:ext uri="{FF2B5EF4-FFF2-40B4-BE49-F238E27FC236}">
                <a16:creationId xmlns:a16="http://schemas.microsoft.com/office/drawing/2014/main" id="{04C0CD7C-3705-4B0B-8004-2E47963E95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390" y="4491582"/>
            <a:ext cx="365165" cy="354703"/>
          </a:xfrm>
          <a:prstGeom prst="rect">
            <a:avLst/>
          </a:prstGeom>
        </p:spPr>
      </p:pic>
      <p:sp>
        <p:nvSpPr>
          <p:cNvPr id="197" name="文本框 125">
            <a:extLst>
              <a:ext uri="{FF2B5EF4-FFF2-40B4-BE49-F238E27FC236}">
                <a16:creationId xmlns:a16="http://schemas.microsoft.com/office/drawing/2014/main" id="{A878415E-0716-4F0C-A96E-9DE38D8A4E17}"/>
              </a:ext>
            </a:extLst>
          </p:cNvPr>
          <p:cNvSpPr txBox="1"/>
          <p:nvPr/>
        </p:nvSpPr>
        <p:spPr>
          <a:xfrm>
            <a:off x="3130878" y="4169433"/>
            <a:ext cx="6960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rgbClr val="666666">
                    <a:lumMod val="50000"/>
                  </a:srgbClr>
                </a:solidFill>
                <a:ea typeface="Microsoft YaHei" panose="020B0503020204020204" pitchFamily="34" charset="-122"/>
                <a:cs typeface="Calibri" panose="020F0502020204030204" pitchFamily="34" charset="0"/>
              </a:rPr>
              <a:t>Sensing</a:t>
            </a:r>
            <a:endParaRPr lang="zh-CN" altLang="en-US" sz="1100" dirty="0">
              <a:solidFill>
                <a:srgbClr val="666666">
                  <a:lumMod val="50000"/>
                </a:srgbClr>
              </a:solidFill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8" name="文本框 126">
            <a:extLst>
              <a:ext uri="{FF2B5EF4-FFF2-40B4-BE49-F238E27FC236}">
                <a16:creationId xmlns:a16="http://schemas.microsoft.com/office/drawing/2014/main" id="{8A094F38-C71A-4B59-8CCF-79282C1C247E}"/>
              </a:ext>
            </a:extLst>
          </p:cNvPr>
          <p:cNvSpPr txBox="1"/>
          <p:nvPr/>
        </p:nvSpPr>
        <p:spPr>
          <a:xfrm>
            <a:off x="1533289" y="4174256"/>
            <a:ext cx="11657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rgbClr val="666666">
                    <a:lumMod val="50000"/>
                  </a:srgbClr>
                </a:solidFill>
                <a:ea typeface="Microsoft YaHei" panose="020B0503020204020204" pitchFamily="34" charset="-122"/>
                <a:cs typeface="Calibri" panose="020F0502020204030204" pitchFamily="34" charset="0"/>
              </a:rPr>
              <a:t>Communication</a:t>
            </a:r>
            <a:endParaRPr lang="zh-CN" altLang="en-US" sz="1100" dirty="0">
              <a:solidFill>
                <a:srgbClr val="666666">
                  <a:lumMod val="50000"/>
                </a:srgbClr>
              </a:solidFill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199" name="直接箭头连接符 127">
            <a:extLst>
              <a:ext uri="{FF2B5EF4-FFF2-40B4-BE49-F238E27FC236}">
                <a16:creationId xmlns:a16="http://schemas.microsoft.com/office/drawing/2014/main" id="{8A5EC026-B481-49D8-AD78-E98245ABDA9D}"/>
              </a:ext>
            </a:extLst>
          </p:cNvPr>
          <p:cNvCxnSpPr/>
          <p:nvPr/>
        </p:nvCxnSpPr>
        <p:spPr>
          <a:xfrm flipH="1">
            <a:off x="1891847" y="4741630"/>
            <a:ext cx="552482" cy="0"/>
          </a:xfrm>
          <a:prstGeom prst="straightConnector1">
            <a:avLst/>
          </a:prstGeom>
          <a:ln w="317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箭头连接符 128">
            <a:extLst>
              <a:ext uri="{FF2B5EF4-FFF2-40B4-BE49-F238E27FC236}">
                <a16:creationId xmlns:a16="http://schemas.microsoft.com/office/drawing/2014/main" id="{E7893D10-6594-459D-A935-BC81F9B38168}"/>
              </a:ext>
            </a:extLst>
          </p:cNvPr>
          <p:cNvCxnSpPr/>
          <p:nvPr/>
        </p:nvCxnSpPr>
        <p:spPr>
          <a:xfrm flipV="1">
            <a:off x="1909741" y="4598587"/>
            <a:ext cx="540487" cy="1"/>
          </a:xfrm>
          <a:prstGeom prst="straightConnector1">
            <a:avLst/>
          </a:prstGeom>
          <a:ln w="317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1" name="Picture 4" descr="https://xyi-web.oss-cn-hangzhou.aliyuncs.com/website-otherInfo/download/picture/%E5%A4%9A%E6%97%8B%E7%BF%BC%E6%97%A0%E4%BA%BA%E6%9C%BATR7S.png">
            <a:extLst>
              <a:ext uri="{FF2B5EF4-FFF2-40B4-BE49-F238E27FC236}">
                <a16:creationId xmlns:a16="http://schemas.microsoft.com/office/drawing/2014/main" id="{5B9CBD16-07FE-4CAF-8AE6-A822E1DE3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929" y="4549105"/>
            <a:ext cx="427758" cy="257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2" name="文本框 133">
            <a:extLst>
              <a:ext uri="{FF2B5EF4-FFF2-40B4-BE49-F238E27FC236}">
                <a16:creationId xmlns:a16="http://schemas.microsoft.com/office/drawing/2014/main" id="{C3FFBDC7-F3DD-49F1-8DCE-A9CEF25F5A16}"/>
              </a:ext>
            </a:extLst>
          </p:cNvPr>
          <p:cNvSpPr txBox="1"/>
          <p:nvPr/>
        </p:nvSpPr>
        <p:spPr>
          <a:xfrm>
            <a:off x="1481449" y="4924692"/>
            <a:ext cx="3818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rgbClr val="1D1D1A"/>
                </a:solidFill>
                <a:ea typeface="Microsoft YaHei" panose="020B0503020204020204" pitchFamily="34" charset="-122"/>
                <a:cs typeface="Calibri" panose="020F0502020204030204" pitchFamily="34" charset="0"/>
              </a:rPr>
              <a:t>UE</a:t>
            </a:r>
            <a:endParaRPr lang="zh-CN" altLang="en-US" sz="1100" dirty="0">
              <a:solidFill>
                <a:srgbClr val="1D1D1A"/>
              </a:solidFill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4" name="任意多边形 17">
            <a:extLst>
              <a:ext uri="{FF2B5EF4-FFF2-40B4-BE49-F238E27FC236}">
                <a16:creationId xmlns:a16="http://schemas.microsoft.com/office/drawing/2014/main" id="{60BAC50E-74C3-497D-970C-C8C87E70F8DC}"/>
              </a:ext>
            </a:extLst>
          </p:cNvPr>
          <p:cNvSpPr/>
          <p:nvPr/>
        </p:nvSpPr>
        <p:spPr>
          <a:xfrm rot="1342191">
            <a:off x="3119521" y="4542306"/>
            <a:ext cx="649863" cy="329571"/>
          </a:xfrm>
          <a:custGeom>
            <a:avLst/>
            <a:gdLst>
              <a:gd name="connsiteX0" fmla="*/ 0 w 694612"/>
              <a:gd name="connsiteY0" fmla="*/ 178659 h 321331"/>
              <a:gd name="connsiteX1" fmla="*/ 693907 w 694612"/>
              <a:gd name="connsiteY1" fmla="*/ 3561 h 321331"/>
              <a:gd name="connsiteX2" fmla="*/ 103762 w 694612"/>
              <a:gd name="connsiteY2" fmla="*/ 321331 h 32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4612" h="321331">
                <a:moveTo>
                  <a:pt x="0" y="178659"/>
                </a:moveTo>
                <a:cubicBezTo>
                  <a:pt x="338306" y="79220"/>
                  <a:pt x="676613" y="-20218"/>
                  <a:pt x="693907" y="3561"/>
                </a:cubicBezTo>
                <a:cubicBezTo>
                  <a:pt x="711201" y="27340"/>
                  <a:pt x="407481" y="174335"/>
                  <a:pt x="103762" y="321331"/>
                </a:cubicBezTo>
              </a:path>
            </a:pathLst>
          </a:custGeom>
          <a:noFill/>
          <a:ln w="25400">
            <a:solidFill>
              <a:schemeClr val="accent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Calibri" panose="020F0502020204030204" pitchFamily="34" charset="0"/>
            </a:endParaRPr>
          </a:p>
        </p:txBody>
      </p:sp>
      <p:sp>
        <p:nvSpPr>
          <p:cNvPr id="206" name="文本框 125">
            <a:extLst>
              <a:ext uri="{FF2B5EF4-FFF2-40B4-BE49-F238E27FC236}">
                <a16:creationId xmlns:a16="http://schemas.microsoft.com/office/drawing/2014/main" id="{ED07C7CE-B12D-49B2-9170-D2E31747868E}"/>
              </a:ext>
            </a:extLst>
          </p:cNvPr>
          <p:cNvSpPr txBox="1"/>
          <p:nvPr/>
        </p:nvSpPr>
        <p:spPr>
          <a:xfrm>
            <a:off x="2506005" y="3211353"/>
            <a:ext cx="574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666666">
                    <a:lumMod val="50000"/>
                  </a:srgbClr>
                </a:solidFill>
                <a:ea typeface="Microsoft YaHei" panose="020B0503020204020204" pitchFamily="34" charset="-122"/>
                <a:cs typeface="Calibri" panose="020F0502020204030204" pitchFamily="34" charset="0"/>
              </a:rPr>
              <a:t>RAN</a:t>
            </a:r>
          </a:p>
        </p:txBody>
      </p:sp>
      <p:sp>
        <p:nvSpPr>
          <p:cNvPr id="207" name="圆角矩形 34">
            <a:extLst>
              <a:ext uri="{FF2B5EF4-FFF2-40B4-BE49-F238E27FC236}">
                <a16:creationId xmlns:a16="http://schemas.microsoft.com/office/drawing/2014/main" id="{FBB9E583-4EA7-43F5-90F2-4AE45C33F578}"/>
              </a:ext>
            </a:extLst>
          </p:cNvPr>
          <p:cNvSpPr/>
          <p:nvPr/>
        </p:nvSpPr>
        <p:spPr>
          <a:xfrm>
            <a:off x="5473046" y="3539653"/>
            <a:ext cx="2969143" cy="1904348"/>
          </a:xfrm>
          <a:prstGeom prst="roundRect">
            <a:avLst>
              <a:gd name="adj" fmla="val 4472"/>
            </a:avLst>
          </a:prstGeom>
          <a:solidFill>
            <a:srgbClr val="DCEDFB">
              <a:alpha val="40000"/>
            </a:srgbClr>
          </a:solidFill>
          <a:ln w="9525">
            <a:solidFill>
              <a:srgbClr val="15151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Calibri" panose="020F0502020204030204" pitchFamily="34" charset="0"/>
            </a:endParaRPr>
          </a:p>
        </p:txBody>
      </p:sp>
      <p:sp>
        <p:nvSpPr>
          <p:cNvPr id="208" name="矩形 207">
            <a:extLst>
              <a:ext uri="{FF2B5EF4-FFF2-40B4-BE49-F238E27FC236}">
                <a16:creationId xmlns:a16="http://schemas.microsoft.com/office/drawing/2014/main" id="{98A7128F-4475-432D-98D4-77567765C9B3}"/>
              </a:ext>
            </a:extLst>
          </p:cNvPr>
          <p:cNvSpPr/>
          <p:nvPr/>
        </p:nvSpPr>
        <p:spPr>
          <a:xfrm>
            <a:off x="1082056" y="3596250"/>
            <a:ext cx="3447596" cy="515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prstClr val="black"/>
                </a:solidFill>
                <a:ea typeface="Microsoft YaHei" panose="020B0503020204020204" pitchFamily="34" charset="-122"/>
                <a:cs typeface="Calibri" panose="020F0502020204030204" pitchFamily="34" charset="0"/>
              </a:rPr>
              <a:t>Sensing signal transmission, echo signal reception and measurement</a:t>
            </a:r>
          </a:p>
        </p:txBody>
      </p:sp>
      <p:sp>
        <p:nvSpPr>
          <p:cNvPr id="209" name="文本框 125">
            <a:extLst>
              <a:ext uri="{FF2B5EF4-FFF2-40B4-BE49-F238E27FC236}">
                <a16:creationId xmlns:a16="http://schemas.microsoft.com/office/drawing/2014/main" id="{542BF8CE-D7C8-485A-A6A8-D20AE2392DF5}"/>
              </a:ext>
            </a:extLst>
          </p:cNvPr>
          <p:cNvSpPr txBox="1"/>
          <p:nvPr/>
        </p:nvSpPr>
        <p:spPr>
          <a:xfrm>
            <a:off x="6672637" y="3236314"/>
            <a:ext cx="5533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666666">
                    <a:lumMod val="50000"/>
                  </a:srgbClr>
                </a:solidFill>
                <a:ea typeface="Microsoft YaHei" panose="020B0503020204020204" pitchFamily="34" charset="-122"/>
                <a:cs typeface="Calibri" panose="020F0502020204030204" pitchFamily="34" charset="0"/>
              </a:rPr>
              <a:t>5GC</a:t>
            </a:r>
          </a:p>
        </p:txBody>
      </p:sp>
      <p:cxnSp>
        <p:nvCxnSpPr>
          <p:cNvPr id="210" name="直接连接符 209">
            <a:extLst>
              <a:ext uri="{FF2B5EF4-FFF2-40B4-BE49-F238E27FC236}">
                <a16:creationId xmlns:a16="http://schemas.microsoft.com/office/drawing/2014/main" id="{DCD4731E-18D8-4C92-BCD7-975AD2E06A33}"/>
              </a:ext>
            </a:extLst>
          </p:cNvPr>
          <p:cNvCxnSpPr>
            <a:stCxn id="178" idx="3"/>
            <a:endCxn id="207" idx="1"/>
          </p:cNvCxnSpPr>
          <p:nvPr/>
        </p:nvCxnSpPr>
        <p:spPr>
          <a:xfrm flipV="1">
            <a:off x="4760911" y="4491827"/>
            <a:ext cx="712135" cy="1516"/>
          </a:xfrm>
          <a:prstGeom prst="line">
            <a:avLst/>
          </a:prstGeom>
          <a:ln w="19050"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1" name="图片 210">
            <a:extLst>
              <a:ext uri="{FF2B5EF4-FFF2-40B4-BE49-F238E27FC236}">
                <a16:creationId xmlns:a16="http://schemas.microsoft.com/office/drawing/2014/main" id="{0BE7419D-2EF6-48B4-BD3E-29CCE254AB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615" y="4271385"/>
            <a:ext cx="617710" cy="569318"/>
          </a:xfrm>
          <a:prstGeom prst="rect">
            <a:avLst/>
          </a:prstGeom>
        </p:spPr>
      </p:pic>
      <p:sp>
        <p:nvSpPr>
          <p:cNvPr id="212" name="文本框 125">
            <a:extLst>
              <a:ext uri="{FF2B5EF4-FFF2-40B4-BE49-F238E27FC236}">
                <a16:creationId xmlns:a16="http://schemas.microsoft.com/office/drawing/2014/main" id="{5FC4FEA1-F573-4586-847E-4CA127821211}"/>
              </a:ext>
            </a:extLst>
          </p:cNvPr>
          <p:cNvSpPr txBox="1"/>
          <p:nvPr/>
        </p:nvSpPr>
        <p:spPr>
          <a:xfrm>
            <a:off x="9465501" y="3231777"/>
            <a:ext cx="11192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b="1">
                <a:solidFill>
                  <a:srgbClr val="666666">
                    <a:lumMod val="50000"/>
                  </a:srgb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1400" dirty="0">
                <a:latin typeface="+mn-lt"/>
                <a:cs typeface="Calibri" panose="020F0502020204030204" pitchFamily="34" charset="0"/>
              </a:rPr>
              <a:t>Third party</a:t>
            </a:r>
          </a:p>
        </p:txBody>
      </p:sp>
      <p:cxnSp>
        <p:nvCxnSpPr>
          <p:cNvPr id="213" name="直接连接符 212">
            <a:extLst>
              <a:ext uri="{FF2B5EF4-FFF2-40B4-BE49-F238E27FC236}">
                <a16:creationId xmlns:a16="http://schemas.microsoft.com/office/drawing/2014/main" id="{D4EB5D06-E345-45A8-8A1E-8F0A01AC85CE}"/>
              </a:ext>
            </a:extLst>
          </p:cNvPr>
          <p:cNvCxnSpPr>
            <a:stCxn id="207" idx="3"/>
            <a:endCxn id="179" idx="1"/>
          </p:cNvCxnSpPr>
          <p:nvPr/>
        </p:nvCxnSpPr>
        <p:spPr>
          <a:xfrm flipV="1">
            <a:off x="8442189" y="4490232"/>
            <a:ext cx="543894" cy="1595"/>
          </a:xfrm>
          <a:prstGeom prst="line">
            <a:avLst/>
          </a:prstGeom>
          <a:ln w="22225"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02C4C8B1-39AA-4C33-A74D-33E1F48625AA}"/>
              </a:ext>
            </a:extLst>
          </p:cNvPr>
          <p:cNvGrpSpPr/>
          <p:nvPr/>
        </p:nvGrpSpPr>
        <p:grpSpPr>
          <a:xfrm>
            <a:off x="6148767" y="4448565"/>
            <a:ext cx="1548384" cy="539330"/>
            <a:chOff x="6288355" y="2210852"/>
            <a:chExt cx="1548384" cy="539330"/>
          </a:xfrm>
        </p:grpSpPr>
        <p:pic>
          <p:nvPicPr>
            <p:cNvPr id="215" name="图片 214">
              <a:extLst>
                <a:ext uri="{FF2B5EF4-FFF2-40B4-BE49-F238E27FC236}">
                  <a16:creationId xmlns:a16="http://schemas.microsoft.com/office/drawing/2014/main" id="{37957DEE-B50D-48DD-874A-9027A729C2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8355" y="2210852"/>
              <a:ext cx="379536" cy="536545"/>
            </a:xfrm>
            <a:prstGeom prst="rect">
              <a:avLst/>
            </a:prstGeom>
            <a:ln>
              <a:solidFill>
                <a:schemeClr val="bg1">
                  <a:lumMod val="40000"/>
                  <a:lumOff val="60000"/>
                </a:schemeClr>
              </a:solidFill>
            </a:ln>
          </p:spPr>
        </p:pic>
        <p:pic>
          <p:nvPicPr>
            <p:cNvPr id="216" name="图片 215">
              <a:extLst>
                <a:ext uri="{FF2B5EF4-FFF2-40B4-BE49-F238E27FC236}">
                  <a16:creationId xmlns:a16="http://schemas.microsoft.com/office/drawing/2014/main" id="{A47EFC32-B29D-4FF7-86A1-ADB01114BD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1511" y="2213637"/>
              <a:ext cx="379536" cy="536545"/>
            </a:xfrm>
            <a:prstGeom prst="rect">
              <a:avLst/>
            </a:prstGeom>
            <a:ln>
              <a:solidFill>
                <a:schemeClr val="bg1">
                  <a:lumMod val="40000"/>
                  <a:lumOff val="60000"/>
                </a:schemeClr>
              </a:solidFill>
            </a:ln>
          </p:spPr>
        </p:pic>
        <p:pic>
          <p:nvPicPr>
            <p:cNvPr id="217" name="图片 216">
              <a:extLst>
                <a:ext uri="{FF2B5EF4-FFF2-40B4-BE49-F238E27FC236}">
                  <a16:creationId xmlns:a16="http://schemas.microsoft.com/office/drawing/2014/main" id="{1989B5E4-08FA-4DDA-A11D-8FF54C5DAD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7203" y="2210852"/>
              <a:ext cx="379536" cy="536545"/>
            </a:xfrm>
            <a:prstGeom prst="rect">
              <a:avLst/>
            </a:prstGeom>
            <a:ln>
              <a:solidFill>
                <a:schemeClr val="bg1">
                  <a:lumMod val="40000"/>
                  <a:lumOff val="60000"/>
                </a:schemeClr>
              </a:solidFill>
            </a:ln>
          </p:spPr>
        </p:pic>
        <p:sp>
          <p:nvSpPr>
            <p:cNvPr id="218" name="文本框 133">
              <a:extLst>
                <a:ext uri="{FF2B5EF4-FFF2-40B4-BE49-F238E27FC236}">
                  <a16:creationId xmlns:a16="http://schemas.microsoft.com/office/drawing/2014/main" id="{F6A8F38F-203E-492B-826A-B3E550B40C6C}"/>
                </a:ext>
              </a:extLst>
            </p:cNvPr>
            <p:cNvSpPr txBox="1"/>
            <p:nvPr/>
          </p:nvSpPr>
          <p:spPr>
            <a:xfrm>
              <a:off x="7129676" y="2297450"/>
              <a:ext cx="3257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1D1D1A"/>
                  </a:solidFill>
                  <a:ea typeface="Microsoft YaHei" panose="020B0503020204020204" pitchFamily="34" charset="-122"/>
                  <a:cs typeface="Calibri" panose="020F0502020204030204" pitchFamily="34" charset="0"/>
                </a:rPr>
                <a:t>…</a:t>
              </a:r>
              <a:endParaRPr lang="zh-CN" altLang="en-US" sz="1100" dirty="0">
                <a:solidFill>
                  <a:srgbClr val="1D1D1A"/>
                </a:solidFill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219" name="矩形 218">
            <a:extLst>
              <a:ext uri="{FF2B5EF4-FFF2-40B4-BE49-F238E27FC236}">
                <a16:creationId xmlns:a16="http://schemas.microsoft.com/office/drawing/2014/main" id="{2E560DD4-223E-445B-9533-CE05F0744EAD}"/>
              </a:ext>
            </a:extLst>
          </p:cNvPr>
          <p:cNvSpPr/>
          <p:nvPr/>
        </p:nvSpPr>
        <p:spPr>
          <a:xfrm>
            <a:off x="5473046" y="3570070"/>
            <a:ext cx="2969143" cy="61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1D1D1A"/>
                </a:solidFill>
                <a:ea typeface="微软雅黑" panose="020B0503020204020204" pitchFamily="34" charset="-122"/>
                <a:cs typeface="Calibri" panose="020F0502020204030204" pitchFamily="34" charset="0"/>
              </a:rPr>
              <a:t>Computing target characteristics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1D1D1A"/>
                </a:solidFill>
                <a:ea typeface="微软雅黑" panose="020B0503020204020204" pitchFamily="34" charset="-122"/>
                <a:cs typeface="Calibri" panose="020F0502020204030204" pitchFamily="34" charset="0"/>
              </a:rPr>
              <a:t>(Position, Velocity, Size, etc.)</a:t>
            </a:r>
            <a:endParaRPr lang="zh-CN" altLang="en-US" sz="1200" dirty="0">
              <a:solidFill>
                <a:srgbClr val="1D1D1A"/>
              </a:solidFill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20" name="矩形 219">
            <a:extLst>
              <a:ext uri="{FF2B5EF4-FFF2-40B4-BE49-F238E27FC236}">
                <a16:creationId xmlns:a16="http://schemas.microsoft.com/office/drawing/2014/main" id="{209BBFCC-9A30-497A-8C72-CDECD66E6416}"/>
              </a:ext>
            </a:extLst>
          </p:cNvPr>
          <p:cNvSpPr/>
          <p:nvPr/>
        </p:nvSpPr>
        <p:spPr>
          <a:xfrm>
            <a:off x="9118257" y="3556545"/>
            <a:ext cx="1822426" cy="61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1D1D1A"/>
                </a:solidFill>
                <a:ea typeface="微软雅黑" panose="020B0503020204020204" pitchFamily="34" charset="-122"/>
                <a:cs typeface="Calibri" panose="020F0502020204030204" pitchFamily="34" charset="0"/>
              </a:rPr>
              <a:t>Sensing service application</a:t>
            </a:r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id="{831EE808-E867-403B-811E-57C173AD4C82}"/>
              </a:ext>
            </a:extLst>
          </p:cNvPr>
          <p:cNvSpPr txBox="1"/>
          <p:nvPr/>
        </p:nvSpPr>
        <p:spPr>
          <a:xfrm>
            <a:off x="4714120" y="4109914"/>
            <a:ext cx="832279" cy="612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b="1" dirty="0">
                <a:solidFill>
                  <a:srgbClr val="C00000"/>
                </a:solidFill>
                <a:ea typeface="Microsoft YaHei" panose="020B0503020204020204" pitchFamily="34" charset="-122"/>
                <a:cs typeface="Calibri" panose="020F0502020204030204" pitchFamily="34" charset="0"/>
              </a:rPr>
              <a:t>RAN-CN </a:t>
            </a:r>
          </a:p>
          <a:p>
            <a:pPr algn="ctr">
              <a:lnSpc>
                <a:spcPct val="150000"/>
              </a:lnSpc>
            </a:pPr>
            <a:r>
              <a:rPr lang="en-US" altLang="zh-CN" sz="1200" b="1" dirty="0">
                <a:solidFill>
                  <a:srgbClr val="C00000"/>
                </a:solidFill>
                <a:ea typeface="Microsoft YaHei" panose="020B0503020204020204" pitchFamily="34" charset="-122"/>
                <a:cs typeface="Calibri" panose="020F0502020204030204" pitchFamily="34" charset="0"/>
              </a:rPr>
              <a:t>Interface</a:t>
            </a:r>
            <a:endParaRPr lang="zh-CN" altLang="en-US" sz="1200" b="1" dirty="0">
              <a:solidFill>
                <a:srgbClr val="C00000"/>
              </a:solidFill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34F311F-50BD-49EF-9FFF-B5E85E738180}"/>
              </a:ext>
            </a:extLst>
          </p:cNvPr>
          <p:cNvSpPr/>
          <p:nvPr/>
        </p:nvSpPr>
        <p:spPr>
          <a:xfrm>
            <a:off x="689795" y="1089607"/>
            <a:ext cx="11086536" cy="1893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/>
              <a:t>In SA#107, A new Rel-20 SA2 SID on Study on Stage 2 for Integrated Sensing and Communication was approved [1]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/>
              <a:t>In ISAC, RAN/</a:t>
            </a:r>
            <a:r>
              <a:rPr lang="en-US" altLang="zh-CN" sz="1600" dirty="0" err="1"/>
              <a:t>gNB</a:t>
            </a:r>
            <a:r>
              <a:rPr lang="en-US" altLang="zh-CN" sz="1600" dirty="0"/>
              <a:t> is responsible of performing sensing and obtain sensing measurement, i.e. </a:t>
            </a:r>
            <a:r>
              <a:rPr lang="en-US" altLang="zh-CN" sz="1600" dirty="0" err="1"/>
              <a:t>gNB</a:t>
            </a:r>
            <a:r>
              <a:rPr lang="en-US" altLang="zh-CN" sz="1600" dirty="0"/>
              <a:t>-based mono-static sensing, and 5GC is responsible of handling sensing measurement and exposing sensing results to the third party.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/>
              <a:t>The interaction between RAN and CN is necessary to support sensing service. </a:t>
            </a:r>
          </a:p>
        </p:txBody>
      </p:sp>
      <p:sp>
        <p:nvSpPr>
          <p:cNvPr id="224" name="Subtitle 1">
            <a:extLst>
              <a:ext uri="{FF2B5EF4-FFF2-40B4-BE49-F238E27FC236}">
                <a16:creationId xmlns:a16="http://schemas.microsoft.com/office/drawing/2014/main" id="{C035C1DF-5CD3-4AE3-87FC-45AA80A90F3D}"/>
              </a:ext>
            </a:extLst>
          </p:cNvPr>
          <p:cNvSpPr txBox="1">
            <a:spLocks/>
          </p:cNvSpPr>
          <p:nvPr/>
        </p:nvSpPr>
        <p:spPr>
          <a:xfrm>
            <a:off x="886390" y="5577291"/>
            <a:ext cx="11086536" cy="31891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  <a:defRPr sz="31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9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33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base">
              <a:lnSpc>
                <a:spcPct val="120000"/>
              </a:lnSpc>
              <a:defRPr/>
            </a:pPr>
            <a:r>
              <a:rPr lang="en-US" altLang="zh-CN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enable sensing service in current network, necessary enhancement for RAN-CN interface is needed.</a:t>
            </a:r>
          </a:p>
        </p:txBody>
      </p:sp>
      <p:sp>
        <p:nvSpPr>
          <p:cNvPr id="49" name="文本框 133">
            <a:extLst>
              <a:ext uri="{FF2B5EF4-FFF2-40B4-BE49-F238E27FC236}">
                <a16:creationId xmlns:a16="http://schemas.microsoft.com/office/drawing/2014/main" id="{E4311223-1728-49B4-80DF-C5BB6E4E2E25}"/>
              </a:ext>
            </a:extLst>
          </p:cNvPr>
          <p:cNvSpPr txBox="1"/>
          <p:nvPr/>
        </p:nvSpPr>
        <p:spPr>
          <a:xfrm>
            <a:off x="6335205" y="5059763"/>
            <a:ext cx="12282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1D1D1A"/>
                </a:solidFill>
                <a:ea typeface="Microsoft YaHei" panose="020B0503020204020204" pitchFamily="34" charset="-122"/>
                <a:cs typeface="Calibri" panose="020F0502020204030204" pitchFamily="34" charset="0"/>
              </a:rPr>
              <a:t>Sensing function</a:t>
            </a:r>
            <a:endParaRPr lang="zh-CN" altLang="en-US" sz="1100" dirty="0">
              <a:solidFill>
                <a:srgbClr val="1D1D1A"/>
              </a:solidFill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5C529E-2487-4583-ACBE-A6A44D51C40F}"/>
              </a:ext>
            </a:extLst>
          </p:cNvPr>
          <p:cNvSpPr txBox="1"/>
          <p:nvPr/>
        </p:nvSpPr>
        <p:spPr>
          <a:xfrm>
            <a:off x="505767" y="6359410"/>
            <a:ext cx="602408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dirty="0"/>
              <a:t>[1] SP-250401 New SID on Study on Stage 2 for Integrated Sensing and Communication</a:t>
            </a:r>
            <a:endParaRPr kumimoji="1" lang="zh-CN" altLang="en-US" sz="32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829676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674620" y="206754"/>
            <a:ext cx="10736446" cy="558019"/>
          </a:xfrm>
        </p:spPr>
        <p:txBody>
          <a:bodyPr>
            <a:normAutofit/>
          </a:bodyPr>
          <a:lstStyle/>
          <a:p>
            <a:pPr defTabSz="1186967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lang="en-US" altLang="zh-CN" sz="2799" b="1" dirty="0">
                <a:solidFill>
                  <a:srgbClr val="990000"/>
                </a:solidFill>
                <a:latin typeface="Arial" panose="020B0604020202020204" pitchFamily="34" charset="0"/>
                <a:ea typeface="等线 Light" panose="02010600030101010101" pitchFamily="2" charset="-122"/>
                <a:cs typeface="Arial" panose="020B0604020202020204" pitchFamily="34" charset="0"/>
              </a:rPr>
              <a:t>Performance Evaluation by RAN1</a:t>
            </a:r>
            <a:endParaRPr lang="zh-CN" altLang="en-US" sz="2799" b="1" strike="dblStrike" dirty="0">
              <a:solidFill>
                <a:srgbClr val="990000"/>
              </a:solidFill>
              <a:latin typeface="Arial" panose="020B0604020202020204" pitchFamily="34" charset="0"/>
              <a:ea typeface="等线 Light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74621" y="664935"/>
            <a:ext cx="10948425" cy="1215821"/>
          </a:xfrm>
        </p:spPr>
        <p:txBody>
          <a:bodyPr/>
          <a:lstStyle/>
          <a:p>
            <a:pPr marL="179316" lvl="1" algn="just">
              <a:lnSpc>
                <a:spcPct val="120000"/>
              </a:lnSpc>
              <a:buClr>
                <a:srgbClr val="000000"/>
              </a:buClr>
              <a:buFont typeface="Arial" pitchFamily="34" charset="0"/>
              <a:buChar char="•"/>
            </a:pPr>
            <a:r>
              <a:rPr lang="en-US" altLang="zh-CN" sz="1600" dirty="0">
                <a:latin typeface="+mn-lt"/>
              </a:rPr>
              <a:t>Sensing mode: </a:t>
            </a:r>
            <a:r>
              <a:rPr lang="en-US" altLang="zh-CN" sz="1600" dirty="0" err="1">
                <a:latin typeface="+mn-lt"/>
              </a:rPr>
              <a:t>gNB</a:t>
            </a:r>
            <a:r>
              <a:rPr lang="en-US" altLang="zh-CN" sz="1600" dirty="0">
                <a:latin typeface="+mn-lt"/>
              </a:rPr>
              <a:t>-based monostatic sensing mode.</a:t>
            </a:r>
          </a:p>
          <a:p>
            <a:pPr marL="179316" lvl="1" algn="just">
              <a:lnSpc>
                <a:spcPct val="120000"/>
              </a:lnSpc>
              <a:buClr>
                <a:srgbClr val="000000"/>
              </a:buClr>
              <a:buFont typeface="Arial" pitchFamily="34" charset="0"/>
              <a:buChar char="•"/>
            </a:pPr>
            <a:r>
              <a:rPr lang="en-US" altLang="zh-CN" sz="1600" dirty="0">
                <a:latin typeface="+mn-lt"/>
              </a:rPr>
              <a:t>Resource multiplexing: allocating sensing and communication resources in time division multiplexing manner.</a:t>
            </a:r>
          </a:p>
          <a:p>
            <a:pPr marL="179316" lvl="1" algn="just">
              <a:lnSpc>
                <a:spcPct val="120000"/>
              </a:lnSpc>
              <a:buClr>
                <a:srgbClr val="000000"/>
              </a:buClr>
              <a:buFont typeface="Arial" pitchFamily="34" charset="0"/>
              <a:buChar char="•"/>
            </a:pPr>
            <a:r>
              <a:rPr lang="en-US" altLang="zh-CN" sz="1600" dirty="0">
                <a:latin typeface="+mn-lt"/>
              </a:rPr>
              <a:t>Reusing some parameters for ISAC channel calibration for UAV.</a:t>
            </a:r>
          </a:p>
          <a:p>
            <a:pPr lvl="1" algn="just">
              <a:lnSpc>
                <a:spcPct val="150000"/>
              </a:lnSpc>
            </a:pPr>
            <a:endParaRPr lang="en-US" altLang="zh-CN" sz="1200" dirty="0">
              <a:latin typeface="+mn-lt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8C73ED14-3AD2-4D11-881C-3408501FFC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048804"/>
              </p:ext>
            </p:extLst>
          </p:nvPr>
        </p:nvGraphicFramePr>
        <p:xfrm>
          <a:off x="718463" y="1753796"/>
          <a:ext cx="4369373" cy="346915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531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89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8927">
                  <a:extLst>
                    <a:ext uri="{9D8B030D-6E8A-4147-A177-3AD203B41FA5}">
                      <a16:colId xmlns:a16="http://schemas.microsoft.com/office/drawing/2014/main" val="2546310556"/>
                    </a:ext>
                  </a:extLst>
                </a:gridCol>
              </a:tblGrid>
              <a:tr h="300686">
                <a:tc gridSpan="3">
                  <a:txBody>
                    <a:bodyPr/>
                    <a:lstStyle/>
                    <a:p>
                      <a:pPr marL="0" algn="ctr" defTabSz="1186967" rtl="0" eaLnBrk="1" fontAlgn="ctr" latinLnBrk="0" hangingPunct="1"/>
                      <a:r>
                        <a:rPr lang="en-US" altLang="zh-CN" sz="1100" u="none" strike="noStrike" kern="1200" dirty="0">
                          <a:effectLst/>
                        </a:rPr>
                        <a:t>Simulation</a:t>
                      </a:r>
                      <a:r>
                        <a:rPr lang="en-US" altLang="zh-CN" sz="1100" u="none" strike="noStrike" kern="1200" baseline="0" dirty="0">
                          <a:effectLst/>
                        </a:rPr>
                        <a:t> Assumption</a:t>
                      </a:r>
                      <a:endParaRPr lang="en-US" altLang="zh-CN" sz="1100" b="1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solidFill>
                      <a:srgbClr val="DFF0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altLang="zh-CN" sz="110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1186967" rtl="0" eaLnBrk="1" fontAlgn="ctr" latinLnBrk="0" hangingPunct="1"/>
                      <a:endParaRPr lang="en-US" altLang="zh-CN" sz="1200" b="1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686">
                <a:tc>
                  <a:txBody>
                    <a:bodyPr/>
                    <a:lstStyle/>
                    <a:p>
                      <a:pPr marL="0" algn="ctr" defTabSz="1186967" rtl="0" eaLnBrk="1" fontAlgn="ctr" latinLnBrk="0" hangingPunct="1"/>
                      <a:r>
                        <a:rPr lang="en-US" altLang="zh-CN" sz="1100" u="none" strike="noStrike" kern="1200" dirty="0">
                          <a:effectLst/>
                        </a:rPr>
                        <a:t>Carrier Frequency</a:t>
                      </a:r>
                      <a:endParaRPr lang="en-US" altLang="zh-C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kern="1200" dirty="0">
                          <a:effectLst/>
                        </a:rPr>
                        <a:t>4.9GHz</a:t>
                      </a:r>
                      <a:endParaRPr lang="en-US" altLang="zh-C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kern="1200" dirty="0">
                          <a:effectLst/>
                        </a:rPr>
                        <a:t>26GHz</a:t>
                      </a:r>
                      <a:endParaRPr lang="en-US" altLang="zh-C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2366869"/>
                  </a:ext>
                </a:extLst>
              </a:tr>
              <a:tr h="300686">
                <a:tc>
                  <a:txBody>
                    <a:bodyPr/>
                    <a:lstStyle/>
                    <a:p>
                      <a:pPr marL="0" algn="ctr" defTabSz="1186967" rtl="0" eaLnBrk="1" fontAlgn="ctr" latinLnBrk="0" hangingPunct="1"/>
                      <a:r>
                        <a:rPr lang="en-US" altLang="zh-CN" sz="1100" u="none" strike="noStrike" kern="1200" dirty="0">
                          <a:effectLst/>
                        </a:rPr>
                        <a:t>Bandwidth</a:t>
                      </a:r>
                      <a:endParaRPr lang="en-US" altLang="zh-C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kern="1200" dirty="0">
                          <a:effectLst/>
                        </a:rPr>
                        <a:t>100MHz</a:t>
                      </a:r>
                      <a:endParaRPr lang="en-US" altLang="zh-C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kern="1200" dirty="0">
                          <a:effectLst/>
                        </a:rPr>
                        <a:t>400MHz</a:t>
                      </a:r>
                      <a:endParaRPr lang="en-US" altLang="zh-C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676925"/>
                  </a:ext>
                </a:extLst>
              </a:tr>
              <a:tr h="300686">
                <a:tc>
                  <a:txBody>
                    <a:bodyPr/>
                    <a:lstStyle/>
                    <a:p>
                      <a:pPr marL="0" algn="ctr" defTabSz="1186967" rtl="0" eaLnBrk="1" fontAlgn="ctr" latinLnBrk="0" hangingPunct="1"/>
                      <a:r>
                        <a:rPr lang="en-US" altLang="zh-CN" sz="1100" u="none" strike="noStrike" kern="1200" dirty="0">
                          <a:effectLst/>
                        </a:rPr>
                        <a:t>SCS</a:t>
                      </a:r>
                      <a:endParaRPr lang="en-US" altLang="zh-C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kern="1200" dirty="0">
                          <a:effectLst/>
                        </a:rPr>
                        <a:t>30kHz</a:t>
                      </a:r>
                      <a:endParaRPr lang="en-US" altLang="zh-C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kern="1200" dirty="0">
                          <a:effectLst/>
                        </a:rPr>
                        <a:t>120kHz</a:t>
                      </a:r>
                      <a:endParaRPr lang="en-US" altLang="zh-C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37638"/>
                  </a:ext>
                </a:extLst>
              </a:tr>
              <a:tr h="369221">
                <a:tc>
                  <a:txBody>
                    <a:bodyPr/>
                    <a:lstStyle/>
                    <a:p>
                      <a:pPr marL="0" algn="ctr" defTabSz="1186967" rtl="0" eaLnBrk="1" fontAlgn="ctr" latinLnBrk="0" hangingPunct="1"/>
                      <a:r>
                        <a:rPr lang="en-US" altLang="zh-CN" sz="1100" u="none" strike="noStrike" kern="1200" dirty="0">
                          <a:effectLst/>
                        </a:rPr>
                        <a:t> BS antenna config</a:t>
                      </a:r>
                    </a:p>
                    <a:p>
                      <a:pPr marL="0" algn="ctr" defTabSz="1186967" rtl="0" eaLnBrk="1" fontAlgn="ctr" latinLnBrk="0" hangingPunct="1"/>
                      <a:r>
                        <a:rPr lang="en-US" altLang="zh-CN" sz="1100" u="none" strike="noStrike" kern="1200" dirty="0">
                          <a:effectLst/>
                        </a:rPr>
                        <a:t>(</a:t>
                      </a:r>
                      <a:r>
                        <a:rPr lang="en-US" altLang="zh-CN" sz="1100" u="none" strike="noStrike" kern="1200" dirty="0" err="1">
                          <a:effectLst/>
                        </a:rPr>
                        <a:t>M,N,P,Mg,Ng</a:t>
                      </a:r>
                      <a:r>
                        <a:rPr lang="en-US" altLang="zh-CN" sz="1100" u="none" strike="noStrike" kern="1200" dirty="0">
                          <a:effectLst/>
                        </a:rPr>
                        <a:t>; </a:t>
                      </a:r>
                      <a:r>
                        <a:rPr lang="en-US" altLang="zh-CN" sz="1100" u="none" strike="noStrike" kern="1200" dirty="0" err="1">
                          <a:effectLst/>
                        </a:rPr>
                        <a:t>Mp,Np</a:t>
                      </a:r>
                      <a:r>
                        <a:rPr lang="en-US" altLang="zh-CN" sz="1100" u="none" strike="noStrike" kern="1200" dirty="0">
                          <a:effectLst/>
                        </a:rPr>
                        <a:t>)</a:t>
                      </a:r>
                      <a:endParaRPr lang="en-US" altLang="zh-C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(12,16,2,1,1;4,16)</a:t>
                      </a:r>
                    </a:p>
                  </a:txBody>
                  <a:tcPr marL="91392" marR="91392" marT="45696" marB="4569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(16,16,2,2,2;1,1)</a:t>
                      </a:r>
                    </a:p>
                  </a:txBody>
                  <a:tcPr marL="91392" marR="91392" marT="45696" marB="4569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48640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ctr" defTabSz="1186967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Isolation </a:t>
                      </a:r>
                    </a:p>
                    <a:p>
                      <a:pPr marL="0" algn="ctr" defTabSz="1186967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from Tx to Rx</a:t>
                      </a:r>
                    </a:p>
                  </a:txBody>
                  <a:tcPr marL="91392" marR="91392" marT="45696" marB="45696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70dB</a:t>
                      </a:r>
                    </a:p>
                  </a:txBody>
                  <a:tcPr marL="91392" marR="91392" marT="45696" marB="4569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80dB</a:t>
                      </a:r>
                    </a:p>
                  </a:txBody>
                  <a:tcPr marL="91392" marR="91392" marT="45696" marB="4569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5052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ctr" defTabSz="1186967" rtl="0" eaLnBrk="1" fontAlgn="ctr" latinLnBrk="0" hangingPunct="1"/>
                      <a:r>
                        <a:rPr lang="en-US" altLang="zh-CN" sz="1100" u="none" strike="noStrike" kern="1200" dirty="0">
                          <a:effectLst/>
                        </a:rPr>
                        <a:t>Target</a:t>
                      </a:r>
                      <a:endParaRPr lang="en-US" altLang="zh-C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 anchorCtr="1"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100" u="none" strike="noStrike" kern="1200" baseline="0" dirty="0">
                          <a:effectLst/>
                        </a:rPr>
                        <a:t>UAV</a:t>
                      </a:r>
                      <a:endParaRPr lang="en-US" altLang="zh-CN" sz="1100" b="0" i="0" u="none" strike="dbl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2901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ctr" defTabSz="1186967" rtl="0" eaLnBrk="1" fontAlgn="ctr" latinLnBrk="0" hangingPunct="1"/>
                      <a:r>
                        <a:rPr lang="en-US" altLang="zh-CN" sz="1100" u="none" strike="noStrike" kern="1200" dirty="0">
                          <a:effectLst/>
                        </a:rPr>
                        <a:t>ISD</a:t>
                      </a:r>
                      <a:endParaRPr lang="en-US" altLang="zh-C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100" u="none" strike="noStrike" kern="1200" dirty="0">
                          <a:effectLst/>
                        </a:rPr>
                        <a:t>500m</a:t>
                      </a:r>
                      <a:endParaRPr lang="en-US" altLang="zh-C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100" u="none" strike="noStrike" kern="1200" dirty="0">
                          <a:effectLst/>
                        </a:rPr>
                        <a:t>200m</a:t>
                      </a:r>
                      <a:endParaRPr lang="en-US" altLang="zh-C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0686">
                <a:tc>
                  <a:txBody>
                    <a:bodyPr/>
                    <a:lstStyle/>
                    <a:p>
                      <a:pPr marL="0" algn="ctr" defTabSz="1186967" rtl="0" eaLnBrk="1" fontAlgn="ctr" latinLnBrk="0" hangingPunct="1"/>
                      <a:r>
                        <a:rPr lang="en-US" altLang="zh-CN" sz="1100" u="none" strike="noStrike" kern="1200" dirty="0">
                          <a:effectLst/>
                        </a:rPr>
                        <a:t>Channel</a:t>
                      </a:r>
                      <a:endParaRPr lang="en-US" altLang="zh-C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 anchorCtr="1"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R19 ISAC channel model</a:t>
                      </a:r>
                    </a:p>
                  </a:txBody>
                  <a:tcPr marL="91392" marR="91392" marT="45696" marB="45696" anchor="ctr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0686">
                <a:tc>
                  <a:txBody>
                    <a:bodyPr/>
                    <a:lstStyle/>
                    <a:p>
                      <a:pPr marL="0" algn="ctr" defTabSz="1186967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Sensing signal</a:t>
                      </a:r>
                    </a:p>
                  </a:txBody>
                  <a:tcPr marL="91392" marR="91392" marT="45696" marB="45696" anchor="ctr" anchorCtr="1"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 ZC sequence with comb-2 mapping in frequency domain</a:t>
                      </a:r>
                    </a:p>
                  </a:txBody>
                  <a:tcPr marL="91392" marR="91392" marT="45696" marB="45696" anchor="ctr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575119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1B7F7505-CF9F-40B1-AC2B-AF007DB8E0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971419"/>
              </p:ext>
            </p:extLst>
          </p:nvPr>
        </p:nvGraphicFramePr>
        <p:xfrm>
          <a:off x="5304722" y="1750732"/>
          <a:ext cx="6314327" cy="346914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943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95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2261">
                  <a:extLst>
                    <a:ext uri="{9D8B030D-6E8A-4147-A177-3AD203B41FA5}">
                      <a16:colId xmlns:a16="http://schemas.microsoft.com/office/drawing/2014/main" val="2169946032"/>
                    </a:ext>
                  </a:extLst>
                </a:gridCol>
                <a:gridCol w="872261">
                  <a:extLst>
                    <a:ext uri="{9D8B030D-6E8A-4147-A177-3AD203B41FA5}">
                      <a16:colId xmlns:a16="http://schemas.microsoft.com/office/drawing/2014/main" val="3629116077"/>
                    </a:ext>
                  </a:extLst>
                </a:gridCol>
                <a:gridCol w="872261">
                  <a:extLst>
                    <a:ext uri="{9D8B030D-6E8A-4147-A177-3AD203B41FA5}">
                      <a16:colId xmlns:a16="http://schemas.microsoft.com/office/drawing/2014/main" val="2551753400"/>
                    </a:ext>
                  </a:extLst>
                </a:gridCol>
                <a:gridCol w="872261">
                  <a:extLst>
                    <a:ext uri="{9D8B030D-6E8A-4147-A177-3AD203B41FA5}">
                      <a16:colId xmlns:a16="http://schemas.microsoft.com/office/drawing/2014/main" val="2546310556"/>
                    </a:ext>
                  </a:extLst>
                </a:gridCol>
                <a:gridCol w="872261">
                  <a:extLst>
                    <a:ext uri="{9D8B030D-6E8A-4147-A177-3AD203B41FA5}">
                      <a16:colId xmlns:a16="http://schemas.microsoft.com/office/drawing/2014/main" val="2678087329"/>
                    </a:ext>
                  </a:extLst>
                </a:gridCol>
              </a:tblGrid>
              <a:tr h="305429">
                <a:tc gridSpan="5">
                  <a:txBody>
                    <a:bodyPr/>
                    <a:lstStyle/>
                    <a:p>
                      <a:pPr marL="0" algn="ctr" defTabSz="1186967" rtl="0" eaLnBrk="1" fontAlgn="ctr" latinLnBrk="0" hangingPunct="1"/>
                      <a:r>
                        <a:rPr lang="en-US" altLang="zh-CN" sz="1100" dirty="0"/>
                        <a:t>The SA1 requirements in TS 22.137 for UAV</a:t>
                      </a:r>
                      <a:endParaRPr lang="en-US" altLang="zh-CN" sz="1100" b="1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0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 defTabSz="1186967" rtl="0" eaLnBrk="1" fontAlgn="ctr" latinLnBrk="0" hangingPunct="1"/>
                      <a:endParaRPr lang="en-US" altLang="zh-CN" sz="1200" b="1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/>
                </a:tc>
                <a:tc hMerge="1">
                  <a:txBody>
                    <a:bodyPr/>
                    <a:lstStyle/>
                    <a:p>
                      <a:pPr marL="0" algn="ctr" defTabSz="1186967" rtl="0" eaLnBrk="1" fontAlgn="ctr" latinLnBrk="0" hangingPunct="1"/>
                      <a:endParaRPr lang="en-US" altLang="zh-CN" sz="1200" b="1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kern="1200" dirty="0">
                          <a:effectLst/>
                        </a:rPr>
                        <a:t>Simulation results</a:t>
                      </a:r>
                    </a:p>
                  </a:txBody>
                  <a:tcPr marL="91392" marR="91392" marT="45696" marB="45696" anchor="ctr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0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0702571"/>
                  </a:ext>
                </a:extLst>
              </a:tr>
              <a:tr h="509057">
                <a:tc gridSpan="2">
                  <a:txBody>
                    <a:bodyPr/>
                    <a:lstStyle/>
                    <a:p>
                      <a:pPr marL="0" algn="ctr" defTabSz="1186967" rtl="0" eaLnBrk="1" fontAlgn="ctr" latinLnBrk="0" hangingPunct="1"/>
                      <a:r>
                        <a:rPr lang="en-US" altLang="zh-CN" sz="1100" b="1" u="none" strike="noStrike" kern="1200" dirty="0">
                          <a:effectLst/>
                        </a:rPr>
                        <a:t>Sensing matric</a:t>
                      </a:r>
                      <a:endParaRPr lang="en-US" altLang="zh-CN" sz="1100" b="1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0F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altLang="zh-CN" sz="110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u="none" strike="noStrike" kern="1200" dirty="0">
                          <a:effectLst/>
                        </a:rPr>
                        <a:t>Category 1</a:t>
                      </a:r>
                      <a:endParaRPr lang="en-US" altLang="zh-CN" sz="1100" b="1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0F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6967" rtl="0" eaLnBrk="1" fontAlgn="ctr" latinLnBrk="0" hangingPunct="1"/>
                      <a:r>
                        <a:rPr lang="en-US" altLang="zh-CN" sz="1100" b="1" u="none" strike="noStrike" kern="1200" dirty="0">
                          <a:effectLst/>
                        </a:rPr>
                        <a:t>Category 2</a:t>
                      </a:r>
                      <a:endParaRPr lang="en-US" altLang="zh-CN" sz="1100" b="1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0F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6967" rtl="0" eaLnBrk="1" fontAlgn="ctr" latinLnBrk="0" hangingPunct="1"/>
                      <a:r>
                        <a:rPr lang="en-US" altLang="zh-CN" sz="1100" b="1" u="none" strike="noStrike" kern="1200" dirty="0">
                          <a:effectLst/>
                        </a:rPr>
                        <a:t>Category 3</a:t>
                      </a:r>
                      <a:endParaRPr lang="en-US" altLang="zh-CN" sz="1100" b="1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0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u="none" strike="noStrike" kern="1200" dirty="0">
                          <a:effectLst/>
                        </a:rPr>
                        <a:t>4.9GHz</a:t>
                      </a:r>
                      <a:endParaRPr lang="en-US" altLang="zh-CN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392" marR="91392" marT="45696" marB="45696" anchor="ctr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0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u="none" strike="noStrike" kern="1200" dirty="0">
                          <a:effectLst/>
                        </a:rPr>
                        <a:t>26GHz</a:t>
                      </a:r>
                      <a:endParaRPr lang="en-US" altLang="zh-CN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0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905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Accuracy of positioning estimate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 anchorCtr="1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Horizontal [m]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1.28</a:t>
                      </a:r>
                    </a:p>
                  </a:txBody>
                  <a:tcPr marL="91392" marR="91392" marT="45696" marB="45696" anchor="ctr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0.63</a:t>
                      </a: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2366869"/>
                  </a:ext>
                </a:extLst>
              </a:tr>
              <a:tr h="40583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428" marR="91428" marT="45714" marB="45714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Vertical [m]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1.31</a:t>
                      </a:r>
                    </a:p>
                  </a:txBody>
                  <a:tcPr marL="91392" marR="91392" marT="45696" marB="45696" anchor="ctr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0.42</a:t>
                      </a: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5698710"/>
                  </a:ext>
                </a:extLst>
              </a:tr>
              <a:tr h="50905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Accuracy of velocity estimate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 anchorCtr="1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Horizontal [m</a:t>
                      </a:r>
                      <a:r>
                        <a:rPr kumimoji="0" lang="en-US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/s</a:t>
                      </a: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]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N/A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0.65</a:t>
                      </a:r>
                    </a:p>
                  </a:txBody>
                  <a:tcPr marL="91392" marR="91392" marT="45696" marB="45696" anchor="ctr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0.23</a:t>
                      </a: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6676925"/>
                  </a:ext>
                </a:extLst>
              </a:tr>
              <a:tr h="50905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428" marR="91428" marT="45714" marB="45714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Vertical [m/s]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N/A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N/A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91392" marR="91392" marT="45696" marB="45696" anchor="ctr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4762834"/>
                  </a:ext>
                </a:extLst>
              </a:tr>
              <a:tr h="36082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Missed detection [%]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 anchorCtr="1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kern="1200" dirty="0">
                          <a:effectLst/>
                        </a:rPr>
                        <a:t>5</a:t>
                      </a:r>
                      <a:endParaRPr lang="en-US" altLang="zh-CN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kern="1200" dirty="0">
                          <a:effectLst/>
                        </a:rPr>
                        <a:t>0.1-5</a:t>
                      </a:r>
                      <a:endParaRPr lang="en-US" altLang="zh-CN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kern="1200" dirty="0">
                          <a:effectLst/>
                        </a:rPr>
                        <a:t>2</a:t>
                      </a:r>
                      <a:endParaRPr lang="en-US" altLang="zh-CN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3.6</a:t>
                      </a:r>
                    </a:p>
                  </a:txBody>
                  <a:tcPr marL="91392" marR="91392" marT="45696" marB="45696" anchor="ctr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037638"/>
                  </a:ext>
                </a:extLst>
              </a:tr>
              <a:tr h="36082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100" u="none" strike="noStrike" kern="1200" dirty="0">
                          <a:effectLst/>
                        </a:rPr>
                        <a:t> </a:t>
                      </a:r>
                      <a:r>
                        <a:rPr kumimoji="0" lang="en-GB" altLang="nl-NL" sz="11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False alarm [%]</a:t>
                      </a:r>
                      <a:endParaRPr kumimoji="0" lang="en-GB" altLang="nl-NL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ＭＳ Ｐゴシック" pitchFamily="34" charset="-128"/>
                        <a:cs typeface="Calibri" panose="020F0502020204030204" pitchFamily="34" charset="0"/>
                      </a:endParaRPr>
                    </a:p>
                  </a:txBody>
                  <a:tcPr marL="91392" marR="91392" marT="45696" marB="45696" anchor="ctr" anchorCtr="1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kern="1200" dirty="0">
                          <a:effectLst/>
                        </a:rPr>
                        <a:t>5</a:t>
                      </a:r>
                      <a:endParaRPr lang="en-US" altLang="zh-CN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kern="1200" dirty="0">
                          <a:effectLst/>
                        </a:rPr>
                        <a:t>2</a:t>
                      </a:r>
                      <a:endParaRPr lang="en-US" altLang="zh-CN" sz="1100" b="1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1.2</a:t>
                      </a:r>
                    </a:p>
                  </a:txBody>
                  <a:tcPr marL="91392" marR="91392" marT="45696" marB="45696" anchor="ctr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4864020"/>
                  </a:ext>
                </a:extLst>
              </a:tr>
            </a:tbl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6C6B000B-709F-4F5E-82E5-5370611232C9}"/>
              </a:ext>
            </a:extLst>
          </p:cNvPr>
          <p:cNvSpPr/>
          <p:nvPr/>
        </p:nvSpPr>
        <p:spPr>
          <a:xfrm>
            <a:off x="497580" y="5166740"/>
            <a:ext cx="11125465" cy="1400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08" lvl="0" algn="just" defTabSz="1187323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605" algn="ctr"/>
              </a:tabLst>
            </a:pPr>
            <a:r>
              <a:rPr lang="en-US" altLang="zh-CN" sz="1600" b="1" dirty="0">
                <a:solidFill>
                  <a:srgbClr val="1D1D1A"/>
                </a:solidFill>
                <a:ea typeface="Microsoft YaHei" panose="020B0503020204020204" pitchFamily="34" charset="-122"/>
                <a:cs typeface="Calibri" panose="020F0502020204030204" pitchFamily="34" charset="0"/>
              </a:rPr>
              <a:t>Observations:</a:t>
            </a:r>
            <a:r>
              <a:rPr lang="en-US" altLang="zh-CN" sz="1600" dirty="0">
                <a:solidFill>
                  <a:srgbClr val="1D1D1A"/>
                </a:solidFill>
                <a:ea typeface="Microsoft YaHei" panose="020B0503020204020204" pitchFamily="34" charset="-122"/>
                <a:cs typeface="Calibri" panose="020F0502020204030204" pitchFamily="34" charset="0"/>
              </a:rPr>
              <a:t> </a:t>
            </a:r>
          </a:p>
          <a:p>
            <a:pPr marL="296858" lvl="0" indent="-285750" algn="just" defTabSz="1187323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  <a:tabLst>
                <a:tab pos="1207605" algn="ctr"/>
              </a:tabLst>
            </a:pPr>
            <a:r>
              <a:rPr lang="en-US" altLang="zh-CN" sz="1600" dirty="0" err="1">
                <a:solidFill>
                  <a:srgbClr val="1D1D1A"/>
                </a:solidFill>
                <a:ea typeface="Microsoft YaHei" panose="020B0503020204020204" pitchFamily="34" charset="-122"/>
                <a:cs typeface="Calibri" panose="020F0502020204030204" pitchFamily="34" charset="0"/>
              </a:rPr>
              <a:t>gNB</a:t>
            </a:r>
            <a:r>
              <a:rPr lang="en-US" altLang="zh-CN" sz="1600" dirty="0">
                <a:solidFill>
                  <a:srgbClr val="1D1D1A"/>
                </a:solidFill>
                <a:ea typeface="Microsoft YaHei" panose="020B0503020204020204" pitchFamily="34" charset="-122"/>
                <a:cs typeface="Calibri" panose="020F0502020204030204" pitchFamily="34" charset="0"/>
              </a:rPr>
              <a:t>-based mono-static sensing can satisfy the SA1 requirements for UAV detection for certain categories.</a:t>
            </a:r>
          </a:p>
          <a:p>
            <a:pPr marL="296858" lvl="0" indent="-285750" algn="just" defTabSz="1187323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  <a:tabLst>
                <a:tab pos="1207605" algn="ctr"/>
              </a:tabLst>
            </a:pPr>
            <a:r>
              <a:rPr lang="en-US" altLang="zh-CN" sz="1600" dirty="0"/>
              <a:t>RAN1 workload could be managed within 3 quarters, with exemplified simulation assumptions as above and reusing some parameters for ISAC channel calibration for UAV.</a:t>
            </a:r>
            <a:endParaRPr lang="en-US" altLang="zh-CN" sz="1600" dirty="0">
              <a:solidFill>
                <a:srgbClr val="1D1D1A"/>
              </a:solidFill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60841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26DF2DC3-B8A6-4B52-8B37-5ACCACA78062}"/>
              </a:ext>
            </a:extLst>
          </p:cNvPr>
          <p:cNvSpPr txBox="1">
            <a:spLocks/>
          </p:cNvSpPr>
          <p:nvPr/>
        </p:nvSpPr>
        <p:spPr>
          <a:xfrm>
            <a:off x="409916" y="29794"/>
            <a:ext cx="10736446" cy="544680"/>
          </a:xfrm>
          <a:prstGeom prst="rect">
            <a:avLst/>
          </a:prstGeom>
        </p:spPr>
        <p:txBody>
          <a:bodyPr/>
          <a:lstStyle>
            <a:lvl1pPr marL="296950" indent="-296950" algn="l" defTabSz="1187798" rtl="0" eaLnBrk="1" latinLnBrk="0" hangingPunct="1">
              <a:lnSpc>
                <a:spcPct val="90000"/>
              </a:lnSpc>
              <a:spcBef>
                <a:spcPts val="1299"/>
              </a:spcBef>
              <a:buFont typeface="Arial" panose="020B0604020202020204" pitchFamily="34" charset="0"/>
              <a:buChar char="•"/>
              <a:defRPr sz="363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0849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84748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78648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725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186967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799" b="1" dirty="0">
                <a:solidFill>
                  <a:srgbClr val="990000"/>
                </a:solidFill>
                <a:latin typeface="Arial" panose="020B0604020202020204" pitchFamily="34" charset="0"/>
                <a:ea typeface="等线 Light" panose="02010600030101010101" pitchFamily="2" charset="-122"/>
                <a:cs typeface="Arial" panose="020B0604020202020204" pitchFamily="34" charset="0"/>
                <a:sym typeface="+mn-lt"/>
              </a:rPr>
              <a:t>RAN3 Impacts- Potential procedures and messages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ED0BC7C1-5AFD-486D-B7C6-AD3C37C89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244055"/>
              </p:ext>
            </p:extLst>
          </p:nvPr>
        </p:nvGraphicFramePr>
        <p:xfrm>
          <a:off x="484867" y="600347"/>
          <a:ext cx="11227028" cy="3325917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710857">
                  <a:extLst>
                    <a:ext uri="{9D8B030D-6E8A-4147-A177-3AD203B41FA5}">
                      <a16:colId xmlns:a16="http://schemas.microsoft.com/office/drawing/2014/main" val="2683291647"/>
                    </a:ext>
                  </a:extLst>
                </a:gridCol>
                <a:gridCol w="6504349">
                  <a:extLst>
                    <a:ext uri="{9D8B030D-6E8A-4147-A177-3AD203B41FA5}">
                      <a16:colId xmlns:a16="http://schemas.microsoft.com/office/drawing/2014/main" val="3400672378"/>
                    </a:ext>
                  </a:extLst>
                </a:gridCol>
                <a:gridCol w="3011822">
                  <a:extLst>
                    <a:ext uri="{9D8B030D-6E8A-4147-A177-3AD203B41FA5}">
                      <a16:colId xmlns:a16="http://schemas.microsoft.com/office/drawing/2014/main" val="4193623748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r>
                        <a:rPr lang="en-US" sz="1400" dirty="0"/>
                        <a:t> </a:t>
                      </a:r>
                    </a:p>
                  </a:txBody>
                  <a:tcPr marL="91404" marR="91404" marT="45702" marB="45702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Detailed impacts</a:t>
                      </a:r>
                    </a:p>
                  </a:txBody>
                  <a:tcPr marL="91404" marR="91404" marT="45702" marB="45702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Note</a:t>
                      </a:r>
                    </a:p>
                  </a:txBody>
                  <a:tcPr marL="91404" marR="91404" marT="45702" marB="45702"/>
                </a:tc>
                <a:extLst>
                  <a:ext uri="{0D108BD9-81ED-4DB2-BD59-A6C34878D82A}">
                    <a16:rowId xmlns:a16="http://schemas.microsoft.com/office/drawing/2014/main" val="3583573083"/>
                  </a:ext>
                </a:extLst>
              </a:tr>
              <a:tr h="650613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Sensing architecture</a:t>
                      </a:r>
                    </a:p>
                  </a:txBody>
                  <a:tcPr marL="91404" marR="91404" marT="45702" marB="45702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CP: NG-RAN connects with SF with or without AMF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UP: whether the measurement data report is delivered over UP, e.g., via the GTP-U tunnel as a container, </a:t>
                      </a:r>
                    </a:p>
                  </a:txBody>
                  <a:tcPr marL="91404" marR="91404" marT="45702" marB="45702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Need cooperation </a:t>
                      </a: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with SA2</a:t>
                      </a:r>
                    </a:p>
                  </a:txBody>
                  <a:tcPr marL="91404" marR="91404" marT="45702" marB="45702"/>
                </a:tc>
                <a:extLst>
                  <a:ext uri="{0D108BD9-81ED-4DB2-BD59-A6C34878D82A}">
                    <a16:rowId xmlns:a16="http://schemas.microsoft.com/office/drawing/2014/main" val="2762992370"/>
                  </a:ext>
                </a:extLst>
              </a:tr>
              <a:tr h="465826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0 Sensing information exchange</a:t>
                      </a:r>
                    </a:p>
                  </a:txBody>
                  <a:tcPr marL="91404" marR="91404" marT="45702" marB="45702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Necessary sensing related info, e.g. sensing capability, location info, sensing area, authorization info, etc., are to be exchanged. </a:t>
                      </a:r>
                    </a:p>
                  </a:txBody>
                  <a:tcPr marL="91404" marR="91404" marT="45702" marB="45702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Some info, e.g. capability, location info, could also be based OAM configuration</a:t>
                      </a:r>
                    </a:p>
                  </a:txBody>
                  <a:tcPr marL="91404" marR="91404" marT="45702" marB="45702"/>
                </a:tc>
                <a:extLst>
                  <a:ext uri="{0D108BD9-81ED-4DB2-BD59-A6C34878D82A}">
                    <a16:rowId xmlns:a16="http://schemas.microsoft.com/office/drawing/2014/main" val="1185828515"/>
                  </a:ext>
                </a:extLst>
              </a:tr>
              <a:tr h="400082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1 Sensing measurement request</a:t>
                      </a:r>
                    </a:p>
                  </a:txBody>
                  <a:tcPr marL="91404" marR="91404" marT="45702" marB="45702"/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Define necessary info included in sensing measurement request message, e.g., </a:t>
                      </a:r>
                      <a:r>
                        <a:rPr lang="en-US" altLang="zh-CN" sz="1100" dirty="0"/>
                        <a:t>sensing area, sensing requirement (e.g., measurement requirement, and reporting configuration (periodicity, or trigger event) etc.) </a:t>
                      </a:r>
                      <a:endParaRPr lang="en-US" sz="1100" dirty="0"/>
                    </a:p>
                  </a:txBody>
                  <a:tcPr marL="91404" marR="91404" marT="45702" marB="45702"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Need cooperation with SA2, e.g. on sensing area, point cloud definition</a:t>
                      </a:r>
                    </a:p>
                  </a:txBody>
                  <a:tcPr marL="91404" marR="91404" marT="45702" marB="45702"/>
                </a:tc>
                <a:extLst>
                  <a:ext uri="{0D108BD9-81ED-4DB2-BD59-A6C34878D82A}">
                    <a16:rowId xmlns:a16="http://schemas.microsoft.com/office/drawing/2014/main" val="481895751"/>
                  </a:ext>
                </a:extLst>
              </a:tr>
              <a:tr h="548426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2 Sensing measurement</a:t>
                      </a:r>
                    </a:p>
                  </a:txBody>
                  <a:tcPr marL="91404" marR="91404" marT="45702" marB="45702"/>
                </a:tc>
                <a:tc>
                  <a:txBody>
                    <a:bodyPr/>
                    <a:lstStyle/>
                    <a:p>
                      <a:r>
                        <a:rPr lang="en-US" sz="1100" dirty="0" err="1">
                          <a:latin typeface="+mj-lt"/>
                        </a:rPr>
                        <a:t>gNB</a:t>
                      </a:r>
                      <a:r>
                        <a:rPr lang="en-US" sz="1100" dirty="0">
                          <a:latin typeface="+mj-lt"/>
                        </a:rPr>
                        <a:t>-based mono-static sensing, no standard impacts</a:t>
                      </a:r>
                    </a:p>
                  </a:txBody>
                  <a:tcPr marL="91404" marR="91404" marT="45702" marB="45702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gNB</a:t>
                      </a:r>
                      <a:r>
                        <a:rPr lang="en-US" sz="1100" dirty="0"/>
                        <a:t> internal implementation</a:t>
                      </a:r>
                    </a:p>
                    <a:p>
                      <a:r>
                        <a:rPr lang="en-US" sz="1100" dirty="0"/>
                        <a:t>Performance evaluation by RAN1, if needed.</a:t>
                      </a:r>
                    </a:p>
                  </a:txBody>
                  <a:tcPr marL="91404" marR="91404" marT="45702" marB="45702"/>
                </a:tc>
                <a:extLst>
                  <a:ext uri="{0D108BD9-81ED-4DB2-BD59-A6C34878D82A}">
                    <a16:rowId xmlns:a16="http://schemas.microsoft.com/office/drawing/2014/main" val="1848759692"/>
                  </a:ext>
                </a:extLst>
              </a:tr>
              <a:tr h="700766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3 Sensing measurement report</a:t>
                      </a:r>
                    </a:p>
                  </a:txBody>
                  <a:tcPr marL="91404" marR="91404" marT="45702" marB="45702"/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dirty="0"/>
                        <a:t>Based on the request, to discuss the reporting mechanism: CP or UP results report, and discuss the sensing contents, e.g., </a:t>
                      </a:r>
                    </a:p>
                    <a:p>
                      <a:pPr marL="171450" marR="0" lvl="0" indent="-17145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/>
                        <a:t>Alt1: CP based</a:t>
                      </a:r>
                    </a:p>
                    <a:p>
                      <a:pPr marL="171450" marR="0" lvl="0" indent="-17145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/>
                        <a:t>Alt2: UP based</a:t>
                      </a:r>
                    </a:p>
                  </a:txBody>
                  <a:tcPr marL="91404" marR="91404" marT="45702" marB="4570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/>
                        <a:t>Need cooperation </a:t>
                      </a: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with SA2</a:t>
                      </a:r>
                    </a:p>
                    <a:p>
                      <a:endParaRPr lang="en-US" sz="1100" dirty="0"/>
                    </a:p>
                  </a:txBody>
                  <a:tcPr marL="91404" marR="91404" marT="45702" marB="45702"/>
                </a:tc>
                <a:extLst>
                  <a:ext uri="{0D108BD9-81ED-4DB2-BD59-A6C34878D82A}">
                    <a16:rowId xmlns:a16="http://schemas.microsoft.com/office/drawing/2014/main" val="527334952"/>
                  </a:ext>
                </a:extLst>
              </a:tr>
            </a:tbl>
          </a:graphicData>
        </a:graphic>
      </p:graphicFrame>
      <p:grpSp>
        <p:nvGrpSpPr>
          <p:cNvPr id="94" name="组合 277">
            <a:extLst>
              <a:ext uri="{FF2B5EF4-FFF2-40B4-BE49-F238E27FC236}">
                <a16:creationId xmlns:a16="http://schemas.microsoft.com/office/drawing/2014/main" id="{4DA27C7C-7FF5-449C-B521-EC90E306518F}"/>
              </a:ext>
            </a:extLst>
          </p:cNvPr>
          <p:cNvGrpSpPr>
            <a:grpSpLocks/>
          </p:cNvGrpSpPr>
          <p:nvPr/>
        </p:nvGrpSpPr>
        <p:grpSpPr bwMode="auto">
          <a:xfrm>
            <a:off x="2525611" y="4137202"/>
            <a:ext cx="794315" cy="996461"/>
            <a:chOff x="2409825" y="3332162"/>
            <a:chExt cx="577850" cy="952500"/>
          </a:xfrm>
        </p:grpSpPr>
        <p:sp>
          <p:nvSpPr>
            <p:cNvPr id="95" name="Freeform 156">
              <a:extLst>
                <a:ext uri="{FF2B5EF4-FFF2-40B4-BE49-F238E27FC236}">
                  <a16:creationId xmlns:a16="http://schemas.microsoft.com/office/drawing/2014/main" id="{D13083D0-D233-412D-BB73-4732EE40FB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3414712"/>
              <a:ext cx="119063" cy="120650"/>
            </a:xfrm>
            <a:custGeom>
              <a:avLst/>
              <a:gdLst>
                <a:gd name="T0" fmla="*/ 100901 w 59"/>
                <a:gd name="T1" fmla="*/ 120650 h 60"/>
                <a:gd name="T2" fmla="*/ 82739 w 59"/>
                <a:gd name="T3" fmla="*/ 102553 h 60"/>
                <a:gd name="T4" fmla="*/ 18162 w 59"/>
                <a:gd name="T5" fmla="*/ 36195 h 60"/>
                <a:gd name="T6" fmla="*/ 0 w 59"/>
                <a:gd name="T7" fmla="*/ 18098 h 60"/>
                <a:gd name="T8" fmla="*/ 18162 w 59"/>
                <a:gd name="T9" fmla="*/ 0 h 60"/>
                <a:gd name="T10" fmla="*/ 119063 w 59"/>
                <a:gd name="T11" fmla="*/ 102553 h 60"/>
                <a:gd name="T12" fmla="*/ 100901 w 59"/>
                <a:gd name="T13" fmla="*/ 120650 h 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"/>
                <a:gd name="T22" fmla="*/ 0 h 60"/>
                <a:gd name="T23" fmla="*/ 59 w 59"/>
                <a:gd name="T24" fmla="*/ 60 h 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" h="60">
                  <a:moveTo>
                    <a:pt x="50" y="60"/>
                  </a:moveTo>
                  <a:cubicBezTo>
                    <a:pt x="45" y="60"/>
                    <a:pt x="41" y="56"/>
                    <a:pt x="41" y="51"/>
                  </a:cubicBezTo>
                  <a:cubicBezTo>
                    <a:pt x="41" y="33"/>
                    <a:pt x="27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59" y="23"/>
                    <a:pt x="59" y="51"/>
                  </a:cubicBezTo>
                  <a:cubicBezTo>
                    <a:pt x="59" y="56"/>
                    <a:pt x="55" y="60"/>
                    <a:pt x="50" y="60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6" name="Freeform 157">
              <a:extLst>
                <a:ext uri="{FF2B5EF4-FFF2-40B4-BE49-F238E27FC236}">
                  <a16:creationId xmlns:a16="http://schemas.microsoft.com/office/drawing/2014/main" id="{6A66CF84-4CD2-4492-923D-A43965CC8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3332162"/>
              <a:ext cx="203200" cy="203200"/>
            </a:xfrm>
            <a:custGeom>
              <a:avLst/>
              <a:gdLst>
                <a:gd name="T0" fmla="*/ 185093 w 101"/>
                <a:gd name="T1" fmla="*/ 203200 h 101"/>
                <a:gd name="T2" fmla="*/ 166986 w 101"/>
                <a:gd name="T3" fmla="*/ 185093 h 101"/>
                <a:gd name="T4" fmla="*/ 18107 w 101"/>
                <a:gd name="T5" fmla="*/ 36214 h 101"/>
                <a:gd name="T6" fmla="*/ 0 w 101"/>
                <a:gd name="T7" fmla="*/ 18107 h 101"/>
                <a:gd name="T8" fmla="*/ 18107 w 101"/>
                <a:gd name="T9" fmla="*/ 0 h 101"/>
                <a:gd name="T10" fmla="*/ 203200 w 101"/>
                <a:gd name="T11" fmla="*/ 185093 h 101"/>
                <a:gd name="T12" fmla="*/ 185093 w 101"/>
                <a:gd name="T13" fmla="*/ 203200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"/>
                <a:gd name="T22" fmla="*/ 0 h 101"/>
                <a:gd name="T23" fmla="*/ 101 w 101"/>
                <a:gd name="T24" fmla="*/ 101 h 1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" h="101">
                  <a:moveTo>
                    <a:pt x="92" y="101"/>
                  </a:moveTo>
                  <a:cubicBezTo>
                    <a:pt x="87" y="101"/>
                    <a:pt x="83" y="97"/>
                    <a:pt x="83" y="92"/>
                  </a:cubicBezTo>
                  <a:cubicBezTo>
                    <a:pt x="83" y="51"/>
                    <a:pt x="50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59" y="0"/>
                    <a:pt x="101" y="41"/>
                    <a:pt x="101" y="92"/>
                  </a:cubicBezTo>
                  <a:cubicBezTo>
                    <a:pt x="101" y="97"/>
                    <a:pt x="97" y="101"/>
                    <a:pt x="92" y="101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7" name="Freeform 158">
              <a:extLst>
                <a:ext uri="{FF2B5EF4-FFF2-40B4-BE49-F238E27FC236}">
                  <a16:creationId xmlns:a16="http://schemas.microsoft.com/office/drawing/2014/main" id="{2B8F274E-D1DD-4543-878F-FC80FC5C2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2538" y="3414712"/>
              <a:ext cx="119063" cy="120650"/>
            </a:xfrm>
            <a:custGeom>
              <a:avLst/>
              <a:gdLst>
                <a:gd name="T0" fmla="*/ 18162 w 59"/>
                <a:gd name="T1" fmla="*/ 120650 h 60"/>
                <a:gd name="T2" fmla="*/ 0 w 59"/>
                <a:gd name="T3" fmla="*/ 102553 h 60"/>
                <a:gd name="T4" fmla="*/ 100901 w 59"/>
                <a:gd name="T5" fmla="*/ 0 h 60"/>
                <a:gd name="T6" fmla="*/ 119063 w 59"/>
                <a:gd name="T7" fmla="*/ 18098 h 60"/>
                <a:gd name="T8" fmla="*/ 100901 w 59"/>
                <a:gd name="T9" fmla="*/ 36195 h 60"/>
                <a:gd name="T10" fmla="*/ 36324 w 59"/>
                <a:gd name="T11" fmla="*/ 102553 h 60"/>
                <a:gd name="T12" fmla="*/ 18162 w 59"/>
                <a:gd name="T13" fmla="*/ 120650 h 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"/>
                <a:gd name="T22" fmla="*/ 0 h 60"/>
                <a:gd name="T23" fmla="*/ 59 w 59"/>
                <a:gd name="T24" fmla="*/ 60 h 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" h="60">
                  <a:moveTo>
                    <a:pt x="9" y="60"/>
                  </a:moveTo>
                  <a:cubicBezTo>
                    <a:pt x="4" y="60"/>
                    <a:pt x="0" y="56"/>
                    <a:pt x="0" y="51"/>
                  </a:cubicBezTo>
                  <a:cubicBezTo>
                    <a:pt x="0" y="23"/>
                    <a:pt x="22" y="0"/>
                    <a:pt x="50" y="0"/>
                  </a:cubicBezTo>
                  <a:cubicBezTo>
                    <a:pt x="55" y="0"/>
                    <a:pt x="59" y="4"/>
                    <a:pt x="59" y="9"/>
                  </a:cubicBezTo>
                  <a:cubicBezTo>
                    <a:pt x="59" y="14"/>
                    <a:pt x="55" y="18"/>
                    <a:pt x="50" y="18"/>
                  </a:cubicBezTo>
                  <a:cubicBezTo>
                    <a:pt x="32" y="18"/>
                    <a:pt x="18" y="33"/>
                    <a:pt x="18" y="51"/>
                  </a:cubicBezTo>
                  <a:cubicBezTo>
                    <a:pt x="18" y="56"/>
                    <a:pt x="14" y="60"/>
                    <a:pt x="9" y="60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8" name="Freeform 159">
              <a:extLst>
                <a:ext uri="{FF2B5EF4-FFF2-40B4-BE49-F238E27FC236}">
                  <a16:creationId xmlns:a16="http://schemas.microsoft.com/office/drawing/2014/main" id="{F87238FE-DCD5-43A1-9AA5-A211D3E6F3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6813" y="3332162"/>
              <a:ext cx="204788" cy="203200"/>
            </a:xfrm>
            <a:custGeom>
              <a:avLst/>
              <a:gdLst>
                <a:gd name="T0" fmla="*/ 18248 w 101"/>
                <a:gd name="T1" fmla="*/ 203200 h 101"/>
                <a:gd name="T2" fmla="*/ 0 w 101"/>
                <a:gd name="T3" fmla="*/ 185093 h 101"/>
                <a:gd name="T4" fmla="*/ 186540 w 101"/>
                <a:gd name="T5" fmla="*/ 0 h 101"/>
                <a:gd name="T6" fmla="*/ 204788 w 101"/>
                <a:gd name="T7" fmla="*/ 18107 h 101"/>
                <a:gd name="T8" fmla="*/ 186540 w 101"/>
                <a:gd name="T9" fmla="*/ 36214 h 101"/>
                <a:gd name="T10" fmla="*/ 36497 w 101"/>
                <a:gd name="T11" fmla="*/ 185093 h 101"/>
                <a:gd name="T12" fmla="*/ 18248 w 101"/>
                <a:gd name="T13" fmla="*/ 203200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"/>
                <a:gd name="T22" fmla="*/ 0 h 101"/>
                <a:gd name="T23" fmla="*/ 101 w 101"/>
                <a:gd name="T24" fmla="*/ 101 h 1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" h="101">
                  <a:moveTo>
                    <a:pt x="9" y="101"/>
                  </a:moveTo>
                  <a:cubicBezTo>
                    <a:pt x="4" y="101"/>
                    <a:pt x="0" y="97"/>
                    <a:pt x="0" y="92"/>
                  </a:cubicBezTo>
                  <a:cubicBezTo>
                    <a:pt x="0" y="41"/>
                    <a:pt x="42" y="0"/>
                    <a:pt x="92" y="0"/>
                  </a:cubicBezTo>
                  <a:cubicBezTo>
                    <a:pt x="97" y="0"/>
                    <a:pt x="101" y="4"/>
                    <a:pt x="101" y="9"/>
                  </a:cubicBezTo>
                  <a:cubicBezTo>
                    <a:pt x="101" y="14"/>
                    <a:pt x="97" y="18"/>
                    <a:pt x="92" y="18"/>
                  </a:cubicBezTo>
                  <a:cubicBezTo>
                    <a:pt x="51" y="18"/>
                    <a:pt x="18" y="51"/>
                    <a:pt x="18" y="92"/>
                  </a:cubicBezTo>
                  <a:cubicBezTo>
                    <a:pt x="18" y="97"/>
                    <a:pt x="14" y="101"/>
                    <a:pt x="9" y="101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9" name="Oval 171">
              <a:extLst>
                <a:ext uri="{FF2B5EF4-FFF2-40B4-BE49-F238E27FC236}">
                  <a16:creationId xmlns:a16="http://schemas.microsoft.com/office/drawing/2014/main" id="{D63F93B7-902D-4B19-9495-B12595BB75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6213" y="4217987"/>
              <a:ext cx="66675" cy="66675"/>
            </a:xfrm>
            <a:prstGeom prst="ellipse">
              <a:avLst/>
            </a:pr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</a:endParaRPr>
            </a:p>
          </p:txBody>
        </p:sp>
        <p:sp>
          <p:nvSpPr>
            <p:cNvPr id="100" name="Oval 172">
              <a:extLst>
                <a:ext uri="{FF2B5EF4-FFF2-40B4-BE49-F238E27FC236}">
                  <a16:creationId xmlns:a16="http://schemas.microsoft.com/office/drawing/2014/main" id="{50F22E6B-6DED-4643-881C-A92DB8D2F7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4613" y="4217987"/>
              <a:ext cx="66675" cy="66675"/>
            </a:xfrm>
            <a:prstGeom prst="ellipse">
              <a:avLst/>
            </a:pr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</a:endParaRPr>
            </a:p>
          </p:txBody>
        </p:sp>
        <p:sp>
          <p:nvSpPr>
            <p:cNvPr id="101" name="Freeform 193">
              <a:extLst>
                <a:ext uri="{FF2B5EF4-FFF2-40B4-BE49-F238E27FC236}">
                  <a16:creationId xmlns:a16="http://schemas.microsoft.com/office/drawing/2014/main" id="{2F25D84B-98E3-4024-859C-DB94878D3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675" y="4233862"/>
              <a:ext cx="254000" cy="36513"/>
            </a:xfrm>
            <a:custGeom>
              <a:avLst/>
              <a:gdLst>
                <a:gd name="T0" fmla="*/ 235857 w 126"/>
                <a:gd name="T1" fmla="*/ 36513 h 18"/>
                <a:gd name="T2" fmla="*/ 18143 w 126"/>
                <a:gd name="T3" fmla="*/ 36513 h 18"/>
                <a:gd name="T4" fmla="*/ 0 w 126"/>
                <a:gd name="T5" fmla="*/ 18257 h 18"/>
                <a:gd name="T6" fmla="*/ 18143 w 126"/>
                <a:gd name="T7" fmla="*/ 0 h 18"/>
                <a:gd name="T8" fmla="*/ 235857 w 126"/>
                <a:gd name="T9" fmla="*/ 0 h 18"/>
                <a:gd name="T10" fmla="*/ 254000 w 126"/>
                <a:gd name="T11" fmla="*/ 18257 h 18"/>
                <a:gd name="T12" fmla="*/ 235857 w 126"/>
                <a:gd name="T13" fmla="*/ 36513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18"/>
                <a:gd name="T23" fmla="*/ 126 w 126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18">
                  <a:moveTo>
                    <a:pt x="117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2" y="0"/>
                    <a:pt x="126" y="4"/>
                    <a:pt x="126" y="9"/>
                  </a:cubicBezTo>
                  <a:cubicBezTo>
                    <a:pt x="126" y="14"/>
                    <a:pt x="122" y="18"/>
                    <a:pt x="117" y="18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2" name="Freeform 194">
              <a:extLst>
                <a:ext uri="{FF2B5EF4-FFF2-40B4-BE49-F238E27FC236}">
                  <a16:creationId xmlns:a16="http://schemas.microsoft.com/office/drawing/2014/main" id="{F5B44458-A583-498C-921C-8771EAFB7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825" y="4233862"/>
              <a:ext cx="258763" cy="36513"/>
            </a:xfrm>
            <a:custGeom>
              <a:avLst/>
              <a:gdLst>
                <a:gd name="T0" fmla="*/ 240710 w 129"/>
                <a:gd name="T1" fmla="*/ 36513 h 18"/>
                <a:gd name="T2" fmla="*/ 18053 w 129"/>
                <a:gd name="T3" fmla="*/ 36513 h 18"/>
                <a:gd name="T4" fmla="*/ 0 w 129"/>
                <a:gd name="T5" fmla="*/ 18257 h 18"/>
                <a:gd name="T6" fmla="*/ 18053 w 129"/>
                <a:gd name="T7" fmla="*/ 0 h 18"/>
                <a:gd name="T8" fmla="*/ 240710 w 129"/>
                <a:gd name="T9" fmla="*/ 0 h 18"/>
                <a:gd name="T10" fmla="*/ 258763 w 129"/>
                <a:gd name="T11" fmla="*/ 18257 h 18"/>
                <a:gd name="T12" fmla="*/ 240710 w 129"/>
                <a:gd name="T13" fmla="*/ 36513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9"/>
                <a:gd name="T22" fmla="*/ 0 h 18"/>
                <a:gd name="T23" fmla="*/ 129 w 129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9" h="18">
                  <a:moveTo>
                    <a:pt x="120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5" y="0"/>
                    <a:pt x="129" y="4"/>
                    <a:pt x="129" y="9"/>
                  </a:cubicBezTo>
                  <a:cubicBezTo>
                    <a:pt x="129" y="14"/>
                    <a:pt x="125" y="18"/>
                    <a:pt x="120" y="18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3" name="Freeform 195">
              <a:extLst>
                <a:ext uri="{FF2B5EF4-FFF2-40B4-BE49-F238E27FC236}">
                  <a16:creationId xmlns:a16="http://schemas.microsoft.com/office/drawing/2014/main" id="{432BDADE-69B7-436B-AC5A-3489606266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3482975"/>
              <a:ext cx="215900" cy="214313"/>
            </a:xfrm>
            <a:custGeom>
              <a:avLst/>
              <a:gdLst>
                <a:gd name="T0" fmla="*/ 108959 w 107"/>
                <a:gd name="T1" fmla="*/ 214313 h 106"/>
                <a:gd name="T2" fmla="*/ 0 w 107"/>
                <a:gd name="T3" fmla="*/ 107157 h 106"/>
                <a:gd name="T4" fmla="*/ 108959 w 107"/>
                <a:gd name="T5" fmla="*/ 0 h 106"/>
                <a:gd name="T6" fmla="*/ 215900 w 107"/>
                <a:gd name="T7" fmla="*/ 107157 h 106"/>
                <a:gd name="T8" fmla="*/ 108959 w 107"/>
                <a:gd name="T9" fmla="*/ 214313 h 106"/>
                <a:gd name="T10" fmla="*/ 108959 w 107"/>
                <a:gd name="T11" fmla="*/ 36393 h 106"/>
                <a:gd name="T12" fmla="*/ 36320 w 107"/>
                <a:gd name="T13" fmla="*/ 107157 h 106"/>
                <a:gd name="T14" fmla="*/ 108959 w 107"/>
                <a:gd name="T15" fmla="*/ 177920 h 106"/>
                <a:gd name="T16" fmla="*/ 179580 w 107"/>
                <a:gd name="T17" fmla="*/ 107157 h 106"/>
                <a:gd name="T18" fmla="*/ 108959 w 107"/>
                <a:gd name="T19" fmla="*/ 36393 h 1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7"/>
                <a:gd name="T31" fmla="*/ 0 h 106"/>
                <a:gd name="T32" fmla="*/ 107 w 107"/>
                <a:gd name="T33" fmla="*/ 106 h 1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7" h="106">
                  <a:moveTo>
                    <a:pt x="54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3"/>
                    <a:pt x="24" y="0"/>
                    <a:pt x="54" y="0"/>
                  </a:cubicBezTo>
                  <a:cubicBezTo>
                    <a:pt x="83" y="0"/>
                    <a:pt x="107" y="23"/>
                    <a:pt x="107" y="53"/>
                  </a:cubicBezTo>
                  <a:cubicBezTo>
                    <a:pt x="107" y="82"/>
                    <a:pt x="83" y="106"/>
                    <a:pt x="54" y="106"/>
                  </a:cubicBezTo>
                  <a:close/>
                  <a:moveTo>
                    <a:pt x="54" y="18"/>
                  </a:moveTo>
                  <a:cubicBezTo>
                    <a:pt x="34" y="18"/>
                    <a:pt x="18" y="33"/>
                    <a:pt x="18" y="53"/>
                  </a:cubicBezTo>
                  <a:cubicBezTo>
                    <a:pt x="18" y="73"/>
                    <a:pt x="34" y="88"/>
                    <a:pt x="54" y="88"/>
                  </a:cubicBezTo>
                  <a:cubicBezTo>
                    <a:pt x="73" y="88"/>
                    <a:pt x="89" y="73"/>
                    <a:pt x="89" y="53"/>
                  </a:cubicBezTo>
                  <a:cubicBezTo>
                    <a:pt x="89" y="33"/>
                    <a:pt x="73" y="18"/>
                    <a:pt x="54" y="18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4" name="Freeform 196">
              <a:extLst>
                <a:ext uri="{FF2B5EF4-FFF2-40B4-BE49-F238E27FC236}">
                  <a16:creationId xmlns:a16="http://schemas.microsoft.com/office/drawing/2014/main" id="{3631D49D-EAEA-4E1A-BCFC-BB662D084B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9550" y="3627437"/>
              <a:ext cx="115888" cy="642938"/>
            </a:xfrm>
            <a:custGeom>
              <a:avLst/>
              <a:gdLst>
                <a:gd name="T0" fmla="*/ 97590 w 57"/>
                <a:gd name="T1" fmla="*/ 642938 h 319"/>
                <a:gd name="T2" fmla="*/ 79292 w 57"/>
                <a:gd name="T3" fmla="*/ 626814 h 319"/>
                <a:gd name="T4" fmla="*/ 0 w 57"/>
                <a:gd name="T5" fmla="*/ 22170 h 319"/>
                <a:gd name="T6" fmla="*/ 16265 w 57"/>
                <a:gd name="T7" fmla="*/ 2015 h 319"/>
                <a:gd name="T8" fmla="*/ 36596 w 57"/>
                <a:gd name="T9" fmla="*/ 18139 h 319"/>
                <a:gd name="T10" fmla="*/ 115888 w 57"/>
                <a:gd name="T11" fmla="*/ 622783 h 319"/>
                <a:gd name="T12" fmla="*/ 99623 w 57"/>
                <a:gd name="T13" fmla="*/ 642938 h 319"/>
                <a:gd name="T14" fmla="*/ 97590 w 57"/>
                <a:gd name="T15" fmla="*/ 642938 h 3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7"/>
                <a:gd name="T25" fmla="*/ 0 h 319"/>
                <a:gd name="T26" fmla="*/ 57 w 57"/>
                <a:gd name="T27" fmla="*/ 319 h 3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7" h="319">
                  <a:moveTo>
                    <a:pt x="48" y="319"/>
                  </a:moveTo>
                  <a:cubicBezTo>
                    <a:pt x="43" y="319"/>
                    <a:pt x="39" y="315"/>
                    <a:pt x="39" y="3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3" y="2"/>
                    <a:pt x="8" y="1"/>
                  </a:cubicBezTo>
                  <a:cubicBezTo>
                    <a:pt x="13" y="0"/>
                    <a:pt x="18" y="4"/>
                    <a:pt x="18" y="9"/>
                  </a:cubicBezTo>
                  <a:cubicBezTo>
                    <a:pt x="57" y="309"/>
                    <a:pt x="57" y="309"/>
                    <a:pt x="57" y="309"/>
                  </a:cubicBezTo>
                  <a:cubicBezTo>
                    <a:pt x="57" y="313"/>
                    <a:pt x="54" y="318"/>
                    <a:pt x="49" y="319"/>
                  </a:cubicBezTo>
                  <a:cubicBezTo>
                    <a:pt x="48" y="319"/>
                    <a:pt x="48" y="319"/>
                    <a:pt x="48" y="319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5" name="Freeform 197">
              <a:extLst>
                <a:ext uri="{FF2B5EF4-FFF2-40B4-BE49-F238E27FC236}">
                  <a16:creationId xmlns:a16="http://schemas.microsoft.com/office/drawing/2014/main" id="{880081C2-7229-4B78-BCDC-E3F08D93F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2063" y="3627437"/>
              <a:ext cx="114300" cy="642938"/>
            </a:xfrm>
            <a:custGeom>
              <a:avLst/>
              <a:gdLst>
                <a:gd name="T0" fmla="*/ 18047 w 57"/>
                <a:gd name="T1" fmla="*/ 642938 h 319"/>
                <a:gd name="T2" fmla="*/ 16042 w 57"/>
                <a:gd name="T3" fmla="*/ 642938 h 319"/>
                <a:gd name="T4" fmla="*/ 0 w 57"/>
                <a:gd name="T5" fmla="*/ 622783 h 319"/>
                <a:gd name="T6" fmla="*/ 78205 w 57"/>
                <a:gd name="T7" fmla="*/ 18139 h 319"/>
                <a:gd name="T8" fmla="*/ 98258 w 57"/>
                <a:gd name="T9" fmla="*/ 2015 h 319"/>
                <a:gd name="T10" fmla="*/ 114300 w 57"/>
                <a:gd name="T11" fmla="*/ 22170 h 319"/>
                <a:gd name="T12" fmla="*/ 36095 w 57"/>
                <a:gd name="T13" fmla="*/ 626814 h 319"/>
                <a:gd name="T14" fmla="*/ 18047 w 57"/>
                <a:gd name="T15" fmla="*/ 642938 h 3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7"/>
                <a:gd name="T25" fmla="*/ 0 h 319"/>
                <a:gd name="T26" fmla="*/ 57 w 57"/>
                <a:gd name="T27" fmla="*/ 319 h 3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7" h="319">
                  <a:moveTo>
                    <a:pt x="9" y="319"/>
                  </a:moveTo>
                  <a:cubicBezTo>
                    <a:pt x="9" y="319"/>
                    <a:pt x="9" y="319"/>
                    <a:pt x="8" y="319"/>
                  </a:cubicBezTo>
                  <a:cubicBezTo>
                    <a:pt x="3" y="318"/>
                    <a:pt x="0" y="313"/>
                    <a:pt x="0" y="30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4"/>
                    <a:pt x="44" y="0"/>
                    <a:pt x="49" y="1"/>
                  </a:cubicBezTo>
                  <a:cubicBezTo>
                    <a:pt x="54" y="2"/>
                    <a:pt x="57" y="6"/>
                    <a:pt x="57" y="11"/>
                  </a:cubicBezTo>
                  <a:cubicBezTo>
                    <a:pt x="18" y="311"/>
                    <a:pt x="18" y="311"/>
                    <a:pt x="18" y="311"/>
                  </a:cubicBezTo>
                  <a:cubicBezTo>
                    <a:pt x="18" y="315"/>
                    <a:pt x="14" y="319"/>
                    <a:pt x="9" y="319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6" name="Freeform 198">
              <a:extLst>
                <a:ext uri="{FF2B5EF4-FFF2-40B4-BE49-F238E27FC236}">
                  <a16:creationId xmlns:a16="http://schemas.microsoft.com/office/drawing/2014/main" id="{2739F0D5-D161-45D6-AF52-6E1B05384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738" y="3698875"/>
              <a:ext cx="211138" cy="130175"/>
            </a:xfrm>
            <a:custGeom>
              <a:avLst/>
              <a:gdLst>
                <a:gd name="T0" fmla="*/ 191030 w 105"/>
                <a:gd name="T1" fmla="*/ 130175 h 64"/>
                <a:gd name="T2" fmla="*/ 180975 w 105"/>
                <a:gd name="T3" fmla="*/ 128141 h 64"/>
                <a:gd name="T4" fmla="*/ 12065 w 105"/>
                <a:gd name="T5" fmla="*/ 36612 h 64"/>
                <a:gd name="T6" fmla="*/ 4022 w 105"/>
                <a:gd name="T7" fmla="*/ 12204 h 64"/>
                <a:gd name="T8" fmla="*/ 28152 w 105"/>
                <a:gd name="T9" fmla="*/ 4068 h 64"/>
                <a:gd name="T10" fmla="*/ 199073 w 105"/>
                <a:gd name="T11" fmla="*/ 95597 h 64"/>
                <a:gd name="T12" fmla="*/ 207116 w 105"/>
                <a:gd name="T13" fmla="*/ 120005 h 64"/>
                <a:gd name="T14" fmla="*/ 191030 w 105"/>
                <a:gd name="T15" fmla="*/ 130175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5"/>
                <a:gd name="T25" fmla="*/ 0 h 64"/>
                <a:gd name="T26" fmla="*/ 105 w 105"/>
                <a:gd name="T27" fmla="*/ 64 h 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5" h="64">
                  <a:moveTo>
                    <a:pt x="95" y="64"/>
                  </a:moveTo>
                  <a:cubicBezTo>
                    <a:pt x="93" y="64"/>
                    <a:pt x="92" y="64"/>
                    <a:pt x="90" y="63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" y="16"/>
                    <a:pt x="0" y="10"/>
                    <a:pt x="2" y="6"/>
                  </a:cubicBezTo>
                  <a:cubicBezTo>
                    <a:pt x="4" y="2"/>
                    <a:pt x="10" y="0"/>
                    <a:pt x="14" y="2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3" y="49"/>
                    <a:pt x="105" y="55"/>
                    <a:pt x="103" y="59"/>
                  </a:cubicBezTo>
                  <a:cubicBezTo>
                    <a:pt x="101" y="62"/>
                    <a:pt x="98" y="64"/>
                    <a:pt x="95" y="64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7" name="Freeform 199">
              <a:extLst>
                <a:ext uri="{FF2B5EF4-FFF2-40B4-BE49-F238E27FC236}">
                  <a16:creationId xmlns:a16="http://schemas.microsoft.com/office/drawing/2014/main" id="{5110B93E-E659-4FB6-8435-04CA214D1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6513" y="3892550"/>
              <a:ext cx="261938" cy="155575"/>
            </a:xfrm>
            <a:custGeom>
              <a:avLst/>
              <a:gdLst>
                <a:gd name="T0" fmla="*/ 241789 w 130"/>
                <a:gd name="T1" fmla="*/ 155575 h 77"/>
                <a:gd name="T2" fmla="*/ 231714 w 130"/>
                <a:gd name="T3" fmla="*/ 153555 h 77"/>
                <a:gd name="T4" fmla="*/ 14104 w 130"/>
                <a:gd name="T5" fmla="*/ 36368 h 77"/>
                <a:gd name="T6" fmla="*/ 6045 w 130"/>
                <a:gd name="T7" fmla="*/ 12123 h 77"/>
                <a:gd name="T8" fmla="*/ 30224 w 130"/>
                <a:gd name="T9" fmla="*/ 4041 h 77"/>
                <a:gd name="T10" fmla="*/ 249849 w 130"/>
                <a:gd name="T11" fmla="*/ 121227 h 77"/>
                <a:gd name="T12" fmla="*/ 257908 w 130"/>
                <a:gd name="T13" fmla="*/ 145473 h 77"/>
                <a:gd name="T14" fmla="*/ 241789 w 130"/>
                <a:gd name="T15" fmla="*/ 155575 h 7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0"/>
                <a:gd name="T25" fmla="*/ 0 h 77"/>
                <a:gd name="T26" fmla="*/ 130 w 130"/>
                <a:gd name="T27" fmla="*/ 77 h 7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0" h="77">
                  <a:moveTo>
                    <a:pt x="120" y="77"/>
                  </a:moveTo>
                  <a:cubicBezTo>
                    <a:pt x="118" y="77"/>
                    <a:pt x="117" y="76"/>
                    <a:pt x="115" y="76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2" y="16"/>
                    <a:pt x="0" y="10"/>
                    <a:pt x="3" y="6"/>
                  </a:cubicBezTo>
                  <a:cubicBezTo>
                    <a:pt x="5" y="1"/>
                    <a:pt x="11" y="0"/>
                    <a:pt x="15" y="2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8" y="62"/>
                    <a:pt x="130" y="67"/>
                    <a:pt x="128" y="72"/>
                  </a:cubicBezTo>
                  <a:cubicBezTo>
                    <a:pt x="126" y="75"/>
                    <a:pt x="123" y="77"/>
                    <a:pt x="120" y="77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8" name="Freeform 200">
              <a:extLst>
                <a:ext uri="{FF2B5EF4-FFF2-40B4-BE49-F238E27FC236}">
                  <a16:creationId xmlns:a16="http://schemas.microsoft.com/office/drawing/2014/main" id="{4E85EB53-BE19-4E8D-B7B0-040EC9D12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2388" y="3792537"/>
              <a:ext cx="212725" cy="128588"/>
            </a:xfrm>
            <a:custGeom>
              <a:avLst/>
              <a:gdLst>
                <a:gd name="T0" fmla="*/ 20260 w 105"/>
                <a:gd name="T1" fmla="*/ 128588 h 64"/>
                <a:gd name="T2" fmla="*/ 4052 w 105"/>
                <a:gd name="T3" fmla="*/ 118542 h 64"/>
                <a:gd name="T4" fmla="*/ 12156 w 105"/>
                <a:gd name="T5" fmla="*/ 94432 h 64"/>
                <a:gd name="T6" fmla="*/ 182336 w 105"/>
                <a:gd name="T7" fmla="*/ 4018 h 64"/>
                <a:gd name="T8" fmla="*/ 208673 w 105"/>
                <a:gd name="T9" fmla="*/ 12055 h 64"/>
                <a:gd name="T10" fmla="*/ 200569 w 105"/>
                <a:gd name="T11" fmla="*/ 36165 h 64"/>
                <a:gd name="T12" fmla="*/ 28363 w 105"/>
                <a:gd name="T13" fmla="*/ 126579 h 64"/>
                <a:gd name="T14" fmla="*/ 20260 w 105"/>
                <a:gd name="T15" fmla="*/ 128588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5"/>
                <a:gd name="T25" fmla="*/ 0 h 64"/>
                <a:gd name="T26" fmla="*/ 105 w 105"/>
                <a:gd name="T27" fmla="*/ 64 h 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5" h="64">
                  <a:moveTo>
                    <a:pt x="10" y="64"/>
                  </a:moveTo>
                  <a:cubicBezTo>
                    <a:pt x="7" y="64"/>
                    <a:pt x="4" y="62"/>
                    <a:pt x="2" y="59"/>
                  </a:cubicBezTo>
                  <a:cubicBezTo>
                    <a:pt x="0" y="55"/>
                    <a:pt x="1" y="49"/>
                    <a:pt x="6" y="47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5" y="0"/>
                    <a:pt x="100" y="2"/>
                    <a:pt x="103" y="6"/>
                  </a:cubicBezTo>
                  <a:cubicBezTo>
                    <a:pt x="105" y="10"/>
                    <a:pt x="103" y="16"/>
                    <a:pt x="99" y="18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3" y="64"/>
                    <a:pt x="11" y="64"/>
                    <a:pt x="10" y="64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9" name="Freeform 201">
              <a:extLst>
                <a:ext uri="{FF2B5EF4-FFF2-40B4-BE49-F238E27FC236}">
                  <a16:creationId xmlns:a16="http://schemas.microsoft.com/office/drawing/2014/main" id="{10EF6030-7586-41F9-BEF0-6813ACB8E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0000" y="4014787"/>
              <a:ext cx="298450" cy="173038"/>
            </a:xfrm>
            <a:custGeom>
              <a:avLst/>
              <a:gdLst>
                <a:gd name="T0" fmla="*/ 22182 w 148"/>
                <a:gd name="T1" fmla="*/ 173038 h 86"/>
                <a:gd name="T2" fmla="*/ 6050 w 148"/>
                <a:gd name="T3" fmla="*/ 162978 h 86"/>
                <a:gd name="T4" fmla="*/ 12099 w 148"/>
                <a:gd name="T5" fmla="*/ 138833 h 86"/>
                <a:gd name="T6" fmla="*/ 268202 w 148"/>
                <a:gd name="T7" fmla="*/ 4024 h 86"/>
                <a:gd name="T8" fmla="*/ 294417 w 148"/>
                <a:gd name="T9" fmla="*/ 12072 h 86"/>
                <a:gd name="T10" fmla="*/ 286351 w 148"/>
                <a:gd name="T11" fmla="*/ 36217 h 86"/>
                <a:gd name="T12" fmla="*/ 30248 w 148"/>
                <a:gd name="T13" fmla="*/ 171026 h 86"/>
                <a:gd name="T14" fmla="*/ 22182 w 148"/>
                <a:gd name="T15" fmla="*/ 173038 h 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8"/>
                <a:gd name="T25" fmla="*/ 0 h 86"/>
                <a:gd name="T26" fmla="*/ 148 w 148"/>
                <a:gd name="T27" fmla="*/ 86 h 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8" h="86">
                  <a:moveTo>
                    <a:pt x="11" y="86"/>
                  </a:moveTo>
                  <a:cubicBezTo>
                    <a:pt x="7" y="86"/>
                    <a:pt x="4" y="84"/>
                    <a:pt x="3" y="81"/>
                  </a:cubicBezTo>
                  <a:cubicBezTo>
                    <a:pt x="0" y="77"/>
                    <a:pt x="2" y="71"/>
                    <a:pt x="6" y="69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38" y="0"/>
                    <a:pt x="143" y="1"/>
                    <a:pt x="146" y="6"/>
                  </a:cubicBezTo>
                  <a:cubicBezTo>
                    <a:pt x="148" y="10"/>
                    <a:pt x="146" y="16"/>
                    <a:pt x="142" y="18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3" y="86"/>
                    <a:pt x="12" y="86"/>
                    <a:pt x="11" y="86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110" name="文本框 160">
            <a:extLst>
              <a:ext uri="{FF2B5EF4-FFF2-40B4-BE49-F238E27FC236}">
                <a16:creationId xmlns:a16="http://schemas.microsoft.com/office/drawing/2014/main" id="{2A4A1F64-26EC-4E3C-B494-2AA4E97A492F}"/>
              </a:ext>
            </a:extLst>
          </p:cNvPr>
          <p:cNvSpPr txBox="1"/>
          <p:nvPr/>
        </p:nvSpPr>
        <p:spPr>
          <a:xfrm>
            <a:off x="2402264" y="5148528"/>
            <a:ext cx="114302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defTabSz="914034">
              <a:defRPr/>
            </a:pPr>
            <a:r>
              <a:rPr lang="en-US" altLang="zh-CN" sz="1050" kern="0" dirty="0">
                <a:solidFill>
                  <a:prstClr val="black"/>
                </a:solidFill>
              </a:rPr>
              <a:t>RAN</a:t>
            </a:r>
            <a:endParaRPr lang="zh-CN" altLang="en-US" sz="1050" kern="0" dirty="0">
              <a:solidFill>
                <a:prstClr val="black"/>
              </a:solidFill>
            </a:endParaRPr>
          </a:p>
        </p:txBody>
      </p:sp>
      <p:cxnSp>
        <p:nvCxnSpPr>
          <p:cNvPr id="117" name="直接箭头连接符 173">
            <a:extLst>
              <a:ext uri="{FF2B5EF4-FFF2-40B4-BE49-F238E27FC236}">
                <a16:creationId xmlns:a16="http://schemas.microsoft.com/office/drawing/2014/main" id="{B81047F2-FFDA-49FB-AC52-844BC8514050}"/>
              </a:ext>
            </a:extLst>
          </p:cNvPr>
          <p:cNvCxnSpPr>
            <a:cxnSpLocks/>
          </p:cNvCxnSpPr>
          <p:nvPr/>
        </p:nvCxnSpPr>
        <p:spPr>
          <a:xfrm flipH="1">
            <a:off x="3440870" y="4568045"/>
            <a:ext cx="5442985" cy="16718"/>
          </a:xfrm>
          <a:prstGeom prst="straightConnector1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118" name="直接箭头连接符 174">
            <a:extLst>
              <a:ext uri="{FF2B5EF4-FFF2-40B4-BE49-F238E27FC236}">
                <a16:creationId xmlns:a16="http://schemas.microsoft.com/office/drawing/2014/main" id="{3912D6CE-5C76-4DC3-9FB7-B391C62DABE6}"/>
              </a:ext>
            </a:extLst>
          </p:cNvPr>
          <p:cNvCxnSpPr>
            <a:cxnSpLocks/>
          </p:cNvCxnSpPr>
          <p:nvPr/>
        </p:nvCxnSpPr>
        <p:spPr>
          <a:xfrm flipH="1">
            <a:off x="3375243" y="4895714"/>
            <a:ext cx="5575137" cy="0"/>
          </a:xfrm>
          <a:prstGeom prst="straightConnector1">
            <a:avLst/>
          </a:prstGeom>
          <a:noFill/>
          <a:ln w="19050" cap="flat" cmpd="sng" algn="ctr">
            <a:solidFill>
              <a:srgbClr val="4472C4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19" name="矩形 175">
            <a:extLst>
              <a:ext uri="{FF2B5EF4-FFF2-40B4-BE49-F238E27FC236}">
                <a16:creationId xmlns:a16="http://schemas.microsoft.com/office/drawing/2014/main" id="{678FD975-A3E2-492E-AC10-67D5583EC625}"/>
              </a:ext>
            </a:extLst>
          </p:cNvPr>
          <p:cNvSpPr/>
          <p:nvPr/>
        </p:nvSpPr>
        <p:spPr>
          <a:xfrm>
            <a:off x="8991480" y="4531594"/>
            <a:ext cx="1467364" cy="1829820"/>
          </a:xfrm>
          <a:prstGeom prst="rect">
            <a:avLst/>
          </a:prstGeom>
          <a:solidFill>
            <a:srgbClr val="4472C4">
              <a:lumMod val="20000"/>
              <a:lumOff val="80000"/>
            </a:srgbClr>
          </a:solidFill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034">
              <a:defRPr/>
            </a:pPr>
            <a:endParaRPr lang="zh-CN" altLang="en-US" sz="1100" b="1" kern="0" dirty="0">
              <a:solidFill>
                <a:prstClr val="black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0" name="文本框 176">
            <a:extLst>
              <a:ext uri="{FF2B5EF4-FFF2-40B4-BE49-F238E27FC236}">
                <a16:creationId xmlns:a16="http://schemas.microsoft.com/office/drawing/2014/main" id="{57A31C1E-B507-46A4-BC36-8D5A18746DC7}"/>
              </a:ext>
            </a:extLst>
          </p:cNvPr>
          <p:cNvSpPr txBox="1"/>
          <p:nvPr/>
        </p:nvSpPr>
        <p:spPr>
          <a:xfrm>
            <a:off x="5003859" y="4697935"/>
            <a:ext cx="27550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defTabSz="914034">
              <a:defRPr/>
            </a:pPr>
            <a:r>
              <a:rPr lang="en-US" altLang="zh-CN" sz="8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en-US" altLang="zh-CN" sz="8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Sensing measurement request</a:t>
            </a:r>
            <a:endParaRPr lang="zh-CN" altLang="en-US" sz="8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弧形 177">
            <a:extLst>
              <a:ext uri="{FF2B5EF4-FFF2-40B4-BE49-F238E27FC236}">
                <a16:creationId xmlns:a16="http://schemas.microsoft.com/office/drawing/2014/main" id="{989EBF87-F2ED-4175-BC65-40812B6C3350}"/>
              </a:ext>
            </a:extLst>
          </p:cNvPr>
          <p:cNvSpPr/>
          <p:nvPr/>
        </p:nvSpPr>
        <p:spPr>
          <a:xfrm rot="2661548" flipV="1">
            <a:off x="2211506" y="5190556"/>
            <a:ext cx="394009" cy="513655"/>
          </a:xfrm>
          <a:prstGeom prst="arc">
            <a:avLst>
              <a:gd name="adj1" fmla="val 8843320"/>
              <a:gd name="adj2" fmla="val 3346534"/>
            </a:avLst>
          </a:prstGeom>
          <a:noFill/>
          <a:ln w="3175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miter lim="800000"/>
            <a:tailEnd type="triangle"/>
          </a:ln>
          <a:effectLst/>
        </p:spPr>
        <p:txBody>
          <a:bodyPr rtlCol="0" anchor="ctr"/>
          <a:lstStyle/>
          <a:p>
            <a:pPr algn="ctr" defTabSz="914034">
              <a:defRPr/>
            </a:pPr>
            <a:endParaRPr lang="zh-CN" altLang="en-US" sz="1000" kern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2" name="箭头: 直角上 132">
            <a:extLst>
              <a:ext uri="{FF2B5EF4-FFF2-40B4-BE49-F238E27FC236}">
                <a16:creationId xmlns:a16="http://schemas.microsoft.com/office/drawing/2014/main" id="{D1D0CAFA-1702-44AD-B380-35F440D8FEF2}"/>
              </a:ext>
            </a:extLst>
          </p:cNvPr>
          <p:cNvSpPr/>
          <p:nvPr/>
        </p:nvSpPr>
        <p:spPr>
          <a:xfrm rot="5400000">
            <a:off x="5547972" y="2849517"/>
            <a:ext cx="733957" cy="6121010"/>
          </a:xfrm>
          <a:prstGeom prst="bentUpArrow">
            <a:avLst/>
          </a:prstGeom>
          <a:solidFill>
            <a:srgbClr val="E7E6E6">
              <a:lumMod val="90000"/>
            </a:srgb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034">
              <a:defRPr/>
            </a:pPr>
            <a:endParaRPr lang="zh-CN" altLang="en-US" sz="1799" kern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4" name="文本框 181">
            <a:extLst>
              <a:ext uri="{FF2B5EF4-FFF2-40B4-BE49-F238E27FC236}">
                <a16:creationId xmlns:a16="http://schemas.microsoft.com/office/drawing/2014/main" id="{E2C3489A-A5CE-45D9-ACC4-2B8E73368EBF}"/>
              </a:ext>
            </a:extLst>
          </p:cNvPr>
          <p:cNvSpPr txBox="1"/>
          <p:nvPr/>
        </p:nvSpPr>
        <p:spPr>
          <a:xfrm>
            <a:off x="4613229" y="5991102"/>
            <a:ext cx="266378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0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 defTabSz="914034">
              <a:defRPr/>
            </a:pPr>
            <a:r>
              <a:rPr lang="en-US" altLang="zh-CN" kern="0" dirty="0">
                <a:solidFill>
                  <a:prstClr val="black"/>
                </a:solidFill>
              </a:rPr>
              <a:t>3b. Measurement data report </a:t>
            </a:r>
            <a:endParaRPr lang="zh-CN" altLang="en-US" kern="0" dirty="0">
              <a:solidFill>
                <a:prstClr val="black"/>
              </a:solidFill>
            </a:endParaRPr>
          </a:p>
        </p:txBody>
      </p:sp>
      <p:sp>
        <p:nvSpPr>
          <p:cNvPr id="126" name="矩形 183">
            <a:extLst>
              <a:ext uri="{FF2B5EF4-FFF2-40B4-BE49-F238E27FC236}">
                <a16:creationId xmlns:a16="http://schemas.microsoft.com/office/drawing/2014/main" id="{77D6E81F-EA7E-4F84-AD93-3F460C1C9A7F}"/>
              </a:ext>
            </a:extLst>
          </p:cNvPr>
          <p:cNvSpPr/>
          <p:nvPr/>
        </p:nvSpPr>
        <p:spPr>
          <a:xfrm>
            <a:off x="9182368" y="4786140"/>
            <a:ext cx="1143026" cy="36638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034">
              <a:defRPr/>
            </a:pPr>
            <a:r>
              <a:rPr lang="en-US" altLang="zh-CN" sz="1100" b="1" kern="0" dirty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SF-C</a:t>
            </a:r>
            <a:endParaRPr lang="zh-CN" altLang="en-US" sz="1100" b="1" kern="0" dirty="0">
              <a:solidFill>
                <a:prstClr val="black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7" name="矩形 184">
            <a:extLst>
              <a:ext uri="{FF2B5EF4-FFF2-40B4-BE49-F238E27FC236}">
                <a16:creationId xmlns:a16="http://schemas.microsoft.com/office/drawing/2014/main" id="{63FEA773-BA02-4806-9D5B-F1A9B968A885}"/>
              </a:ext>
            </a:extLst>
          </p:cNvPr>
          <p:cNvSpPr/>
          <p:nvPr/>
        </p:nvSpPr>
        <p:spPr>
          <a:xfrm>
            <a:off x="9175968" y="5910613"/>
            <a:ext cx="1143026" cy="36638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034">
              <a:defRPr/>
            </a:pPr>
            <a:r>
              <a:rPr lang="en-US" altLang="zh-CN" sz="1100" b="1" kern="0" dirty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SF-U</a:t>
            </a:r>
            <a:endParaRPr lang="zh-CN" altLang="en-US" sz="1100" b="1" kern="0" dirty="0">
              <a:solidFill>
                <a:prstClr val="black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131" name="组合 277">
            <a:extLst>
              <a:ext uri="{FF2B5EF4-FFF2-40B4-BE49-F238E27FC236}">
                <a16:creationId xmlns:a16="http://schemas.microsoft.com/office/drawing/2014/main" id="{1D77613C-7382-4774-8B81-E33A2B5F08E3}"/>
              </a:ext>
            </a:extLst>
          </p:cNvPr>
          <p:cNvGrpSpPr>
            <a:grpSpLocks/>
          </p:cNvGrpSpPr>
          <p:nvPr/>
        </p:nvGrpSpPr>
        <p:grpSpPr bwMode="auto">
          <a:xfrm>
            <a:off x="2025529" y="4137201"/>
            <a:ext cx="701533" cy="814343"/>
            <a:chOff x="2409825" y="3332162"/>
            <a:chExt cx="577850" cy="952500"/>
          </a:xfrm>
        </p:grpSpPr>
        <p:sp>
          <p:nvSpPr>
            <p:cNvPr id="132" name="Freeform 156">
              <a:extLst>
                <a:ext uri="{FF2B5EF4-FFF2-40B4-BE49-F238E27FC236}">
                  <a16:creationId xmlns:a16="http://schemas.microsoft.com/office/drawing/2014/main" id="{B3F075F1-DD3B-44B4-8884-5234426079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3414712"/>
              <a:ext cx="119063" cy="120650"/>
            </a:xfrm>
            <a:custGeom>
              <a:avLst/>
              <a:gdLst>
                <a:gd name="T0" fmla="*/ 100901 w 59"/>
                <a:gd name="T1" fmla="*/ 120650 h 60"/>
                <a:gd name="T2" fmla="*/ 82739 w 59"/>
                <a:gd name="T3" fmla="*/ 102553 h 60"/>
                <a:gd name="T4" fmla="*/ 18162 w 59"/>
                <a:gd name="T5" fmla="*/ 36195 h 60"/>
                <a:gd name="T6" fmla="*/ 0 w 59"/>
                <a:gd name="T7" fmla="*/ 18098 h 60"/>
                <a:gd name="T8" fmla="*/ 18162 w 59"/>
                <a:gd name="T9" fmla="*/ 0 h 60"/>
                <a:gd name="T10" fmla="*/ 119063 w 59"/>
                <a:gd name="T11" fmla="*/ 102553 h 60"/>
                <a:gd name="T12" fmla="*/ 100901 w 59"/>
                <a:gd name="T13" fmla="*/ 120650 h 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"/>
                <a:gd name="T22" fmla="*/ 0 h 60"/>
                <a:gd name="T23" fmla="*/ 59 w 59"/>
                <a:gd name="T24" fmla="*/ 60 h 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" h="60">
                  <a:moveTo>
                    <a:pt x="50" y="60"/>
                  </a:moveTo>
                  <a:cubicBezTo>
                    <a:pt x="45" y="60"/>
                    <a:pt x="41" y="56"/>
                    <a:pt x="41" y="51"/>
                  </a:cubicBezTo>
                  <a:cubicBezTo>
                    <a:pt x="41" y="33"/>
                    <a:pt x="27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59" y="23"/>
                    <a:pt x="59" y="51"/>
                  </a:cubicBezTo>
                  <a:cubicBezTo>
                    <a:pt x="59" y="56"/>
                    <a:pt x="55" y="60"/>
                    <a:pt x="50" y="60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3" name="Freeform 157">
              <a:extLst>
                <a:ext uri="{FF2B5EF4-FFF2-40B4-BE49-F238E27FC236}">
                  <a16:creationId xmlns:a16="http://schemas.microsoft.com/office/drawing/2014/main" id="{A3FA07C5-D8B4-4583-A2E5-793A3F683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3332162"/>
              <a:ext cx="203200" cy="203200"/>
            </a:xfrm>
            <a:custGeom>
              <a:avLst/>
              <a:gdLst>
                <a:gd name="T0" fmla="*/ 185093 w 101"/>
                <a:gd name="T1" fmla="*/ 203200 h 101"/>
                <a:gd name="T2" fmla="*/ 166986 w 101"/>
                <a:gd name="T3" fmla="*/ 185093 h 101"/>
                <a:gd name="T4" fmla="*/ 18107 w 101"/>
                <a:gd name="T5" fmla="*/ 36214 h 101"/>
                <a:gd name="T6" fmla="*/ 0 w 101"/>
                <a:gd name="T7" fmla="*/ 18107 h 101"/>
                <a:gd name="T8" fmla="*/ 18107 w 101"/>
                <a:gd name="T9" fmla="*/ 0 h 101"/>
                <a:gd name="T10" fmla="*/ 203200 w 101"/>
                <a:gd name="T11" fmla="*/ 185093 h 101"/>
                <a:gd name="T12" fmla="*/ 185093 w 101"/>
                <a:gd name="T13" fmla="*/ 203200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"/>
                <a:gd name="T22" fmla="*/ 0 h 101"/>
                <a:gd name="T23" fmla="*/ 101 w 101"/>
                <a:gd name="T24" fmla="*/ 101 h 1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" h="101">
                  <a:moveTo>
                    <a:pt x="92" y="101"/>
                  </a:moveTo>
                  <a:cubicBezTo>
                    <a:pt x="87" y="101"/>
                    <a:pt x="83" y="97"/>
                    <a:pt x="83" y="92"/>
                  </a:cubicBezTo>
                  <a:cubicBezTo>
                    <a:pt x="83" y="51"/>
                    <a:pt x="50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59" y="0"/>
                    <a:pt x="101" y="41"/>
                    <a:pt x="101" y="92"/>
                  </a:cubicBezTo>
                  <a:cubicBezTo>
                    <a:pt x="101" y="97"/>
                    <a:pt x="97" y="101"/>
                    <a:pt x="92" y="101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4" name="Freeform 158">
              <a:extLst>
                <a:ext uri="{FF2B5EF4-FFF2-40B4-BE49-F238E27FC236}">
                  <a16:creationId xmlns:a16="http://schemas.microsoft.com/office/drawing/2014/main" id="{443365A4-5E35-4B84-973A-396CAEB9F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2538" y="3414712"/>
              <a:ext cx="119063" cy="120650"/>
            </a:xfrm>
            <a:custGeom>
              <a:avLst/>
              <a:gdLst>
                <a:gd name="T0" fmla="*/ 18162 w 59"/>
                <a:gd name="T1" fmla="*/ 120650 h 60"/>
                <a:gd name="T2" fmla="*/ 0 w 59"/>
                <a:gd name="T3" fmla="*/ 102553 h 60"/>
                <a:gd name="T4" fmla="*/ 100901 w 59"/>
                <a:gd name="T5" fmla="*/ 0 h 60"/>
                <a:gd name="T6" fmla="*/ 119063 w 59"/>
                <a:gd name="T7" fmla="*/ 18098 h 60"/>
                <a:gd name="T8" fmla="*/ 100901 w 59"/>
                <a:gd name="T9" fmla="*/ 36195 h 60"/>
                <a:gd name="T10" fmla="*/ 36324 w 59"/>
                <a:gd name="T11" fmla="*/ 102553 h 60"/>
                <a:gd name="T12" fmla="*/ 18162 w 59"/>
                <a:gd name="T13" fmla="*/ 120650 h 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"/>
                <a:gd name="T22" fmla="*/ 0 h 60"/>
                <a:gd name="T23" fmla="*/ 59 w 59"/>
                <a:gd name="T24" fmla="*/ 60 h 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" h="60">
                  <a:moveTo>
                    <a:pt x="9" y="60"/>
                  </a:moveTo>
                  <a:cubicBezTo>
                    <a:pt x="4" y="60"/>
                    <a:pt x="0" y="56"/>
                    <a:pt x="0" y="51"/>
                  </a:cubicBezTo>
                  <a:cubicBezTo>
                    <a:pt x="0" y="23"/>
                    <a:pt x="22" y="0"/>
                    <a:pt x="50" y="0"/>
                  </a:cubicBezTo>
                  <a:cubicBezTo>
                    <a:pt x="55" y="0"/>
                    <a:pt x="59" y="4"/>
                    <a:pt x="59" y="9"/>
                  </a:cubicBezTo>
                  <a:cubicBezTo>
                    <a:pt x="59" y="14"/>
                    <a:pt x="55" y="18"/>
                    <a:pt x="50" y="18"/>
                  </a:cubicBezTo>
                  <a:cubicBezTo>
                    <a:pt x="32" y="18"/>
                    <a:pt x="18" y="33"/>
                    <a:pt x="18" y="51"/>
                  </a:cubicBezTo>
                  <a:cubicBezTo>
                    <a:pt x="18" y="56"/>
                    <a:pt x="14" y="60"/>
                    <a:pt x="9" y="60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5" name="Freeform 159">
              <a:extLst>
                <a:ext uri="{FF2B5EF4-FFF2-40B4-BE49-F238E27FC236}">
                  <a16:creationId xmlns:a16="http://schemas.microsoft.com/office/drawing/2014/main" id="{C72450A9-8607-4584-8160-CC9027530B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6813" y="3332162"/>
              <a:ext cx="204788" cy="203200"/>
            </a:xfrm>
            <a:custGeom>
              <a:avLst/>
              <a:gdLst>
                <a:gd name="T0" fmla="*/ 18248 w 101"/>
                <a:gd name="T1" fmla="*/ 203200 h 101"/>
                <a:gd name="T2" fmla="*/ 0 w 101"/>
                <a:gd name="T3" fmla="*/ 185093 h 101"/>
                <a:gd name="T4" fmla="*/ 186540 w 101"/>
                <a:gd name="T5" fmla="*/ 0 h 101"/>
                <a:gd name="T6" fmla="*/ 204788 w 101"/>
                <a:gd name="T7" fmla="*/ 18107 h 101"/>
                <a:gd name="T8" fmla="*/ 186540 w 101"/>
                <a:gd name="T9" fmla="*/ 36214 h 101"/>
                <a:gd name="T10" fmla="*/ 36497 w 101"/>
                <a:gd name="T11" fmla="*/ 185093 h 101"/>
                <a:gd name="T12" fmla="*/ 18248 w 101"/>
                <a:gd name="T13" fmla="*/ 203200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"/>
                <a:gd name="T22" fmla="*/ 0 h 101"/>
                <a:gd name="T23" fmla="*/ 101 w 101"/>
                <a:gd name="T24" fmla="*/ 101 h 1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" h="101">
                  <a:moveTo>
                    <a:pt x="9" y="101"/>
                  </a:moveTo>
                  <a:cubicBezTo>
                    <a:pt x="4" y="101"/>
                    <a:pt x="0" y="97"/>
                    <a:pt x="0" y="92"/>
                  </a:cubicBezTo>
                  <a:cubicBezTo>
                    <a:pt x="0" y="41"/>
                    <a:pt x="42" y="0"/>
                    <a:pt x="92" y="0"/>
                  </a:cubicBezTo>
                  <a:cubicBezTo>
                    <a:pt x="97" y="0"/>
                    <a:pt x="101" y="4"/>
                    <a:pt x="101" y="9"/>
                  </a:cubicBezTo>
                  <a:cubicBezTo>
                    <a:pt x="101" y="14"/>
                    <a:pt x="97" y="18"/>
                    <a:pt x="92" y="18"/>
                  </a:cubicBezTo>
                  <a:cubicBezTo>
                    <a:pt x="51" y="18"/>
                    <a:pt x="18" y="51"/>
                    <a:pt x="18" y="92"/>
                  </a:cubicBezTo>
                  <a:cubicBezTo>
                    <a:pt x="18" y="97"/>
                    <a:pt x="14" y="101"/>
                    <a:pt x="9" y="101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6" name="Oval 171">
              <a:extLst>
                <a:ext uri="{FF2B5EF4-FFF2-40B4-BE49-F238E27FC236}">
                  <a16:creationId xmlns:a16="http://schemas.microsoft.com/office/drawing/2014/main" id="{1B3BFC01-4884-4BEB-B4DB-1C7081506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6213" y="4217987"/>
              <a:ext cx="66675" cy="66675"/>
            </a:xfrm>
            <a:prstGeom prst="ellipse">
              <a:avLst/>
            </a:pr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</a:endParaRPr>
            </a:p>
          </p:txBody>
        </p:sp>
        <p:sp>
          <p:nvSpPr>
            <p:cNvPr id="137" name="Oval 172">
              <a:extLst>
                <a:ext uri="{FF2B5EF4-FFF2-40B4-BE49-F238E27FC236}">
                  <a16:creationId xmlns:a16="http://schemas.microsoft.com/office/drawing/2014/main" id="{FDFBBA4B-0A9F-4A65-B7F5-9BE8486E42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4613" y="4217987"/>
              <a:ext cx="66675" cy="66675"/>
            </a:xfrm>
            <a:prstGeom prst="ellipse">
              <a:avLst/>
            </a:pr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</a:endParaRPr>
            </a:p>
          </p:txBody>
        </p:sp>
        <p:sp>
          <p:nvSpPr>
            <p:cNvPr id="138" name="Freeform 193">
              <a:extLst>
                <a:ext uri="{FF2B5EF4-FFF2-40B4-BE49-F238E27FC236}">
                  <a16:creationId xmlns:a16="http://schemas.microsoft.com/office/drawing/2014/main" id="{A0022CBB-4D50-4A66-BB9E-6EEA7139B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675" y="4233862"/>
              <a:ext cx="254000" cy="36513"/>
            </a:xfrm>
            <a:custGeom>
              <a:avLst/>
              <a:gdLst>
                <a:gd name="T0" fmla="*/ 235857 w 126"/>
                <a:gd name="T1" fmla="*/ 36513 h 18"/>
                <a:gd name="T2" fmla="*/ 18143 w 126"/>
                <a:gd name="T3" fmla="*/ 36513 h 18"/>
                <a:gd name="T4" fmla="*/ 0 w 126"/>
                <a:gd name="T5" fmla="*/ 18257 h 18"/>
                <a:gd name="T6" fmla="*/ 18143 w 126"/>
                <a:gd name="T7" fmla="*/ 0 h 18"/>
                <a:gd name="T8" fmla="*/ 235857 w 126"/>
                <a:gd name="T9" fmla="*/ 0 h 18"/>
                <a:gd name="T10" fmla="*/ 254000 w 126"/>
                <a:gd name="T11" fmla="*/ 18257 h 18"/>
                <a:gd name="T12" fmla="*/ 235857 w 126"/>
                <a:gd name="T13" fmla="*/ 36513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18"/>
                <a:gd name="T23" fmla="*/ 126 w 126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18">
                  <a:moveTo>
                    <a:pt x="117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2" y="0"/>
                    <a:pt x="126" y="4"/>
                    <a:pt x="126" y="9"/>
                  </a:cubicBezTo>
                  <a:cubicBezTo>
                    <a:pt x="126" y="14"/>
                    <a:pt x="122" y="18"/>
                    <a:pt x="117" y="18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9" name="Freeform 194">
              <a:extLst>
                <a:ext uri="{FF2B5EF4-FFF2-40B4-BE49-F238E27FC236}">
                  <a16:creationId xmlns:a16="http://schemas.microsoft.com/office/drawing/2014/main" id="{BF6198E4-BA71-4CE1-929C-8CB29E792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825" y="4233862"/>
              <a:ext cx="258763" cy="36513"/>
            </a:xfrm>
            <a:custGeom>
              <a:avLst/>
              <a:gdLst>
                <a:gd name="T0" fmla="*/ 240710 w 129"/>
                <a:gd name="T1" fmla="*/ 36513 h 18"/>
                <a:gd name="T2" fmla="*/ 18053 w 129"/>
                <a:gd name="T3" fmla="*/ 36513 h 18"/>
                <a:gd name="T4" fmla="*/ 0 w 129"/>
                <a:gd name="T5" fmla="*/ 18257 h 18"/>
                <a:gd name="T6" fmla="*/ 18053 w 129"/>
                <a:gd name="T7" fmla="*/ 0 h 18"/>
                <a:gd name="T8" fmla="*/ 240710 w 129"/>
                <a:gd name="T9" fmla="*/ 0 h 18"/>
                <a:gd name="T10" fmla="*/ 258763 w 129"/>
                <a:gd name="T11" fmla="*/ 18257 h 18"/>
                <a:gd name="T12" fmla="*/ 240710 w 129"/>
                <a:gd name="T13" fmla="*/ 36513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9"/>
                <a:gd name="T22" fmla="*/ 0 h 18"/>
                <a:gd name="T23" fmla="*/ 129 w 129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9" h="18">
                  <a:moveTo>
                    <a:pt x="120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5" y="0"/>
                    <a:pt x="129" y="4"/>
                    <a:pt x="129" y="9"/>
                  </a:cubicBezTo>
                  <a:cubicBezTo>
                    <a:pt x="129" y="14"/>
                    <a:pt x="125" y="18"/>
                    <a:pt x="120" y="18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0" name="Freeform 195">
              <a:extLst>
                <a:ext uri="{FF2B5EF4-FFF2-40B4-BE49-F238E27FC236}">
                  <a16:creationId xmlns:a16="http://schemas.microsoft.com/office/drawing/2014/main" id="{A2E05763-0CB1-47F0-9C46-FBE753BE78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3482975"/>
              <a:ext cx="215900" cy="214313"/>
            </a:xfrm>
            <a:custGeom>
              <a:avLst/>
              <a:gdLst>
                <a:gd name="T0" fmla="*/ 108959 w 107"/>
                <a:gd name="T1" fmla="*/ 214313 h 106"/>
                <a:gd name="T2" fmla="*/ 0 w 107"/>
                <a:gd name="T3" fmla="*/ 107157 h 106"/>
                <a:gd name="T4" fmla="*/ 108959 w 107"/>
                <a:gd name="T5" fmla="*/ 0 h 106"/>
                <a:gd name="T6" fmla="*/ 215900 w 107"/>
                <a:gd name="T7" fmla="*/ 107157 h 106"/>
                <a:gd name="T8" fmla="*/ 108959 w 107"/>
                <a:gd name="T9" fmla="*/ 214313 h 106"/>
                <a:gd name="T10" fmla="*/ 108959 w 107"/>
                <a:gd name="T11" fmla="*/ 36393 h 106"/>
                <a:gd name="T12" fmla="*/ 36320 w 107"/>
                <a:gd name="T13" fmla="*/ 107157 h 106"/>
                <a:gd name="T14" fmla="*/ 108959 w 107"/>
                <a:gd name="T15" fmla="*/ 177920 h 106"/>
                <a:gd name="T16" fmla="*/ 179580 w 107"/>
                <a:gd name="T17" fmla="*/ 107157 h 106"/>
                <a:gd name="T18" fmla="*/ 108959 w 107"/>
                <a:gd name="T19" fmla="*/ 36393 h 1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7"/>
                <a:gd name="T31" fmla="*/ 0 h 106"/>
                <a:gd name="T32" fmla="*/ 107 w 107"/>
                <a:gd name="T33" fmla="*/ 106 h 1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7" h="106">
                  <a:moveTo>
                    <a:pt x="54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3"/>
                    <a:pt x="24" y="0"/>
                    <a:pt x="54" y="0"/>
                  </a:cubicBezTo>
                  <a:cubicBezTo>
                    <a:pt x="83" y="0"/>
                    <a:pt x="107" y="23"/>
                    <a:pt x="107" y="53"/>
                  </a:cubicBezTo>
                  <a:cubicBezTo>
                    <a:pt x="107" y="82"/>
                    <a:pt x="83" y="106"/>
                    <a:pt x="54" y="106"/>
                  </a:cubicBezTo>
                  <a:close/>
                  <a:moveTo>
                    <a:pt x="54" y="18"/>
                  </a:moveTo>
                  <a:cubicBezTo>
                    <a:pt x="34" y="18"/>
                    <a:pt x="18" y="33"/>
                    <a:pt x="18" y="53"/>
                  </a:cubicBezTo>
                  <a:cubicBezTo>
                    <a:pt x="18" y="73"/>
                    <a:pt x="34" y="88"/>
                    <a:pt x="54" y="88"/>
                  </a:cubicBezTo>
                  <a:cubicBezTo>
                    <a:pt x="73" y="88"/>
                    <a:pt x="89" y="73"/>
                    <a:pt x="89" y="53"/>
                  </a:cubicBezTo>
                  <a:cubicBezTo>
                    <a:pt x="89" y="33"/>
                    <a:pt x="73" y="18"/>
                    <a:pt x="54" y="18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1" name="Freeform 196">
              <a:extLst>
                <a:ext uri="{FF2B5EF4-FFF2-40B4-BE49-F238E27FC236}">
                  <a16:creationId xmlns:a16="http://schemas.microsoft.com/office/drawing/2014/main" id="{A4818EF9-D2FD-4F67-95D7-5DCA2575A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9550" y="3627437"/>
              <a:ext cx="115888" cy="642938"/>
            </a:xfrm>
            <a:custGeom>
              <a:avLst/>
              <a:gdLst>
                <a:gd name="T0" fmla="*/ 97590 w 57"/>
                <a:gd name="T1" fmla="*/ 642938 h 319"/>
                <a:gd name="T2" fmla="*/ 79292 w 57"/>
                <a:gd name="T3" fmla="*/ 626814 h 319"/>
                <a:gd name="T4" fmla="*/ 0 w 57"/>
                <a:gd name="T5" fmla="*/ 22170 h 319"/>
                <a:gd name="T6" fmla="*/ 16265 w 57"/>
                <a:gd name="T7" fmla="*/ 2015 h 319"/>
                <a:gd name="T8" fmla="*/ 36596 w 57"/>
                <a:gd name="T9" fmla="*/ 18139 h 319"/>
                <a:gd name="T10" fmla="*/ 115888 w 57"/>
                <a:gd name="T11" fmla="*/ 622783 h 319"/>
                <a:gd name="T12" fmla="*/ 99623 w 57"/>
                <a:gd name="T13" fmla="*/ 642938 h 319"/>
                <a:gd name="T14" fmla="*/ 97590 w 57"/>
                <a:gd name="T15" fmla="*/ 642938 h 3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7"/>
                <a:gd name="T25" fmla="*/ 0 h 319"/>
                <a:gd name="T26" fmla="*/ 57 w 57"/>
                <a:gd name="T27" fmla="*/ 319 h 3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7" h="319">
                  <a:moveTo>
                    <a:pt x="48" y="319"/>
                  </a:moveTo>
                  <a:cubicBezTo>
                    <a:pt x="43" y="319"/>
                    <a:pt x="39" y="315"/>
                    <a:pt x="39" y="3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3" y="2"/>
                    <a:pt x="8" y="1"/>
                  </a:cubicBezTo>
                  <a:cubicBezTo>
                    <a:pt x="13" y="0"/>
                    <a:pt x="18" y="4"/>
                    <a:pt x="18" y="9"/>
                  </a:cubicBezTo>
                  <a:cubicBezTo>
                    <a:pt x="57" y="309"/>
                    <a:pt x="57" y="309"/>
                    <a:pt x="57" y="309"/>
                  </a:cubicBezTo>
                  <a:cubicBezTo>
                    <a:pt x="57" y="313"/>
                    <a:pt x="54" y="318"/>
                    <a:pt x="49" y="319"/>
                  </a:cubicBezTo>
                  <a:cubicBezTo>
                    <a:pt x="48" y="319"/>
                    <a:pt x="48" y="319"/>
                    <a:pt x="48" y="319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2" name="Freeform 197">
              <a:extLst>
                <a:ext uri="{FF2B5EF4-FFF2-40B4-BE49-F238E27FC236}">
                  <a16:creationId xmlns:a16="http://schemas.microsoft.com/office/drawing/2014/main" id="{4231FBD8-6F95-4DDD-A4C1-D19C38BB9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2063" y="3627437"/>
              <a:ext cx="114300" cy="642938"/>
            </a:xfrm>
            <a:custGeom>
              <a:avLst/>
              <a:gdLst>
                <a:gd name="T0" fmla="*/ 18047 w 57"/>
                <a:gd name="T1" fmla="*/ 642938 h 319"/>
                <a:gd name="T2" fmla="*/ 16042 w 57"/>
                <a:gd name="T3" fmla="*/ 642938 h 319"/>
                <a:gd name="T4" fmla="*/ 0 w 57"/>
                <a:gd name="T5" fmla="*/ 622783 h 319"/>
                <a:gd name="T6" fmla="*/ 78205 w 57"/>
                <a:gd name="T7" fmla="*/ 18139 h 319"/>
                <a:gd name="T8" fmla="*/ 98258 w 57"/>
                <a:gd name="T9" fmla="*/ 2015 h 319"/>
                <a:gd name="T10" fmla="*/ 114300 w 57"/>
                <a:gd name="T11" fmla="*/ 22170 h 319"/>
                <a:gd name="T12" fmla="*/ 36095 w 57"/>
                <a:gd name="T13" fmla="*/ 626814 h 319"/>
                <a:gd name="T14" fmla="*/ 18047 w 57"/>
                <a:gd name="T15" fmla="*/ 642938 h 3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7"/>
                <a:gd name="T25" fmla="*/ 0 h 319"/>
                <a:gd name="T26" fmla="*/ 57 w 57"/>
                <a:gd name="T27" fmla="*/ 319 h 3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7" h="319">
                  <a:moveTo>
                    <a:pt x="9" y="319"/>
                  </a:moveTo>
                  <a:cubicBezTo>
                    <a:pt x="9" y="319"/>
                    <a:pt x="9" y="319"/>
                    <a:pt x="8" y="319"/>
                  </a:cubicBezTo>
                  <a:cubicBezTo>
                    <a:pt x="3" y="318"/>
                    <a:pt x="0" y="313"/>
                    <a:pt x="0" y="30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4"/>
                    <a:pt x="44" y="0"/>
                    <a:pt x="49" y="1"/>
                  </a:cubicBezTo>
                  <a:cubicBezTo>
                    <a:pt x="54" y="2"/>
                    <a:pt x="57" y="6"/>
                    <a:pt x="57" y="11"/>
                  </a:cubicBezTo>
                  <a:cubicBezTo>
                    <a:pt x="18" y="311"/>
                    <a:pt x="18" y="311"/>
                    <a:pt x="18" y="311"/>
                  </a:cubicBezTo>
                  <a:cubicBezTo>
                    <a:pt x="18" y="315"/>
                    <a:pt x="14" y="319"/>
                    <a:pt x="9" y="319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3" name="Freeform 198">
              <a:extLst>
                <a:ext uri="{FF2B5EF4-FFF2-40B4-BE49-F238E27FC236}">
                  <a16:creationId xmlns:a16="http://schemas.microsoft.com/office/drawing/2014/main" id="{230850EC-625A-4E3D-A5DA-2CF8FF6F3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738" y="3698875"/>
              <a:ext cx="211138" cy="130175"/>
            </a:xfrm>
            <a:custGeom>
              <a:avLst/>
              <a:gdLst>
                <a:gd name="T0" fmla="*/ 191030 w 105"/>
                <a:gd name="T1" fmla="*/ 130175 h 64"/>
                <a:gd name="T2" fmla="*/ 180975 w 105"/>
                <a:gd name="T3" fmla="*/ 128141 h 64"/>
                <a:gd name="T4" fmla="*/ 12065 w 105"/>
                <a:gd name="T5" fmla="*/ 36612 h 64"/>
                <a:gd name="T6" fmla="*/ 4022 w 105"/>
                <a:gd name="T7" fmla="*/ 12204 h 64"/>
                <a:gd name="T8" fmla="*/ 28152 w 105"/>
                <a:gd name="T9" fmla="*/ 4068 h 64"/>
                <a:gd name="T10" fmla="*/ 199073 w 105"/>
                <a:gd name="T11" fmla="*/ 95597 h 64"/>
                <a:gd name="T12" fmla="*/ 207116 w 105"/>
                <a:gd name="T13" fmla="*/ 120005 h 64"/>
                <a:gd name="T14" fmla="*/ 191030 w 105"/>
                <a:gd name="T15" fmla="*/ 130175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5"/>
                <a:gd name="T25" fmla="*/ 0 h 64"/>
                <a:gd name="T26" fmla="*/ 105 w 105"/>
                <a:gd name="T27" fmla="*/ 64 h 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5" h="64">
                  <a:moveTo>
                    <a:pt x="95" y="64"/>
                  </a:moveTo>
                  <a:cubicBezTo>
                    <a:pt x="93" y="64"/>
                    <a:pt x="92" y="64"/>
                    <a:pt x="90" y="63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" y="16"/>
                    <a:pt x="0" y="10"/>
                    <a:pt x="2" y="6"/>
                  </a:cubicBezTo>
                  <a:cubicBezTo>
                    <a:pt x="4" y="2"/>
                    <a:pt x="10" y="0"/>
                    <a:pt x="14" y="2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3" y="49"/>
                    <a:pt x="105" y="55"/>
                    <a:pt x="103" y="59"/>
                  </a:cubicBezTo>
                  <a:cubicBezTo>
                    <a:pt x="101" y="62"/>
                    <a:pt x="98" y="64"/>
                    <a:pt x="95" y="64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4" name="Freeform 199">
              <a:extLst>
                <a:ext uri="{FF2B5EF4-FFF2-40B4-BE49-F238E27FC236}">
                  <a16:creationId xmlns:a16="http://schemas.microsoft.com/office/drawing/2014/main" id="{0F8AA06F-D943-4C03-BF91-A0C814089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6513" y="3892550"/>
              <a:ext cx="261938" cy="155575"/>
            </a:xfrm>
            <a:custGeom>
              <a:avLst/>
              <a:gdLst>
                <a:gd name="T0" fmla="*/ 241789 w 130"/>
                <a:gd name="T1" fmla="*/ 155575 h 77"/>
                <a:gd name="T2" fmla="*/ 231714 w 130"/>
                <a:gd name="T3" fmla="*/ 153555 h 77"/>
                <a:gd name="T4" fmla="*/ 14104 w 130"/>
                <a:gd name="T5" fmla="*/ 36368 h 77"/>
                <a:gd name="T6" fmla="*/ 6045 w 130"/>
                <a:gd name="T7" fmla="*/ 12123 h 77"/>
                <a:gd name="T8" fmla="*/ 30224 w 130"/>
                <a:gd name="T9" fmla="*/ 4041 h 77"/>
                <a:gd name="T10" fmla="*/ 249849 w 130"/>
                <a:gd name="T11" fmla="*/ 121227 h 77"/>
                <a:gd name="T12" fmla="*/ 257908 w 130"/>
                <a:gd name="T13" fmla="*/ 145473 h 77"/>
                <a:gd name="T14" fmla="*/ 241789 w 130"/>
                <a:gd name="T15" fmla="*/ 155575 h 7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0"/>
                <a:gd name="T25" fmla="*/ 0 h 77"/>
                <a:gd name="T26" fmla="*/ 130 w 130"/>
                <a:gd name="T27" fmla="*/ 77 h 7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0" h="77">
                  <a:moveTo>
                    <a:pt x="120" y="77"/>
                  </a:moveTo>
                  <a:cubicBezTo>
                    <a:pt x="118" y="77"/>
                    <a:pt x="117" y="76"/>
                    <a:pt x="115" y="76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2" y="16"/>
                    <a:pt x="0" y="10"/>
                    <a:pt x="3" y="6"/>
                  </a:cubicBezTo>
                  <a:cubicBezTo>
                    <a:pt x="5" y="1"/>
                    <a:pt x="11" y="0"/>
                    <a:pt x="15" y="2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8" y="62"/>
                    <a:pt x="130" y="67"/>
                    <a:pt x="128" y="72"/>
                  </a:cubicBezTo>
                  <a:cubicBezTo>
                    <a:pt x="126" y="75"/>
                    <a:pt x="123" y="77"/>
                    <a:pt x="120" y="77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5" name="Freeform 200">
              <a:extLst>
                <a:ext uri="{FF2B5EF4-FFF2-40B4-BE49-F238E27FC236}">
                  <a16:creationId xmlns:a16="http://schemas.microsoft.com/office/drawing/2014/main" id="{94D72BA6-FD5B-411D-A385-6CDDB949A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2388" y="3792537"/>
              <a:ext cx="212725" cy="128588"/>
            </a:xfrm>
            <a:custGeom>
              <a:avLst/>
              <a:gdLst>
                <a:gd name="T0" fmla="*/ 20260 w 105"/>
                <a:gd name="T1" fmla="*/ 128588 h 64"/>
                <a:gd name="T2" fmla="*/ 4052 w 105"/>
                <a:gd name="T3" fmla="*/ 118542 h 64"/>
                <a:gd name="T4" fmla="*/ 12156 w 105"/>
                <a:gd name="T5" fmla="*/ 94432 h 64"/>
                <a:gd name="T6" fmla="*/ 182336 w 105"/>
                <a:gd name="T7" fmla="*/ 4018 h 64"/>
                <a:gd name="T8" fmla="*/ 208673 w 105"/>
                <a:gd name="T9" fmla="*/ 12055 h 64"/>
                <a:gd name="T10" fmla="*/ 200569 w 105"/>
                <a:gd name="T11" fmla="*/ 36165 h 64"/>
                <a:gd name="T12" fmla="*/ 28363 w 105"/>
                <a:gd name="T13" fmla="*/ 126579 h 64"/>
                <a:gd name="T14" fmla="*/ 20260 w 105"/>
                <a:gd name="T15" fmla="*/ 128588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5"/>
                <a:gd name="T25" fmla="*/ 0 h 64"/>
                <a:gd name="T26" fmla="*/ 105 w 105"/>
                <a:gd name="T27" fmla="*/ 64 h 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5" h="64">
                  <a:moveTo>
                    <a:pt x="10" y="64"/>
                  </a:moveTo>
                  <a:cubicBezTo>
                    <a:pt x="7" y="64"/>
                    <a:pt x="4" y="62"/>
                    <a:pt x="2" y="59"/>
                  </a:cubicBezTo>
                  <a:cubicBezTo>
                    <a:pt x="0" y="55"/>
                    <a:pt x="1" y="49"/>
                    <a:pt x="6" y="47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5" y="0"/>
                    <a:pt x="100" y="2"/>
                    <a:pt x="103" y="6"/>
                  </a:cubicBezTo>
                  <a:cubicBezTo>
                    <a:pt x="105" y="10"/>
                    <a:pt x="103" y="16"/>
                    <a:pt x="99" y="18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3" y="64"/>
                    <a:pt x="11" y="64"/>
                    <a:pt x="10" y="64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6" name="Freeform 201">
              <a:extLst>
                <a:ext uri="{FF2B5EF4-FFF2-40B4-BE49-F238E27FC236}">
                  <a16:creationId xmlns:a16="http://schemas.microsoft.com/office/drawing/2014/main" id="{2CEDDE28-16D9-481F-88CC-EE78989C6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0000" y="4014787"/>
              <a:ext cx="298450" cy="173038"/>
            </a:xfrm>
            <a:custGeom>
              <a:avLst/>
              <a:gdLst>
                <a:gd name="T0" fmla="*/ 22182 w 148"/>
                <a:gd name="T1" fmla="*/ 173038 h 86"/>
                <a:gd name="T2" fmla="*/ 6050 w 148"/>
                <a:gd name="T3" fmla="*/ 162978 h 86"/>
                <a:gd name="T4" fmla="*/ 12099 w 148"/>
                <a:gd name="T5" fmla="*/ 138833 h 86"/>
                <a:gd name="T6" fmla="*/ 268202 w 148"/>
                <a:gd name="T7" fmla="*/ 4024 h 86"/>
                <a:gd name="T8" fmla="*/ 294417 w 148"/>
                <a:gd name="T9" fmla="*/ 12072 h 86"/>
                <a:gd name="T10" fmla="*/ 286351 w 148"/>
                <a:gd name="T11" fmla="*/ 36217 h 86"/>
                <a:gd name="T12" fmla="*/ 30248 w 148"/>
                <a:gd name="T13" fmla="*/ 171026 h 86"/>
                <a:gd name="T14" fmla="*/ 22182 w 148"/>
                <a:gd name="T15" fmla="*/ 173038 h 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8"/>
                <a:gd name="T25" fmla="*/ 0 h 86"/>
                <a:gd name="T26" fmla="*/ 148 w 148"/>
                <a:gd name="T27" fmla="*/ 86 h 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8" h="86">
                  <a:moveTo>
                    <a:pt x="11" y="86"/>
                  </a:moveTo>
                  <a:cubicBezTo>
                    <a:pt x="7" y="86"/>
                    <a:pt x="4" y="84"/>
                    <a:pt x="3" y="81"/>
                  </a:cubicBezTo>
                  <a:cubicBezTo>
                    <a:pt x="0" y="77"/>
                    <a:pt x="2" y="71"/>
                    <a:pt x="6" y="69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38" y="0"/>
                    <a:pt x="143" y="1"/>
                    <a:pt x="146" y="6"/>
                  </a:cubicBezTo>
                  <a:cubicBezTo>
                    <a:pt x="148" y="10"/>
                    <a:pt x="146" y="16"/>
                    <a:pt x="142" y="18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3" y="86"/>
                    <a:pt x="12" y="86"/>
                    <a:pt x="11" y="86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034">
                <a:defRPr/>
              </a:pPr>
              <a:endParaRPr lang="zh-CN" altLang="en-US" sz="1399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147" name="文本框 241">
            <a:extLst>
              <a:ext uri="{FF2B5EF4-FFF2-40B4-BE49-F238E27FC236}">
                <a16:creationId xmlns:a16="http://schemas.microsoft.com/office/drawing/2014/main" id="{74371A1B-BEC2-4B9C-9568-171B4D41C012}"/>
              </a:ext>
            </a:extLst>
          </p:cNvPr>
          <p:cNvSpPr txBox="1"/>
          <p:nvPr/>
        </p:nvSpPr>
        <p:spPr>
          <a:xfrm>
            <a:off x="1700530" y="5014442"/>
            <a:ext cx="114302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defTabSz="914034">
              <a:defRPr/>
            </a:pPr>
            <a:r>
              <a:rPr lang="en-US" altLang="zh-CN" sz="1050" kern="0" dirty="0">
                <a:solidFill>
                  <a:prstClr val="black"/>
                </a:solidFill>
              </a:rPr>
              <a:t>RAN</a:t>
            </a:r>
            <a:endParaRPr lang="zh-CN" altLang="en-US" sz="1050" kern="0" dirty="0">
              <a:solidFill>
                <a:prstClr val="black"/>
              </a:solidFill>
            </a:endParaRPr>
          </a:p>
        </p:txBody>
      </p:sp>
      <p:cxnSp>
        <p:nvCxnSpPr>
          <p:cNvPr id="154" name="直接箭头连接符 174">
            <a:extLst>
              <a:ext uri="{FF2B5EF4-FFF2-40B4-BE49-F238E27FC236}">
                <a16:creationId xmlns:a16="http://schemas.microsoft.com/office/drawing/2014/main" id="{0706B458-6C4C-4F7D-A098-DE87E495B221}"/>
              </a:ext>
            </a:extLst>
          </p:cNvPr>
          <p:cNvCxnSpPr>
            <a:cxnSpLocks/>
          </p:cNvCxnSpPr>
          <p:nvPr/>
        </p:nvCxnSpPr>
        <p:spPr>
          <a:xfrm>
            <a:off x="3357881" y="5036507"/>
            <a:ext cx="5592499" cy="0"/>
          </a:xfrm>
          <a:prstGeom prst="straightConnector1">
            <a:avLst/>
          </a:prstGeom>
          <a:noFill/>
          <a:ln w="19050" cap="flat" cmpd="sng" algn="ctr">
            <a:solidFill>
              <a:srgbClr val="4472C4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55" name="文本框 176">
            <a:extLst>
              <a:ext uri="{FF2B5EF4-FFF2-40B4-BE49-F238E27FC236}">
                <a16:creationId xmlns:a16="http://schemas.microsoft.com/office/drawing/2014/main" id="{B8A33248-01B9-4063-8961-3850C5C294AB}"/>
              </a:ext>
            </a:extLst>
          </p:cNvPr>
          <p:cNvSpPr txBox="1"/>
          <p:nvPr/>
        </p:nvSpPr>
        <p:spPr>
          <a:xfrm>
            <a:off x="5003858" y="5032001"/>
            <a:ext cx="29258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defTabSz="914034">
              <a:defRPr/>
            </a:pPr>
            <a:r>
              <a:rPr lang="en-US" altLang="zh-CN" sz="8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3a. </a:t>
            </a:r>
            <a:r>
              <a:rPr lang="en-US" altLang="zh-CN" sz="8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Measurement data report</a:t>
            </a:r>
            <a:endParaRPr lang="zh-CN" altLang="en-US" sz="8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76">
            <a:extLst>
              <a:ext uri="{FF2B5EF4-FFF2-40B4-BE49-F238E27FC236}">
                <a16:creationId xmlns:a16="http://schemas.microsoft.com/office/drawing/2014/main" id="{C8117A35-DC29-4F5D-AAEF-050234877712}"/>
              </a:ext>
            </a:extLst>
          </p:cNvPr>
          <p:cNvSpPr txBox="1"/>
          <p:nvPr/>
        </p:nvSpPr>
        <p:spPr>
          <a:xfrm>
            <a:off x="4652222" y="4401476"/>
            <a:ext cx="36326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defTabSz="914034">
              <a:defRPr/>
            </a:pPr>
            <a:r>
              <a:rPr lang="en-US" altLang="zh-CN" sz="8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 </a:t>
            </a:r>
            <a:r>
              <a:rPr lang="en-US" altLang="zh-CN" sz="8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Sensing info exchange</a:t>
            </a:r>
            <a:endParaRPr lang="zh-CN" altLang="en-US" sz="8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76">
            <a:extLst>
              <a:ext uri="{FF2B5EF4-FFF2-40B4-BE49-F238E27FC236}">
                <a16:creationId xmlns:a16="http://schemas.microsoft.com/office/drawing/2014/main" id="{4CEF1757-B2B0-488C-8E0F-32E10ECB3089}"/>
              </a:ext>
            </a:extLst>
          </p:cNvPr>
          <p:cNvSpPr txBox="1"/>
          <p:nvPr/>
        </p:nvSpPr>
        <p:spPr>
          <a:xfrm>
            <a:off x="1625007" y="5354849"/>
            <a:ext cx="3882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defTabSz="914034">
              <a:defRPr/>
            </a:pPr>
            <a:r>
              <a:rPr lang="en-US" altLang="zh-CN" sz="8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altLang="zh-CN" sz="8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Sensing measurement</a:t>
            </a:r>
            <a:endParaRPr lang="zh-CN" altLang="en-US" sz="8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E3D37CF-6845-4585-A468-89FAA0747A6D}"/>
              </a:ext>
            </a:extLst>
          </p:cNvPr>
          <p:cNvSpPr txBox="1"/>
          <p:nvPr/>
        </p:nvSpPr>
        <p:spPr>
          <a:xfrm>
            <a:off x="9147197" y="5094099"/>
            <a:ext cx="1155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b="1" dirty="0">
                <a:solidFill>
                  <a:prstClr val="black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Sensing function</a:t>
            </a:r>
            <a:endParaRPr lang="zh-CN" altLang="en-US" b="1" dirty="0">
              <a:solidFill>
                <a:prstClr val="black"/>
              </a:solidFill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A283B5-D739-492C-B17B-650E17AF2366}"/>
              </a:ext>
            </a:extLst>
          </p:cNvPr>
          <p:cNvSpPr txBox="1"/>
          <p:nvPr/>
        </p:nvSpPr>
        <p:spPr>
          <a:xfrm>
            <a:off x="7927181" y="6418357"/>
            <a:ext cx="3219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90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t>* Whether step 1 and 3a between SF and RAN is via AMF, and whether step 3b is via UPF, need coordination with SA2. </a:t>
            </a:r>
            <a:endParaRPr lang="zh-CN" altLang="en-US" sz="90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698F234-63EC-4262-9DBD-C2F3581E5A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5829" y="5720785"/>
            <a:ext cx="426757" cy="256054"/>
          </a:xfrm>
          <a:prstGeom prst="rect">
            <a:avLst/>
          </a:prstGeom>
        </p:spPr>
      </p:pic>
      <p:sp>
        <p:nvSpPr>
          <p:cNvPr id="54" name="圆角矩形 34">
            <a:extLst>
              <a:ext uri="{FF2B5EF4-FFF2-40B4-BE49-F238E27FC236}">
                <a16:creationId xmlns:a16="http://schemas.microsoft.com/office/drawing/2014/main" id="{24B2577C-351B-4923-B1BC-268F6D5A45D7}"/>
              </a:ext>
            </a:extLst>
          </p:cNvPr>
          <p:cNvSpPr/>
          <p:nvPr/>
        </p:nvSpPr>
        <p:spPr>
          <a:xfrm>
            <a:off x="7969491" y="4247605"/>
            <a:ext cx="3282719" cy="2175187"/>
          </a:xfrm>
          <a:prstGeom prst="roundRect">
            <a:avLst>
              <a:gd name="adj" fmla="val 4472"/>
            </a:avLst>
          </a:prstGeom>
          <a:solidFill>
            <a:srgbClr val="DCEDFB">
              <a:alpha val="40000"/>
            </a:srgbClr>
          </a:solidFill>
          <a:ln w="9525">
            <a:solidFill>
              <a:srgbClr val="15151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Calibri" panose="020F0502020204030204" pitchFamily="34" charset="0"/>
            </a:endParaRPr>
          </a:p>
        </p:txBody>
      </p:sp>
      <p:sp>
        <p:nvSpPr>
          <p:cNvPr id="55" name="文本框 125">
            <a:extLst>
              <a:ext uri="{FF2B5EF4-FFF2-40B4-BE49-F238E27FC236}">
                <a16:creationId xmlns:a16="http://schemas.microsoft.com/office/drawing/2014/main" id="{B4C79E87-1967-46CC-A5D2-871D397D514C}"/>
              </a:ext>
            </a:extLst>
          </p:cNvPr>
          <p:cNvSpPr txBox="1"/>
          <p:nvPr/>
        </p:nvSpPr>
        <p:spPr>
          <a:xfrm>
            <a:off x="9169082" y="3944267"/>
            <a:ext cx="611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666666">
                    <a:lumMod val="50000"/>
                  </a:srgbClr>
                </a:solidFill>
                <a:ea typeface="Microsoft YaHei" panose="020B0503020204020204" pitchFamily="34" charset="-122"/>
                <a:cs typeface="Calibri" panose="020F0502020204030204" pitchFamily="34" charset="0"/>
              </a:rPr>
              <a:t>5GC</a:t>
            </a:r>
          </a:p>
        </p:txBody>
      </p:sp>
    </p:spTree>
    <p:extLst>
      <p:ext uri="{BB962C8B-B14F-4D97-AF65-F5344CB8AC3E}">
        <p14:creationId xmlns:p14="http://schemas.microsoft.com/office/powerpoint/2010/main" val="74741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04533" y="185813"/>
            <a:ext cx="10740640" cy="613124"/>
          </a:xfrm>
        </p:spPr>
        <p:txBody>
          <a:bodyPr>
            <a:normAutofit/>
          </a:bodyPr>
          <a:lstStyle/>
          <a:p>
            <a:r>
              <a:rPr lang="en-US" altLang="zh-CN" sz="2799" b="1" dirty="0">
                <a:solidFill>
                  <a:srgbClr val="990000"/>
                </a:solidFill>
                <a:latin typeface="Arial" panose="020B0604020202020204" pitchFamily="34" charset="0"/>
                <a:ea typeface="等线 Light" panose="02010600030101010101" pitchFamily="2" charset="-122"/>
                <a:cs typeface="Arial" panose="020B0604020202020204" pitchFamily="34" charset="0"/>
              </a:rPr>
              <a:t>Proposals </a:t>
            </a:r>
          </a:p>
        </p:txBody>
      </p:sp>
      <p:sp>
        <p:nvSpPr>
          <p:cNvPr id="83" name="Content Placeholder 2"/>
          <p:cNvSpPr>
            <a:spLocks noGrp="1"/>
          </p:cNvSpPr>
          <p:nvPr>
            <p:ph idx="12"/>
          </p:nvPr>
        </p:nvSpPr>
        <p:spPr>
          <a:xfrm>
            <a:off x="304533" y="729781"/>
            <a:ext cx="11790136" cy="5840068"/>
          </a:xfrm>
        </p:spPr>
        <p:txBody>
          <a:bodyPr/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latin typeface="+mn-lt"/>
              </a:rPr>
              <a:t>Proposal 1: </a:t>
            </a:r>
            <a:r>
              <a:rPr lang="en-US" altLang="zh-CN" sz="1600" dirty="0">
                <a:latin typeface="+mn-lt"/>
              </a:rPr>
              <a:t>Support Rel-20 5G-A study and work for ISAC, focusing on UAV use case with </a:t>
            </a:r>
            <a:r>
              <a:rPr lang="en-US" altLang="zh-CN" sz="1600" dirty="0" err="1">
                <a:latin typeface="+mn-lt"/>
              </a:rPr>
              <a:t>gNB</a:t>
            </a:r>
            <a:r>
              <a:rPr lang="en-US" altLang="zh-CN" sz="1600" dirty="0">
                <a:latin typeface="+mn-lt"/>
              </a:rPr>
              <a:t>-based mono-static sensing mode.</a:t>
            </a:r>
          </a:p>
          <a:p>
            <a:pPr marL="179316" lvl="1" algn="just">
              <a:lnSpc>
                <a:spcPct val="120000"/>
              </a:lnSpc>
              <a:buClr>
                <a:srgbClr val="000000"/>
              </a:buClr>
              <a:buFont typeface="Arial" pitchFamily="34" charset="0"/>
              <a:buChar char="•"/>
            </a:pPr>
            <a:r>
              <a:rPr lang="en-US" altLang="zh-CN" sz="1600" b="1" dirty="0">
                <a:latin typeface="+mn-lt"/>
              </a:rPr>
              <a:t>Proposal 2: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dirty="0">
                <a:latin typeface="+mn-lt"/>
              </a:rPr>
              <a:t>The work on ISAC for Rel-20 5G-A is planned for a SI with duration of 9 months, followed by a RAN3-led WI.</a:t>
            </a:r>
          </a:p>
          <a:p>
            <a:pPr marL="179316" lvl="1" algn="just">
              <a:lnSpc>
                <a:spcPct val="120000"/>
              </a:lnSpc>
              <a:buClr>
                <a:srgbClr val="000000"/>
              </a:buClr>
              <a:buFont typeface="Arial" pitchFamily="34" charset="0"/>
              <a:buChar char="•"/>
            </a:pPr>
            <a:r>
              <a:rPr lang="en-US" altLang="zh-CN" sz="1600" b="1" dirty="0">
                <a:latin typeface="+mn-lt"/>
              </a:rPr>
              <a:t>Proposal 3: </a:t>
            </a:r>
            <a:r>
              <a:rPr lang="en-US" altLang="zh-CN" sz="1600" dirty="0">
                <a:latin typeface="+mn-lt"/>
              </a:rPr>
              <a:t>Rel-20 5G-A ISAC study item includes the following objectives:</a:t>
            </a:r>
          </a:p>
          <a:p>
            <a:pPr marL="720000" lvl="1" indent="-285750" defTabSz="91192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Evaluate the performance of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gNB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-based monostatic sensing for UAV use case [RAN1]</a:t>
            </a:r>
          </a:p>
          <a:p>
            <a:pPr marL="1080000" lvl="2" indent="-318246" defTabSz="911921">
              <a:lnSpc>
                <a:spcPct val="120000"/>
              </a:lnSpc>
              <a:spcBef>
                <a:spcPts val="100"/>
              </a:spcBef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Channel model calibration assumptions for UAV in Rel-19 ISAC channel model SI is used as starting point.</a:t>
            </a:r>
          </a:p>
          <a:p>
            <a:pPr marL="1080000" lvl="2" indent="-318246" defTabSz="911921">
              <a:lnSpc>
                <a:spcPct val="120000"/>
              </a:lnSpc>
              <a:spcBef>
                <a:spcPts val="100"/>
              </a:spcBef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At least NR waveform/reference signals is used for evaluation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等线" panose="02010600030101010101" pitchFamily="2" charset="-122"/>
                <a:cs typeface="Arial"/>
              </a:rPr>
              <a:t>.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/>
            </a:endParaRPr>
          </a:p>
          <a:p>
            <a:pPr marL="1080000" lvl="2" indent="-318246" defTabSz="911921">
              <a:lnSpc>
                <a:spcPct val="120000"/>
              </a:lnSpc>
              <a:spcBef>
                <a:spcPts val="100"/>
              </a:spcBef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Additional details for sensing mechanism (Tx/Rx antenna setup within a TRP, adaptation in sensing waveform/signals) are left to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gNB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 internal implementation and are up to company report.</a:t>
            </a:r>
          </a:p>
          <a:p>
            <a:pPr marL="720000" lvl="1" indent="-285750" defTabSz="91192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Study essential procedures and reporting quantities between RAN and CN for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gNB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-based monostatic sensing [RAN3, RAN1]</a:t>
            </a:r>
          </a:p>
          <a:p>
            <a:pPr marL="1080000" lvl="2" indent="-439795" defTabSz="911921">
              <a:lnSpc>
                <a:spcPct val="120000"/>
              </a:lnSpc>
              <a:spcBef>
                <a:spcPts val="100"/>
              </a:spcBef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Study the basic procedures and signaling exchange between RAN and CN  [RAN3]</a:t>
            </a:r>
          </a:p>
          <a:p>
            <a:pPr marL="1080000" lvl="2" indent="-439795" defTabSz="911921">
              <a:lnSpc>
                <a:spcPct val="120000"/>
              </a:lnSpc>
              <a:spcBef>
                <a:spcPts val="100"/>
              </a:spcBef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Arial"/>
              </a:rPr>
              <a:t>Study the sensing reporting quantities to 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  <a:cs typeface="Arial"/>
              </a:rPr>
              <a:t>CN, i.e. one or more points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Arial"/>
              </a:rPr>
              <a:t>with time and 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Arial"/>
              </a:rPr>
              <a:t>coordinate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Arial"/>
              </a:rPr>
              <a:t> info [RAN3, RAN1]</a:t>
            </a:r>
          </a:p>
          <a:p>
            <a:pPr marL="1080000" lvl="2" indent="-439795" defTabSz="911921">
              <a:lnSpc>
                <a:spcPct val="120000"/>
              </a:lnSpc>
              <a:spcBef>
                <a:spcPts val="100"/>
              </a:spcBef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Arial"/>
              </a:rPr>
              <a:t>Note 1: definition in TS 23.032 could be considered as a starting point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/>
            </a:endParaRPr>
          </a:p>
          <a:p>
            <a:pPr marL="1080000" lvl="2" indent="-439795" defTabSz="911921">
              <a:lnSpc>
                <a:spcPct val="120000"/>
              </a:lnSpc>
              <a:spcBef>
                <a:spcPts val="100"/>
              </a:spcBef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Arial"/>
              </a:rPr>
              <a:t>Note 2: coordination with SA2 is expected</a:t>
            </a:r>
          </a:p>
          <a:p>
            <a:pPr marL="1080000" lvl="2" indent="-439795" defTabSz="911921">
              <a:lnSpc>
                <a:spcPct val="120000"/>
              </a:lnSpc>
              <a:spcBef>
                <a:spcPts val="100"/>
              </a:spcBef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Arial"/>
              </a:rPr>
              <a:t>Note 3: 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  <a:cs typeface="Arial"/>
              </a:rPr>
              <a:t>no specification impact on inter-</a:t>
            </a:r>
            <a:r>
              <a:rPr lang="en-US" altLang="zh-CN" sz="1400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  <a:cs typeface="Arial"/>
              </a:rPr>
              <a:t>gNB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  <a:cs typeface="Arial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Arial"/>
              </a:rPr>
              <a:t>coordination is expected</a:t>
            </a:r>
          </a:p>
          <a:p>
            <a:pPr marL="179316" lvl="1" algn="just">
              <a:lnSpc>
                <a:spcPct val="150000"/>
              </a:lnSpc>
              <a:buClr>
                <a:srgbClr val="000000"/>
              </a:buClr>
              <a:buFont typeface="Arial" pitchFamily="34" charset="0"/>
              <a:buChar char="•"/>
            </a:pPr>
            <a:endParaRPr lang="en-US" altLang="zh-CN" sz="1600" u="sng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124119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E5B0867-1D4C-4EC3-B68A-DC4F2FF606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592" y="2635519"/>
            <a:ext cx="4043578" cy="158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475709"/>
      </p:ext>
    </p:extLst>
  </p:cSld>
  <p:clrMapOvr>
    <a:masterClrMapping/>
  </p:clrMapOvr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31332</TotalTime>
  <Words>1254</Words>
  <Application>Microsoft Office PowerPoint</Application>
  <PresentationFormat>Custom</PresentationFormat>
  <Paragraphs>178</Paragraphs>
  <Slides>8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5" baseType="lpstr">
      <vt:lpstr>等线</vt:lpstr>
      <vt:lpstr>等线 Light</vt:lpstr>
      <vt:lpstr>Microsoft YaHei</vt:lpstr>
      <vt:lpstr>Microsoft YaHei</vt:lpstr>
      <vt:lpstr>MS Mincho</vt:lpstr>
      <vt:lpstr>ＭＳ Ｐゴシック</vt:lpstr>
      <vt:lpstr>黑体</vt:lpstr>
      <vt:lpstr>宋体</vt:lpstr>
      <vt:lpstr>.AppleSystemUIFont</vt:lpstr>
      <vt:lpstr>Arial</vt:lpstr>
      <vt:lpstr>Calibri</vt:lpstr>
      <vt:lpstr>Heiti SC Light</vt:lpstr>
      <vt:lpstr>华文宋体</vt:lpstr>
      <vt:lpstr>Times New Roman</vt:lpstr>
      <vt:lpstr>封面页_图片版 </vt:lpstr>
      <vt:lpstr>Office 主题​​</vt:lpstr>
      <vt:lpstr>Visio.Drawing.15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Huawei_20250520</cp:lastModifiedBy>
  <cp:revision>703</cp:revision>
  <dcterms:created xsi:type="dcterms:W3CDTF">2020-08-28T08:44:19Z</dcterms:created>
  <dcterms:modified xsi:type="dcterms:W3CDTF">2025-06-02T13:52:44Z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(3)96fr11m8V2U96pYpMIHA5bpMNI+e/r7/aSVrqmCeM7c6aG55NUJDUqVthK5yrCUnFnFUycqu
XLIYklC4p4b/P5mfbpbraz/+x3RLvBcwjk7KRoqAbUZiY02OauHJwwTC6VnXmF8vGLI6rPpy
vFsOTERs1jqFTyygLRRoWDX7Ez5dx9jCJHJWon9C1HeBKbeWxLO/60sCx4vLlWHi/AXCCNVo
IAkjXAzAkKJA8cVRRt</vt:lpwstr>
  </property>
  <property fmtid="{D5CDD505-2E9C-101B-9397-08002B2CF9AE}" pid="3" name="_2015_ms_pID_7253431">
    <vt:lpwstr>M9n7rYEFkMdKzSYnfyGPkG1u4ya7WS06jcoRwArva3RrcXH9/AB25U
Fl2xj4Nn3fi+Nc3uzmcmGpV6H5TAb3GT0PQYmJ5Us8Nq2x47/Bhww1zuNVgmBV4S4BDfTgrO
Ynngs00cMJWtVhyY+zaMRSFmwl4oq0NoVXKwcbmIoTv5OOnJUFMFBxvpkzdaEIxsgspSYiWB
tMKpmzsc92JP+6xTbEQXzzDHMbQ4PbryDzLu</vt:lpwstr>
  </property>
  <property fmtid="{D5CDD505-2E9C-101B-9397-08002B2CF9AE}" pid="4" name="_2015_ms_pID_7253432">
    <vt:lpwstr>pg==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1748846540</vt:lpwstr>
  </property>
</Properties>
</file>