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29" r:id="rId5"/>
  </p:sldMasterIdLst>
  <p:notesMasterIdLst>
    <p:notesMasterId r:id="rId11"/>
  </p:notesMasterIdLst>
  <p:handoutMasterIdLst>
    <p:handoutMasterId r:id="rId12"/>
  </p:handoutMasterIdLst>
  <p:sldIdLst>
    <p:sldId id="425" r:id="rId6"/>
    <p:sldId id="421" r:id="rId7"/>
    <p:sldId id="423" r:id="rId8"/>
    <p:sldId id="424" r:id="rId9"/>
    <p:sldId id="417" r:id="rId10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98" autoAdjust="0"/>
    <p:restoredTop sz="94696"/>
  </p:normalViewPr>
  <p:slideViewPr>
    <p:cSldViewPr snapToGrid="0">
      <p:cViewPr varScale="1">
        <p:scale>
          <a:sx n="108" d="100"/>
          <a:sy n="108" d="100"/>
        </p:scale>
        <p:origin x="111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2345348"/>
            <a:ext cx="9748158" cy="1026501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988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400"/>
                <a:ea typeface="SamsungOne 700" panose="020B0803030303020204" pitchFamily="34" charset="0"/>
                <a:cs typeface="+mn-cs"/>
              </a:rPr>
              <a:t>3GPP TSG RAN#108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pt-BR" altLang="zh-CN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400"/>
                <a:ea typeface="SamsungOne 700" panose="020B0803030303020204" pitchFamily="34" charset="0"/>
                <a:cs typeface="+mn-cs"/>
              </a:rPr>
              <a:t>Prague, CZ, 9 - 13 June 2025</a:t>
            </a:r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ea typeface="SamsungOne 700" panose="020B0803030303020204" pitchFamily="34" charset="0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92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400"/>
                <a:ea typeface="SamsungOne 700" panose="020B0803030303020204" pitchFamily="34" charset="0"/>
                <a:cs typeface="+mn-cs"/>
              </a:rPr>
              <a:t>RP-251031</a:t>
            </a:r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5338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7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cs typeface="+mn-cs"/>
              </a:rPr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779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349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7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cs typeface="+mn-cs"/>
              </a:rPr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1624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93586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156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088181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20371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80277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59069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54973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2299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33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853706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97375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3305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19680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388754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92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069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18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D0D-EAEC-449D-9161-023DFF90F2E2}" type="slidenum">
              <a:rPr kumimoji="0" lang="en-US" sz="75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89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>
          <p15:clr>
            <a:srgbClr val="F26B43"/>
          </p15:clr>
        </p15:guide>
        <p15:guide id="2" pos="3840">
          <p15:clr>
            <a:srgbClr val="F26B43"/>
          </p15:clr>
        </p15:guide>
        <p15:guide id="3" pos="217">
          <p15:clr>
            <a:srgbClr val="F26B43"/>
          </p15:clr>
        </p15:guide>
        <p15:guide id="4" pos="7464">
          <p15:clr>
            <a:srgbClr val="F26B43"/>
          </p15:clr>
        </p15:guide>
        <p15:guide id="5" orient="horz" pos="216">
          <p15:clr>
            <a:srgbClr val="F26B43"/>
          </p15:clr>
        </p15:guide>
        <p15:guide id="7" pos="6240">
          <p15:clr>
            <a:srgbClr val="F26B43"/>
          </p15:clr>
        </p15:guide>
        <p15:guide id="9" pos="5018">
          <p15:clr>
            <a:srgbClr val="F26B43"/>
          </p15:clr>
        </p15:guide>
        <p15:guide id="10" pos="3798">
          <p15:clr>
            <a:srgbClr val="F26B43"/>
          </p15:clr>
        </p15:guide>
        <p15:guide id="11" pos="2052">
          <p15:clr>
            <a:srgbClr val="F26B43"/>
          </p15:clr>
        </p15:guide>
        <p15:guide id="12" pos="1353">
          <p15:clr>
            <a:srgbClr val="F26B43"/>
          </p15:clr>
        </p15:guide>
        <p15:guide id="13" orient="horz" pos="1314">
          <p15:clr>
            <a:srgbClr val="F26B43"/>
          </p15:clr>
        </p15:guide>
        <p15:guide id="14" orient="horz" pos="1748">
          <p15:clr>
            <a:srgbClr val="F26B43"/>
          </p15:clr>
        </p15:guide>
        <p15:guide id="15" orient="horz" pos="2618">
          <p15:clr>
            <a:srgbClr val="F26B43"/>
          </p15:clr>
        </p15:guide>
        <p15:guide id="17" orient="horz" pos="2964">
          <p15:clr>
            <a:srgbClr val="F26B43"/>
          </p15:clr>
        </p15:guide>
        <p15:guide id="18" orient="horz" pos="3398">
          <p15:clr>
            <a:srgbClr val="F26B43"/>
          </p15:clr>
        </p15:guide>
        <p15:guide id="19" orient="horz" pos="876">
          <p15:clr>
            <a:srgbClr val="F26B43"/>
          </p15:clr>
        </p15:guide>
        <p15:guide id="20" orient="horz" pos="4146">
          <p15:clr>
            <a:srgbClr val="F26B43"/>
          </p15:clr>
        </p15:guide>
        <p15:guide id="21" orient="horz" pos="3922">
          <p15:clr>
            <a:srgbClr val="F26B43"/>
          </p15:clr>
        </p15:guide>
        <p15:guide id="22" orient="horz" pos="3486">
          <p15:clr>
            <a:srgbClr val="F26B43"/>
          </p15:clr>
        </p15:guide>
        <p15:guide id="23" orient="horz" pos="1662">
          <p15:clr>
            <a:srgbClr val="F26B43"/>
          </p15:clr>
        </p15:guide>
        <p15:guide id="24" orient="horz" pos="2094">
          <p15:clr>
            <a:srgbClr val="F26B43"/>
          </p15:clr>
        </p15:guide>
        <p15:guide id="25" orient="horz" pos="2184">
          <p15:clr>
            <a:srgbClr val="F26B43"/>
          </p15:clr>
        </p15:guide>
        <p15:guide id="26" orient="horz" pos="2530">
          <p15:clr>
            <a:srgbClr val="F26B43"/>
          </p15:clr>
        </p15:guide>
        <p15:guide id="27" orient="horz" pos="3052">
          <p15:clr>
            <a:srgbClr val="F26B43"/>
          </p15:clr>
        </p15:guide>
        <p15:guide id="28" orient="horz" pos="1226">
          <p15:clr>
            <a:srgbClr val="F26B43"/>
          </p15:clr>
        </p15:guide>
        <p15:guide id="29" orient="horz" pos="442">
          <p15:clr>
            <a:srgbClr val="F26B43"/>
          </p15:clr>
        </p15:guide>
        <p15:guide id="30" orient="horz" pos="356">
          <p15:clr>
            <a:srgbClr val="F26B43"/>
          </p15:clr>
        </p15:guide>
        <p15:guide id="31" pos="1440">
          <p15:clr>
            <a:srgbClr val="F26B43"/>
          </p15:clr>
        </p15:guide>
        <p15:guide id="32" pos="2663">
          <p15:clr>
            <a:srgbClr val="F26B43"/>
          </p15:clr>
        </p15:guide>
        <p15:guide id="33" pos="3883">
          <p15:clr>
            <a:srgbClr val="F26B43"/>
          </p15:clr>
        </p15:guide>
        <p15:guide id="34" pos="5106">
          <p15:clr>
            <a:srgbClr val="F26B43"/>
          </p15:clr>
        </p15:guide>
        <p15:guide id="35" pos="6328">
          <p15:clr>
            <a:srgbClr val="F26B43"/>
          </p15:clr>
        </p15:guide>
        <p15:guide id="37" pos="742">
          <p15:clr>
            <a:srgbClr val="F26B43"/>
          </p15:clr>
        </p15:guide>
        <p15:guide id="38" pos="830">
          <p15:clr>
            <a:srgbClr val="F26B43"/>
          </p15:clr>
        </p15:guide>
        <p15:guide id="39" pos="2574">
          <p15:clr>
            <a:srgbClr val="F26B43"/>
          </p15:clr>
        </p15:guide>
        <p15:guide id="40" pos="1962">
          <p15:clr>
            <a:srgbClr val="F26B43"/>
          </p15:clr>
        </p15:guide>
        <p15:guide id="41" pos="3186">
          <p15:clr>
            <a:srgbClr val="F26B43"/>
          </p15:clr>
        </p15:guide>
        <p15:guide id="42" pos="3272">
          <p15:clr>
            <a:srgbClr val="F26B43"/>
          </p15:clr>
        </p15:guide>
        <p15:guide id="43" pos="4406">
          <p15:clr>
            <a:srgbClr val="F26B43"/>
          </p15:clr>
        </p15:guide>
        <p15:guide id="44" pos="4494">
          <p15:clr>
            <a:srgbClr val="F26B43"/>
          </p15:clr>
        </p15:guide>
        <p15:guide id="45" pos="5628">
          <p15:clr>
            <a:srgbClr val="F26B43"/>
          </p15:clr>
        </p15:guide>
        <p15:guide id="46" pos="5716">
          <p15:clr>
            <a:srgbClr val="F26B43"/>
          </p15:clr>
        </p15:guide>
        <p15:guide id="47" pos="6854">
          <p15:clr>
            <a:srgbClr val="F26B43"/>
          </p15:clr>
        </p15:guide>
        <p15:guide id="48" pos="6938">
          <p15:clr>
            <a:srgbClr val="F26B43"/>
          </p15:clr>
        </p15:guide>
        <p15:guide id="49" orient="horz" pos="38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10519731" cy="2195512"/>
          </a:xfrm>
        </p:spPr>
        <p:txBody>
          <a:bodyPr/>
          <a:lstStyle/>
          <a:p>
            <a:r>
              <a:rPr lang="en-US" sz="4800" dirty="0">
                <a:latin typeface="SamsungOne 400" panose="020B0503030303020204"/>
              </a:rPr>
              <a:t>Views on scope of Rel-20 Data collection for SON/MDT</a:t>
            </a:r>
            <a:endParaRPr lang="en-GB" sz="4800" dirty="0">
              <a:latin typeface="SamsungOne 400" panose="020B0503030303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40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zh-CN" sz="1500" kern="0" dirty="0">
                <a:solidFill>
                  <a:srgbClr val="FFFFFF"/>
                </a:solidFill>
                <a:latin typeface="SamsungOne 400"/>
                <a:ea typeface="SamsungOne 700" panose="020B0803030303020204" pitchFamily="34" charset="0"/>
              </a:rPr>
              <a:t>15.3.3</a:t>
            </a:r>
          </a:p>
          <a:p>
            <a:pPr lvl="0"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40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40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777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7890" y="1350952"/>
            <a:ext cx="10919235" cy="5040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000" b="1" dirty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>
                <a:solidFill>
                  <a:schemeClr val="tx1"/>
                </a:solidFill>
              </a:rPr>
              <a:t>Upon the discussion in RAN#107, the initial scope for R20 AI/ML for NG-RAN endorsed as WF: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zh-CN" sz="20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ea"/>
              </a:rPr>
              <a:t>The following to be endorsed as WF:</a:t>
            </a:r>
            <a:endParaRPr kumimoji="0" lang="en-US" altLang="en-US" sz="2400" b="0" i="1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0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objectives of SON/MDT in Rel-20 including and to be down-selected on the following (1 or 2 use cases): 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MRO enhancement for R19 LTM (the detail scope should be limited and needs to be further checked based on the progress in R19 LTM). [RAN3, RAN2]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Support of SON/MDT enhancements for UAV or LP-WUS/WUR [RAN3, RAN2]</a:t>
            </a: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0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Note:  Coordination with other working groups when needed.</a:t>
            </a: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0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months for the Rel-20 SON/MDT WI.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714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Discussion for R20 SON/MDT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7890" y="1215543"/>
            <a:ext cx="10919235" cy="53396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000" b="1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tx1"/>
                </a:solidFill>
              </a:rPr>
              <a:t>Continuing SON/MDT in </a:t>
            </a:r>
            <a:r>
              <a:rPr lang="en-US" altLang="ko-KR" sz="1800" dirty="0">
                <a:solidFill>
                  <a:schemeClr val="tx1"/>
                </a:solidFill>
              </a:rPr>
              <a:t>Rel-</a:t>
            </a:r>
            <a:r>
              <a:rPr lang="en-US" altLang="zh-CN" sz="1800" dirty="0">
                <a:solidFill>
                  <a:schemeClr val="tx1"/>
                </a:solidFill>
              </a:rPr>
              <a:t>20: many </a:t>
            </a:r>
            <a:r>
              <a:rPr lang="en-GB" altLang="zh-CN" sz="1800" dirty="0">
                <a:solidFill>
                  <a:schemeClr val="tx1"/>
                </a:solidFill>
              </a:rPr>
              <a:t>companies have shown their support to continue SON/MDT from the discussion in RAN#107 (e.g., RP-250049, RP-250061, RP-250129, RP-250244, RP-250297, RP-250333, RP-250427, RP-250515 </a:t>
            </a:r>
            <a:r>
              <a:rPr lang="en-US" altLang="zh-CN" sz="1800" dirty="0">
                <a:solidFill>
                  <a:schemeClr val="tx1"/>
                </a:solidFill>
              </a:rPr>
              <a:t>RP-250561, </a:t>
            </a:r>
            <a:r>
              <a:rPr lang="en-GB" altLang="zh-CN" sz="1800" dirty="0">
                <a:solidFill>
                  <a:schemeClr val="tx1"/>
                </a:solidFill>
              </a:rPr>
              <a:t>and RP-250570).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800" dirty="0">
                <a:solidFill>
                  <a:schemeClr val="tx1"/>
                </a:solidFill>
              </a:rPr>
              <a:t>Three use cases are included in the WF RP-250812: MRO enhancement for R19 LTM, SON/MDT enhancements for UAV or LP-WUS/WUR</a:t>
            </a:r>
            <a:r>
              <a:rPr lang="en-US" altLang="ko-KR" sz="1800" dirty="0">
                <a:solidFill>
                  <a:schemeClr val="tx1"/>
                </a:solidFill>
              </a:rPr>
              <a:t>.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Among the three use cases, MRO for LTM gets all the interested companies support</a:t>
            </a:r>
            <a:r>
              <a:rPr lang="en-US" altLang="zh-CN" sz="1600" dirty="0">
                <a:solidFill>
                  <a:schemeClr val="tx1"/>
                </a:solidFill>
              </a:rPr>
              <a:t>. In addition, LTM is an important Rel-19 feature to achieve the seamless handover. Therefore, MRO for LTM should be included in the scope of Rel-20 SON/MDT .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To assure the good progress, additional use cases e.g. UAV and LP-WUS/WUR are not preferred. 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We think 1 TU is realistic for Rel-20 SON/MDT. 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6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</a:rPr>
              <a:t>Rel-19 LTM includes inter-CU LTM, conditional LTM and L1 measurement. 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>
                <a:solidFill>
                  <a:schemeClr val="tx1"/>
                </a:solidFill>
              </a:rPr>
              <a:t>Proposal 1: Focus on MRO enhancement for R19 LTM e.g. inter-CU LTM, conditional LTM.</a:t>
            </a:r>
            <a:endParaRPr lang="en-US" altLang="ko-KR" sz="1800" b="1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>
                <a:solidFill>
                  <a:schemeClr val="tx1"/>
                </a:solidFill>
              </a:rPr>
              <a:t>Proposal 2: To allocate 1 TU for Rel-20 SON/MDT.</a:t>
            </a:r>
            <a:endParaRPr lang="en-US" altLang="ko-KR" sz="1800" b="1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endParaRPr lang="en-US" altLang="ko-KR" sz="1800" b="1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endParaRPr lang="en-US" altLang="ko-K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558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Proposal for R20 scope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7890" y="1305017"/>
            <a:ext cx="10919235" cy="508593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000" b="1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  <a:defRPr/>
            </a:pPr>
            <a:endParaRPr lang="en-US" altLang="ko-KR" sz="2000" b="1" dirty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>
                <a:solidFill>
                  <a:schemeClr val="tx1"/>
                </a:solidFill>
              </a:rPr>
              <a:t>Proposal for the scope of R20 WI</a:t>
            </a: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000" b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objectives of SON/MDT in Rel-20 including: 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MRO enhancement for R19 LTM e.g. inter-CU LTM, conditional LTM. [RAN3, RAN2]</a:t>
            </a:r>
          </a:p>
          <a:p>
            <a:pPr marL="609566" marR="0" lvl="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tabLst/>
              <a:defRPr/>
            </a:pPr>
            <a:endParaRPr kumimoji="0" lang="en-US" altLang="en-US" sz="2000" b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000" b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Note:  Coordination with other working groups when needed.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en-US" sz="2000" b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000" b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months for the Rel-20 SON/MDT WI. </a:t>
            </a: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2000" b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allocate 1 TU for </a:t>
            </a:r>
            <a:r>
              <a:rPr kumimoji="0" lang="en-US" altLang="en-US" sz="1800" b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Rel-20 SON/MDT WI.</a:t>
            </a: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63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662603" y="2710859"/>
            <a:ext cx="6866795" cy="1436282"/>
          </a:xfrm>
        </p:spPr>
        <p:txBody>
          <a:bodyPr/>
          <a:lstStyle/>
          <a:p>
            <a:pPr algn="ctr"/>
            <a:r>
              <a:rPr lang="en-US" altLang="ko-KR" dirty="0"/>
              <a:t>Thanks!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47690310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purl.org/dc/terms/"/>
    <ds:schemaRef ds:uri="http://purl.org/dc/dcmitype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23883</TotalTime>
  <Words>435</Words>
  <Application>Microsoft Office PowerPoint</Application>
  <PresentationFormat>宽屏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Samsung Sharp Sans Bold</vt:lpstr>
      <vt:lpstr>SamsungOne 400</vt:lpstr>
      <vt:lpstr>SamsungOne 700</vt:lpstr>
      <vt:lpstr>Arial</vt:lpstr>
      <vt:lpstr>Calibri</vt:lpstr>
      <vt:lpstr>Samsung Master</vt:lpstr>
      <vt:lpstr>1_Samsung Master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Lixiang Xu/NW Research &amp; Standard Lab /SRC-Beijing/Principal Engineer/Samsung Electronics</cp:lastModifiedBy>
  <cp:revision>778</cp:revision>
  <cp:lastPrinted>2017-12-18T22:10:10Z</cp:lastPrinted>
  <dcterms:created xsi:type="dcterms:W3CDTF">2017-12-10T01:01:38Z</dcterms:created>
  <dcterms:modified xsi:type="dcterms:W3CDTF">2025-05-30T05:34:22Z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