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4"/>
  </p:sldMasterIdLst>
  <p:notesMasterIdLst>
    <p:notesMasterId r:id="rId9"/>
  </p:notesMasterIdLst>
  <p:sldIdLst>
    <p:sldId id="804" r:id="rId5"/>
    <p:sldId id="810" r:id="rId6"/>
    <p:sldId id="808" r:id="rId7"/>
    <p:sldId id="809" r:id="rId8"/>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804"/>
            <p14:sldId id="810"/>
            <p14:sldId id="808"/>
            <p14:sldId id="809"/>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6699"/>
    <a:srgbClr val="E46C0A"/>
    <a:srgbClr val="FFFFFF"/>
    <a:srgbClr val="0067A6"/>
    <a:srgbClr val="A50034"/>
    <a:srgbClr val="6B6B6B"/>
    <a:srgbClr val="000046"/>
    <a:srgbClr val="336699"/>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5" autoAdjust="0"/>
    <p:restoredTop sz="96332" autoAdjust="0"/>
  </p:normalViewPr>
  <p:slideViewPr>
    <p:cSldViewPr>
      <p:cViewPr varScale="1">
        <p:scale>
          <a:sx n="98" d="100"/>
          <a:sy n="98" d="100"/>
        </p:scale>
        <p:origin x="2304" y="91"/>
      </p:cViewPr>
      <p:guideLst>
        <p:guide orient="horz" pos="5400"/>
        <p:guide pos="4800"/>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613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2025-06-02</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B496A-EA9B-EA85-B3B9-BB96774425C6}"/>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D25F4DC2-EEA8-8EA3-9DD1-974B88166F76}"/>
              </a:ext>
            </a:extLst>
          </p:cNvPr>
          <p:cNvSpPr>
            <a:spLocks noGrp="1" noRot="1" noChangeAspect="1"/>
          </p:cNvSpPr>
          <p:nvPr>
            <p:ph type="sldImg"/>
          </p:nvPr>
        </p:nvSpPr>
        <p:spPr>
          <a:xfrm>
            <a:off x="381000" y="685800"/>
            <a:ext cx="6096000" cy="3429000"/>
          </a:xfrm>
        </p:spPr>
      </p:sp>
      <p:sp>
        <p:nvSpPr>
          <p:cNvPr id="3" name="슬라이드 노트 개체 틀 2">
            <a:extLst>
              <a:ext uri="{FF2B5EF4-FFF2-40B4-BE49-F238E27FC236}">
                <a16:creationId xmlns:a16="http://schemas.microsoft.com/office/drawing/2014/main" id="{5781FC2B-F0C8-BFA6-3A87-9E97C1DE2A5E}"/>
              </a:ext>
            </a:extLst>
          </p:cNvPr>
          <p:cNvSpPr>
            <a:spLocks noGrp="1"/>
          </p:cNvSpPr>
          <p:nvPr>
            <p:ph type="body" idx="1"/>
          </p:nvPr>
        </p:nvSpPr>
        <p:spPr/>
        <p:txBody>
          <a:bodyPr/>
          <a:lstStyle/>
          <a:p>
            <a:endParaRPr lang="ko-KR" altLang="en-US" dirty="0"/>
          </a:p>
        </p:txBody>
      </p:sp>
      <p:sp>
        <p:nvSpPr>
          <p:cNvPr id="4" name="슬라이드 번호 개체 틀 3">
            <a:extLst>
              <a:ext uri="{FF2B5EF4-FFF2-40B4-BE49-F238E27FC236}">
                <a16:creationId xmlns:a16="http://schemas.microsoft.com/office/drawing/2014/main" id="{1D6DB93F-0803-219A-ECF6-8C7EC1AC5291}"/>
              </a:ext>
            </a:extLst>
          </p:cNvPr>
          <p:cNvSpPr>
            <a:spLocks noGrp="1"/>
          </p:cNvSpPr>
          <p:nvPr>
            <p:ph type="sldNum" sz="quarter" idx="10"/>
          </p:nvPr>
        </p:nvSpPr>
        <p:spPr/>
        <p:txBody>
          <a:bodyPr/>
          <a:lstStyle/>
          <a:p>
            <a:pPr>
              <a:defRPr/>
            </a:pPr>
            <a:fld id="{0D7977B6-C3DC-471B-9E18-7C83DD0CC473}" type="slidenum">
              <a:rPr lang="ko-KR" altLang="en-US" smtClean="0"/>
              <a:pPr>
                <a:defRPr/>
              </a:pPr>
              <a:t>2</a:t>
            </a:fld>
            <a:endParaRPr lang="ko-KR" altLang="en-US"/>
          </a:p>
        </p:txBody>
      </p:sp>
    </p:spTree>
    <p:extLst>
      <p:ext uri="{BB962C8B-B14F-4D97-AF65-F5344CB8AC3E}">
        <p14:creationId xmlns:p14="http://schemas.microsoft.com/office/powerpoint/2010/main" val="487123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B496A-EA9B-EA85-B3B9-BB96774425C6}"/>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D25F4DC2-EEA8-8EA3-9DD1-974B88166F76}"/>
              </a:ext>
            </a:extLst>
          </p:cNvPr>
          <p:cNvSpPr>
            <a:spLocks noGrp="1" noRot="1" noChangeAspect="1"/>
          </p:cNvSpPr>
          <p:nvPr>
            <p:ph type="sldImg"/>
          </p:nvPr>
        </p:nvSpPr>
        <p:spPr>
          <a:xfrm>
            <a:off x="381000" y="685800"/>
            <a:ext cx="6096000" cy="3429000"/>
          </a:xfrm>
        </p:spPr>
      </p:sp>
      <p:sp>
        <p:nvSpPr>
          <p:cNvPr id="3" name="슬라이드 노트 개체 틀 2">
            <a:extLst>
              <a:ext uri="{FF2B5EF4-FFF2-40B4-BE49-F238E27FC236}">
                <a16:creationId xmlns:a16="http://schemas.microsoft.com/office/drawing/2014/main" id="{5781FC2B-F0C8-BFA6-3A87-9E97C1DE2A5E}"/>
              </a:ext>
            </a:extLst>
          </p:cNvPr>
          <p:cNvSpPr>
            <a:spLocks noGrp="1"/>
          </p:cNvSpPr>
          <p:nvPr>
            <p:ph type="body" idx="1"/>
          </p:nvPr>
        </p:nvSpPr>
        <p:spPr/>
        <p:txBody>
          <a:bodyPr/>
          <a:lstStyle/>
          <a:p>
            <a:endParaRPr lang="ko-KR" altLang="en-US" dirty="0"/>
          </a:p>
        </p:txBody>
      </p:sp>
      <p:sp>
        <p:nvSpPr>
          <p:cNvPr id="4" name="슬라이드 번호 개체 틀 3">
            <a:extLst>
              <a:ext uri="{FF2B5EF4-FFF2-40B4-BE49-F238E27FC236}">
                <a16:creationId xmlns:a16="http://schemas.microsoft.com/office/drawing/2014/main" id="{1D6DB93F-0803-219A-ECF6-8C7EC1AC5291}"/>
              </a:ext>
            </a:extLst>
          </p:cNvPr>
          <p:cNvSpPr>
            <a:spLocks noGrp="1"/>
          </p:cNvSpPr>
          <p:nvPr>
            <p:ph type="sldNum" sz="quarter" idx="10"/>
          </p:nvPr>
        </p:nvSpPr>
        <p:spPr/>
        <p:txBody>
          <a:bodyPr/>
          <a:lstStyle/>
          <a:p>
            <a:pPr>
              <a:defRPr/>
            </a:pPr>
            <a:fld id="{0D7977B6-C3DC-471B-9E18-7C83DD0CC473}" type="slidenum">
              <a:rPr lang="ko-KR" altLang="en-US" smtClean="0"/>
              <a:pPr>
                <a:defRPr/>
              </a:pPr>
              <a:t>3</a:t>
            </a:fld>
            <a:endParaRPr lang="ko-KR" altLang="en-US"/>
          </a:p>
        </p:txBody>
      </p:sp>
    </p:spTree>
    <p:extLst>
      <p:ext uri="{BB962C8B-B14F-4D97-AF65-F5344CB8AC3E}">
        <p14:creationId xmlns:p14="http://schemas.microsoft.com/office/powerpoint/2010/main" val="2725892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B496A-EA9B-EA85-B3B9-BB96774425C6}"/>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D25F4DC2-EEA8-8EA3-9DD1-974B88166F76}"/>
              </a:ext>
            </a:extLst>
          </p:cNvPr>
          <p:cNvSpPr>
            <a:spLocks noGrp="1" noRot="1" noChangeAspect="1"/>
          </p:cNvSpPr>
          <p:nvPr>
            <p:ph type="sldImg"/>
          </p:nvPr>
        </p:nvSpPr>
        <p:spPr>
          <a:xfrm>
            <a:off x="381000" y="685800"/>
            <a:ext cx="6096000" cy="3429000"/>
          </a:xfrm>
        </p:spPr>
      </p:sp>
      <p:sp>
        <p:nvSpPr>
          <p:cNvPr id="3" name="슬라이드 노트 개체 틀 2">
            <a:extLst>
              <a:ext uri="{FF2B5EF4-FFF2-40B4-BE49-F238E27FC236}">
                <a16:creationId xmlns:a16="http://schemas.microsoft.com/office/drawing/2014/main" id="{5781FC2B-F0C8-BFA6-3A87-9E97C1DE2A5E}"/>
              </a:ext>
            </a:extLst>
          </p:cNvPr>
          <p:cNvSpPr>
            <a:spLocks noGrp="1"/>
          </p:cNvSpPr>
          <p:nvPr>
            <p:ph type="body" idx="1"/>
          </p:nvPr>
        </p:nvSpPr>
        <p:spPr/>
        <p:txBody>
          <a:bodyPr/>
          <a:lstStyle/>
          <a:p>
            <a:endParaRPr lang="ko-KR" altLang="en-US" dirty="0"/>
          </a:p>
        </p:txBody>
      </p:sp>
      <p:sp>
        <p:nvSpPr>
          <p:cNvPr id="4" name="슬라이드 번호 개체 틀 3">
            <a:extLst>
              <a:ext uri="{FF2B5EF4-FFF2-40B4-BE49-F238E27FC236}">
                <a16:creationId xmlns:a16="http://schemas.microsoft.com/office/drawing/2014/main" id="{1D6DB93F-0803-219A-ECF6-8C7EC1AC5291}"/>
              </a:ext>
            </a:extLst>
          </p:cNvPr>
          <p:cNvSpPr>
            <a:spLocks noGrp="1"/>
          </p:cNvSpPr>
          <p:nvPr>
            <p:ph type="sldNum" sz="quarter" idx="10"/>
          </p:nvPr>
        </p:nvSpPr>
        <p:spPr/>
        <p:txBody>
          <a:bodyPr/>
          <a:lstStyle/>
          <a:p>
            <a:pPr>
              <a:defRPr/>
            </a:pPr>
            <a:fld id="{0D7977B6-C3DC-471B-9E18-7C83DD0CC473}" type="slidenum">
              <a:rPr lang="ko-KR" altLang="en-US" smtClean="0"/>
              <a:pPr>
                <a:defRPr/>
              </a:pPr>
              <a:t>4</a:t>
            </a:fld>
            <a:endParaRPr lang="ko-KR" altLang="en-US"/>
          </a:p>
        </p:txBody>
      </p:sp>
    </p:spTree>
    <p:extLst>
      <p:ext uri="{BB962C8B-B14F-4D97-AF65-F5344CB8AC3E}">
        <p14:creationId xmlns:p14="http://schemas.microsoft.com/office/powerpoint/2010/main" val="3502965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41"/>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D7F0659A-2583-4FF1-8CBB-46F2ADCF362D}" type="datetime1">
              <a:rPr lang="ko-KR" altLang="en-US" smtClean="0"/>
              <a:t>2025-06-02</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dirty="0"/>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5"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5"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58FF92F-1487-421C-B150-70ED342270D6}" type="datetime1">
              <a:rPr lang="ko-KR" altLang="en-US" smtClean="0"/>
              <a:t>2025-06-02</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dirty="0"/>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4"/>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02" indent="0">
              <a:buNone/>
              <a:defRPr sz="2300">
                <a:solidFill>
                  <a:schemeClr val="tx1">
                    <a:tint val="75000"/>
                  </a:schemeClr>
                </a:solidFill>
              </a:defRPr>
            </a:lvl2pPr>
            <a:lvl3pPr marL="1142403" indent="0">
              <a:buNone/>
              <a:defRPr sz="2000">
                <a:solidFill>
                  <a:schemeClr val="tx1">
                    <a:tint val="75000"/>
                  </a:schemeClr>
                </a:solidFill>
              </a:defRPr>
            </a:lvl3pPr>
            <a:lvl4pPr marL="1713604" indent="0">
              <a:buNone/>
              <a:defRPr sz="1800">
                <a:solidFill>
                  <a:schemeClr val="tx1">
                    <a:tint val="75000"/>
                  </a:schemeClr>
                </a:solidFill>
              </a:defRPr>
            </a:lvl4pPr>
            <a:lvl5pPr marL="2284807" indent="0">
              <a:buNone/>
              <a:defRPr sz="1800">
                <a:solidFill>
                  <a:schemeClr val="tx1">
                    <a:tint val="75000"/>
                  </a:schemeClr>
                </a:solidFill>
              </a:defRPr>
            </a:lvl5pPr>
            <a:lvl6pPr marL="2856010" indent="0">
              <a:buNone/>
              <a:defRPr sz="1800">
                <a:solidFill>
                  <a:schemeClr val="tx1">
                    <a:tint val="75000"/>
                  </a:schemeClr>
                </a:solidFill>
              </a:defRPr>
            </a:lvl6pPr>
            <a:lvl7pPr marL="3427211" indent="0">
              <a:buNone/>
              <a:defRPr sz="1800">
                <a:solidFill>
                  <a:schemeClr val="tx1">
                    <a:tint val="75000"/>
                  </a:schemeClr>
                </a:solidFill>
              </a:defRPr>
            </a:lvl7pPr>
            <a:lvl8pPr marL="3998413" indent="0">
              <a:buNone/>
              <a:defRPr sz="1800">
                <a:solidFill>
                  <a:schemeClr val="tx1">
                    <a:tint val="75000"/>
                  </a:schemeClr>
                </a:solidFill>
              </a:defRPr>
            </a:lvl8pPr>
            <a:lvl9pPr marL="4569615"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30DC3A9D-89AD-4FAE-9317-3CD35B628964}" type="datetime1">
              <a:rPr lang="ko-KR" altLang="en-US" smtClean="0"/>
              <a:t>2025-06-02</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5"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5"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5" y="7945438"/>
            <a:ext cx="3555507" cy="457200"/>
          </a:xfrm>
          <a:prstGeom prst="rect">
            <a:avLst/>
          </a:prstGeom>
        </p:spPr>
        <p:txBody>
          <a:bodyPr vert="horz" wrap="square" lIns="114248" tIns="57124" rIns="114248" bIns="57124" numCol="1" anchor="ctr" anchorCtr="0" compatLnSpc="1">
            <a:prstTxWarp prst="textNoShape">
              <a:avLst/>
            </a:prstTxWarp>
          </a:bodyPr>
          <a:lstStyle>
            <a:lvl1pP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4CBF88FA-DA0F-439A-BDB3-1F06D02E1850}" type="datetime1">
              <a:rPr lang="ko-KR" altLang="en-US" smtClean="0"/>
              <a:t>2025-06-02</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dirty="0"/>
          </a:p>
        </p:txBody>
      </p:sp>
      <p:sp>
        <p:nvSpPr>
          <p:cNvPr id="6" name="슬라이드 번호 개체 틀 5"/>
          <p:cNvSpPr>
            <a:spLocks noGrp="1"/>
          </p:cNvSpPr>
          <p:nvPr>
            <p:ph type="sldNum" sz="quarter" idx="4"/>
          </p:nvPr>
        </p:nvSpPr>
        <p:spPr>
          <a:xfrm>
            <a:off x="10922602" y="7945438"/>
            <a:ext cx="3555507"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1138163"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67"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35"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01"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270"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34" indent="-423834" algn="l" defTabSz="1138163"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03" rtl="0" eaLnBrk="1" latinLnBrk="1" hangingPunct="1">
        <a:defRPr sz="2300" kern="1200">
          <a:solidFill>
            <a:schemeClr val="tx1"/>
          </a:solidFill>
          <a:latin typeface="+mn-lt"/>
          <a:ea typeface="+mn-ea"/>
          <a:cs typeface="+mn-cs"/>
        </a:defRPr>
      </a:lvl1pPr>
      <a:lvl2pPr marL="571202" algn="l" defTabSz="1142403" rtl="0" eaLnBrk="1" latinLnBrk="1" hangingPunct="1">
        <a:defRPr sz="2300" kern="1200">
          <a:solidFill>
            <a:schemeClr val="tx1"/>
          </a:solidFill>
          <a:latin typeface="+mn-lt"/>
          <a:ea typeface="+mn-ea"/>
          <a:cs typeface="+mn-cs"/>
        </a:defRPr>
      </a:lvl2pPr>
      <a:lvl3pPr marL="1142403" algn="l" defTabSz="1142403" rtl="0" eaLnBrk="1" latinLnBrk="1" hangingPunct="1">
        <a:defRPr sz="2300" kern="1200">
          <a:solidFill>
            <a:schemeClr val="tx1"/>
          </a:solidFill>
          <a:latin typeface="+mn-lt"/>
          <a:ea typeface="+mn-ea"/>
          <a:cs typeface="+mn-cs"/>
        </a:defRPr>
      </a:lvl3pPr>
      <a:lvl4pPr marL="1713604" algn="l" defTabSz="1142403" rtl="0" eaLnBrk="1" latinLnBrk="1" hangingPunct="1">
        <a:defRPr sz="2300" kern="1200">
          <a:solidFill>
            <a:schemeClr val="tx1"/>
          </a:solidFill>
          <a:latin typeface="+mn-lt"/>
          <a:ea typeface="+mn-ea"/>
          <a:cs typeface="+mn-cs"/>
        </a:defRPr>
      </a:lvl4pPr>
      <a:lvl5pPr marL="2284807" algn="l" defTabSz="1142403" rtl="0" eaLnBrk="1" latinLnBrk="1" hangingPunct="1">
        <a:defRPr sz="2300" kern="1200">
          <a:solidFill>
            <a:schemeClr val="tx1"/>
          </a:solidFill>
          <a:latin typeface="+mn-lt"/>
          <a:ea typeface="+mn-ea"/>
          <a:cs typeface="+mn-cs"/>
        </a:defRPr>
      </a:lvl5pPr>
      <a:lvl6pPr marL="2856010" algn="l" defTabSz="1142403" rtl="0" eaLnBrk="1" latinLnBrk="1" hangingPunct="1">
        <a:defRPr sz="2300" kern="1200">
          <a:solidFill>
            <a:schemeClr val="tx1"/>
          </a:solidFill>
          <a:latin typeface="+mn-lt"/>
          <a:ea typeface="+mn-ea"/>
          <a:cs typeface="+mn-cs"/>
        </a:defRPr>
      </a:lvl6pPr>
      <a:lvl7pPr marL="3427211" algn="l" defTabSz="1142403" rtl="0" eaLnBrk="1" latinLnBrk="1" hangingPunct="1">
        <a:defRPr sz="2300" kern="1200">
          <a:solidFill>
            <a:schemeClr val="tx1"/>
          </a:solidFill>
          <a:latin typeface="+mn-lt"/>
          <a:ea typeface="+mn-ea"/>
          <a:cs typeface="+mn-cs"/>
        </a:defRPr>
      </a:lvl7pPr>
      <a:lvl8pPr marL="3998413" algn="l" defTabSz="1142403" rtl="0" eaLnBrk="1" latinLnBrk="1" hangingPunct="1">
        <a:defRPr sz="2300" kern="1200">
          <a:solidFill>
            <a:schemeClr val="tx1"/>
          </a:solidFill>
          <a:latin typeface="+mn-lt"/>
          <a:ea typeface="+mn-ea"/>
          <a:cs typeface="+mn-cs"/>
        </a:defRPr>
      </a:lvl8pPr>
      <a:lvl9pPr marL="4569615" algn="l" defTabSz="1142403"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2166410" y="2702074"/>
            <a:ext cx="11291167" cy="2374557"/>
          </a:xfrm>
        </p:spPr>
        <p:txBody>
          <a:bodyPr/>
          <a:lstStyle/>
          <a:p>
            <a:r>
              <a:rPr lang="en-US" altLang="ko-KR" sz="4000" b="1" dirty="0">
                <a:solidFill>
                  <a:schemeClr val="tx1"/>
                </a:solidFill>
              </a:rPr>
              <a:t>LGE</a:t>
            </a:r>
            <a:r>
              <a:rPr lang="ko-KR" altLang="en-US" sz="4000" b="1" dirty="0">
                <a:solidFill>
                  <a:schemeClr val="tx1"/>
                </a:solidFill>
              </a:rPr>
              <a:t> </a:t>
            </a:r>
            <a:r>
              <a:rPr lang="en-US" altLang="ko-KR" sz="4000" b="1" dirty="0">
                <a:solidFill>
                  <a:schemeClr val="tx1"/>
                </a:solidFill>
              </a:rPr>
              <a:t>views on Rel-20 coverage enhancements</a:t>
            </a:r>
            <a:endParaRPr lang="ko-KR" altLang="en-US" sz="4000" dirty="0">
              <a:solidFill>
                <a:schemeClr val="tx1"/>
              </a:solidFill>
            </a:endParaRPr>
          </a:p>
        </p:txBody>
      </p:sp>
      <p:sp>
        <p:nvSpPr>
          <p:cNvPr id="3" name="직사각형 2"/>
          <p:cNvSpPr/>
          <p:nvPr/>
        </p:nvSpPr>
        <p:spPr>
          <a:xfrm>
            <a:off x="193053" y="181797"/>
            <a:ext cx="7618941"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RAN#108</a:t>
            </a:r>
          </a:p>
          <a:p>
            <a:r>
              <a:rPr lang="en-US" altLang="ko-KR" b="1" i="1" dirty="0">
                <a:solidFill>
                  <a:srgbClr val="6B6B6B"/>
                </a:solidFill>
                <a:latin typeface="Arial" panose="020B0604020202020204" pitchFamily="34" charset="0"/>
                <a:cs typeface="Arial" panose="020B0604020202020204" pitchFamily="34" charset="0"/>
              </a:rPr>
              <a:t>Prague, Czech Republic, June 9 - 13, 2025</a:t>
            </a:r>
          </a:p>
          <a:p>
            <a:r>
              <a:rPr lang="en-US" altLang="ko-KR" b="1" i="1">
                <a:solidFill>
                  <a:srgbClr val="6B6B6B"/>
                </a:solidFill>
                <a:latin typeface="Arial" panose="020B0604020202020204" pitchFamily="34" charset="0"/>
                <a:cs typeface="Arial" panose="020B0604020202020204" pitchFamily="34" charset="0"/>
              </a:rPr>
              <a:t>Agenda: 15.1.4</a:t>
            </a:r>
            <a:endParaRPr lang="en-US" altLang="ko-KR" b="1" i="1" dirty="0">
              <a:solidFill>
                <a:srgbClr val="6B6B6B"/>
              </a:solidFill>
              <a:latin typeface="Arial" panose="020B0604020202020204" pitchFamily="34" charset="0"/>
              <a:cs typeface="Arial" panose="020B0604020202020204" pitchFamily="34" charset="0"/>
            </a:endParaRPr>
          </a:p>
        </p:txBody>
      </p:sp>
      <p:sp>
        <p:nvSpPr>
          <p:cNvPr id="4" name="직사각형 3"/>
          <p:cNvSpPr/>
          <p:nvPr/>
        </p:nvSpPr>
        <p:spPr>
          <a:xfrm>
            <a:off x="11171901" y="236609"/>
            <a:ext cx="3875046" cy="461665"/>
          </a:xfrm>
          <a:prstGeom prst="rect">
            <a:avLst/>
          </a:prstGeom>
        </p:spPr>
        <p:txBody>
          <a:bodyPr wrap="square">
            <a:spAutoFit/>
          </a:bodyPr>
          <a:lstStyle/>
          <a:p>
            <a:pPr algn="r"/>
            <a:r>
              <a:rPr lang="en-US" altLang="ko-KR" sz="2400" b="1" i="0" dirty="0">
                <a:solidFill>
                  <a:srgbClr val="808080"/>
                </a:solidFill>
                <a:effectLst/>
                <a:latin typeface="Arial" panose="020B0604020202020204" pitchFamily="34" charset="0"/>
              </a:rPr>
              <a:t>RP-250980</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1386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8A3A7-5F3B-9846-3AE2-38FBC6671576}"/>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EEBF5455-8A9E-51DB-13EB-3B6F5845C338}"/>
              </a:ext>
            </a:extLst>
          </p:cNvPr>
          <p:cNvSpPr>
            <a:spLocks noGrp="1"/>
          </p:cNvSpPr>
          <p:nvPr>
            <p:ph type="title"/>
          </p:nvPr>
        </p:nvSpPr>
        <p:spPr/>
        <p:txBody>
          <a:bodyPr/>
          <a:lstStyle/>
          <a:p>
            <a:r>
              <a:rPr lang="en-US" altLang="ko-KR" dirty="0"/>
              <a:t>Background</a:t>
            </a:r>
            <a:endParaRPr lang="ko-KR" altLang="en-US" dirty="0"/>
          </a:p>
        </p:txBody>
      </p:sp>
      <p:sp>
        <p:nvSpPr>
          <p:cNvPr id="3" name="내용 개체 틀 2">
            <a:extLst>
              <a:ext uri="{FF2B5EF4-FFF2-40B4-BE49-F238E27FC236}">
                <a16:creationId xmlns:a16="http://schemas.microsoft.com/office/drawing/2014/main" id="{EED12014-B7C2-E24A-DEBE-375BEEC7DD59}"/>
              </a:ext>
            </a:extLst>
          </p:cNvPr>
          <p:cNvSpPr>
            <a:spLocks noGrp="1"/>
          </p:cNvSpPr>
          <p:nvPr>
            <p:ph idx="1"/>
          </p:nvPr>
        </p:nvSpPr>
        <p:spPr>
          <a:xfrm>
            <a:off x="419200" y="1333922"/>
            <a:ext cx="14185576" cy="6611516"/>
          </a:xfrm>
        </p:spPr>
        <p:txBody>
          <a:bodyPr>
            <a:normAutofit/>
          </a:bodyPr>
          <a:lstStyle/>
          <a:p>
            <a:pPr lvl="8">
              <a:spcBef>
                <a:spcPts val="1000"/>
              </a:spcBef>
            </a:pPr>
            <a:endParaRPr lang="en-US" altLang="ko-KR" sz="800" dirty="0">
              <a:solidFill>
                <a:schemeClr val="tx1"/>
              </a:solidFill>
            </a:endParaRPr>
          </a:p>
          <a:p>
            <a:pPr>
              <a:spcBef>
                <a:spcPts val="1000"/>
              </a:spcBef>
            </a:pPr>
            <a:r>
              <a:rPr lang="en-US" altLang="ko-KR" sz="2400" dirty="0">
                <a:solidFill>
                  <a:schemeClr val="tx1"/>
                </a:solidFill>
              </a:rPr>
              <a:t>In RAN#107 meeting, the Release 20 package in RP-250812 was endorsed.</a:t>
            </a:r>
          </a:p>
          <a:p>
            <a:pPr>
              <a:spcBef>
                <a:spcPts val="1000"/>
              </a:spcBef>
            </a:pPr>
            <a:r>
              <a:rPr lang="en-US" altLang="ko-KR" sz="2400" dirty="0">
                <a:solidFill>
                  <a:schemeClr val="tx1"/>
                </a:solidFill>
              </a:rPr>
              <a:t>Coverage enhancement was listed as one of potential RAN1-led items with expected TU of 0.5 per meeting.</a:t>
            </a:r>
          </a:p>
          <a:p>
            <a:pPr lvl="8">
              <a:spcBef>
                <a:spcPts val="1000"/>
              </a:spcBef>
            </a:pPr>
            <a:endParaRPr lang="en-US" altLang="ko-KR" sz="800" dirty="0">
              <a:solidFill>
                <a:schemeClr val="tx1"/>
              </a:solidFill>
            </a:endParaRPr>
          </a:p>
          <a:p>
            <a:pPr>
              <a:spcBef>
                <a:spcPts val="1000"/>
              </a:spcBef>
            </a:pPr>
            <a:r>
              <a:rPr lang="en-US" altLang="ko-KR" sz="2400" dirty="0">
                <a:solidFill>
                  <a:schemeClr val="tx1"/>
                </a:solidFill>
              </a:rPr>
              <a:t>The followings were considered in RAN#107 meeting as potential objectives of Rel-20 CE WI.</a:t>
            </a:r>
          </a:p>
          <a:p>
            <a:pPr lvl="1">
              <a:spcBef>
                <a:spcPts val="1000"/>
              </a:spcBef>
            </a:pPr>
            <a:r>
              <a:rPr lang="en-US" altLang="ko-KR" i="1" dirty="0">
                <a:solidFill>
                  <a:schemeClr val="tx1"/>
                </a:solidFill>
              </a:rPr>
              <a:t>Multiple PRACH TX over different beam including beam selection for Msg3</a:t>
            </a:r>
          </a:p>
          <a:p>
            <a:pPr lvl="1">
              <a:spcBef>
                <a:spcPts val="1000"/>
              </a:spcBef>
            </a:pPr>
            <a:r>
              <a:rPr lang="en-US" altLang="ko-KR" i="1" dirty="0">
                <a:solidFill>
                  <a:schemeClr val="tx1"/>
                </a:solidFill>
              </a:rPr>
              <a:t>PUSCH repetition scheduled by DCI 0_0 with C-RNTI</a:t>
            </a:r>
          </a:p>
          <a:p>
            <a:pPr lvl="1">
              <a:spcBef>
                <a:spcPts val="1000"/>
              </a:spcBef>
            </a:pPr>
            <a:r>
              <a:rPr lang="en-US" altLang="ko-KR" i="1" dirty="0">
                <a:solidFill>
                  <a:schemeClr val="tx1"/>
                </a:solidFill>
              </a:rPr>
              <a:t>Specify enhancements to improve PUSCH coverage for high uplink data rate by extending pi/2-BPSK to more MCS entries in MCS tables</a:t>
            </a:r>
            <a:endParaRPr lang="en-US" altLang="ko-KR" sz="2400" i="1" u="sng" dirty="0">
              <a:solidFill>
                <a:schemeClr val="tx1"/>
              </a:solidFill>
            </a:endParaRPr>
          </a:p>
        </p:txBody>
      </p:sp>
      <p:sp>
        <p:nvSpPr>
          <p:cNvPr id="5" name="슬라이드 번호 개체 틀 4">
            <a:extLst>
              <a:ext uri="{FF2B5EF4-FFF2-40B4-BE49-F238E27FC236}">
                <a16:creationId xmlns:a16="http://schemas.microsoft.com/office/drawing/2014/main" id="{D36AA455-EE8E-7770-B19A-FFFE98BEF55B}"/>
              </a:ext>
            </a:extLst>
          </p:cNvPr>
          <p:cNvSpPr>
            <a:spLocks noGrp="1"/>
          </p:cNvSpPr>
          <p:nvPr>
            <p:ph type="sldNum" sz="quarter" idx="12"/>
          </p:nvPr>
        </p:nvSpPr>
        <p:spPr>
          <a:xfrm>
            <a:off x="10922602" y="7945438"/>
            <a:ext cx="3555507" cy="457200"/>
          </a:xfrm>
        </p:spPr>
        <p:txBody>
          <a:bodyPr/>
          <a:lstStyle/>
          <a:p>
            <a:pPr>
              <a:defRPr/>
            </a:pPr>
            <a:fld id="{45A508B9-9A56-4258-898F-68993A65175B}" type="slidenum">
              <a:rPr lang="ko-KR" altLang="en-US" smtClean="0"/>
              <a:pPr>
                <a:defRPr/>
              </a:pPr>
              <a:t>2</a:t>
            </a:fld>
            <a:endParaRPr lang="ko-KR" altLang="en-US" dirty="0"/>
          </a:p>
        </p:txBody>
      </p:sp>
    </p:spTree>
    <p:extLst>
      <p:ext uri="{BB962C8B-B14F-4D97-AF65-F5344CB8AC3E}">
        <p14:creationId xmlns:p14="http://schemas.microsoft.com/office/powerpoint/2010/main" val="3454314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8A3A7-5F3B-9846-3AE2-38FBC6671576}"/>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EEBF5455-8A9E-51DB-13EB-3B6F5845C338}"/>
              </a:ext>
            </a:extLst>
          </p:cNvPr>
          <p:cNvSpPr>
            <a:spLocks noGrp="1"/>
          </p:cNvSpPr>
          <p:nvPr>
            <p:ph type="title"/>
          </p:nvPr>
        </p:nvSpPr>
        <p:spPr/>
        <p:txBody>
          <a:bodyPr/>
          <a:lstStyle/>
          <a:p>
            <a:r>
              <a:rPr lang="en-US" altLang="ko-KR" dirty="0"/>
              <a:t>Views on Rel-20 coverage enhancements</a:t>
            </a:r>
            <a:endParaRPr lang="ko-KR" altLang="en-US" dirty="0"/>
          </a:p>
        </p:txBody>
      </p:sp>
      <p:sp>
        <p:nvSpPr>
          <p:cNvPr id="3" name="내용 개체 틀 2">
            <a:extLst>
              <a:ext uri="{FF2B5EF4-FFF2-40B4-BE49-F238E27FC236}">
                <a16:creationId xmlns:a16="http://schemas.microsoft.com/office/drawing/2014/main" id="{EED12014-B7C2-E24A-DEBE-375BEEC7DD59}"/>
              </a:ext>
            </a:extLst>
          </p:cNvPr>
          <p:cNvSpPr>
            <a:spLocks noGrp="1"/>
          </p:cNvSpPr>
          <p:nvPr>
            <p:ph idx="1"/>
          </p:nvPr>
        </p:nvSpPr>
        <p:spPr>
          <a:xfrm>
            <a:off x="419200" y="1333922"/>
            <a:ext cx="14185576" cy="6611516"/>
          </a:xfrm>
        </p:spPr>
        <p:txBody>
          <a:bodyPr>
            <a:normAutofit/>
          </a:bodyPr>
          <a:lstStyle/>
          <a:p>
            <a:pPr lvl="8">
              <a:spcBef>
                <a:spcPts val="1000"/>
              </a:spcBef>
            </a:pPr>
            <a:endParaRPr lang="en-US" altLang="ko-KR" sz="800" dirty="0">
              <a:solidFill>
                <a:schemeClr val="tx1"/>
              </a:solidFill>
            </a:endParaRPr>
          </a:p>
          <a:p>
            <a:pPr>
              <a:spcBef>
                <a:spcPts val="1000"/>
              </a:spcBef>
            </a:pPr>
            <a:r>
              <a:rPr lang="en-US" altLang="ko-KR" sz="2400" dirty="0">
                <a:solidFill>
                  <a:schemeClr val="tx1"/>
                </a:solidFill>
              </a:rPr>
              <a:t>In general, the following objectives can be acceptable for Rel-20 CE WI as long as those are reasonable with the given TU.</a:t>
            </a:r>
          </a:p>
          <a:p>
            <a:pPr marL="1028662" lvl="1" indent="-457200">
              <a:spcBef>
                <a:spcPts val="1000"/>
              </a:spcBef>
              <a:buFont typeface="+mj-lt"/>
              <a:buAutoNum type="arabicPeriod"/>
            </a:pPr>
            <a:r>
              <a:rPr lang="en-US" altLang="ko-KR" i="1" dirty="0">
                <a:solidFill>
                  <a:schemeClr val="tx1"/>
                </a:solidFill>
              </a:rPr>
              <a:t>Specify following PRACH coverage enhancements (RAN1, RAN2)</a:t>
            </a:r>
          </a:p>
          <a:p>
            <a:pPr marL="1528690" lvl="2" indent="-457200">
              <a:spcBef>
                <a:spcPts val="1000"/>
              </a:spcBef>
            </a:pPr>
            <a:r>
              <a:rPr lang="en-US" altLang="ko-KR" sz="1700" i="1" dirty="0">
                <a:solidFill>
                  <a:schemeClr val="tx1"/>
                </a:solidFill>
              </a:rPr>
              <a:t>Multiple PRACH transmissions with different Tx beams for 4-step RACH procedure.</a:t>
            </a:r>
          </a:p>
          <a:p>
            <a:pPr marL="1528690" lvl="2" indent="-457200">
              <a:spcBef>
                <a:spcPts val="1000"/>
              </a:spcBef>
            </a:pPr>
            <a:r>
              <a:rPr lang="en-US" altLang="ko-KR" sz="1700" i="1" dirty="0">
                <a:solidFill>
                  <a:schemeClr val="tx1"/>
                </a:solidFill>
              </a:rPr>
              <a:t>UL beam indication based on multiple PRACH transmissions with different Tx beam for Msg3. </a:t>
            </a:r>
          </a:p>
          <a:p>
            <a:pPr marL="1528690" lvl="2" indent="-457200">
              <a:spcBef>
                <a:spcPts val="1000"/>
              </a:spcBef>
            </a:pPr>
            <a:r>
              <a:rPr lang="en-US" altLang="ko-KR" sz="1700" i="1" dirty="0">
                <a:solidFill>
                  <a:schemeClr val="tx1"/>
                </a:solidFill>
              </a:rPr>
              <a:t>Note 1: The enhancements of PRACH are targeting for FR2, and can also apply to FR1 when applicable.</a:t>
            </a:r>
          </a:p>
          <a:p>
            <a:pPr marL="1528690" lvl="2" indent="-457200">
              <a:spcBef>
                <a:spcPts val="1000"/>
              </a:spcBef>
            </a:pPr>
            <a:r>
              <a:rPr lang="en-US" altLang="ko-KR" sz="1700" i="1" dirty="0">
                <a:solidFill>
                  <a:schemeClr val="tx1"/>
                </a:solidFill>
              </a:rPr>
              <a:t>Note 2: The enhancements of PRACH are targeting short PRACH formats, and can also apply to other formats when applicable.</a:t>
            </a:r>
          </a:p>
          <a:p>
            <a:pPr marL="1528690" lvl="2" indent="-457200">
              <a:spcBef>
                <a:spcPts val="1000"/>
              </a:spcBef>
            </a:pPr>
            <a:r>
              <a:rPr lang="en-US" altLang="ko-KR" sz="1700" i="1" dirty="0">
                <a:solidFill>
                  <a:schemeClr val="tx1"/>
                </a:solidFill>
              </a:rPr>
              <a:t>Note 3: The multiple PRACH are transmitted over ROs associated with the same SSB.</a:t>
            </a:r>
          </a:p>
          <a:p>
            <a:pPr marL="1028662" lvl="1" indent="-457200">
              <a:spcBef>
                <a:spcPts val="1000"/>
              </a:spcBef>
              <a:buFont typeface="+mj-lt"/>
              <a:buAutoNum type="arabicPeriod"/>
            </a:pPr>
            <a:r>
              <a:rPr lang="en-US" altLang="ko-KR" i="1" dirty="0">
                <a:solidFill>
                  <a:schemeClr val="tx1"/>
                </a:solidFill>
              </a:rPr>
              <a:t>Specify enhancements to support PUSCH repetition scheduled by DCI 0_0 with C-RNTI (RAN1, RAN2)</a:t>
            </a:r>
          </a:p>
          <a:p>
            <a:pPr marL="1028662" lvl="1" indent="-457200">
              <a:spcBef>
                <a:spcPts val="1000"/>
              </a:spcBef>
              <a:buFont typeface="+mj-lt"/>
              <a:buAutoNum type="arabicPeriod"/>
            </a:pPr>
            <a:r>
              <a:rPr lang="en-US" altLang="ko-KR" i="1" dirty="0">
                <a:solidFill>
                  <a:schemeClr val="tx1"/>
                </a:solidFill>
              </a:rPr>
              <a:t>Specify enhancements to improve PUSCH coverage for high uplink data rate by extending pi/2-BPSK to more MCS entries in MCS tables (RAN1)</a:t>
            </a:r>
          </a:p>
          <a:p>
            <a:pPr>
              <a:spcBef>
                <a:spcPts val="1000"/>
              </a:spcBef>
            </a:pPr>
            <a:r>
              <a:rPr lang="en-US" altLang="ko-KR" sz="2400" dirty="0">
                <a:solidFill>
                  <a:schemeClr val="tx1"/>
                </a:solidFill>
              </a:rPr>
              <a:t>However, if the work scope needs to be reduced considering the limited TU, the first and second objectives should be prioritized over the third objective.</a:t>
            </a:r>
          </a:p>
          <a:p>
            <a:pPr lvl="1">
              <a:spcBef>
                <a:spcPts val="1000"/>
              </a:spcBef>
            </a:pPr>
            <a:r>
              <a:rPr lang="en-US" altLang="ko-KR" dirty="0">
                <a:solidFill>
                  <a:schemeClr val="tx1"/>
                </a:solidFill>
              </a:rPr>
              <a:t>Since the third objective is targeting CE in connected mode (while the first and second objectives are targeting the CE in idle mode) and there are already several features/tools to support the PUSCH CE in connected mode, it doesn’t seem to be essential compared to other objectives.</a:t>
            </a:r>
            <a:r>
              <a:rPr lang="ko-KR" altLang="en-US" dirty="0">
                <a:solidFill>
                  <a:schemeClr val="tx1"/>
                </a:solidFill>
              </a:rPr>
              <a:t> </a:t>
            </a:r>
            <a:endParaRPr lang="en-US" altLang="ko-KR" sz="2400" u="sng" dirty="0">
              <a:solidFill>
                <a:schemeClr val="tx1"/>
              </a:solidFill>
            </a:endParaRPr>
          </a:p>
        </p:txBody>
      </p:sp>
      <p:sp>
        <p:nvSpPr>
          <p:cNvPr id="5" name="슬라이드 번호 개체 틀 4">
            <a:extLst>
              <a:ext uri="{FF2B5EF4-FFF2-40B4-BE49-F238E27FC236}">
                <a16:creationId xmlns:a16="http://schemas.microsoft.com/office/drawing/2014/main" id="{D36AA455-EE8E-7770-B19A-FFFE98BEF55B}"/>
              </a:ext>
            </a:extLst>
          </p:cNvPr>
          <p:cNvSpPr>
            <a:spLocks noGrp="1"/>
          </p:cNvSpPr>
          <p:nvPr>
            <p:ph type="sldNum" sz="quarter" idx="12"/>
          </p:nvPr>
        </p:nvSpPr>
        <p:spPr>
          <a:xfrm>
            <a:off x="10922602" y="7945438"/>
            <a:ext cx="3555507" cy="457200"/>
          </a:xfrm>
        </p:spPr>
        <p:txBody>
          <a:bodyPr/>
          <a:lstStyle/>
          <a:p>
            <a:pPr>
              <a:defRPr/>
            </a:pPr>
            <a:fld id="{45A508B9-9A56-4258-898F-68993A65175B}" type="slidenum">
              <a:rPr lang="ko-KR" altLang="en-US" smtClean="0"/>
              <a:pPr>
                <a:defRPr/>
              </a:pPr>
              <a:t>3</a:t>
            </a:fld>
            <a:endParaRPr lang="ko-KR" altLang="en-US" dirty="0"/>
          </a:p>
        </p:txBody>
      </p:sp>
    </p:spTree>
    <p:extLst>
      <p:ext uri="{BB962C8B-B14F-4D97-AF65-F5344CB8AC3E}">
        <p14:creationId xmlns:p14="http://schemas.microsoft.com/office/powerpoint/2010/main" val="2900628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8A3A7-5F3B-9846-3AE2-38FBC6671576}"/>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EEBF5455-8A9E-51DB-13EB-3B6F5845C338}"/>
              </a:ext>
            </a:extLst>
          </p:cNvPr>
          <p:cNvSpPr>
            <a:spLocks noGrp="1"/>
          </p:cNvSpPr>
          <p:nvPr>
            <p:ph type="title"/>
          </p:nvPr>
        </p:nvSpPr>
        <p:spPr/>
        <p:txBody>
          <a:bodyPr/>
          <a:lstStyle/>
          <a:p>
            <a:r>
              <a:rPr lang="en-US" altLang="ko-KR" dirty="0"/>
              <a:t>Proposal</a:t>
            </a:r>
            <a:endParaRPr lang="ko-KR" altLang="en-US" dirty="0"/>
          </a:p>
        </p:txBody>
      </p:sp>
      <p:sp>
        <p:nvSpPr>
          <p:cNvPr id="3" name="내용 개체 틀 2">
            <a:extLst>
              <a:ext uri="{FF2B5EF4-FFF2-40B4-BE49-F238E27FC236}">
                <a16:creationId xmlns:a16="http://schemas.microsoft.com/office/drawing/2014/main" id="{EED12014-B7C2-E24A-DEBE-375BEEC7DD59}"/>
              </a:ext>
            </a:extLst>
          </p:cNvPr>
          <p:cNvSpPr>
            <a:spLocks noGrp="1"/>
          </p:cNvSpPr>
          <p:nvPr>
            <p:ph idx="1"/>
          </p:nvPr>
        </p:nvSpPr>
        <p:spPr>
          <a:xfrm>
            <a:off x="419200" y="1333922"/>
            <a:ext cx="14185576" cy="6611516"/>
          </a:xfrm>
        </p:spPr>
        <p:txBody>
          <a:bodyPr>
            <a:normAutofit/>
          </a:bodyPr>
          <a:lstStyle/>
          <a:p>
            <a:pPr lvl="8">
              <a:spcBef>
                <a:spcPts val="1000"/>
              </a:spcBef>
            </a:pPr>
            <a:endParaRPr lang="en-US" altLang="ko-KR" sz="800" dirty="0">
              <a:solidFill>
                <a:schemeClr val="tx1"/>
              </a:solidFill>
            </a:endParaRPr>
          </a:p>
          <a:p>
            <a:pPr>
              <a:spcBef>
                <a:spcPts val="1000"/>
              </a:spcBef>
            </a:pPr>
            <a:r>
              <a:rPr lang="en-US" altLang="ko-KR" sz="2400" u="sng" dirty="0">
                <a:solidFill>
                  <a:schemeClr val="tx1"/>
                </a:solidFill>
              </a:rPr>
              <a:t>Proposal</a:t>
            </a:r>
            <a:r>
              <a:rPr lang="en-US" altLang="ko-KR" sz="2400" dirty="0">
                <a:solidFill>
                  <a:schemeClr val="tx1"/>
                </a:solidFill>
              </a:rPr>
              <a:t>: The following objectives can be acceptable for Rel-20 CE WI as long as those are reasonable with the given TU. If the work scope needs to be reduced considering the limited TU, the first and second objectives should be prioritized over the third objective.</a:t>
            </a:r>
          </a:p>
          <a:p>
            <a:pPr lvl="8">
              <a:spcBef>
                <a:spcPts val="1000"/>
              </a:spcBef>
            </a:pPr>
            <a:endParaRPr lang="en-US" altLang="ko-KR" sz="800" dirty="0">
              <a:solidFill>
                <a:schemeClr val="tx1"/>
              </a:solidFill>
            </a:endParaRPr>
          </a:p>
          <a:p>
            <a:pPr marL="1028662" lvl="1" indent="-457200">
              <a:spcBef>
                <a:spcPts val="1000"/>
              </a:spcBef>
              <a:buFont typeface="+mj-lt"/>
              <a:buAutoNum type="arabicPeriod"/>
            </a:pPr>
            <a:r>
              <a:rPr lang="en-US" altLang="ko-KR" i="1" dirty="0">
                <a:solidFill>
                  <a:schemeClr val="tx1"/>
                </a:solidFill>
              </a:rPr>
              <a:t>Specify following PRACH coverage enhancements (RAN1, RAN2)</a:t>
            </a:r>
          </a:p>
          <a:p>
            <a:pPr marL="1528690" lvl="2" indent="-457200">
              <a:spcBef>
                <a:spcPts val="1000"/>
              </a:spcBef>
            </a:pPr>
            <a:r>
              <a:rPr lang="en-US" altLang="ko-KR" sz="1700" i="1" dirty="0">
                <a:solidFill>
                  <a:schemeClr val="tx1"/>
                </a:solidFill>
              </a:rPr>
              <a:t>Multiple PRACH transmissions with different Tx beams for 4-step RACH procedure.</a:t>
            </a:r>
          </a:p>
          <a:p>
            <a:pPr marL="1528690" lvl="2" indent="-457200">
              <a:spcBef>
                <a:spcPts val="1000"/>
              </a:spcBef>
            </a:pPr>
            <a:r>
              <a:rPr lang="en-US" altLang="ko-KR" sz="1700" i="1" dirty="0">
                <a:solidFill>
                  <a:schemeClr val="tx1"/>
                </a:solidFill>
              </a:rPr>
              <a:t>UL beam indication based on multiple PRACH transmissions with different Tx beam for Msg3. </a:t>
            </a:r>
          </a:p>
          <a:p>
            <a:pPr marL="1528690" lvl="2" indent="-457200">
              <a:spcBef>
                <a:spcPts val="1000"/>
              </a:spcBef>
            </a:pPr>
            <a:r>
              <a:rPr lang="en-US" altLang="ko-KR" sz="1700" i="1" dirty="0">
                <a:solidFill>
                  <a:schemeClr val="tx1"/>
                </a:solidFill>
              </a:rPr>
              <a:t>Note 1: The enhancements of PRACH are targeting for FR2, and can also apply to FR1 when applicable.</a:t>
            </a:r>
          </a:p>
          <a:p>
            <a:pPr marL="1528690" lvl="2" indent="-457200">
              <a:spcBef>
                <a:spcPts val="1000"/>
              </a:spcBef>
            </a:pPr>
            <a:r>
              <a:rPr lang="en-US" altLang="ko-KR" sz="1700" i="1" dirty="0">
                <a:solidFill>
                  <a:schemeClr val="tx1"/>
                </a:solidFill>
              </a:rPr>
              <a:t>Note 2: The enhancements of PRACH are targeting short PRACH formats, and can also apply to other formats when applicable.</a:t>
            </a:r>
          </a:p>
          <a:p>
            <a:pPr marL="1528690" lvl="2" indent="-457200">
              <a:spcBef>
                <a:spcPts val="1000"/>
              </a:spcBef>
            </a:pPr>
            <a:r>
              <a:rPr lang="en-US" altLang="ko-KR" sz="1700" i="1" dirty="0">
                <a:solidFill>
                  <a:schemeClr val="tx1"/>
                </a:solidFill>
              </a:rPr>
              <a:t>Note 3: The multiple PRACH are transmitted over ROs associated with the same SSB.</a:t>
            </a:r>
          </a:p>
          <a:p>
            <a:pPr marL="1028662" lvl="1" indent="-457200">
              <a:spcBef>
                <a:spcPts val="1000"/>
              </a:spcBef>
              <a:buFont typeface="+mj-lt"/>
              <a:buAutoNum type="arabicPeriod"/>
            </a:pPr>
            <a:r>
              <a:rPr lang="en-US" altLang="ko-KR" i="1" dirty="0">
                <a:solidFill>
                  <a:schemeClr val="tx1"/>
                </a:solidFill>
              </a:rPr>
              <a:t>Specify enhancements to support PUSCH repetition scheduled by DCI 0_0 with C-RNTI (RAN1, RAN2)</a:t>
            </a:r>
          </a:p>
          <a:p>
            <a:pPr marL="1028662" lvl="1" indent="-457200">
              <a:spcBef>
                <a:spcPts val="1000"/>
              </a:spcBef>
              <a:buFont typeface="+mj-lt"/>
              <a:buAutoNum type="arabicPeriod"/>
            </a:pPr>
            <a:r>
              <a:rPr lang="en-US" altLang="ko-KR" i="1" dirty="0">
                <a:solidFill>
                  <a:schemeClr val="tx1"/>
                </a:solidFill>
              </a:rPr>
              <a:t>Specify enhancements to improve PUSCH coverage for high uplink data rate by extending pi/2-BPSK to more MCS entries in MCS tables (RAN1)</a:t>
            </a:r>
          </a:p>
        </p:txBody>
      </p:sp>
      <p:sp>
        <p:nvSpPr>
          <p:cNvPr id="5" name="슬라이드 번호 개체 틀 4">
            <a:extLst>
              <a:ext uri="{FF2B5EF4-FFF2-40B4-BE49-F238E27FC236}">
                <a16:creationId xmlns:a16="http://schemas.microsoft.com/office/drawing/2014/main" id="{D36AA455-EE8E-7770-B19A-FFFE98BEF55B}"/>
              </a:ext>
            </a:extLst>
          </p:cNvPr>
          <p:cNvSpPr>
            <a:spLocks noGrp="1"/>
          </p:cNvSpPr>
          <p:nvPr>
            <p:ph type="sldNum" sz="quarter" idx="12"/>
          </p:nvPr>
        </p:nvSpPr>
        <p:spPr>
          <a:xfrm>
            <a:off x="10922602" y="7945438"/>
            <a:ext cx="3555507" cy="457200"/>
          </a:xfrm>
        </p:spPr>
        <p:txBody>
          <a:bodyPr/>
          <a:lstStyle/>
          <a:p>
            <a:pPr>
              <a:defRPr/>
            </a:pPr>
            <a:fld id="{45A508B9-9A56-4258-898F-68993A65175B}" type="slidenum">
              <a:rPr lang="ko-KR" altLang="en-US" smtClean="0"/>
              <a:pPr>
                <a:defRPr/>
              </a:pPr>
              <a:t>4</a:t>
            </a:fld>
            <a:endParaRPr lang="ko-KR" altLang="en-US" dirty="0"/>
          </a:p>
        </p:txBody>
      </p:sp>
    </p:spTree>
    <p:extLst>
      <p:ext uri="{BB962C8B-B14F-4D97-AF65-F5344CB8AC3E}">
        <p14:creationId xmlns:p14="http://schemas.microsoft.com/office/powerpoint/2010/main" val="1269761772"/>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F126B1-5379-444F-8DBB-0A41228BE666}">
  <ds:schemaRefs>
    <ds:schemaRef ds:uri="http://schemas.microsoft.com/sharepoint/v3"/>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www.w3.org/XML/1998/namespace"/>
    <ds:schemaRef ds:uri="http://schemas.openxmlformats.org/package/2006/metadata/core-properties"/>
    <ds:schemaRef ds:uri="http://purl.org/dc/dcmitype/"/>
    <ds:schemaRef ds:uri="http://purl.org/dc/terms/"/>
  </ds:schemaRefs>
</ds:datastoreItem>
</file>

<file path=customXml/itemProps2.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5C5E36-BF63-4A2F-B977-501AF3EAC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78821</TotalTime>
  <Words>565</Words>
  <Application>Microsoft Office PowerPoint</Application>
  <PresentationFormat>사용자 지정</PresentationFormat>
  <Paragraphs>45</Paragraphs>
  <Slides>4</Slides>
  <Notes>3</Notes>
  <HiddenSlides>0</HiddenSlides>
  <MMClips>0</MMClips>
  <ScaleCrop>false</ScaleCrop>
  <HeadingPairs>
    <vt:vector size="6" baseType="variant">
      <vt:variant>
        <vt:lpstr>사용한 글꼴</vt:lpstr>
      </vt:variant>
      <vt:variant>
        <vt:i4>3</vt:i4>
      </vt:variant>
      <vt:variant>
        <vt:lpstr>테마</vt:lpstr>
      </vt:variant>
      <vt:variant>
        <vt:i4>1</vt:i4>
      </vt:variant>
      <vt:variant>
        <vt:lpstr>슬라이드 제목</vt:lpstr>
      </vt:variant>
      <vt:variant>
        <vt:i4>4</vt:i4>
      </vt:variant>
    </vt:vector>
  </HeadingPairs>
  <TitlesOfParts>
    <vt:vector size="8" baseType="lpstr">
      <vt:lpstr>굴림</vt:lpstr>
      <vt:lpstr>맑은 고딕</vt:lpstr>
      <vt:lpstr>Arial</vt:lpstr>
      <vt:lpstr>Office 테마</vt:lpstr>
      <vt:lpstr>LGE views on Rel-20 coverage enhancements</vt:lpstr>
      <vt:lpstr>Background</vt:lpstr>
      <vt:lpstr>Views on Rel-20 coverage enhancements</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 - SungHoon</cp:lastModifiedBy>
  <cp:revision>3597</cp:revision>
  <dcterms:created xsi:type="dcterms:W3CDTF">2016-10-11T04:12:52Z</dcterms:created>
  <dcterms:modified xsi:type="dcterms:W3CDTF">2025-06-02T07:53:32Z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