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9" r:id="rId6"/>
    <p:sldId id="261" r:id="rId7"/>
    <p:sldId id="257" r:id="rId8"/>
    <p:sldId id="260" r:id="rId9"/>
    <p:sldId id="262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imoto, Yosuke/秋元 陽介" userId="fcf915d9-351f-48f6-aaa9-b0a5b639bfe4" providerId="ADAL" clId="{0168EC2C-46BE-4873-9C72-4657210DBB20}"/>
    <pc:docChg chg="custSel modSld">
      <pc:chgData name="Akimoto, Yosuke/秋元 陽介" userId="fcf915d9-351f-48f6-aaa9-b0a5b639bfe4" providerId="ADAL" clId="{0168EC2C-46BE-4873-9C72-4657210DBB20}" dt="2025-05-15T23:13:50.822" v="318" actId="20577"/>
      <pc:docMkLst>
        <pc:docMk/>
      </pc:docMkLst>
      <pc:sldChg chg="modSp mod">
        <pc:chgData name="Akimoto, Yosuke/秋元 陽介" userId="fcf915d9-351f-48f6-aaa9-b0a5b639bfe4" providerId="ADAL" clId="{0168EC2C-46BE-4873-9C72-4657210DBB20}" dt="2025-05-15T23:13:50.822" v="318" actId="20577"/>
        <pc:sldMkLst>
          <pc:docMk/>
          <pc:sldMk cId="83323515" sldId="257"/>
        </pc:sldMkLst>
        <pc:spChg chg="mod">
          <ac:chgData name="Akimoto, Yosuke/秋元 陽介" userId="fcf915d9-351f-48f6-aaa9-b0a5b639bfe4" providerId="ADAL" clId="{0168EC2C-46BE-4873-9C72-4657210DBB20}" dt="2025-05-15T23:13:50.822" v="318" actId="20577"/>
          <ac:spMkLst>
            <pc:docMk/>
            <pc:sldMk cId="83323515" sldId="257"/>
            <ac:spMk id="3" creationId="{C3733DA6-74FD-AB46-DE64-EEE497429972}"/>
          </ac:spMkLst>
        </pc:spChg>
      </pc:sldChg>
    </pc:docChg>
  </pc:docChgLst>
  <pc:docChgLst>
    <pc:chgData name="Akimoto, Yosuke/秋元 陽介" userId="fcf915d9-351f-48f6-aaa9-b0a5b639bfe4" providerId="ADAL" clId="{67415CB8-5DA9-4684-A74D-CE3D5861C8EC}"/>
    <pc:docChg chg="undo custSel modSld">
      <pc:chgData name="Akimoto, Yosuke/秋元 陽介" userId="fcf915d9-351f-48f6-aaa9-b0a5b639bfe4" providerId="ADAL" clId="{67415CB8-5DA9-4684-A74D-CE3D5861C8EC}" dt="2025-05-28T03:52:57.726" v="15"/>
      <pc:docMkLst>
        <pc:docMk/>
      </pc:docMkLst>
      <pc:sldChg chg="modSp mod">
        <pc:chgData name="Akimoto, Yosuke/秋元 陽介" userId="fcf915d9-351f-48f6-aaa9-b0a5b639bfe4" providerId="ADAL" clId="{67415CB8-5DA9-4684-A74D-CE3D5861C8EC}" dt="2025-05-28T03:52:57.726" v="15"/>
        <pc:sldMkLst>
          <pc:docMk/>
          <pc:sldMk cId="555215288" sldId="258"/>
        </pc:sldMkLst>
        <pc:spChg chg="mod">
          <ac:chgData name="Akimoto, Yosuke/秋元 陽介" userId="fcf915d9-351f-48f6-aaa9-b0a5b639bfe4" providerId="ADAL" clId="{67415CB8-5DA9-4684-A74D-CE3D5861C8EC}" dt="2025-05-28T03:52:04.016" v="12" actId="20577"/>
          <ac:spMkLst>
            <pc:docMk/>
            <pc:sldMk cId="555215288" sldId="258"/>
            <ac:spMk id="2" creationId="{C7FEDE6A-D839-3F69-E2A4-5B555E49C4E0}"/>
          </ac:spMkLst>
        </pc:spChg>
        <pc:spChg chg="mod">
          <ac:chgData name="Akimoto, Yosuke/秋元 陽介" userId="fcf915d9-351f-48f6-aaa9-b0a5b639bfe4" providerId="ADAL" clId="{67415CB8-5DA9-4684-A74D-CE3D5861C8EC}" dt="2025-05-28T03:52:57.726" v="15"/>
          <ac:spMkLst>
            <pc:docMk/>
            <pc:sldMk cId="555215288" sldId="258"/>
            <ac:spMk id="5" creationId="{D5423C3E-0B5B-AF89-C304-2A049426E499}"/>
          </ac:spMkLst>
        </pc:spChg>
      </pc:sldChg>
      <pc:sldChg chg="addSp delSp modSp mod">
        <pc:chgData name="Akimoto, Yosuke/秋元 陽介" userId="fcf915d9-351f-48f6-aaa9-b0a5b639bfe4" providerId="ADAL" clId="{67415CB8-5DA9-4684-A74D-CE3D5861C8EC}" dt="2025-05-26T07:14:48.807" v="9" actId="207"/>
        <pc:sldMkLst>
          <pc:docMk/>
          <pc:sldMk cId="701057662" sldId="261"/>
        </pc:sldMkLst>
        <pc:spChg chg="mod">
          <ac:chgData name="Akimoto, Yosuke/秋元 陽介" userId="fcf915d9-351f-48f6-aaa9-b0a5b639bfe4" providerId="ADAL" clId="{67415CB8-5DA9-4684-A74D-CE3D5861C8EC}" dt="2025-05-26T07:14:48.807" v="9" actId="207"/>
          <ac:spMkLst>
            <pc:docMk/>
            <pc:sldMk cId="701057662" sldId="261"/>
            <ac:spMk id="3" creationId="{C5DB25D9-2D6C-A8FA-AA81-57D18089B7F5}"/>
          </ac:spMkLst>
        </pc:spChg>
        <pc:graphicFrameChg chg="add del mod">
          <ac:chgData name="Akimoto, Yosuke/秋元 陽介" userId="fcf915d9-351f-48f6-aaa9-b0a5b639bfe4" providerId="ADAL" clId="{67415CB8-5DA9-4684-A74D-CE3D5861C8EC}" dt="2025-05-26T07:14:12.313" v="1" actId="478"/>
          <ac:graphicFrameMkLst>
            <pc:docMk/>
            <pc:sldMk cId="701057662" sldId="261"/>
            <ac:graphicFrameMk id="4" creationId="{E5E62E11-42EF-5962-319B-7536D990B6AB}"/>
          </ac:graphicFrameMkLst>
        </pc:graphicFrameChg>
      </pc:sldChg>
    </pc:docChg>
  </pc:docChgLst>
  <pc:docChgLst>
    <pc:chgData name="Akimoto, Yosuke/秋元 陽介" userId="fcf915d9-351f-48f6-aaa9-b0a5b639bfe4" providerId="ADAL" clId="{BBC91980-0602-4575-859C-53993D0D4150}"/>
    <pc:docChg chg="modSld">
      <pc:chgData name="Akimoto, Yosuke/秋元 陽介" userId="fcf915d9-351f-48f6-aaa9-b0a5b639bfe4" providerId="ADAL" clId="{BBC91980-0602-4575-859C-53993D0D4150}" dt="2025-06-01T23:45:36.901" v="25" actId="20577"/>
      <pc:docMkLst>
        <pc:docMk/>
      </pc:docMkLst>
      <pc:sldChg chg="modSp mod">
        <pc:chgData name="Akimoto, Yosuke/秋元 陽介" userId="fcf915d9-351f-48f6-aaa9-b0a5b639bfe4" providerId="ADAL" clId="{BBC91980-0602-4575-859C-53993D0D4150}" dt="2025-06-01T23:45:36.901" v="25" actId="20577"/>
        <pc:sldMkLst>
          <pc:docMk/>
          <pc:sldMk cId="83323515" sldId="257"/>
        </pc:sldMkLst>
        <pc:spChg chg="mod">
          <ac:chgData name="Akimoto, Yosuke/秋元 陽介" userId="fcf915d9-351f-48f6-aaa9-b0a5b639bfe4" providerId="ADAL" clId="{BBC91980-0602-4575-859C-53993D0D4150}" dt="2025-06-01T23:45:36.901" v="25" actId="20577"/>
          <ac:spMkLst>
            <pc:docMk/>
            <pc:sldMk cId="83323515" sldId="257"/>
            <ac:spMk id="3" creationId="{C3733DA6-74FD-AB46-DE64-EEE497429972}"/>
          </ac:spMkLst>
        </pc:spChg>
      </pc:sldChg>
      <pc:sldChg chg="modSp mod">
        <pc:chgData name="Akimoto, Yosuke/秋元 陽介" userId="fcf915d9-351f-48f6-aaa9-b0a5b639bfe4" providerId="ADAL" clId="{BBC91980-0602-4575-859C-53993D0D4150}" dt="2025-05-29T05:22:32.356" v="5" actId="20577"/>
        <pc:sldMkLst>
          <pc:docMk/>
          <pc:sldMk cId="555215288" sldId="258"/>
        </pc:sldMkLst>
        <pc:spChg chg="mod">
          <ac:chgData name="Akimoto, Yosuke/秋元 陽介" userId="fcf915d9-351f-48f6-aaa9-b0a5b639bfe4" providerId="ADAL" clId="{BBC91980-0602-4575-859C-53993D0D4150}" dt="2025-05-29T05:22:32.356" v="5" actId="20577"/>
          <ac:spMkLst>
            <pc:docMk/>
            <pc:sldMk cId="555215288" sldId="258"/>
            <ac:spMk id="3" creationId="{C32631D1-3A14-091D-5342-7236F3071F67}"/>
          </ac:spMkLst>
        </pc:spChg>
      </pc:sldChg>
    </pc:docChg>
  </pc:docChgLst>
  <pc:docChgLst>
    <pc:chgData name="Akimoto, Yosuke/秋元 陽介" userId="fcf915d9-351f-48f6-aaa9-b0a5b639bfe4" providerId="ADAL" clId="{772E436D-02DD-4161-BAD0-E0C37787EECC}"/>
    <pc:docChg chg="custSel modSld">
      <pc:chgData name="Akimoto, Yosuke/秋元 陽介" userId="fcf915d9-351f-48f6-aaa9-b0a5b639bfe4" providerId="ADAL" clId="{772E436D-02DD-4161-BAD0-E0C37787EECC}" dt="2025-04-10T02:13:22.037" v="301" actId="20577"/>
      <pc:docMkLst>
        <pc:docMk/>
      </pc:docMkLst>
      <pc:sldChg chg="modSp mod">
        <pc:chgData name="Akimoto, Yosuke/秋元 陽介" userId="fcf915d9-351f-48f6-aaa9-b0a5b639bfe4" providerId="ADAL" clId="{772E436D-02DD-4161-BAD0-E0C37787EECC}" dt="2025-04-10T02:13:22.037" v="301" actId="20577"/>
        <pc:sldMkLst>
          <pc:docMk/>
          <pc:sldMk cId="83323515" sldId="257"/>
        </pc:sldMkLst>
        <pc:spChg chg="mod">
          <ac:chgData name="Akimoto, Yosuke/秋元 陽介" userId="fcf915d9-351f-48f6-aaa9-b0a5b639bfe4" providerId="ADAL" clId="{772E436D-02DD-4161-BAD0-E0C37787EECC}" dt="2025-04-10T02:13:22.037" v="301" actId="20577"/>
          <ac:spMkLst>
            <pc:docMk/>
            <pc:sldMk cId="83323515" sldId="257"/>
            <ac:spMk id="3" creationId="{C3733DA6-74FD-AB46-DE64-EEE4974299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3BE1A1-27CE-8A32-477D-9C5B4068E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F024D0-B7B4-5B37-36B9-F4A20A025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CCF6180-5D1F-E7AA-EE33-B6B8B1A9A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475C83-AB0C-7404-B3D2-541F95D7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004D2F-B90A-4AB2-2E6A-718C0E9DF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043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8CCF57-9306-0A96-E730-B612436C6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012433-3AEA-458D-7847-7FE1DE5FC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77544D-3D54-7707-8F7B-112352745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F2CEE8E-5C77-824F-0AE0-E721D5345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26398F-3FCD-0D6B-0A38-5AA8500A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08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47DBC80-C218-CF4B-B963-7206C2C3F4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D871DCE-6422-7744-3665-F7CB6DFEA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80960A3-EDFD-47D0-EF52-156837069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01A2765-F64D-50EB-8ADC-EF76EF19C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200631-0803-B787-5195-02E8187A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76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8FA7B0-3908-C925-2AB9-FF4D8D38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9086DE-D72E-CC77-4FC8-CF3666E00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140EAE-B810-37AE-01ED-C816D4518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6AF3DD-F3EA-6091-7C25-2AD4A2057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3B5287-E99D-E74D-44D3-F2903DCCB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995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F1C61B-E5A6-8279-D185-0C31F1495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BB42AE1-8FC2-D651-5FED-D582E831D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5E1E1B5-E3F0-0B99-627D-B6EEEA022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C2FFBA-6ABF-EAA0-44E0-AE9163263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E90F74-DC50-475E-802B-E8DCCFAD1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855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0C8D69-A5EE-12BE-F36D-C3DA77AE0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B93E2B-D843-27AD-DD02-8D80799692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7CFDBDF-8410-D07D-E5D6-21151BE94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EB36CF-7F69-EFFF-3FC6-E5D471E31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5B7F8A9-7F44-06A0-4BDA-A8873E3C9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EF8274-2EEA-2887-13C7-161FEE40F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753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BDAFF5-41C2-B68A-2CAC-5D23944DB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DAF5BC7-E7F9-3870-A093-E4C82348B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3984D9F-7C3C-AA5D-E07B-70F2E25D8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94B149-BA86-A2A7-3E44-7C8157C60D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FD89963-C64A-216B-26D3-B33560EE1E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C11AFBA-44E9-C5C0-8D91-63701F9C2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79F7197-2F69-31FB-7821-D1459340E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63F97A-1358-82F1-E043-8AB8FC63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29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54F947-0BA9-7F8C-A623-09A3D9A7F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65D6F52-55B2-6BC5-3625-504EAAC16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D711C7-C872-C8C8-32E7-BEE2C5F45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27152F1-E04C-58E0-5E18-46A4CF945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42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F84B9EE-C68C-A5FA-1480-794452F38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CA56DCD-B521-5312-5657-869892A0C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3CBF77C-9C18-9B37-A29A-05DD639A9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018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5936CB-9A4A-5D7E-E4BD-5C96A1A6F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F209D3-99D5-EABE-036C-58F5486D5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90E422D-7FD6-54FB-D4B4-1CAB7DC08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EEAF1F-CB36-AD36-BCEC-26332DA17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C8D0E9-CD8E-07B8-B30B-F50BC8AAD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3AD14E6-9CF7-D79B-713A-4178047E6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32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ECBE2E-91BE-2109-8CDC-8E7AFB216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AB2B5FF-EACA-DC64-E946-0AA97B11E6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44E54E-24D6-0AF2-25B4-78C77CCA4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9F9879-BDC2-2826-A7C1-C227BE4FC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EBD0296-A68D-096A-5BC0-9A63F8307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8E764C1-C662-D606-4D02-4B5B655F6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259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E1FEBE-280F-1415-E7F5-31CC88820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E86FC50-7D73-3257-C559-E37908EFC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A4AB93-519A-86A5-94FD-1F386BCD85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B5A009-1070-4AFF-AEC6-9D66E905DA8E}" type="datetimeFigureOut">
              <a:rPr kumimoji="1" lang="ja-JP" altLang="en-US" smtClean="0"/>
              <a:t>2025/6/3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87C2FBD-F10D-C8B2-FC44-4557F50CFD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92B2FEC-435A-EA48-9055-E5F69E3270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49DDEC-4F32-471B-ACB0-6D5BF899CE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3040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EDE6A-D839-3F69-E2A4-5B555E49C4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Proposal on additional scope for Rel-20 mobility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32631D1-3A14-091D-5342-7236F3071F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20054"/>
            <a:ext cx="9144000" cy="1137745"/>
          </a:xfrm>
        </p:spPr>
        <p:txBody>
          <a:bodyPr/>
          <a:lstStyle/>
          <a:p>
            <a:r>
              <a:rPr kumimoji="1" lang="en-US" altLang="ja-JP" dirty="0"/>
              <a:t>Fujitsu, ETRI, KDDI, NTT DOCOMO, Verizon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B5B766-E90C-FAB6-6BDC-B95028D8D7F7}"/>
              </a:ext>
            </a:extLst>
          </p:cNvPr>
          <p:cNvSpPr txBox="1"/>
          <p:nvPr/>
        </p:nvSpPr>
        <p:spPr>
          <a:xfrm>
            <a:off x="181078" y="217153"/>
            <a:ext cx="45047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/>
              <a:t>3GPP TSG RAN Meeting #108</a:t>
            </a:r>
          </a:p>
          <a:p>
            <a:pPr algn="l"/>
            <a:r>
              <a:rPr kumimoji="1" lang="pl-PL" altLang="ja-JP" dirty="0"/>
              <a:t>Prague, Czech Republic, June 9-13, 2025</a:t>
            </a:r>
            <a:endParaRPr kumimoji="1" lang="en-US" altLang="ja-JP" dirty="0"/>
          </a:p>
          <a:p>
            <a:pPr algn="l"/>
            <a:r>
              <a:rPr kumimoji="1" lang="en-US" altLang="ja-JP" dirty="0"/>
              <a:t>Agenda Item: </a:t>
            </a:r>
            <a:r>
              <a:rPr lang="en-GB" altLang="ja-JP" dirty="0"/>
              <a:t>15.2.3 </a:t>
            </a:r>
          </a:p>
          <a:p>
            <a:pPr algn="l"/>
            <a:r>
              <a:rPr kumimoji="1" lang="en-US" altLang="ja-JP" dirty="0"/>
              <a:t>Document for Discussion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5423C3E-0B5B-AF89-C304-2A049426E499}"/>
              </a:ext>
            </a:extLst>
          </p:cNvPr>
          <p:cNvSpPr txBox="1"/>
          <p:nvPr/>
        </p:nvSpPr>
        <p:spPr>
          <a:xfrm>
            <a:off x="10549543" y="207204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dirty="0"/>
              <a:t>RP-250979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5215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82DB08-6683-2E36-382F-A98610CB1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C56821F-3BD4-188B-9936-A35061E0D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Interference measurements are used for legacy L3 mobility, especially for inter-frequency scenario, and interference measurement is also useful for LTM to make the appropriate cell switch decision</a:t>
            </a:r>
          </a:p>
          <a:p>
            <a:pPr lvl="1"/>
            <a:r>
              <a:rPr lang="en-US" altLang="ja-JP" dirty="0"/>
              <a:t>Candidate cells may be suffered from strong interference, and hence cell switch decision by RSRP may not be sufficient</a:t>
            </a:r>
          </a:p>
          <a:p>
            <a:r>
              <a:rPr kumimoji="1" lang="en-US" altLang="ja-JP" dirty="0"/>
              <a:t>Introduction of L1-SINR measurement has been proposed and discussed in RAN1 for Rel-18 and Rel-19, but no consensus was achieved</a:t>
            </a:r>
          </a:p>
          <a:p>
            <a:pPr lvl="1"/>
            <a:r>
              <a:rPr kumimoji="1" lang="en-US" altLang="ja-JP" dirty="0"/>
              <a:t>In Rel-18, L1-SINR was dropped due to no support of CSI-RS</a:t>
            </a:r>
          </a:p>
          <a:p>
            <a:pPr lvl="1"/>
            <a:r>
              <a:rPr lang="en-US" altLang="ja-JP" dirty="0"/>
              <a:t>In Rel-19, moderate number of supporting companies, including operators, proposed to introduce CSI-RS based L1-SINR, but no consensus was reached due to the following reasons</a:t>
            </a:r>
          </a:p>
          <a:p>
            <a:pPr lvl="2"/>
            <a:r>
              <a:rPr kumimoji="1" lang="en-US" altLang="ja-JP" dirty="0"/>
              <a:t>Usefulness of interference measurement: dynamic fluctuation of interference </a:t>
            </a:r>
          </a:p>
          <a:p>
            <a:pPr lvl="2"/>
            <a:r>
              <a:rPr kumimoji="1" lang="en-US" altLang="ja-JP" dirty="0"/>
              <a:t>Workload in RAN4</a:t>
            </a:r>
          </a:p>
          <a:p>
            <a:r>
              <a:rPr lang="en-US" altLang="ja-JP" dirty="0"/>
              <a:t>In Rel-20, L1-SINR measurement should be introduced by addressing the issues observed in Rel-18 and Rel-19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18118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FDD4A7-F17A-E0B6-5C2D-C71B4CD8C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 of the offline discussion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5DB25D9-2D6C-A8FA-AA81-57D18089B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169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Reporting </a:t>
            </a:r>
          </a:p>
          <a:p>
            <a:pPr lvl="1"/>
            <a:r>
              <a:rPr lang="en-US" altLang="ja-JP" dirty="0" err="1"/>
              <a:t>gNB</a:t>
            </a:r>
            <a:r>
              <a:rPr lang="en-US" altLang="ja-JP" dirty="0"/>
              <a:t> scheduled reporting</a:t>
            </a:r>
          </a:p>
          <a:p>
            <a:pPr lvl="2"/>
            <a:r>
              <a:rPr lang="en-US" altLang="ja-JP" dirty="0"/>
              <a:t>Fluctuation of interference measurement results can be managed by </a:t>
            </a:r>
            <a:r>
              <a:rPr lang="en-US" altLang="ja-JP" dirty="0" err="1"/>
              <a:t>gNB</a:t>
            </a:r>
            <a:r>
              <a:rPr lang="en-US" altLang="ja-JP" dirty="0"/>
              <a:t> implementation</a:t>
            </a:r>
          </a:p>
          <a:p>
            <a:pPr lvl="2"/>
            <a:r>
              <a:rPr lang="en-US" altLang="ja-JP" dirty="0"/>
              <a:t>Discussion on filtering in RAN1 can be avoided</a:t>
            </a:r>
          </a:p>
          <a:p>
            <a:pPr lvl="1"/>
            <a:r>
              <a:rPr lang="en-US" altLang="ja-JP" dirty="0"/>
              <a:t>Event triggered reporting</a:t>
            </a:r>
          </a:p>
          <a:p>
            <a:pPr lvl="2"/>
            <a:r>
              <a:rPr lang="en-US" altLang="ja-JP" dirty="0"/>
              <a:t>Less overhead of the reporting</a:t>
            </a:r>
          </a:p>
          <a:p>
            <a:pPr lvl="2"/>
            <a:r>
              <a:rPr lang="en-US" altLang="ja-JP" dirty="0"/>
              <a:t>RAN1 or RAN2 discussion on filtering is expected, resulting in more TU consumption</a:t>
            </a:r>
          </a:p>
          <a:p>
            <a:r>
              <a:rPr lang="en-US" altLang="ja-JP" dirty="0"/>
              <a:t>Support of inter-frequency scenario</a:t>
            </a:r>
          </a:p>
          <a:p>
            <a:pPr lvl="1"/>
            <a:r>
              <a:rPr lang="en-US" altLang="ja-JP" dirty="0"/>
              <a:t>L1-SINR measurement is useful for inter-frequency LTM</a:t>
            </a:r>
          </a:p>
          <a:p>
            <a:pPr lvl="1"/>
            <a:r>
              <a:rPr lang="en-US" altLang="ja-JP" dirty="0"/>
              <a:t>Intra-frequency L1-SINR measurement is also required for the comparison between intra-(including serving cell) and inter- frequency cells</a:t>
            </a:r>
          </a:p>
          <a:p>
            <a:r>
              <a:rPr lang="en-US" altLang="ja-JP" dirty="0"/>
              <a:t>CSI-RS vs SSB</a:t>
            </a:r>
          </a:p>
          <a:p>
            <a:pPr lvl="1"/>
            <a:r>
              <a:rPr lang="en-US" altLang="ja-JP" dirty="0"/>
              <a:t>SSB is the most important reference signal for mobility, LTM started with SSB based L1-RSRP</a:t>
            </a:r>
          </a:p>
          <a:p>
            <a:pPr lvl="1"/>
            <a:r>
              <a:rPr lang="en-US" altLang="ja-JP" dirty="0"/>
              <a:t>CSI-RS based L1-RSRP is useful for accurate measurement with narrow beams</a:t>
            </a:r>
          </a:p>
          <a:p>
            <a:pPr lvl="1"/>
            <a:r>
              <a:rPr lang="en-US" altLang="ja-JP" dirty="0"/>
              <a:t>Interference measurement resource has been introduced for CSI acquisition in Rel-19, and it can be reused for L1-SINR based on both SSB and CSI-RS.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01057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BD5F2A-FBFD-E060-3DEB-433DAE8F0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733DA6-74FD-AB46-DE64-EEE497429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16251"/>
            <a:ext cx="10515600" cy="298596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US" altLang="ja-JP" sz="20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Specify support for L1-SINR measurement quantity for L1 measurements for LTM [RAN1,</a:t>
            </a:r>
            <a:r>
              <a:rPr lang="en-US" altLang="ja-JP" sz="20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RAN2,</a:t>
            </a:r>
            <a:r>
              <a:rPr lang="en-US" altLang="ja-JP" sz="20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RAN4]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en-US" altLang="ja-JP" sz="20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L1-SINR measurements to be included </a:t>
            </a:r>
            <a:r>
              <a:rPr lang="en-US" altLang="ja-JP" sz="20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gNB</a:t>
            </a:r>
            <a:r>
              <a:rPr lang="en-US" altLang="ja-JP" sz="20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scheduled reporting </a:t>
            </a:r>
            <a:r>
              <a:rPr lang="en-US" altLang="ja-JP" sz="20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[and event triggered reporting</a:t>
            </a:r>
            <a:endParaRPr lang="en-US" altLang="ja-JP" sz="2000" b="0" i="0" dirty="0">
              <a:effectLst/>
              <a:highlight>
                <a:srgbClr val="FFFF00"/>
              </a:highlight>
              <a:latin typeface="Aptos" panose="020B0004020202020204" pitchFamily="34" charset="0"/>
            </a:endParaRPr>
          </a:p>
          <a:p>
            <a:pPr marL="1200150" lvl="2" indent="-285750" fontAlgn="base"/>
            <a:r>
              <a:rPr lang="en-US" altLang="ja-JP" sz="16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Filtering of measurement results is up to UE implementation for </a:t>
            </a:r>
            <a:r>
              <a:rPr lang="en-US" altLang="ja-JP" sz="1600" b="0" i="0" dirty="0" err="1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gNB</a:t>
            </a:r>
            <a:r>
              <a:rPr lang="en-US" altLang="ja-JP" sz="16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scheduled reporting</a:t>
            </a:r>
          </a:p>
          <a:p>
            <a:pPr marL="1200150" lvl="2" indent="-285750" fontAlgn="base"/>
            <a:r>
              <a:rPr lang="en-US" altLang="ja-JP" sz="16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[</a:t>
            </a:r>
            <a:r>
              <a:rPr lang="en-US" altLang="ja-JP" sz="1600" b="0" i="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gNB</a:t>
            </a:r>
            <a:r>
              <a:rPr lang="en-US" altLang="ja-JP" sz="16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 configurable IIR filtering is introduced for event evaluation and reporting]</a:t>
            </a:r>
            <a:r>
              <a:rPr lang="en-US" altLang="ja-JP" sz="16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en-US" altLang="ja-JP" sz="20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Support of inter-frequency scenario</a:t>
            </a:r>
          </a:p>
          <a:p>
            <a:pPr marL="742950" lvl="1" indent="-285750" algn="l" fontAlgn="base">
              <a:buFont typeface="Arial" panose="020B0604020202020204" pitchFamily="34" charset="0"/>
              <a:buChar char="•"/>
            </a:pPr>
            <a:r>
              <a:rPr lang="en-US" altLang="ja-JP" sz="2000" b="0" i="0" dirty="0">
                <a:effectLst/>
                <a:latin typeface="Aptos" panose="020B0004020202020204" pitchFamily="34" charset="0"/>
              </a:rPr>
              <a:t>Support of SSB (SS-SINR) </a:t>
            </a:r>
            <a:r>
              <a:rPr lang="en-US" altLang="ja-JP" sz="2000" b="0" i="0" dirty="0">
                <a:solidFill>
                  <a:srgbClr val="FF0000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en-US" altLang="ja-JP" sz="2000" b="0" i="0" dirty="0"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and CSI-RS(CSI-SINR) </a:t>
            </a:r>
            <a:r>
              <a:rPr lang="en-US" altLang="ja-JP" sz="2000" b="0" i="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Aptos" panose="020B0004020202020204" pitchFamily="34" charset="0"/>
              </a:rPr>
              <a:t>with second priority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35CAD66-68BA-9371-AC48-C74631CE6EAE}"/>
              </a:ext>
            </a:extLst>
          </p:cNvPr>
          <p:cNvSpPr txBox="1"/>
          <p:nvPr/>
        </p:nvSpPr>
        <p:spPr>
          <a:xfrm>
            <a:off x="838200" y="1690688"/>
            <a:ext cx="94514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/>
              <a:t>The following scope is additionally introduced for Rel-20 mobility enhancement</a:t>
            </a:r>
            <a:endParaRPr lang="ja-JP" altLang="en-US" sz="24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D5A2DCB-312C-C445-20B6-44A64C24E36E}"/>
              </a:ext>
            </a:extLst>
          </p:cNvPr>
          <p:cNvSpPr txBox="1"/>
          <p:nvPr/>
        </p:nvSpPr>
        <p:spPr>
          <a:xfrm>
            <a:off x="1635369" y="6323598"/>
            <a:ext cx="10380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/>
              <a:t>Note: </a:t>
            </a:r>
            <a:r>
              <a:rPr kumimoji="1" lang="en-US" altLang="ja-JP" sz="1600" dirty="0">
                <a:highlight>
                  <a:srgbClr val="FFFF00"/>
                </a:highlight>
              </a:rPr>
              <a:t>yellow part </a:t>
            </a:r>
            <a:r>
              <a:rPr kumimoji="1" lang="en-US" altLang="ja-JP" sz="1600" dirty="0"/>
              <a:t>is for further discussion at RAN#108: whether or not the workload of this part is acceptable 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3323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C61E14-64FC-1777-C318-35107C973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Estimated additional workload to support L1-SINR (Alt 1. w/o event triggered reporting)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A1AED1-84D4-1DDA-9BAE-559DDCCA5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87606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RAN1: additional 0.5 TU for 2 quarters</a:t>
            </a:r>
          </a:p>
          <a:p>
            <a:pPr lvl="1"/>
            <a:r>
              <a:rPr lang="en-US" altLang="ja-JP" dirty="0"/>
              <a:t>Support of L1-SINR measurement and reporting based on legacy specs</a:t>
            </a:r>
            <a:endParaRPr kumimoji="1" lang="en-US" altLang="ja-JP" dirty="0"/>
          </a:p>
          <a:p>
            <a:r>
              <a:rPr lang="en-US" altLang="ja-JP" dirty="0"/>
              <a:t>RAN2: No additional TU</a:t>
            </a:r>
          </a:p>
          <a:p>
            <a:pPr lvl="1"/>
            <a:r>
              <a:rPr lang="en-US" altLang="ja-JP" dirty="0"/>
              <a:t>Introduction of RRC parameters based on RAN1 agreements</a:t>
            </a:r>
          </a:p>
          <a:p>
            <a:r>
              <a:rPr kumimoji="1" lang="en-US" altLang="ja-JP" dirty="0"/>
              <a:t>RAN3: No additional TU</a:t>
            </a:r>
          </a:p>
          <a:p>
            <a:pPr lvl="1"/>
            <a:r>
              <a:rPr lang="en-US" altLang="ja-JP" dirty="0"/>
              <a:t>RAN3 issues can be handled based on LS, if necessary</a:t>
            </a:r>
            <a:endParaRPr kumimoji="1" lang="en-US" altLang="ja-JP" dirty="0"/>
          </a:p>
          <a:p>
            <a:r>
              <a:rPr kumimoji="1" lang="en-US" altLang="ja-JP" dirty="0"/>
              <a:t>RAN4</a:t>
            </a:r>
            <a:r>
              <a:rPr lang="en-US" altLang="ja-JP" dirty="0"/>
              <a:t>: additional 0.5 TU for entire Rel-20 period (i.e. 1.0 TU in total)</a:t>
            </a:r>
          </a:p>
          <a:p>
            <a:pPr lvl="1"/>
            <a:r>
              <a:rPr lang="en-US" altLang="ja-JP" dirty="0"/>
              <a:t>Introduction of inter-frequency L1-SINR measurement</a:t>
            </a:r>
          </a:p>
          <a:p>
            <a:pPr lvl="1"/>
            <a:endParaRPr kumimoji="1" lang="ja-JP" altLang="en-US" dirty="0">
              <a:highlight>
                <a:srgbClr val="FFFF00"/>
              </a:highlight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9702AE0-5A72-6314-86ED-BD92577AEA51}"/>
              </a:ext>
            </a:extLst>
          </p:cNvPr>
          <p:cNvSpPr txBox="1"/>
          <p:nvPr/>
        </p:nvSpPr>
        <p:spPr>
          <a:xfrm>
            <a:off x="2414954" y="6311900"/>
            <a:ext cx="95777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ja-JP" dirty="0"/>
              <a:t>Max TU estimation for WI Mobility in </a:t>
            </a:r>
            <a:r>
              <a:rPr lang="en-US" altLang="ja-JP" dirty="0"/>
              <a:t>RP-250803 </a:t>
            </a:r>
            <a:r>
              <a:rPr lang="en-GB" altLang="ja-JP" dirty="0"/>
              <a:t>:  RAN2 [1 TU], RAN3[0.5], RAN4 [0.5]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1565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C61E14-64FC-1777-C318-35107C973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Estimated additional workload to support L1-SINR</a:t>
            </a:r>
            <a:br>
              <a:rPr kumimoji="1" lang="en-US" altLang="ja-JP" sz="3600" dirty="0"/>
            </a:br>
            <a:r>
              <a:rPr kumimoji="1" lang="en-US" altLang="ja-JP" sz="3600" dirty="0">
                <a:solidFill>
                  <a:srgbClr val="FF0000"/>
                </a:solidFill>
              </a:rPr>
              <a:t>(Alt 2. w/ event triggered reporting)</a:t>
            </a:r>
            <a:endParaRPr kumimoji="1" lang="ja-JP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A1AED1-84D4-1DDA-9BAE-559DDCCA5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RAN1: additional 0.5 TU for </a:t>
            </a:r>
            <a:r>
              <a:rPr lang="en-US" altLang="ja-JP" dirty="0">
                <a:solidFill>
                  <a:srgbClr val="FF0000"/>
                </a:solidFill>
              </a:rPr>
              <a:t>3</a:t>
            </a:r>
            <a:r>
              <a:rPr kumimoji="1" lang="en-US" altLang="ja-JP" dirty="0"/>
              <a:t> quarters</a:t>
            </a:r>
          </a:p>
          <a:p>
            <a:pPr lvl="1"/>
            <a:r>
              <a:rPr lang="en-US" altLang="ja-JP" dirty="0"/>
              <a:t>Support of L1-SINR measurement and reporting based on legacy specs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Support of </a:t>
            </a:r>
            <a:r>
              <a:rPr lang="en-US" altLang="ja-JP" dirty="0" err="1">
                <a:solidFill>
                  <a:srgbClr val="FF0000"/>
                </a:solidFill>
              </a:rPr>
              <a:t>gNB</a:t>
            </a:r>
            <a:r>
              <a:rPr lang="en-US" altLang="ja-JP" dirty="0">
                <a:solidFill>
                  <a:srgbClr val="FF0000"/>
                </a:solidFill>
              </a:rPr>
              <a:t> configurable filtering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r>
              <a:rPr lang="en-US" altLang="ja-JP" dirty="0"/>
              <a:t>RAN2: No additional TU</a:t>
            </a:r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Support of L1-SINR for event evaluation and reporting– can be handled within the allocated 1 TU </a:t>
            </a:r>
          </a:p>
          <a:p>
            <a:pPr lvl="1"/>
            <a:r>
              <a:rPr lang="en-US" altLang="ja-JP" dirty="0"/>
              <a:t>Introduction of RRC parameters based on RAN1 agreements</a:t>
            </a:r>
          </a:p>
          <a:p>
            <a:r>
              <a:rPr kumimoji="1" lang="en-US" altLang="ja-JP" dirty="0"/>
              <a:t>RAN3: No additional TU</a:t>
            </a:r>
          </a:p>
          <a:p>
            <a:pPr lvl="1"/>
            <a:r>
              <a:rPr lang="en-US" altLang="ja-JP" dirty="0"/>
              <a:t>RAN3 issues can be handled based on LS, if necessary</a:t>
            </a:r>
            <a:endParaRPr kumimoji="1" lang="en-US" altLang="ja-JP" dirty="0"/>
          </a:p>
          <a:p>
            <a:r>
              <a:rPr kumimoji="1" lang="en-US" altLang="ja-JP" dirty="0"/>
              <a:t>RAN4</a:t>
            </a:r>
            <a:r>
              <a:rPr lang="en-US" altLang="ja-JP" dirty="0"/>
              <a:t>: Additional 0.5 TU for entire Rel-20 period (i.e. 1.0 TU in total)</a:t>
            </a:r>
          </a:p>
          <a:p>
            <a:pPr lvl="1"/>
            <a:r>
              <a:rPr lang="en-US" altLang="ja-JP" dirty="0"/>
              <a:t>Introduction of inter-frequency L1-SINR measurement</a:t>
            </a:r>
          </a:p>
          <a:p>
            <a:pPr lvl="1"/>
            <a:endParaRPr kumimoji="1" lang="ja-JP" altLang="en-US" dirty="0">
              <a:highlight>
                <a:srgbClr val="FFFF00"/>
              </a:highlight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B60D8C0-BDAF-DE61-B3B1-E37169156287}"/>
              </a:ext>
            </a:extLst>
          </p:cNvPr>
          <p:cNvSpPr txBox="1"/>
          <p:nvPr/>
        </p:nvSpPr>
        <p:spPr>
          <a:xfrm>
            <a:off x="2414954" y="6311900"/>
            <a:ext cx="95777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ja-JP" dirty="0"/>
              <a:t>Max TU estimation for WI Mobility in </a:t>
            </a:r>
            <a:r>
              <a:rPr lang="en-US" altLang="ja-JP" dirty="0"/>
              <a:t>RP-250803 </a:t>
            </a:r>
            <a:r>
              <a:rPr lang="en-GB" altLang="ja-JP" dirty="0"/>
              <a:t>:  RAN2 [1 TU], RAN3[0.5], RAN4 [0.5]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67864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AD63C5AFD9A50408F92A853392E9ACF" ma:contentTypeVersion="16" ma:contentTypeDescription="新しいドキュメントを作成します。" ma:contentTypeScope="" ma:versionID="61402bb0d43cbe0a2676dff4a7608ae1">
  <xsd:schema xmlns:xsd="http://www.w3.org/2001/XMLSchema" xmlns:xs="http://www.w3.org/2001/XMLSchema" xmlns:p="http://schemas.microsoft.com/office/2006/metadata/properties" xmlns:ns2="417eed48-81dd-42e1-a0a5-ff459bb484b3" xmlns:ns3="c8cffe67-c279-4b76-b57c-afc5218d1211" targetNamespace="http://schemas.microsoft.com/office/2006/metadata/properties" ma:root="true" ma:fieldsID="fdc5c5eba78894dd67d3dac999187543" ns2:_="" ns3:_="">
    <xsd:import namespace="417eed48-81dd-42e1-a0a5-ff459bb484b3"/>
    <xsd:import namespace="c8cffe67-c279-4b76-b57c-afc5218d12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eed48-81dd-42e1-a0a5-ff459bb484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bc4fd492-276b-4614-b3af-3a4c63b563f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ffe67-c279-4b76-b57c-afc5218d12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6d58c8f3-532e-41fc-a87a-eb8a481b3b6a}" ma:internalName="TaxCatchAll" ma:showField="CatchAllData" ma:web="c8cffe67-c279-4b76-b57c-afc5218d12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17eed48-81dd-42e1-a0a5-ff459bb484b3">
      <Terms xmlns="http://schemas.microsoft.com/office/infopath/2007/PartnerControls"/>
    </lcf76f155ced4ddcb4097134ff3c332f>
    <TaxCatchAll xmlns="c8cffe67-c279-4b76-b57c-afc5218d1211" xsi:nil="true"/>
  </documentManagement>
</p:properties>
</file>

<file path=customXml/itemProps1.xml><?xml version="1.0" encoding="utf-8"?>
<ds:datastoreItem xmlns:ds="http://schemas.openxmlformats.org/officeDocument/2006/customXml" ds:itemID="{F3B53183-CDA6-41F0-87B8-B9C1008F54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7eed48-81dd-42e1-a0a5-ff459bb484b3"/>
    <ds:schemaRef ds:uri="c8cffe67-c279-4b76-b57c-afc5218d12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120642-6BD8-45F0-A5D6-C1989FD829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FA8A85-D30E-4151-95B1-EFFF98ADA73C}">
  <ds:schemaRefs>
    <ds:schemaRef ds:uri="http://schemas.microsoft.com/office/2006/metadata/properties"/>
    <ds:schemaRef ds:uri="http://schemas.microsoft.com/office/infopath/2007/PartnerControls"/>
    <ds:schemaRef ds:uri="417eed48-81dd-42e1-a0a5-ff459bb484b3"/>
    <ds:schemaRef ds:uri="c8cffe67-c279-4b76-b57c-afc5218d121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5011</TotalTime>
  <Words>665</Words>
  <Application>Microsoft Office PowerPoint</Application>
  <PresentationFormat>ワイド画面</PresentationFormat>
  <Paragraphs>62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游ゴシック</vt:lpstr>
      <vt:lpstr>游ゴシック Light</vt:lpstr>
      <vt:lpstr>Aptos</vt:lpstr>
      <vt:lpstr>Arial</vt:lpstr>
      <vt:lpstr>Office テーマ</vt:lpstr>
      <vt:lpstr>Proposal on additional scope for Rel-20 mobility</vt:lpstr>
      <vt:lpstr>Motivation</vt:lpstr>
      <vt:lpstr>Summary of the offline discussion</vt:lpstr>
      <vt:lpstr>Proposal</vt:lpstr>
      <vt:lpstr>Estimated additional workload to support L1-SINR (Alt 1. w/o event triggered reporting)</vt:lpstr>
      <vt:lpstr>Estimated additional workload to support L1-SINR (Alt 2. w/ event triggered reporting)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Akimoto, Yosuke/秋元 陽介</dc:creator>
  <cp:lastModifiedBy>Akimoto, Yosuke/秋元 陽介</cp:lastModifiedBy>
  <cp:revision>22</cp:revision>
  <dcterms:created xsi:type="dcterms:W3CDTF">2025-04-08T06:52:18Z</dcterms:created>
  <dcterms:modified xsi:type="dcterms:W3CDTF">2025-06-02T20:06:27Z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7295cc1-d279-42ac-ab4d-3b0f4fece050_Enabled">
    <vt:lpwstr>true</vt:lpwstr>
  </property>
  <property fmtid="{D5CDD505-2E9C-101B-9397-08002B2CF9AE}" pid="3" name="MSIP_Label_a7295cc1-d279-42ac-ab4d-3b0f4fece050_SetDate">
    <vt:lpwstr>2025-04-08T06:56:06Z</vt:lpwstr>
  </property>
  <property fmtid="{D5CDD505-2E9C-101B-9397-08002B2CF9AE}" pid="4" name="MSIP_Label_a7295cc1-d279-42ac-ab4d-3b0f4fece050_Method">
    <vt:lpwstr>Standard</vt:lpwstr>
  </property>
  <property fmtid="{D5CDD505-2E9C-101B-9397-08002B2CF9AE}" pid="5" name="MSIP_Label_a7295cc1-d279-42ac-ab4d-3b0f4fece050_Name">
    <vt:lpwstr>FUJITSU-RESTRICTED​</vt:lpwstr>
  </property>
  <property fmtid="{D5CDD505-2E9C-101B-9397-08002B2CF9AE}" pid="6" name="MSIP_Label_a7295cc1-d279-42ac-ab4d-3b0f4fece050_SiteId">
    <vt:lpwstr>a19f121d-81e1-4858-a9d8-736e267fd4c7</vt:lpwstr>
  </property>
  <property fmtid="{D5CDD505-2E9C-101B-9397-08002B2CF9AE}" pid="7" name="MSIP_Label_a7295cc1-d279-42ac-ab4d-3b0f4fece050_ActionId">
    <vt:lpwstr>7f2bb90b-dbc9-4e8a-a49d-1f9c6bbd6c49</vt:lpwstr>
  </property>
  <property fmtid="{D5CDD505-2E9C-101B-9397-08002B2CF9AE}" pid="8" name="MSIP_Label_a7295cc1-d279-42ac-ab4d-3b0f4fece050_ContentBits">
    <vt:lpwstr>0</vt:lpwstr>
  </property>
  <property fmtid="{D5CDD505-2E9C-101B-9397-08002B2CF9AE}" pid="9" name="ContentTypeId">
    <vt:lpwstr>0x0101002AD63C5AFD9A50408F92A853392E9ACF</vt:lpwstr>
  </property>
  <property fmtid="{D5CDD505-2E9C-101B-9397-08002B2CF9AE}" pid="10" name="MediaServiceImageTags">
    <vt:lpwstr/>
  </property>
</Properties>
</file>