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55" autoAdjust="0"/>
    <p:restoredTop sz="94660"/>
  </p:normalViewPr>
  <p:slideViewPr>
    <p:cSldViewPr snapToGrid="0">
      <p:cViewPr varScale="1">
        <p:scale>
          <a:sx n="86" d="100"/>
          <a:sy n="86" d="100"/>
        </p:scale>
        <p:origin x="-77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9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5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012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4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7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100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9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3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343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80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27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2680A-4E71-4FC8-922A-0D83D7733BF0}" type="datetimeFigureOut">
              <a:rPr lang="en-US" smtClean="0"/>
              <a:t>02/06/25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11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9720" y="985203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NR SBFD Phase II in Release-20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8253" y="4741652"/>
            <a:ext cx="8737245" cy="75660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</a:pPr>
            <a:r>
              <a:rPr lang="en-US" sz="1800" dirty="0"/>
              <a:t>KT Corp., China Unicom, Turkcell, Vodafone, </a:t>
            </a:r>
            <a:r>
              <a:rPr lang="en-US" sz="1800" dirty="0" err="1"/>
              <a:t>CEWiT</a:t>
            </a:r>
            <a:r>
              <a:rPr lang="en-US" sz="1800" dirty="0"/>
              <a:t>, ETRI, Fraunhofer HHI, Fraunhofer IIS, </a:t>
            </a:r>
            <a:r>
              <a:rPr lang="en-US" altLang="ko-KR" sz="1800" dirty="0"/>
              <a:t>Google, </a:t>
            </a:r>
            <a:r>
              <a:rPr lang="en-US" altLang="zh-CN" sz="1800" dirty="0"/>
              <a:t>Huawei, </a:t>
            </a:r>
            <a:r>
              <a:rPr lang="en-US" altLang="zh-CN" sz="1800" dirty="0" err="1"/>
              <a:t>Hisilicon</a:t>
            </a:r>
            <a:r>
              <a:rPr lang="en-US" altLang="zh-CN" sz="1800" dirty="0"/>
              <a:t>, IIT</a:t>
            </a:r>
            <a:r>
              <a:rPr lang="ko-KR" altLang="en-US" sz="1800" dirty="0"/>
              <a:t> </a:t>
            </a:r>
            <a:r>
              <a:rPr lang="en-US" altLang="ko-KR" sz="1800" dirty="0"/>
              <a:t>Kanpur,</a:t>
            </a:r>
            <a:r>
              <a:rPr lang="ko-KR" altLang="en-US" sz="1800" dirty="0"/>
              <a:t> </a:t>
            </a:r>
            <a:r>
              <a:rPr lang="en-US" altLang="ko-KR" sz="1800" dirty="0"/>
              <a:t>NEC, Sharp, </a:t>
            </a:r>
            <a:r>
              <a:rPr lang="en-US" sz="1800" dirty="0"/>
              <a:t>Tejas Networks, Wilus, Yonsei University</a:t>
            </a:r>
          </a:p>
        </p:txBody>
      </p:sp>
      <p:sp>
        <p:nvSpPr>
          <p:cNvPr id="4" name="Rectangle 3"/>
          <p:cNvSpPr/>
          <p:nvPr/>
        </p:nvSpPr>
        <p:spPr>
          <a:xfrm>
            <a:off x="274320" y="22738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#108</a:t>
            </a:r>
          </a:p>
          <a:p>
            <a:r>
              <a:rPr lang="en-GB" altLang="zh-CN" dirty="0">
                <a:latin typeface="Arial" panose="020B0604020202020204" pitchFamily="34" charset="0"/>
              </a:rPr>
              <a:t>Prague, Czech Republic, June 9-13, 2025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			</a:t>
            </a:r>
            <a:r>
              <a:rPr lang="en-GB" dirty="0">
                <a:latin typeface="Arial" panose="020B0604020202020204" pitchFamily="34" charset="0"/>
                <a:ea typeface="MS Mincho"/>
              </a:rPr>
              <a:t>	</a:t>
            </a:r>
          </a:p>
        </p:txBody>
      </p:sp>
      <p:sp>
        <p:nvSpPr>
          <p:cNvPr id="5" name="Rectangle 4"/>
          <p:cNvSpPr/>
          <p:nvPr/>
        </p:nvSpPr>
        <p:spPr>
          <a:xfrm>
            <a:off x="9713389" y="181214"/>
            <a:ext cx="2274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MS Mincho"/>
              </a:rPr>
              <a:t>	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RP-250869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E95344D-2AC0-4915-9651-946A155ABFB5}"/>
              </a:ext>
            </a:extLst>
          </p:cNvPr>
          <p:cNvSpPr/>
          <p:nvPr/>
        </p:nvSpPr>
        <p:spPr>
          <a:xfrm>
            <a:off x="283081" y="849954"/>
            <a:ext cx="2276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Agenda Item: </a:t>
            </a:r>
            <a:r>
              <a:rPr lang="en-US" altLang="zh-CN" dirty="0" smtClean="0">
                <a:latin typeface="Arial" panose="020B0604020202020204" pitchFamily="34" charset="0"/>
              </a:rPr>
              <a:t>15.1.6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33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224" y="90805"/>
            <a:ext cx="11648636" cy="594995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Background and M</a:t>
            </a:r>
            <a:r>
              <a:rPr lang="en-US" sz="3200" dirty="0"/>
              <a:t>otivation</a:t>
            </a:r>
          </a:p>
        </p:txBody>
      </p:sp>
      <p:sp>
        <p:nvSpPr>
          <p:cNvPr id="333" name="文本框 332">
            <a:extLst>
              <a:ext uri="{FF2B5EF4-FFF2-40B4-BE49-F238E27FC236}">
                <a16:creationId xmlns:a16="http://schemas.microsoft.com/office/drawing/2014/main" xmlns="" id="{76CBAC1C-51B3-4D1F-8FD1-3743FC2A90BA}"/>
              </a:ext>
            </a:extLst>
          </p:cNvPr>
          <p:cNvSpPr txBox="1"/>
          <p:nvPr/>
        </p:nvSpPr>
        <p:spPr>
          <a:xfrm>
            <a:off x="116135" y="938075"/>
            <a:ext cx="5797351" cy="43909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0327" indent="-360327" defTabSz="914387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Rel-18 SBFD (Study</a:t>
            </a:r>
            <a:r>
              <a:rPr kumimoji="1" lang="zh-CN" altLang="en-US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Item)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Four different SBFD Deployment Cases were defined and studied as in TR 38.858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Dynamic SBFD was studied and</a:t>
            </a:r>
            <a:r>
              <a:rPr kumimoji="1" lang="zh-CN" altLang="en-US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documented</a:t>
            </a:r>
            <a:r>
              <a:rPr kumimoji="1" lang="zh-CN" altLang="en-US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in TR 38.858</a:t>
            </a:r>
          </a:p>
          <a:p>
            <a:pPr marL="457194" lvl="1" defTabSz="914387">
              <a:lnSpc>
                <a:spcPct val="120000"/>
              </a:lnSpc>
              <a:spcAft>
                <a:spcPts val="500"/>
              </a:spcAft>
              <a:buFont typeface="Wingdings" pitchFamily="2" charset="2"/>
              <a:buNone/>
            </a:pPr>
            <a:endParaRPr kumimoji="1" lang="en-US" altLang="zh-CN" sz="1600" dirty="0">
              <a:solidFill>
                <a:srgbClr val="FF0000"/>
              </a:solidFill>
              <a:latin typeface="Arial" panose="020B0604020202020204"/>
              <a:ea typeface="Microsoft YaHei" panose="020B0503020204020204" pitchFamily="34" charset="-122"/>
            </a:endParaRPr>
          </a:p>
          <a:p>
            <a:pPr marL="360327" indent="-360327" defTabSz="914387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Rel-19 SBFD (Work Item)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Deployment case 1 were prioritized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Deployment case 2 and Deployment case 3 were not prioritized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Dynamic SBFD was not included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Intra-</a:t>
            </a:r>
            <a:r>
              <a:rPr kumimoji="1" lang="en-US" altLang="zh-CN" sz="1600" dirty="0" err="1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subband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CLI handling was not optimized</a:t>
            </a:r>
            <a:endParaRPr kumimoji="1" lang="zh-CN" altLang="en-US" sz="1600" dirty="0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</a:endParaRP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</a:endParaRPr>
          </a:p>
        </p:txBody>
      </p:sp>
      <p:grpSp>
        <p:nvGrpSpPr>
          <p:cNvPr id="334" name="组合 333">
            <a:extLst>
              <a:ext uri="{FF2B5EF4-FFF2-40B4-BE49-F238E27FC236}">
                <a16:creationId xmlns:a16="http://schemas.microsoft.com/office/drawing/2014/main" xmlns="" id="{4573F334-7B57-4238-8D02-124BE8A8C01C}"/>
              </a:ext>
            </a:extLst>
          </p:cNvPr>
          <p:cNvGrpSpPr/>
          <p:nvPr/>
        </p:nvGrpSpPr>
        <p:grpSpPr>
          <a:xfrm>
            <a:off x="6022118" y="875752"/>
            <a:ext cx="2951616" cy="2012152"/>
            <a:chOff x="6141141" y="1518661"/>
            <a:chExt cx="2952000" cy="2012414"/>
          </a:xfrm>
        </p:grpSpPr>
        <p:grpSp>
          <p:nvGrpSpPr>
            <p:cNvPr id="335" name="组合 334">
              <a:extLst>
                <a:ext uri="{FF2B5EF4-FFF2-40B4-BE49-F238E27FC236}">
                  <a16:creationId xmlns:a16="http://schemas.microsoft.com/office/drawing/2014/main" xmlns="" id="{D549D32A-AE5F-466D-A23F-A9D5DB2CA28E}"/>
                </a:ext>
              </a:extLst>
            </p:cNvPr>
            <p:cNvGrpSpPr/>
            <p:nvPr/>
          </p:nvGrpSpPr>
          <p:grpSpPr>
            <a:xfrm>
              <a:off x="6481977" y="1924389"/>
              <a:ext cx="2273402" cy="1060561"/>
              <a:chOff x="4364424" y="4929945"/>
              <a:chExt cx="3445638" cy="1589498"/>
            </a:xfrm>
          </p:grpSpPr>
          <p:sp>
            <p:nvSpPr>
              <p:cNvPr id="366" name="任意多边形 255">
                <a:extLst>
                  <a:ext uri="{FF2B5EF4-FFF2-40B4-BE49-F238E27FC236}">
                    <a16:creationId xmlns:a16="http://schemas.microsoft.com/office/drawing/2014/main" xmlns="" id="{E165F945-F8E8-4430-8C1E-977782D8B45A}"/>
                  </a:ext>
                </a:extLst>
              </p:cNvPr>
              <p:cNvSpPr/>
              <p:nvPr/>
            </p:nvSpPr>
            <p:spPr bwMode="auto">
              <a:xfrm rot="19769897">
                <a:off x="4489389" y="4962451"/>
                <a:ext cx="335476" cy="329255"/>
              </a:xfrm>
              <a:custGeom>
                <a:avLst/>
                <a:gdLst>
                  <a:gd name="connsiteX0" fmla="*/ 0 w 3028484"/>
                  <a:gd name="connsiteY0" fmla="*/ 1688956 h 2919550"/>
                  <a:gd name="connsiteX1" fmla="*/ 145278 w 3028484"/>
                  <a:gd name="connsiteY1" fmla="*/ 851468 h 2919550"/>
                  <a:gd name="connsiteX2" fmla="*/ 538385 w 3028484"/>
                  <a:gd name="connsiteY2" fmla="*/ 347266 h 2919550"/>
                  <a:gd name="connsiteX3" fmla="*/ 1076770 w 3028484"/>
                  <a:gd name="connsiteY3" fmla="*/ 56709 h 2919550"/>
                  <a:gd name="connsiteX4" fmla="*/ 1589517 w 3028484"/>
                  <a:gd name="connsiteY4" fmla="*/ 5434 h 2919550"/>
                  <a:gd name="connsiteX5" fmla="*/ 2127902 w 3028484"/>
                  <a:gd name="connsiteY5" fmla="*/ 133621 h 2919550"/>
                  <a:gd name="connsiteX6" fmla="*/ 2717562 w 3028484"/>
                  <a:gd name="connsiteY6" fmla="*/ 595094 h 2919550"/>
                  <a:gd name="connsiteX7" fmla="*/ 2991028 w 3028484"/>
                  <a:gd name="connsiteY7" fmla="*/ 1150571 h 2919550"/>
                  <a:gd name="connsiteX8" fmla="*/ 2991028 w 3028484"/>
                  <a:gd name="connsiteY8" fmla="*/ 1817143 h 2919550"/>
                  <a:gd name="connsiteX9" fmla="*/ 2666288 w 3028484"/>
                  <a:gd name="connsiteY9" fmla="*/ 2509352 h 2919550"/>
                  <a:gd name="connsiteX10" fmla="*/ 2093719 w 3028484"/>
                  <a:gd name="connsiteY10" fmla="*/ 2919550 h 2919550"/>
                  <a:gd name="connsiteX0" fmla="*/ 0 w 3028484"/>
                  <a:gd name="connsiteY0" fmla="*/ 1688956 h 2919550"/>
                  <a:gd name="connsiteX1" fmla="*/ 31632 w 3028484"/>
                  <a:gd name="connsiteY1" fmla="*/ 1303121 h 2919550"/>
                  <a:gd name="connsiteX2" fmla="*/ 145278 w 3028484"/>
                  <a:gd name="connsiteY2" fmla="*/ 851468 h 2919550"/>
                  <a:gd name="connsiteX3" fmla="*/ 538385 w 3028484"/>
                  <a:gd name="connsiteY3" fmla="*/ 347266 h 2919550"/>
                  <a:gd name="connsiteX4" fmla="*/ 1076770 w 3028484"/>
                  <a:gd name="connsiteY4" fmla="*/ 56709 h 2919550"/>
                  <a:gd name="connsiteX5" fmla="*/ 1589517 w 3028484"/>
                  <a:gd name="connsiteY5" fmla="*/ 5434 h 2919550"/>
                  <a:gd name="connsiteX6" fmla="*/ 2127902 w 3028484"/>
                  <a:gd name="connsiteY6" fmla="*/ 133621 h 2919550"/>
                  <a:gd name="connsiteX7" fmla="*/ 2717562 w 3028484"/>
                  <a:gd name="connsiteY7" fmla="*/ 595094 h 2919550"/>
                  <a:gd name="connsiteX8" fmla="*/ 2991028 w 3028484"/>
                  <a:gd name="connsiteY8" fmla="*/ 1150571 h 2919550"/>
                  <a:gd name="connsiteX9" fmla="*/ 2991028 w 3028484"/>
                  <a:gd name="connsiteY9" fmla="*/ 1817143 h 2919550"/>
                  <a:gd name="connsiteX10" fmla="*/ 2666288 w 3028484"/>
                  <a:gd name="connsiteY10" fmla="*/ 2509352 h 2919550"/>
                  <a:gd name="connsiteX11" fmla="*/ 2093719 w 3028484"/>
                  <a:gd name="connsiteY11" fmla="*/ 2919550 h 2919550"/>
                  <a:gd name="connsiteX0" fmla="*/ 8597 w 3037081"/>
                  <a:gd name="connsiteY0" fmla="*/ 1688956 h 2919550"/>
                  <a:gd name="connsiteX1" fmla="*/ 9990 w 3037081"/>
                  <a:gd name="connsiteY1" fmla="*/ 1309034 h 2919550"/>
                  <a:gd name="connsiteX2" fmla="*/ 153875 w 3037081"/>
                  <a:gd name="connsiteY2" fmla="*/ 851468 h 2919550"/>
                  <a:gd name="connsiteX3" fmla="*/ 546982 w 3037081"/>
                  <a:gd name="connsiteY3" fmla="*/ 347266 h 2919550"/>
                  <a:gd name="connsiteX4" fmla="*/ 1085367 w 3037081"/>
                  <a:gd name="connsiteY4" fmla="*/ 56709 h 2919550"/>
                  <a:gd name="connsiteX5" fmla="*/ 1598114 w 3037081"/>
                  <a:gd name="connsiteY5" fmla="*/ 5434 h 2919550"/>
                  <a:gd name="connsiteX6" fmla="*/ 2136499 w 3037081"/>
                  <a:gd name="connsiteY6" fmla="*/ 133621 h 2919550"/>
                  <a:gd name="connsiteX7" fmla="*/ 2726159 w 3037081"/>
                  <a:gd name="connsiteY7" fmla="*/ 595094 h 2919550"/>
                  <a:gd name="connsiteX8" fmla="*/ 2999625 w 3037081"/>
                  <a:gd name="connsiteY8" fmla="*/ 1150571 h 2919550"/>
                  <a:gd name="connsiteX9" fmla="*/ 2999625 w 3037081"/>
                  <a:gd name="connsiteY9" fmla="*/ 1817143 h 2919550"/>
                  <a:gd name="connsiteX10" fmla="*/ 2674885 w 3037081"/>
                  <a:gd name="connsiteY10" fmla="*/ 2509352 h 2919550"/>
                  <a:gd name="connsiteX11" fmla="*/ 2102316 w 3037081"/>
                  <a:gd name="connsiteY11" fmla="*/ 2919550 h 291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37081" h="2919550">
                    <a:moveTo>
                      <a:pt x="8597" y="1688956"/>
                    </a:moveTo>
                    <a:cubicBezTo>
                      <a:pt x="13869" y="1624650"/>
                      <a:pt x="-14223" y="1448615"/>
                      <a:pt x="9990" y="1309034"/>
                    </a:cubicBezTo>
                    <a:cubicBezTo>
                      <a:pt x="34203" y="1169453"/>
                      <a:pt x="64376" y="1011763"/>
                      <a:pt x="153875" y="851468"/>
                    </a:cubicBezTo>
                    <a:cubicBezTo>
                      <a:pt x="243374" y="691173"/>
                      <a:pt x="391733" y="479726"/>
                      <a:pt x="546982" y="347266"/>
                    </a:cubicBezTo>
                    <a:cubicBezTo>
                      <a:pt x="702231" y="214806"/>
                      <a:pt x="910178" y="113681"/>
                      <a:pt x="1085367" y="56709"/>
                    </a:cubicBezTo>
                    <a:cubicBezTo>
                      <a:pt x="1260556" y="-263"/>
                      <a:pt x="1422925" y="-7385"/>
                      <a:pt x="1598114" y="5434"/>
                    </a:cubicBezTo>
                    <a:cubicBezTo>
                      <a:pt x="1773303" y="18253"/>
                      <a:pt x="1948492" y="35344"/>
                      <a:pt x="2136499" y="133621"/>
                    </a:cubicBezTo>
                    <a:cubicBezTo>
                      <a:pt x="2324506" y="231898"/>
                      <a:pt x="2582305" y="425602"/>
                      <a:pt x="2726159" y="595094"/>
                    </a:cubicBezTo>
                    <a:cubicBezTo>
                      <a:pt x="2870013" y="764586"/>
                      <a:pt x="2954047" y="946896"/>
                      <a:pt x="2999625" y="1150571"/>
                    </a:cubicBezTo>
                    <a:cubicBezTo>
                      <a:pt x="3045203" y="1354246"/>
                      <a:pt x="3053748" y="1590680"/>
                      <a:pt x="2999625" y="1817143"/>
                    </a:cubicBezTo>
                    <a:cubicBezTo>
                      <a:pt x="2945502" y="2043606"/>
                      <a:pt x="2824437" y="2325618"/>
                      <a:pt x="2674885" y="2509352"/>
                    </a:cubicBezTo>
                    <a:cubicBezTo>
                      <a:pt x="2525334" y="2693087"/>
                      <a:pt x="2313825" y="2806318"/>
                      <a:pt x="2102316" y="291955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28" tIns="45714" rIns="91428" bIns="45714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charset="0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67" name="任意多边形 258">
                <a:extLst>
                  <a:ext uri="{FF2B5EF4-FFF2-40B4-BE49-F238E27FC236}">
                    <a16:creationId xmlns:a16="http://schemas.microsoft.com/office/drawing/2014/main" xmlns="" id="{437B3C8B-13CF-4E7C-AFF8-74F499554DFD}"/>
                  </a:ext>
                </a:extLst>
              </p:cNvPr>
              <p:cNvSpPr/>
              <p:nvPr/>
            </p:nvSpPr>
            <p:spPr bwMode="auto">
              <a:xfrm rot="19769897">
                <a:off x="7287535" y="4929945"/>
                <a:ext cx="335476" cy="329255"/>
              </a:xfrm>
              <a:custGeom>
                <a:avLst/>
                <a:gdLst>
                  <a:gd name="connsiteX0" fmla="*/ 0 w 3028484"/>
                  <a:gd name="connsiteY0" fmla="*/ 1688956 h 2919550"/>
                  <a:gd name="connsiteX1" fmla="*/ 145278 w 3028484"/>
                  <a:gd name="connsiteY1" fmla="*/ 851468 h 2919550"/>
                  <a:gd name="connsiteX2" fmla="*/ 538385 w 3028484"/>
                  <a:gd name="connsiteY2" fmla="*/ 347266 h 2919550"/>
                  <a:gd name="connsiteX3" fmla="*/ 1076770 w 3028484"/>
                  <a:gd name="connsiteY3" fmla="*/ 56709 h 2919550"/>
                  <a:gd name="connsiteX4" fmla="*/ 1589517 w 3028484"/>
                  <a:gd name="connsiteY4" fmla="*/ 5434 h 2919550"/>
                  <a:gd name="connsiteX5" fmla="*/ 2127902 w 3028484"/>
                  <a:gd name="connsiteY5" fmla="*/ 133621 h 2919550"/>
                  <a:gd name="connsiteX6" fmla="*/ 2717562 w 3028484"/>
                  <a:gd name="connsiteY6" fmla="*/ 595094 h 2919550"/>
                  <a:gd name="connsiteX7" fmla="*/ 2991028 w 3028484"/>
                  <a:gd name="connsiteY7" fmla="*/ 1150571 h 2919550"/>
                  <a:gd name="connsiteX8" fmla="*/ 2991028 w 3028484"/>
                  <a:gd name="connsiteY8" fmla="*/ 1817143 h 2919550"/>
                  <a:gd name="connsiteX9" fmla="*/ 2666288 w 3028484"/>
                  <a:gd name="connsiteY9" fmla="*/ 2509352 h 2919550"/>
                  <a:gd name="connsiteX10" fmla="*/ 2093719 w 3028484"/>
                  <a:gd name="connsiteY10" fmla="*/ 2919550 h 2919550"/>
                  <a:gd name="connsiteX0" fmla="*/ 0 w 3028484"/>
                  <a:gd name="connsiteY0" fmla="*/ 1688956 h 2919550"/>
                  <a:gd name="connsiteX1" fmla="*/ 31632 w 3028484"/>
                  <a:gd name="connsiteY1" fmla="*/ 1303121 h 2919550"/>
                  <a:gd name="connsiteX2" fmla="*/ 145278 w 3028484"/>
                  <a:gd name="connsiteY2" fmla="*/ 851468 h 2919550"/>
                  <a:gd name="connsiteX3" fmla="*/ 538385 w 3028484"/>
                  <a:gd name="connsiteY3" fmla="*/ 347266 h 2919550"/>
                  <a:gd name="connsiteX4" fmla="*/ 1076770 w 3028484"/>
                  <a:gd name="connsiteY4" fmla="*/ 56709 h 2919550"/>
                  <a:gd name="connsiteX5" fmla="*/ 1589517 w 3028484"/>
                  <a:gd name="connsiteY5" fmla="*/ 5434 h 2919550"/>
                  <a:gd name="connsiteX6" fmla="*/ 2127902 w 3028484"/>
                  <a:gd name="connsiteY6" fmla="*/ 133621 h 2919550"/>
                  <a:gd name="connsiteX7" fmla="*/ 2717562 w 3028484"/>
                  <a:gd name="connsiteY7" fmla="*/ 595094 h 2919550"/>
                  <a:gd name="connsiteX8" fmla="*/ 2991028 w 3028484"/>
                  <a:gd name="connsiteY8" fmla="*/ 1150571 h 2919550"/>
                  <a:gd name="connsiteX9" fmla="*/ 2991028 w 3028484"/>
                  <a:gd name="connsiteY9" fmla="*/ 1817143 h 2919550"/>
                  <a:gd name="connsiteX10" fmla="*/ 2666288 w 3028484"/>
                  <a:gd name="connsiteY10" fmla="*/ 2509352 h 2919550"/>
                  <a:gd name="connsiteX11" fmla="*/ 2093719 w 3028484"/>
                  <a:gd name="connsiteY11" fmla="*/ 2919550 h 2919550"/>
                  <a:gd name="connsiteX0" fmla="*/ 8597 w 3037081"/>
                  <a:gd name="connsiteY0" fmla="*/ 1688956 h 2919550"/>
                  <a:gd name="connsiteX1" fmla="*/ 9990 w 3037081"/>
                  <a:gd name="connsiteY1" fmla="*/ 1309034 h 2919550"/>
                  <a:gd name="connsiteX2" fmla="*/ 153875 w 3037081"/>
                  <a:gd name="connsiteY2" fmla="*/ 851468 h 2919550"/>
                  <a:gd name="connsiteX3" fmla="*/ 546982 w 3037081"/>
                  <a:gd name="connsiteY3" fmla="*/ 347266 h 2919550"/>
                  <a:gd name="connsiteX4" fmla="*/ 1085367 w 3037081"/>
                  <a:gd name="connsiteY4" fmla="*/ 56709 h 2919550"/>
                  <a:gd name="connsiteX5" fmla="*/ 1598114 w 3037081"/>
                  <a:gd name="connsiteY5" fmla="*/ 5434 h 2919550"/>
                  <a:gd name="connsiteX6" fmla="*/ 2136499 w 3037081"/>
                  <a:gd name="connsiteY6" fmla="*/ 133621 h 2919550"/>
                  <a:gd name="connsiteX7" fmla="*/ 2726159 w 3037081"/>
                  <a:gd name="connsiteY7" fmla="*/ 595094 h 2919550"/>
                  <a:gd name="connsiteX8" fmla="*/ 2999625 w 3037081"/>
                  <a:gd name="connsiteY8" fmla="*/ 1150571 h 2919550"/>
                  <a:gd name="connsiteX9" fmla="*/ 2999625 w 3037081"/>
                  <a:gd name="connsiteY9" fmla="*/ 1817143 h 2919550"/>
                  <a:gd name="connsiteX10" fmla="*/ 2674885 w 3037081"/>
                  <a:gd name="connsiteY10" fmla="*/ 2509352 h 2919550"/>
                  <a:gd name="connsiteX11" fmla="*/ 2102316 w 3037081"/>
                  <a:gd name="connsiteY11" fmla="*/ 2919550 h 291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37081" h="2919550">
                    <a:moveTo>
                      <a:pt x="8597" y="1688956"/>
                    </a:moveTo>
                    <a:cubicBezTo>
                      <a:pt x="13869" y="1624650"/>
                      <a:pt x="-14223" y="1448615"/>
                      <a:pt x="9990" y="1309034"/>
                    </a:cubicBezTo>
                    <a:cubicBezTo>
                      <a:pt x="34203" y="1169453"/>
                      <a:pt x="64376" y="1011763"/>
                      <a:pt x="153875" y="851468"/>
                    </a:cubicBezTo>
                    <a:cubicBezTo>
                      <a:pt x="243374" y="691173"/>
                      <a:pt x="391733" y="479726"/>
                      <a:pt x="546982" y="347266"/>
                    </a:cubicBezTo>
                    <a:cubicBezTo>
                      <a:pt x="702231" y="214806"/>
                      <a:pt x="910178" y="113681"/>
                      <a:pt x="1085367" y="56709"/>
                    </a:cubicBezTo>
                    <a:cubicBezTo>
                      <a:pt x="1260556" y="-263"/>
                      <a:pt x="1422925" y="-7385"/>
                      <a:pt x="1598114" y="5434"/>
                    </a:cubicBezTo>
                    <a:cubicBezTo>
                      <a:pt x="1773303" y="18253"/>
                      <a:pt x="1948492" y="35344"/>
                      <a:pt x="2136499" y="133621"/>
                    </a:cubicBezTo>
                    <a:cubicBezTo>
                      <a:pt x="2324506" y="231898"/>
                      <a:pt x="2582305" y="425602"/>
                      <a:pt x="2726159" y="595094"/>
                    </a:cubicBezTo>
                    <a:cubicBezTo>
                      <a:pt x="2870013" y="764586"/>
                      <a:pt x="2954047" y="946896"/>
                      <a:pt x="2999625" y="1150571"/>
                    </a:cubicBezTo>
                    <a:cubicBezTo>
                      <a:pt x="3045203" y="1354246"/>
                      <a:pt x="3053748" y="1590680"/>
                      <a:pt x="2999625" y="1817143"/>
                    </a:cubicBezTo>
                    <a:cubicBezTo>
                      <a:pt x="2945502" y="2043606"/>
                      <a:pt x="2824437" y="2325618"/>
                      <a:pt x="2674885" y="2509352"/>
                    </a:cubicBezTo>
                    <a:cubicBezTo>
                      <a:pt x="2525334" y="2693087"/>
                      <a:pt x="2313825" y="2806318"/>
                      <a:pt x="2102316" y="291955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28" tIns="45714" rIns="91428" bIns="45714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charset="0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68" name="Freeform 877">
                <a:extLst>
                  <a:ext uri="{FF2B5EF4-FFF2-40B4-BE49-F238E27FC236}">
                    <a16:creationId xmlns:a16="http://schemas.microsoft.com/office/drawing/2014/main" xmlns="" id="{ECA2C1D5-EB44-47B4-AF07-B695EA1E0E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5202095" y="6269406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369" name="直接箭头连接符 368">
                <a:extLst>
                  <a:ext uri="{FF2B5EF4-FFF2-40B4-BE49-F238E27FC236}">
                    <a16:creationId xmlns:a16="http://schemas.microsoft.com/office/drawing/2014/main" xmlns="" id="{C8A5E54E-F433-4DED-B6B4-8CA628D0EC1B}"/>
                  </a:ext>
                </a:extLst>
              </p:cNvPr>
              <p:cNvCxnSpPr>
                <a:stCxn id="370" idx="11"/>
              </p:cNvCxnSpPr>
              <p:nvPr/>
            </p:nvCxnSpPr>
            <p:spPr>
              <a:xfrm>
                <a:off x="4792923" y="5360289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370" name="任意多边形 124">
                <a:extLst>
                  <a:ext uri="{FF2B5EF4-FFF2-40B4-BE49-F238E27FC236}">
                    <a16:creationId xmlns:a16="http://schemas.microsoft.com/office/drawing/2014/main" xmlns="" id="{CF31B7A6-B9B9-4A82-B58E-53FCF5358C8C}"/>
                  </a:ext>
                </a:extLst>
              </p:cNvPr>
              <p:cNvSpPr/>
              <p:nvPr/>
            </p:nvSpPr>
            <p:spPr>
              <a:xfrm rot="4303947">
                <a:off x="4886047" y="5203205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371" name="组合 370">
                <a:extLst>
                  <a:ext uri="{FF2B5EF4-FFF2-40B4-BE49-F238E27FC236}">
                    <a16:creationId xmlns:a16="http://schemas.microsoft.com/office/drawing/2014/main" xmlns="" id="{0AC8D141-FDEA-4D75-9D62-14ADEE4B02F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364424" y="5186840"/>
                <a:ext cx="629750" cy="1331994"/>
                <a:chOff x="3600245" y="690385"/>
                <a:chExt cx="227161" cy="1323511"/>
              </a:xfrm>
            </p:grpSpPr>
            <p:sp>
              <p:nvSpPr>
                <p:cNvPr id="404" name="Freeform 68">
                  <a:extLst>
                    <a:ext uri="{FF2B5EF4-FFF2-40B4-BE49-F238E27FC236}">
                      <a16:creationId xmlns:a16="http://schemas.microsoft.com/office/drawing/2014/main" xmlns="" id="{EB36FB9B-9B7C-46AF-AE0F-A55595E05B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5" name="Freeform 69">
                  <a:extLst>
                    <a:ext uri="{FF2B5EF4-FFF2-40B4-BE49-F238E27FC236}">
                      <a16:creationId xmlns:a16="http://schemas.microsoft.com/office/drawing/2014/main" xmlns="" id="{0ACAE4CC-8F0D-4696-8951-78ECD8FD31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6" name="Freeform 70">
                  <a:extLst>
                    <a:ext uri="{FF2B5EF4-FFF2-40B4-BE49-F238E27FC236}">
                      <a16:creationId xmlns:a16="http://schemas.microsoft.com/office/drawing/2014/main" xmlns="" id="{C36D4406-E61D-4D35-B078-906E500473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7" name="Freeform 71">
                  <a:extLst>
                    <a:ext uri="{FF2B5EF4-FFF2-40B4-BE49-F238E27FC236}">
                      <a16:creationId xmlns:a16="http://schemas.microsoft.com/office/drawing/2014/main" xmlns="" id="{43628EFF-683A-45D1-B291-CC18430FA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8" name="Freeform 72">
                  <a:extLst>
                    <a:ext uri="{FF2B5EF4-FFF2-40B4-BE49-F238E27FC236}">
                      <a16:creationId xmlns:a16="http://schemas.microsoft.com/office/drawing/2014/main" xmlns="" id="{3F5EBB2C-9B89-4ABF-A5E9-6DD3331481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9" name="Freeform 73">
                  <a:extLst>
                    <a:ext uri="{FF2B5EF4-FFF2-40B4-BE49-F238E27FC236}">
                      <a16:creationId xmlns:a16="http://schemas.microsoft.com/office/drawing/2014/main" xmlns="" id="{B3509555-DEFC-4A93-BC81-0D795B6D52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0" name="Freeform 74">
                  <a:extLst>
                    <a:ext uri="{FF2B5EF4-FFF2-40B4-BE49-F238E27FC236}">
                      <a16:creationId xmlns:a16="http://schemas.microsoft.com/office/drawing/2014/main" xmlns="" id="{5C79EF53-B48A-4B13-936B-582AE941D4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1" name="Freeform 75">
                  <a:extLst>
                    <a:ext uri="{FF2B5EF4-FFF2-40B4-BE49-F238E27FC236}">
                      <a16:creationId xmlns:a16="http://schemas.microsoft.com/office/drawing/2014/main" xmlns="" id="{B78167F5-C083-4C46-A62D-ADBB928A2D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2" name="Freeform 76">
                  <a:extLst>
                    <a:ext uri="{FF2B5EF4-FFF2-40B4-BE49-F238E27FC236}">
                      <a16:creationId xmlns:a16="http://schemas.microsoft.com/office/drawing/2014/main" xmlns="" id="{871A91E2-23A2-4B48-B2B6-CB295EB541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3" name="Freeform 77">
                  <a:extLst>
                    <a:ext uri="{FF2B5EF4-FFF2-40B4-BE49-F238E27FC236}">
                      <a16:creationId xmlns:a16="http://schemas.microsoft.com/office/drawing/2014/main" xmlns="" id="{9CDDBF79-162C-464B-B510-3F214E4A73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4" name="Freeform 78">
                  <a:extLst>
                    <a:ext uri="{FF2B5EF4-FFF2-40B4-BE49-F238E27FC236}">
                      <a16:creationId xmlns:a16="http://schemas.microsoft.com/office/drawing/2014/main" xmlns="" id="{966EECCB-E752-44D7-B35A-D563866087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5" name="Freeform 79">
                  <a:extLst>
                    <a:ext uri="{FF2B5EF4-FFF2-40B4-BE49-F238E27FC236}">
                      <a16:creationId xmlns:a16="http://schemas.microsoft.com/office/drawing/2014/main" xmlns="" id="{8B8AE1CF-E03E-4813-8479-3EEC1DF8B7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6" name="Freeform 80">
                  <a:extLst>
                    <a:ext uri="{FF2B5EF4-FFF2-40B4-BE49-F238E27FC236}">
                      <a16:creationId xmlns:a16="http://schemas.microsoft.com/office/drawing/2014/main" xmlns="" id="{7E649290-0508-4D43-B6C5-B516C0907B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7" name="Freeform 81">
                  <a:extLst>
                    <a:ext uri="{FF2B5EF4-FFF2-40B4-BE49-F238E27FC236}">
                      <a16:creationId xmlns:a16="http://schemas.microsoft.com/office/drawing/2014/main" xmlns="" id="{C8967A65-758F-4DC9-B158-14ECFF7795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8" name="Freeform 82">
                  <a:extLst>
                    <a:ext uri="{FF2B5EF4-FFF2-40B4-BE49-F238E27FC236}">
                      <a16:creationId xmlns:a16="http://schemas.microsoft.com/office/drawing/2014/main" xmlns="" id="{DBDF5E46-8304-4377-AB00-F65C1C671C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9" name="Freeform 83">
                  <a:extLst>
                    <a:ext uri="{FF2B5EF4-FFF2-40B4-BE49-F238E27FC236}">
                      <a16:creationId xmlns:a16="http://schemas.microsoft.com/office/drawing/2014/main" xmlns="" id="{AA28B99A-E9F4-464E-9499-26AEB511D3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372" name="Freeform 877">
                <a:extLst>
                  <a:ext uri="{FF2B5EF4-FFF2-40B4-BE49-F238E27FC236}">
                    <a16:creationId xmlns:a16="http://schemas.microsoft.com/office/drawing/2014/main" xmlns="" id="{36039B0C-0855-441E-8898-1D29755856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146882" flipH="1">
                <a:off x="6852281" y="6269406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373" name="直接箭头连接符 372">
                <a:extLst>
                  <a:ext uri="{FF2B5EF4-FFF2-40B4-BE49-F238E27FC236}">
                    <a16:creationId xmlns:a16="http://schemas.microsoft.com/office/drawing/2014/main" xmlns="" id="{5538DD5C-BB6F-4E1B-BDB7-3BDAEE96F8CD}"/>
                  </a:ext>
                </a:extLst>
              </p:cNvPr>
              <p:cNvCxnSpPr>
                <a:stCxn id="374" idx="11"/>
              </p:cNvCxnSpPr>
              <p:nvPr/>
            </p:nvCxnSpPr>
            <p:spPr>
              <a:xfrm flipH="1">
                <a:off x="6992774" y="5360289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374" name="任意多边形 128">
                <a:extLst>
                  <a:ext uri="{FF2B5EF4-FFF2-40B4-BE49-F238E27FC236}">
                    <a16:creationId xmlns:a16="http://schemas.microsoft.com/office/drawing/2014/main" xmlns="" id="{189D68D7-D202-4BB1-80F4-4FC064CD6786}"/>
                  </a:ext>
                </a:extLst>
              </p:cNvPr>
              <p:cNvSpPr/>
              <p:nvPr/>
            </p:nvSpPr>
            <p:spPr>
              <a:xfrm rot="17296053" flipH="1">
                <a:off x="7000087" y="5203205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375" name="组合 374">
                <a:extLst>
                  <a:ext uri="{FF2B5EF4-FFF2-40B4-BE49-F238E27FC236}">
                    <a16:creationId xmlns:a16="http://schemas.microsoft.com/office/drawing/2014/main" xmlns="" id="{1DA656A3-042B-40CC-94C2-B41FBB7DA6B9}"/>
                  </a:ext>
                </a:extLst>
              </p:cNvPr>
              <p:cNvGrpSpPr/>
              <p:nvPr/>
            </p:nvGrpSpPr>
            <p:grpSpPr>
              <a:xfrm flipH="1">
                <a:off x="7167048" y="5186840"/>
                <a:ext cx="643014" cy="1331994"/>
                <a:chOff x="3600245" y="690385"/>
                <a:chExt cx="227161" cy="1323511"/>
              </a:xfrm>
            </p:grpSpPr>
            <p:sp>
              <p:nvSpPr>
                <p:cNvPr id="388" name="Freeform 68">
                  <a:extLst>
                    <a:ext uri="{FF2B5EF4-FFF2-40B4-BE49-F238E27FC236}">
                      <a16:creationId xmlns:a16="http://schemas.microsoft.com/office/drawing/2014/main" xmlns="" id="{C644EC05-2680-4E6B-B910-2787566CE0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89" name="Freeform 69">
                  <a:extLst>
                    <a:ext uri="{FF2B5EF4-FFF2-40B4-BE49-F238E27FC236}">
                      <a16:creationId xmlns:a16="http://schemas.microsoft.com/office/drawing/2014/main" xmlns="" id="{1B8D2D66-41E2-4E54-AAB6-719B0344A8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0" name="Freeform 70">
                  <a:extLst>
                    <a:ext uri="{FF2B5EF4-FFF2-40B4-BE49-F238E27FC236}">
                      <a16:creationId xmlns:a16="http://schemas.microsoft.com/office/drawing/2014/main" xmlns="" id="{7AB12AAB-D6BB-4E67-A7E2-FBFA83C39D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1" name="Freeform 71">
                  <a:extLst>
                    <a:ext uri="{FF2B5EF4-FFF2-40B4-BE49-F238E27FC236}">
                      <a16:creationId xmlns:a16="http://schemas.microsoft.com/office/drawing/2014/main" xmlns="" id="{90B01648-DD4E-4FED-BCF3-B2F732B758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2" name="Freeform 72">
                  <a:extLst>
                    <a:ext uri="{FF2B5EF4-FFF2-40B4-BE49-F238E27FC236}">
                      <a16:creationId xmlns:a16="http://schemas.microsoft.com/office/drawing/2014/main" xmlns="" id="{F1333DD6-B905-40D3-9BDB-43A5292C0D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3" name="Freeform 73">
                  <a:extLst>
                    <a:ext uri="{FF2B5EF4-FFF2-40B4-BE49-F238E27FC236}">
                      <a16:creationId xmlns:a16="http://schemas.microsoft.com/office/drawing/2014/main" xmlns="" id="{397711ED-221F-46AF-ADC2-837D0CD7AC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4" name="Freeform 74">
                  <a:extLst>
                    <a:ext uri="{FF2B5EF4-FFF2-40B4-BE49-F238E27FC236}">
                      <a16:creationId xmlns:a16="http://schemas.microsoft.com/office/drawing/2014/main" xmlns="" id="{09CF796F-6A1D-468E-AF42-8D69705DFA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5" name="Freeform 75">
                  <a:extLst>
                    <a:ext uri="{FF2B5EF4-FFF2-40B4-BE49-F238E27FC236}">
                      <a16:creationId xmlns:a16="http://schemas.microsoft.com/office/drawing/2014/main" xmlns="" id="{F5272CE9-8492-4DD9-9067-1CE5EAA9F7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6" name="Freeform 76">
                  <a:extLst>
                    <a:ext uri="{FF2B5EF4-FFF2-40B4-BE49-F238E27FC236}">
                      <a16:creationId xmlns:a16="http://schemas.microsoft.com/office/drawing/2014/main" xmlns="" id="{0C7DFB61-A456-469F-9B75-4531C547F9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7" name="Freeform 77">
                  <a:extLst>
                    <a:ext uri="{FF2B5EF4-FFF2-40B4-BE49-F238E27FC236}">
                      <a16:creationId xmlns:a16="http://schemas.microsoft.com/office/drawing/2014/main" xmlns="" id="{1632DFE2-FEBA-403E-818F-0AE66DCD3D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8" name="Freeform 78">
                  <a:extLst>
                    <a:ext uri="{FF2B5EF4-FFF2-40B4-BE49-F238E27FC236}">
                      <a16:creationId xmlns:a16="http://schemas.microsoft.com/office/drawing/2014/main" xmlns="" id="{56554507-D04C-4842-A4EC-571479A520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9" name="Freeform 79">
                  <a:extLst>
                    <a:ext uri="{FF2B5EF4-FFF2-40B4-BE49-F238E27FC236}">
                      <a16:creationId xmlns:a16="http://schemas.microsoft.com/office/drawing/2014/main" xmlns="" id="{5BAB7B62-03D7-44CB-B55B-8E73BABC1F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0" name="Freeform 80">
                  <a:extLst>
                    <a:ext uri="{FF2B5EF4-FFF2-40B4-BE49-F238E27FC236}">
                      <a16:creationId xmlns:a16="http://schemas.microsoft.com/office/drawing/2014/main" xmlns="" id="{38D54C56-4D97-4C5E-B5D7-3A1F4662F2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1" name="Freeform 81">
                  <a:extLst>
                    <a:ext uri="{FF2B5EF4-FFF2-40B4-BE49-F238E27FC236}">
                      <a16:creationId xmlns:a16="http://schemas.microsoft.com/office/drawing/2014/main" xmlns="" id="{D045D9C5-2EFD-4510-B2FC-7268B1C67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2" name="Freeform 82">
                  <a:extLst>
                    <a:ext uri="{FF2B5EF4-FFF2-40B4-BE49-F238E27FC236}">
                      <a16:creationId xmlns:a16="http://schemas.microsoft.com/office/drawing/2014/main" xmlns="" id="{81BEE304-3E2D-4FC8-A976-EFB15EAA0F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3" name="Freeform 83">
                  <a:extLst>
                    <a:ext uri="{FF2B5EF4-FFF2-40B4-BE49-F238E27FC236}">
                      <a16:creationId xmlns:a16="http://schemas.microsoft.com/office/drawing/2014/main" xmlns="" id="{F3CF0C6A-EAD2-4B8E-A2F9-1E4CA2DCED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376" name="Freeform 877">
                <a:extLst>
                  <a:ext uri="{FF2B5EF4-FFF2-40B4-BE49-F238E27FC236}">
                    <a16:creationId xmlns:a16="http://schemas.microsoft.com/office/drawing/2014/main" xmlns="" id="{FEE92AF1-6400-4A2D-9B90-C71701C73D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5580715" y="6102012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7" name="椭圆 376">
                <a:extLst>
                  <a:ext uri="{FF2B5EF4-FFF2-40B4-BE49-F238E27FC236}">
                    <a16:creationId xmlns:a16="http://schemas.microsoft.com/office/drawing/2014/main" xmlns="" id="{34107529-814E-4E40-9E17-0BC3DDBFD2E5}"/>
                  </a:ext>
                </a:extLst>
              </p:cNvPr>
              <p:cNvSpPr/>
              <p:nvPr/>
            </p:nvSpPr>
            <p:spPr>
              <a:xfrm rot="19571521">
                <a:off x="4868673" y="5630644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78" name="椭圆 377">
                <a:extLst>
                  <a:ext uri="{FF2B5EF4-FFF2-40B4-BE49-F238E27FC236}">
                    <a16:creationId xmlns:a16="http://schemas.microsoft.com/office/drawing/2014/main" xmlns="" id="{DBF9E616-B781-4455-94E9-A1D71CF765EB}"/>
                  </a:ext>
                </a:extLst>
              </p:cNvPr>
              <p:cNvSpPr/>
              <p:nvPr/>
            </p:nvSpPr>
            <p:spPr>
              <a:xfrm rot="19571521">
                <a:off x="5927932" y="5777671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79" name="Freeform 877">
                <a:extLst>
                  <a:ext uri="{FF2B5EF4-FFF2-40B4-BE49-F238E27FC236}">
                    <a16:creationId xmlns:a16="http://schemas.microsoft.com/office/drawing/2014/main" xmlns="" id="{ADAFD18A-C9C1-4CD4-AB0F-2BD6093B4F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146882" flipH="1">
                <a:off x="6105595" y="6258274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380" name="直接箭头连接符 379">
                <a:extLst>
                  <a:ext uri="{FF2B5EF4-FFF2-40B4-BE49-F238E27FC236}">
                    <a16:creationId xmlns:a16="http://schemas.microsoft.com/office/drawing/2014/main" xmlns="" id="{1C9B2156-836C-4A35-8C70-6F3FB59CF480}"/>
                  </a:ext>
                </a:extLst>
              </p:cNvPr>
              <p:cNvCxnSpPr/>
              <p:nvPr/>
            </p:nvCxnSpPr>
            <p:spPr>
              <a:xfrm flipV="1">
                <a:off x="6225741" y="5607771"/>
                <a:ext cx="793454" cy="638775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381" name="直接箭头连接符 380">
                <a:extLst>
                  <a:ext uri="{FF2B5EF4-FFF2-40B4-BE49-F238E27FC236}">
                    <a16:creationId xmlns:a16="http://schemas.microsoft.com/office/drawing/2014/main" xmlns="" id="{A11E4D66-51A6-4A2D-8221-4081928C49CB}"/>
                  </a:ext>
                </a:extLst>
              </p:cNvPr>
              <p:cNvCxnSpPr/>
              <p:nvPr/>
            </p:nvCxnSpPr>
            <p:spPr>
              <a:xfrm>
                <a:off x="5060796" y="5544182"/>
                <a:ext cx="505021" cy="580065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headEnd type="stealth"/>
                <a:tailEnd type="none"/>
              </a:ln>
              <a:effectLst/>
            </p:spPr>
          </p:cxnSp>
          <p:cxnSp>
            <p:nvCxnSpPr>
              <p:cNvPr id="382" name="直接箭头连接符 381">
                <a:extLst>
                  <a:ext uri="{FF2B5EF4-FFF2-40B4-BE49-F238E27FC236}">
                    <a16:creationId xmlns:a16="http://schemas.microsoft.com/office/drawing/2014/main" xmlns="" id="{33FF1C0F-CCF6-4000-BED4-FCEA325F09DB}"/>
                  </a:ext>
                </a:extLst>
              </p:cNvPr>
              <p:cNvCxnSpPr/>
              <p:nvPr/>
            </p:nvCxnSpPr>
            <p:spPr>
              <a:xfrm flipV="1">
                <a:off x="5255328" y="5502555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stealth" w="med" len="med"/>
                <a:tailEnd type="none" w="med" len="med"/>
              </a:ln>
              <a:effectLst/>
            </p:spPr>
          </p:cxnSp>
          <p:cxnSp>
            <p:nvCxnSpPr>
              <p:cNvPr id="383" name="直接箭头连接符 382">
                <a:extLst>
                  <a:ext uri="{FF2B5EF4-FFF2-40B4-BE49-F238E27FC236}">
                    <a16:creationId xmlns:a16="http://schemas.microsoft.com/office/drawing/2014/main" xmlns="" id="{9F01E425-6460-4804-8CBC-025C8EED1614}"/>
                  </a:ext>
                </a:extLst>
              </p:cNvPr>
              <p:cNvCxnSpPr/>
              <p:nvPr/>
            </p:nvCxnSpPr>
            <p:spPr>
              <a:xfrm flipV="1">
                <a:off x="5255328" y="5349589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none" w="med" len="med"/>
                <a:tailEnd type="stealth" w="med" len="med"/>
              </a:ln>
              <a:effectLst/>
            </p:spPr>
          </p:cxnSp>
          <p:cxnSp>
            <p:nvCxnSpPr>
              <p:cNvPr id="384" name="直接箭头连接符 383">
                <a:extLst>
                  <a:ext uri="{FF2B5EF4-FFF2-40B4-BE49-F238E27FC236}">
                    <a16:creationId xmlns:a16="http://schemas.microsoft.com/office/drawing/2014/main" xmlns="" id="{DDEDA9CB-9FA4-4F58-A7B1-2B118760921F}"/>
                  </a:ext>
                </a:extLst>
              </p:cNvPr>
              <p:cNvCxnSpPr>
                <a:endCxn id="368" idx="3"/>
              </p:cNvCxnSpPr>
              <p:nvPr/>
            </p:nvCxnSpPr>
            <p:spPr>
              <a:xfrm flipH="1">
                <a:off x="5323286" y="6292725"/>
                <a:ext cx="754171" cy="2391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385" name="直接箭头连接符 384">
                <a:extLst>
                  <a:ext uri="{FF2B5EF4-FFF2-40B4-BE49-F238E27FC236}">
                    <a16:creationId xmlns:a16="http://schemas.microsoft.com/office/drawing/2014/main" xmlns="" id="{E610CC0D-1CD4-4680-A7B2-2056842F9503}"/>
                  </a:ext>
                </a:extLst>
              </p:cNvPr>
              <p:cNvCxnSpPr/>
              <p:nvPr/>
            </p:nvCxnSpPr>
            <p:spPr>
              <a:xfrm flipV="1">
                <a:off x="6213937" y="6317245"/>
                <a:ext cx="587059" cy="740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386" name="直接箭头连接符 385">
                <a:extLst>
                  <a:ext uri="{FF2B5EF4-FFF2-40B4-BE49-F238E27FC236}">
                    <a16:creationId xmlns:a16="http://schemas.microsoft.com/office/drawing/2014/main" xmlns="" id="{E82F1A3D-5B14-4257-8632-5F0B9AA932B2}"/>
                  </a:ext>
                </a:extLst>
              </p:cNvPr>
              <p:cNvCxnSpPr>
                <a:stCxn id="370" idx="3"/>
              </p:cNvCxnSpPr>
              <p:nvPr/>
            </p:nvCxnSpPr>
            <p:spPr>
              <a:xfrm>
                <a:off x="5036873" y="5449021"/>
                <a:ext cx="1853903" cy="808196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387" name="直接箭头连接符 386">
                <a:extLst>
                  <a:ext uri="{FF2B5EF4-FFF2-40B4-BE49-F238E27FC236}">
                    <a16:creationId xmlns:a16="http://schemas.microsoft.com/office/drawing/2014/main" xmlns="" id="{F3166B68-8F9F-4F03-8906-BF399AEF4D23}"/>
                  </a:ext>
                </a:extLst>
              </p:cNvPr>
              <p:cNvCxnSpPr>
                <a:stCxn id="378" idx="1"/>
                <a:endCxn id="370" idx="5"/>
              </p:cNvCxnSpPr>
              <p:nvPr/>
            </p:nvCxnSpPr>
            <p:spPr>
              <a:xfrm flipH="1" flipV="1">
                <a:off x="5125744" y="5555683"/>
                <a:ext cx="959170" cy="663901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dash"/>
                <a:miter lim="800000"/>
                <a:tailEnd type="triangle"/>
              </a:ln>
              <a:effectLst/>
            </p:spPr>
          </p:cxnSp>
        </p:grpSp>
        <p:grpSp>
          <p:nvGrpSpPr>
            <p:cNvPr id="336" name="组合 335">
              <a:extLst>
                <a:ext uri="{FF2B5EF4-FFF2-40B4-BE49-F238E27FC236}">
                  <a16:creationId xmlns:a16="http://schemas.microsoft.com/office/drawing/2014/main" xmlns="" id="{46038CB4-D5A0-4A16-8982-4BD0D4CF7E91}"/>
                </a:ext>
              </a:extLst>
            </p:cNvPr>
            <p:cNvGrpSpPr/>
            <p:nvPr/>
          </p:nvGrpSpPr>
          <p:grpSpPr>
            <a:xfrm>
              <a:off x="6299186" y="3130244"/>
              <a:ext cx="770597" cy="234907"/>
              <a:chOff x="257790" y="3672203"/>
              <a:chExt cx="778972" cy="234813"/>
            </a:xfrm>
          </p:grpSpPr>
          <p:sp>
            <p:nvSpPr>
              <p:cNvPr id="353" name="矩形 352">
                <a:extLst>
                  <a:ext uri="{FF2B5EF4-FFF2-40B4-BE49-F238E27FC236}">
                    <a16:creationId xmlns:a16="http://schemas.microsoft.com/office/drawing/2014/main" xmlns="" id="{4344C9F3-5491-4B11-9F8C-11F26980E33D}"/>
                  </a:ext>
                </a:extLst>
              </p:cNvPr>
              <p:cNvSpPr/>
              <p:nvPr/>
            </p:nvSpPr>
            <p:spPr>
              <a:xfrm>
                <a:off x="257790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4" name="矩形 353">
                <a:extLst>
                  <a:ext uri="{FF2B5EF4-FFF2-40B4-BE49-F238E27FC236}">
                    <a16:creationId xmlns:a16="http://schemas.microsoft.com/office/drawing/2014/main" xmlns="" id="{609EC19F-3FF2-4C31-9018-AB488E32B8A7}"/>
                  </a:ext>
                </a:extLst>
              </p:cNvPr>
              <p:cNvSpPr/>
              <p:nvPr/>
            </p:nvSpPr>
            <p:spPr>
              <a:xfrm>
                <a:off x="415969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5" name="矩形 354">
                <a:extLst>
                  <a:ext uri="{FF2B5EF4-FFF2-40B4-BE49-F238E27FC236}">
                    <a16:creationId xmlns:a16="http://schemas.microsoft.com/office/drawing/2014/main" xmlns="" id="{13D7A566-FF0F-4319-860C-AA596E50839E}"/>
                  </a:ext>
                </a:extLst>
              </p:cNvPr>
              <p:cNvSpPr/>
              <p:nvPr/>
            </p:nvSpPr>
            <p:spPr>
              <a:xfrm>
                <a:off x="574094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6" name="矩形 355">
                <a:extLst>
                  <a:ext uri="{FF2B5EF4-FFF2-40B4-BE49-F238E27FC236}">
                    <a16:creationId xmlns:a16="http://schemas.microsoft.com/office/drawing/2014/main" xmlns="" id="{D22E06F3-E553-4DAB-87DB-457F9AB85A3C}"/>
                  </a:ext>
                </a:extLst>
              </p:cNvPr>
              <p:cNvSpPr/>
              <p:nvPr/>
            </p:nvSpPr>
            <p:spPr>
              <a:xfrm>
                <a:off x="890345" y="3672203"/>
                <a:ext cx="146417" cy="234813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7" name="矩形 356">
                <a:extLst>
                  <a:ext uri="{FF2B5EF4-FFF2-40B4-BE49-F238E27FC236}">
                    <a16:creationId xmlns:a16="http://schemas.microsoft.com/office/drawing/2014/main" xmlns="" id="{E9520454-BF06-43CA-BF88-80AFB90D534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7790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8" name="矩形 357">
                <a:extLst>
                  <a:ext uri="{FF2B5EF4-FFF2-40B4-BE49-F238E27FC236}">
                    <a16:creationId xmlns:a16="http://schemas.microsoft.com/office/drawing/2014/main" xmlns="" id="{82EA933A-F89D-4A00-86CF-B6444DF4992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1586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9" name="矩形 358">
                <a:extLst>
                  <a:ext uri="{FF2B5EF4-FFF2-40B4-BE49-F238E27FC236}">
                    <a16:creationId xmlns:a16="http://schemas.microsoft.com/office/drawing/2014/main" xmlns="" id="{8ECEB2E7-8CE1-4447-99E8-B6DEDD1A0A4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3987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0" name="矩形 359">
                <a:extLst>
                  <a:ext uri="{FF2B5EF4-FFF2-40B4-BE49-F238E27FC236}">
                    <a16:creationId xmlns:a16="http://schemas.microsoft.com/office/drawing/2014/main" xmlns="" id="{FF8EAAF4-AFB7-45C2-921B-4DFCA8BA5955}"/>
                  </a:ext>
                </a:extLst>
              </p:cNvPr>
              <p:cNvSpPr/>
              <p:nvPr/>
            </p:nvSpPr>
            <p:spPr>
              <a:xfrm>
                <a:off x="257790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1" name="矩形 360">
                <a:extLst>
                  <a:ext uri="{FF2B5EF4-FFF2-40B4-BE49-F238E27FC236}">
                    <a16:creationId xmlns:a16="http://schemas.microsoft.com/office/drawing/2014/main" xmlns="" id="{5DECA52C-718A-4DB5-A3BA-0A88BCDEA8CF}"/>
                  </a:ext>
                </a:extLst>
              </p:cNvPr>
              <p:cNvSpPr/>
              <p:nvPr/>
            </p:nvSpPr>
            <p:spPr>
              <a:xfrm>
                <a:off x="415969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2" name="矩形 361">
                <a:extLst>
                  <a:ext uri="{FF2B5EF4-FFF2-40B4-BE49-F238E27FC236}">
                    <a16:creationId xmlns:a16="http://schemas.microsoft.com/office/drawing/2014/main" xmlns="" id="{10C0425A-B7B1-4DEB-8D26-50BE0E5BB4D6}"/>
                  </a:ext>
                </a:extLst>
              </p:cNvPr>
              <p:cNvSpPr/>
              <p:nvPr/>
            </p:nvSpPr>
            <p:spPr>
              <a:xfrm>
                <a:off x="574094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3" name="矩形 362">
                <a:extLst>
                  <a:ext uri="{FF2B5EF4-FFF2-40B4-BE49-F238E27FC236}">
                    <a16:creationId xmlns:a16="http://schemas.microsoft.com/office/drawing/2014/main" xmlns="" id="{2EE3BC95-C864-408A-8440-AEC46AE99C6A}"/>
                  </a:ext>
                </a:extLst>
              </p:cNvPr>
              <p:cNvSpPr/>
              <p:nvPr/>
            </p:nvSpPr>
            <p:spPr>
              <a:xfrm>
                <a:off x="732167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4" name="矩形 363">
                <a:extLst>
                  <a:ext uri="{FF2B5EF4-FFF2-40B4-BE49-F238E27FC236}">
                    <a16:creationId xmlns:a16="http://schemas.microsoft.com/office/drawing/2014/main" xmlns="" id="{5C995EC0-0511-45E3-8307-5AADF85648F5}"/>
                  </a:ext>
                </a:extLst>
              </p:cNvPr>
              <p:cNvSpPr/>
              <p:nvPr/>
            </p:nvSpPr>
            <p:spPr>
              <a:xfrm>
                <a:off x="732167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5" name="矩形 364">
                <a:extLst>
                  <a:ext uri="{FF2B5EF4-FFF2-40B4-BE49-F238E27FC236}">
                    <a16:creationId xmlns:a16="http://schemas.microsoft.com/office/drawing/2014/main" xmlns="" id="{CDF03336-77DC-4B5C-A0B1-E5AE4665559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11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7" name="组合 336">
              <a:extLst>
                <a:ext uri="{FF2B5EF4-FFF2-40B4-BE49-F238E27FC236}">
                  <a16:creationId xmlns:a16="http://schemas.microsoft.com/office/drawing/2014/main" xmlns="" id="{21D84006-37BC-419D-BC68-348024C2957F}"/>
                </a:ext>
              </a:extLst>
            </p:cNvPr>
            <p:cNvGrpSpPr/>
            <p:nvPr/>
          </p:nvGrpSpPr>
          <p:grpSpPr>
            <a:xfrm>
              <a:off x="8143188" y="3130244"/>
              <a:ext cx="770597" cy="234907"/>
              <a:chOff x="257790" y="3672203"/>
              <a:chExt cx="778972" cy="234813"/>
            </a:xfrm>
          </p:grpSpPr>
          <p:sp>
            <p:nvSpPr>
              <p:cNvPr id="340" name="矩形 339">
                <a:extLst>
                  <a:ext uri="{FF2B5EF4-FFF2-40B4-BE49-F238E27FC236}">
                    <a16:creationId xmlns:a16="http://schemas.microsoft.com/office/drawing/2014/main" xmlns="" id="{F66ED929-83A3-4678-93E1-9F7B11E301CB}"/>
                  </a:ext>
                </a:extLst>
              </p:cNvPr>
              <p:cNvSpPr/>
              <p:nvPr/>
            </p:nvSpPr>
            <p:spPr>
              <a:xfrm>
                <a:off x="257790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1" name="矩形 340">
                <a:extLst>
                  <a:ext uri="{FF2B5EF4-FFF2-40B4-BE49-F238E27FC236}">
                    <a16:creationId xmlns:a16="http://schemas.microsoft.com/office/drawing/2014/main" xmlns="" id="{05A746B6-1E1F-4E3D-A00F-3F5D4776E5F6}"/>
                  </a:ext>
                </a:extLst>
              </p:cNvPr>
              <p:cNvSpPr/>
              <p:nvPr/>
            </p:nvSpPr>
            <p:spPr>
              <a:xfrm>
                <a:off x="415969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2" name="矩形 341">
                <a:extLst>
                  <a:ext uri="{FF2B5EF4-FFF2-40B4-BE49-F238E27FC236}">
                    <a16:creationId xmlns:a16="http://schemas.microsoft.com/office/drawing/2014/main" xmlns="" id="{A1428A4B-3073-45C9-AF5A-ED6E426E4133}"/>
                  </a:ext>
                </a:extLst>
              </p:cNvPr>
              <p:cNvSpPr/>
              <p:nvPr/>
            </p:nvSpPr>
            <p:spPr>
              <a:xfrm>
                <a:off x="574094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3" name="矩形 342">
                <a:extLst>
                  <a:ext uri="{FF2B5EF4-FFF2-40B4-BE49-F238E27FC236}">
                    <a16:creationId xmlns:a16="http://schemas.microsoft.com/office/drawing/2014/main" xmlns="" id="{D6B7BD92-32AA-40F4-8218-72A7D856FDD6}"/>
                  </a:ext>
                </a:extLst>
              </p:cNvPr>
              <p:cNvSpPr/>
              <p:nvPr/>
            </p:nvSpPr>
            <p:spPr>
              <a:xfrm>
                <a:off x="890345" y="3672203"/>
                <a:ext cx="146417" cy="234813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4" name="矩形 343">
                <a:extLst>
                  <a:ext uri="{FF2B5EF4-FFF2-40B4-BE49-F238E27FC236}">
                    <a16:creationId xmlns:a16="http://schemas.microsoft.com/office/drawing/2014/main" xmlns="" id="{E4E9FDFD-F489-467B-9E51-1147F6BE1A0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7790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5" name="矩形 344">
                <a:extLst>
                  <a:ext uri="{FF2B5EF4-FFF2-40B4-BE49-F238E27FC236}">
                    <a16:creationId xmlns:a16="http://schemas.microsoft.com/office/drawing/2014/main" xmlns="" id="{075BF597-1539-4584-B191-8EBCCC664DE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1586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6" name="矩形 345">
                <a:extLst>
                  <a:ext uri="{FF2B5EF4-FFF2-40B4-BE49-F238E27FC236}">
                    <a16:creationId xmlns:a16="http://schemas.microsoft.com/office/drawing/2014/main" xmlns="" id="{C2DA28F8-FD5E-4E39-A879-8BDC2324B2C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3987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7" name="矩形 346">
                <a:extLst>
                  <a:ext uri="{FF2B5EF4-FFF2-40B4-BE49-F238E27FC236}">
                    <a16:creationId xmlns:a16="http://schemas.microsoft.com/office/drawing/2014/main" xmlns="" id="{51098BE0-C56B-4060-9487-262199C6A415}"/>
                  </a:ext>
                </a:extLst>
              </p:cNvPr>
              <p:cNvSpPr/>
              <p:nvPr/>
            </p:nvSpPr>
            <p:spPr>
              <a:xfrm>
                <a:off x="257790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8" name="矩形 347">
                <a:extLst>
                  <a:ext uri="{FF2B5EF4-FFF2-40B4-BE49-F238E27FC236}">
                    <a16:creationId xmlns:a16="http://schemas.microsoft.com/office/drawing/2014/main" xmlns="" id="{CFA3A4BB-8FD7-4ABC-A0D4-5C90650056C8}"/>
                  </a:ext>
                </a:extLst>
              </p:cNvPr>
              <p:cNvSpPr/>
              <p:nvPr/>
            </p:nvSpPr>
            <p:spPr>
              <a:xfrm>
                <a:off x="415969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9" name="矩形 348">
                <a:extLst>
                  <a:ext uri="{FF2B5EF4-FFF2-40B4-BE49-F238E27FC236}">
                    <a16:creationId xmlns:a16="http://schemas.microsoft.com/office/drawing/2014/main" xmlns="" id="{8E6D7556-E1C1-4B21-B0DC-D933B3DF6EE0}"/>
                  </a:ext>
                </a:extLst>
              </p:cNvPr>
              <p:cNvSpPr/>
              <p:nvPr/>
            </p:nvSpPr>
            <p:spPr>
              <a:xfrm>
                <a:off x="574094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0" name="矩形 349">
                <a:extLst>
                  <a:ext uri="{FF2B5EF4-FFF2-40B4-BE49-F238E27FC236}">
                    <a16:creationId xmlns:a16="http://schemas.microsoft.com/office/drawing/2014/main" xmlns="" id="{4DEC4C19-DE74-4049-9C33-95F18D801BDE}"/>
                  </a:ext>
                </a:extLst>
              </p:cNvPr>
              <p:cNvSpPr/>
              <p:nvPr/>
            </p:nvSpPr>
            <p:spPr>
              <a:xfrm>
                <a:off x="732167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1" name="矩形 350">
                <a:extLst>
                  <a:ext uri="{FF2B5EF4-FFF2-40B4-BE49-F238E27FC236}">
                    <a16:creationId xmlns:a16="http://schemas.microsoft.com/office/drawing/2014/main" xmlns="" id="{0559C501-3C96-4243-94DD-F75ED12A62AB}"/>
                  </a:ext>
                </a:extLst>
              </p:cNvPr>
              <p:cNvSpPr/>
              <p:nvPr/>
            </p:nvSpPr>
            <p:spPr>
              <a:xfrm>
                <a:off x="732167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2" name="矩形 351">
                <a:extLst>
                  <a:ext uri="{FF2B5EF4-FFF2-40B4-BE49-F238E27FC236}">
                    <a16:creationId xmlns:a16="http://schemas.microsoft.com/office/drawing/2014/main" xmlns="" id="{BD79FD29-CC7A-49D5-90AA-47717D91A4D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11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38" name="矩形: 圆角 337">
              <a:extLst>
                <a:ext uri="{FF2B5EF4-FFF2-40B4-BE49-F238E27FC236}">
                  <a16:creationId xmlns:a16="http://schemas.microsoft.com/office/drawing/2014/main" xmlns="" id="{87E333D7-B21F-4590-8B9E-AEDF58E8D31B}"/>
                </a:ext>
              </a:extLst>
            </p:cNvPr>
            <p:cNvSpPr/>
            <p:nvPr/>
          </p:nvSpPr>
          <p:spPr>
            <a:xfrm>
              <a:off x="6141141" y="1734211"/>
              <a:ext cx="2952000" cy="1796864"/>
            </a:xfrm>
            <a:prstGeom prst="roundRect">
              <a:avLst>
                <a:gd name="adj" fmla="val 8464"/>
              </a:avLst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9" name="矩形 338">
              <a:extLst>
                <a:ext uri="{FF2B5EF4-FFF2-40B4-BE49-F238E27FC236}">
                  <a16:creationId xmlns:a16="http://schemas.microsoft.com/office/drawing/2014/main" xmlns="" id="{6B279825-7B40-47E0-8B01-1EAC89D23CF8}"/>
                </a:ext>
              </a:extLst>
            </p:cNvPr>
            <p:cNvSpPr/>
            <p:nvPr/>
          </p:nvSpPr>
          <p:spPr>
            <a:xfrm>
              <a:off x="6418737" y="1518661"/>
              <a:ext cx="2496210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Deployment case 1: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Single operator with same SBFD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subband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configuration</a:t>
              </a:r>
            </a:p>
          </p:txBody>
        </p:sp>
      </p:grpSp>
      <p:grpSp>
        <p:nvGrpSpPr>
          <p:cNvPr id="420" name="组合 419">
            <a:extLst>
              <a:ext uri="{FF2B5EF4-FFF2-40B4-BE49-F238E27FC236}">
                <a16:creationId xmlns:a16="http://schemas.microsoft.com/office/drawing/2014/main" xmlns="" id="{DA9ABE03-8870-4B58-ADA6-A31A6161324C}"/>
              </a:ext>
            </a:extLst>
          </p:cNvPr>
          <p:cNvGrpSpPr/>
          <p:nvPr/>
        </p:nvGrpSpPr>
        <p:grpSpPr>
          <a:xfrm>
            <a:off x="9037254" y="854325"/>
            <a:ext cx="2951614" cy="2025883"/>
            <a:chOff x="9156669" y="1497231"/>
            <a:chExt cx="2951998" cy="2026147"/>
          </a:xfrm>
        </p:grpSpPr>
        <p:grpSp>
          <p:nvGrpSpPr>
            <p:cNvPr id="421" name="组合 420">
              <a:extLst>
                <a:ext uri="{FF2B5EF4-FFF2-40B4-BE49-F238E27FC236}">
                  <a16:creationId xmlns:a16="http://schemas.microsoft.com/office/drawing/2014/main" xmlns="" id="{C48244DD-F504-47ED-B6B6-6B971CC27493}"/>
                </a:ext>
              </a:extLst>
            </p:cNvPr>
            <p:cNvGrpSpPr/>
            <p:nvPr/>
          </p:nvGrpSpPr>
          <p:grpSpPr>
            <a:xfrm>
              <a:off x="9467748" y="1907710"/>
              <a:ext cx="2258988" cy="1053836"/>
              <a:chOff x="8470214" y="3014126"/>
              <a:chExt cx="3445638" cy="1589498"/>
            </a:xfrm>
          </p:grpSpPr>
          <p:sp>
            <p:nvSpPr>
              <p:cNvPr id="448" name="任意多边形 255">
                <a:extLst>
                  <a:ext uri="{FF2B5EF4-FFF2-40B4-BE49-F238E27FC236}">
                    <a16:creationId xmlns:a16="http://schemas.microsoft.com/office/drawing/2014/main" xmlns="" id="{35D7F12E-42D3-4235-AC7C-803F98BEAAD2}"/>
                  </a:ext>
                </a:extLst>
              </p:cNvPr>
              <p:cNvSpPr/>
              <p:nvPr/>
            </p:nvSpPr>
            <p:spPr bwMode="auto">
              <a:xfrm rot="19769897">
                <a:off x="8595179" y="3046632"/>
                <a:ext cx="335476" cy="329255"/>
              </a:xfrm>
              <a:custGeom>
                <a:avLst/>
                <a:gdLst>
                  <a:gd name="connsiteX0" fmla="*/ 0 w 3028484"/>
                  <a:gd name="connsiteY0" fmla="*/ 1688956 h 2919550"/>
                  <a:gd name="connsiteX1" fmla="*/ 145278 w 3028484"/>
                  <a:gd name="connsiteY1" fmla="*/ 851468 h 2919550"/>
                  <a:gd name="connsiteX2" fmla="*/ 538385 w 3028484"/>
                  <a:gd name="connsiteY2" fmla="*/ 347266 h 2919550"/>
                  <a:gd name="connsiteX3" fmla="*/ 1076770 w 3028484"/>
                  <a:gd name="connsiteY3" fmla="*/ 56709 h 2919550"/>
                  <a:gd name="connsiteX4" fmla="*/ 1589517 w 3028484"/>
                  <a:gd name="connsiteY4" fmla="*/ 5434 h 2919550"/>
                  <a:gd name="connsiteX5" fmla="*/ 2127902 w 3028484"/>
                  <a:gd name="connsiteY5" fmla="*/ 133621 h 2919550"/>
                  <a:gd name="connsiteX6" fmla="*/ 2717562 w 3028484"/>
                  <a:gd name="connsiteY6" fmla="*/ 595094 h 2919550"/>
                  <a:gd name="connsiteX7" fmla="*/ 2991028 w 3028484"/>
                  <a:gd name="connsiteY7" fmla="*/ 1150571 h 2919550"/>
                  <a:gd name="connsiteX8" fmla="*/ 2991028 w 3028484"/>
                  <a:gd name="connsiteY8" fmla="*/ 1817143 h 2919550"/>
                  <a:gd name="connsiteX9" fmla="*/ 2666288 w 3028484"/>
                  <a:gd name="connsiteY9" fmla="*/ 2509352 h 2919550"/>
                  <a:gd name="connsiteX10" fmla="*/ 2093719 w 3028484"/>
                  <a:gd name="connsiteY10" fmla="*/ 2919550 h 2919550"/>
                  <a:gd name="connsiteX0" fmla="*/ 0 w 3028484"/>
                  <a:gd name="connsiteY0" fmla="*/ 1688956 h 2919550"/>
                  <a:gd name="connsiteX1" fmla="*/ 31632 w 3028484"/>
                  <a:gd name="connsiteY1" fmla="*/ 1303121 h 2919550"/>
                  <a:gd name="connsiteX2" fmla="*/ 145278 w 3028484"/>
                  <a:gd name="connsiteY2" fmla="*/ 851468 h 2919550"/>
                  <a:gd name="connsiteX3" fmla="*/ 538385 w 3028484"/>
                  <a:gd name="connsiteY3" fmla="*/ 347266 h 2919550"/>
                  <a:gd name="connsiteX4" fmla="*/ 1076770 w 3028484"/>
                  <a:gd name="connsiteY4" fmla="*/ 56709 h 2919550"/>
                  <a:gd name="connsiteX5" fmla="*/ 1589517 w 3028484"/>
                  <a:gd name="connsiteY5" fmla="*/ 5434 h 2919550"/>
                  <a:gd name="connsiteX6" fmla="*/ 2127902 w 3028484"/>
                  <a:gd name="connsiteY6" fmla="*/ 133621 h 2919550"/>
                  <a:gd name="connsiteX7" fmla="*/ 2717562 w 3028484"/>
                  <a:gd name="connsiteY7" fmla="*/ 595094 h 2919550"/>
                  <a:gd name="connsiteX8" fmla="*/ 2991028 w 3028484"/>
                  <a:gd name="connsiteY8" fmla="*/ 1150571 h 2919550"/>
                  <a:gd name="connsiteX9" fmla="*/ 2991028 w 3028484"/>
                  <a:gd name="connsiteY9" fmla="*/ 1817143 h 2919550"/>
                  <a:gd name="connsiteX10" fmla="*/ 2666288 w 3028484"/>
                  <a:gd name="connsiteY10" fmla="*/ 2509352 h 2919550"/>
                  <a:gd name="connsiteX11" fmla="*/ 2093719 w 3028484"/>
                  <a:gd name="connsiteY11" fmla="*/ 2919550 h 2919550"/>
                  <a:gd name="connsiteX0" fmla="*/ 8597 w 3037081"/>
                  <a:gd name="connsiteY0" fmla="*/ 1688956 h 2919550"/>
                  <a:gd name="connsiteX1" fmla="*/ 9990 w 3037081"/>
                  <a:gd name="connsiteY1" fmla="*/ 1309034 h 2919550"/>
                  <a:gd name="connsiteX2" fmla="*/ 153875 w 3037081"/>
                  <a:gd name="connsiteY2" fmla="*/ 851468 h 2919550"/>
                  <a:gd name="connsiteX3" fmla="*/ 546982 w 3037081"/>
                  <a:gd name="connsiteY3" fmla="*/ 347266 h 2919550"/>
                  <a:gd name="connsiteX4" fmla="*/ 1085367 w 3037081"/>
                  <a:gd name="connsiteY4" fmla="*/ 56709 h 2919550"/>
                  <a:gd name="connsiteX5" fmla="*/ 1598114 w 3037081"/>
                  <a:gd name="connsiteY5" fmla="*/ 5434 h 2919550"/>
                  <a:gd name="connsiteX6" fmla="*/ 2136499 w 3037081"/>
                  <a:gd name="connsiteY6" fmla="*/ 133621 h 2919550"/>
                  <a:gd name="connsiteX7" fmla="*/ 2726159 w 3037081"/>
                  <a:gd name="connsiteY7" fmla="*/ 595094 h 2919550"/>
                  <a:gd name="connsiteX8" fmla="*/ 2999625 w 3037081"/>
                  <a:gd name="connsiteY8" fmla="*/ 1150571 h 2919550"/>
                  <a:gd name="connsiteX9" fmla="*/ 2999625 w 3037081"/>
                  <a:gd name="connsiteY9" fmla="*/ 1817143 h 2919550"/>
                  <a:gd name="connsiteX10" fmla="*/ 2674885 w 3037081"/>
                  <a:gd name="connsiteY10" fmla="*/ 2509352 h 2919550"/>
                  <a:gd name="connsiteX11" fmla="*/ 2102316 w 3037081"/>
                  <a:gd name="connsiteY11" fmla="*/ 2919550 h 291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37081" h="2919550">
                    <a:moveTo>
                      <a:pt x="8597" y="1688956"/>
                    </a:moveTo>
                    <a:cubicBezTo>
                      <a:pt x="13869" y="1624650"/>
                      <a:pt x="-14223" y="1448615"/>
                      <a:pt x="9990" y="1309034"/>
                    </a:cubicBezTo>
                    <a:cubicBezTo>
                      <a:pt x="34203" y="1169453"/>
                      <a:pt x="64376" y="1011763"/>
                      <a:pt x="153875" y="851468"/>
                    </a:cubicBezTo>
                    <a:cubicBezTo>
                      <a:pt x="243374" y="691173"/>
                      <a:pt x="391733" y="479726"/>
                      <a:pt x="546982" y="347266"/>
                    </a:cubicBezTo>
                    <a:cubicBezTo>
                      <a:pt x="702231" y="214806"/>
                      <a:pt x="910178" y="113681"/>
                      <a:pt x="1085367" y="56709"/>
                    </a:cubicBezTo>
                    <a:cubicBezTo>
                      <a:pt x="1260556" y="-263"/>
                      <a:pt x="1422925" y="-7385"/>
                      <a:pt x="1598114" y="5434"/>
                    </a:cubicBezTo>
                    <a:cubicBezTo>
                      <a:pt x="1773303" y="18253"/>
                      <a:pt x="1948492" y="35344"/>
                      <a:pt x="2136499" y="133621"/>
                    </a:cubicBezTo>
                    <a:cubicBezTo>
                      <a:pt x="2324506" y="231898"/>
                      <a:pt x="2582305" y="425602"/>
                      <a:pt x="2726159" y="595094"/>
                    </a:cubicBezTo>
                    <a:cubicBezTo>
                      <a:pt x="2870013" y="764586"/>
                      <a:pt x="2954047" y="946896"/>
                      <a:pt x="2999625" y="1150571"/>
                    </a:cubicBezTo>
                    <a:cubicBezTo>
                      <a:pt x="3045203" y="1354246"/>
                      <a:pt x="3053748" y="1590680"/>
                      <a:pt x="2999625" y="1817143"/>
                    </a:cubicBezTo>
                    <a:cubicBezTo>
                      <a:pt x="2945502" y="2043606"/>
                      <a:pt x="2824437" y="2325618"/>
                      <a:pt x="2674885" y="2509352"/>
                    </a:cubicBezTo>
                    <a:cubicBezTo>
                      <a:pt x="2525334" y="2693087"/>
                      <a:pt x="2313825" y="2806318"/>
                      <a:pt x="2102316" y="291955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28" tIns="45714" rIns="91428" bIns="45714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charset="0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49" name="任意多边形 258">
                <a:extLst>
                  <a:ext uri="{FF2B5EF4-FFF2-40B4-BE49-F238E27FC236}">
                    <a16:creationId xmlns:a16="http://schemas.microsoft.com/office/drawing/2014/main" xmlns="" id="{CBFA438D-13EB-4F3C-9134-25074CA655C8}"/>
                  </a:ext>
                </a:extLst>
              </p:cNvPr>
              <p:cNvSpPr/>
              <p:nvPr/>
            </p:nvSpPr>
            <p:spPr bwMode="auto">
              <a:xfrm rot="19769897">
                <a:off x="11393325" y="3014126"/>
                <a:ext cx="335476" cy="329255"/>
              </a:xfrm>
              <a:custGeom>
                <a:avLst/>
                <a:gdLst>
                  <a:gd name="connsiteX0" fmla="*/ 0 w 3028484"/>
                  <a:gd name="connsiteY0" fmla="*/ 1688956 h 2919550"/>
                  <a:gd name="connsiteX1" fmla="*/ 145278 w 3028484"/>
                  <a:gd name="connsiteY1" fmla="*/ 851468 h 2919550"/>
                  <a:gd name="connsiteX2" fmla="*/ 538385 w 3028484"/>
                  <a:gd name="connsiteY2" fmla="*/ 347266 h 2919550"/>
                  <a:gd name="connsiteX3" fmla="*/ 1076770 w 3028484"/>
                  <a:gd name="connsiteY3" fmla="*/ 56709 h 2919550"/>
                  <a:gd name="connsiteX4" fmla="*/ 1589517 w 3028484"/>
                  <a:gd name="connsiteY4" fmla="*/ 5434 h 2919550"/>
                  <a:gd name="connsiteX5" fmla="*/ 2127902 w 3028484"/>
                  <a:gd name="connsiteY5" fmla="*/ 133621 h 2919550"/>
                  <a:gd name="connsiteX6" fmla="*/ 2717562 w 3028484"/>
                  <a:gd name="connsiteY6" fmla="*/ 595094 h 2919550"/>
                  <a:gd name="connsiteX7" fmla="*/ 2991028 w 3028484"/>
                  <a:gd name="connsiteY7" fmla="*/ 1150571 h 2919550"/>
                  <a:gd name="connsiteX8" fmla="*/ 2991028 w 3028484"/>
                  <a:gd name="connsiteY8" fmla="*/ 1817143 h 2919550"/>
                  <a:gd name="connsiteX9" fmla="*/ 2666288 w 3028484"/>
                  <a:gd name="connsiteY9" fmla="*/ 2509352 h 2919550"/>
                  <a:gd name="connsiteX10" fmla="*/ 2093719 w 3028484"/>
                  <a:gd name="connsiteY10" fmla="*/ 2919550 h 2919550"/>
                  <a:gd name="connsiteX0" fmla="*/ 0 w 3028484"/>
                  <a:gd name="connsiteY0" fmla="*/ 1688956 h 2919550"/>
                  <a:gd name="connsiteX1" fmla="*/ 31632 w 3028484"/>
                  <a:gd name="connsiteY1" fmla="*/ 1303121 h 2919550"/>
                  <a:gd name="connsiteX2" fmla="*/ 145278 w 3028484"/>
                  <a:gd name="connsiteY2" fmla="*/ 851468 h 2919550"/>
                  <a:gd name="connsiteX3" fmla="*/ 538385 w 3028484"/>
                  <a:gd name="connsiteY3" fmla="*/ 347266 h 2919550"/>
                  <a:gd name="connsiteX4" fmla="*/ 1076770 w 3028484"/>
                  <a:gd name="connsiteY4" fmla="*/ 56709 h 2919550"/>
                  <a:gd name="connsiteX5" fmla="*/ 1589517 w 3028484"/>
                  <a:gd name="connsiteY5" fmla="*/ 5434 h 2919550"/>
                  <a:gd name="connsiteX6" fmla="*/ 2127902 w 3028484"/>
                  <a:gd name="connsiteY6" fmla="*/ 133621 h 2919550"/>
                  <a:gd name="connsiteX7" fmla="*/ 2717562 w 3028484"/>
                  <a:gd name="connsiteY7" fmla="*/ 595094 h 2919550"/>
                  <a:gd name="connsiteX8" fmla="*/ 2991028 w 3028484"/>
                  <a:gd name="connsiteY8" fmla="*/ 1150571 h 2919550"/>
                  <a:gd name="connsiteX9" fmla="*/ 2991028 w 3028484"/>
                  <a:gd name="connsiteY9" fmla="*/ 1817143 h 2919550"/>
                  <a:gd name="connsiteX10" fmla="*/ 2666288 w 3028484"/>
                  <a:gd name="connsiteY10" fmla="*/ 2509352 h 2919550"/>
                  <a:gd name="connsiteX11" fmla="*/ 2093719 w 3028484"/>
                  <a:gd name="connsiteY11" fmla="*/ 2919550 h 2919550"/>
                  <a:gd name="connsiteX0" fmla="*/ 8597 w 3037081"/>
                  <a:gd name="connsiteY0" fmla="*/ 1688956 h 2919550"/>
                  <a:gd name="connsiteX1" fmla="*/ 9990 w 3037081"/>
                  <a:gd name="connsiteY1" fmla="*/ 1309034 h 2919550"/>
                  <a:gd name="connsiteX2" fmla="*/ 153875 w 3037081"/>
                  <a:gd name="connsiteY2" fmla="*/ 851468 h 2919550"/>
                  <a:gd name="connsiteX3" fmla="*/ 546982 w 3037081"/>
                  <a:gd name="connsiteY3" fmla="*/ 347266 h 2919550"/>
                  <a:gd name="connsiteX4" fmla="*/ 1085367 w 3037081"/>
                  <a:gd name="connsiteY4" fmla="*/ 56709 h 2919550"/>
                  <a:gd name="connsiteX5" fmla="*/ 1598114 w 3037081"/>
                  <a:gd name="connsiteY5" fmla="*/ 5434 h 2919550"/>
                  <a:gd name="connsiteX6" fmla="*/ 2136499 w 3037081"/>
                  <a:gd name="connsiteY6" fmla="*/ 133621 h 2919550"/>
                  <a:gd name="connsiteX7" fmla="*/ 2726159 w 3037081"/>
                  <a:gd name="connsiteY7" fmla="*/ 595094 h 2919550"/>
                  <a:gd name="connsiteX8" fmla="*/ 2999625 w 3037081"/>
                  <a:gd name="connsiteY8" fmla="*/ 1150571 h 2919550"/>
                  <a:gd name="connsiteX9" fmla="*/ 2999625 w 3037081"/>
                  <a:gd name="connsiteY9" fmla="*/ 1817143 h 2919550"/>
                  <a:gd name="connsiteX10" fmla="*/ 2674885 w 3037081"/>
                  <a:gd name="connsiteY10" fmla="*/ 2509352 h 2919550"/>
                  <a:gd name="connsiteX11" fmla="*/ 2102316 w 3037081"/>
                  <a:gd name="connsiteY11" fmla="*/ 2919550 h 291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37081" h="2919550">
                    <a:moveTo>
                      <a:pt x="8597" y="1688956"/>
                    </a:moveTo>
                    <a:cubicBezTo>
                      <a:pt x="13869" y="1624650"/>
                      <a:pt x="-14223" y="1448615"/>
                      <a:pt x="9990" y="1309034"/>
                    </a:cubicBezTo>
                    <a:cubicBezTo>
                      <a:pt x="34203" y="1169453"/>
                      <a:pt x="64376" y="1011763"/>
                      <a:pt x="153875" y="851468"/>
                    </a:cubicBezTo>
                    <a:cubicBezTo>
                      <a:pt x="243374" y="691173"/>
                      <a:pt x="391733" y="479726"/>
                      <a:pt x="546982" y="347266"/>
                    </a:cubicBezTo>
                    <a:cubicBezTo>
                      <a:pt x="702231" y="214806"/>
                      <a:pt x="910178" y="113681"/>
                      <a:pt x="1085367" y="56709"/>
                    </a:cubicBezTo>
                    <a:cubicBezTo>
                      <a:pt x="1260556" y="-263"/>
                      <a:pt x="1422925" y="-7385"/>
                      <a:pt x="1598114" y="5434"/>
                    </a:cubicBezTo>
                    <a:cubicBezTo>
                      <a:pt x="1773303" y="18253"/>
                      <a:pt x="1948492" y="35344"/>
                      <a:pt x="2136499" y="133621"/>
                    </a:cubicBezTo>
                    <a:cubicBezTo>
                      <a:pt x="2324506" y="231898"/>
                      <a:pt x="2582305" y="425602"/>
                      <a:pt x="2726159" y="595094"/>
                    </a:cubicBezTo>
                    <a:cubicBezTo>
                      <a:pt x="2870013" y="764586"/>
                      <a:pt x="2954047" y="946896"/>
                      <a:pt x="2999625" y="1150571"/>
                    </a:cubicBezTo>
                    <a:cubicBezTo>
                      <a:pt x="3045203" y="1354246"/>
                      <a:pt x="3053748" y="1590680"/>
                      <a:pt x="2999625" y="1817143"/>
                    </a:cubicBezTo>
                    <a:cubicBezTo>
                      <a:pt x="2945502" y="2043606"/>
                      <a:pt x="2824437" y="2325618"/>
                      <a:pt x="2674885" y="2509352"/>
                    </a:cubicBezTo>
                    <a:cubicBezTo>
                      <a:pt x="2525334" y="2693087"/>
                      <a:pt x="2313825" y="2806318"/>
                      <a:pt x="2102316" y="291955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28" tIns="45714" rIns="91428" bIns="45714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charset="0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50" name="Freeform 877">
                <a:extLst>
                  <a:ext uri="{FF2B5EF4-FFF2-40B4-BE49-F238E27FC236}">
                    <a16:creationId xmlns:a16="http://schemas.microsoft.com/office/drawing/2014/main" xmlns="" id="{EA81895D-B39E-481F-9545-1C0097EFA6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9307885" y="4353587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451" name="直接箭头连接符 450">
                <a:extLst>
                  <a:ext uri="{FF2B5EF4-FFF2-40B4-BE49-F238E27FC236}">
                    <a16:creationId xmlns:a16="http://schemas.microsoft.com/office/drawing/2014/main" xmlns="" id="{5EB9E16B-3D0D-4973-B8CC-AD78A9F8491A}"/>
                  </a:ext>
                </a:extLst>
              </p:cNvPr>
              <p:cNvCxnSpPr>
                <a:stCxn id="452" idx="11"/>
              </p:cNvCxnSpPr>
              <p:nvPr/>
            </p:nvCxnSpPr>
            <p:spPr>
              <a:xfrm>
                <a:off x="8898713" y="3444470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452" name="任意多边形 124">
                <a:extLst>
                  <a:ext uri="{FF2B5EF4-FFF2-40B4-BE49-F238E27FC236}">
                    <a16:creationId xmlns:a16="http://schemas.microsoft.com/office/drawing/2014/main" xmlns="" id="{0C5698C7-64AB-447B-895E-4E8996107840}"/>
                  </a:ext>
                </a:extLst>
              </p:cNvPr>
              <p:cNvSpPr/>
              <p:nvPr/>
            </p:nvSpPr>
            <p:spPr>
              <a:xfrm rot="4303947">
                <a:off x="8991837" y="3287386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453" name="组合 452">
                <a:extLst>
                  <a:ext uri="{FF2B5EF4-FFF2-40B4-BE49-F238E27FC236}">
                    <a16:creationId xmlns:a16="http://schemas.microsoft.com/office/drawing/2014/main" xmlns="" id="{110F6A4F-8F0A-462E-886A-0D5FE4D7049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470214" y="3271021"/>
                <a:ext cx="629750" cy="1331994"/>
                <a:chOff x="3600245" y="690385"/>
                <a:chExt cx="227161" cy="1323511"/>
              </a:xfrm>
            </p:grpSpPr>
            <p:sp>
              <p:nvSpPr>
                <p:cNvPr id="490" name="Freeform 68">
                  <a:extLst>
                    <a:ext uri="{FF2B5EF4-FFF2-40B4-BE49-F238E27FC236}">
                      <a16:creationId xmlns:a16="http://schemas.microsoft.com/office/drawing/2014/main" xmlns="" id="{25D26957-E015-40FB-8AC2-0BF2BB2DBA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1" name="Freeform 69">
                  <a:extLst>
                    <a:ext uri="{FF2B5EF4-FFF2-40B4-BE49-F238E27FC236}">
                      <a16:creationId xmlns:a16="http://schemas.microsoft.com/office/drawing/2014/main" xmlns="" id="{BDBAAFA8-44C3-4F66-989A-714E8991B4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2" name="Freeform 70">
                  <a:extLst>
                    <a:ext uri="{FF2B5EF4-FFF2-40B4-BE49-F238E27FC236}">
                      <a16:creationId xmlns:a16="http://schemas.microsoft.com/office/drawing/2014/main" xmlns="" id="{8890029D-D5C4-4C72-ACC7-B2456AA6D5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3" name="Freeform 71">
                  <a:extLst>
                    <a:ext uri="{FF2B5EF4-FFF2-40B4-BE49-F238E27FC236}">
                      <a16:creationId xmlns:a16="http://schemas.microsoft.com/office/drawing/2014/main" xmlns="" id="{64F5956C-AB59-4882-95A3-0D558CA2F4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4" name="Freeform 72">
                  <a:extLst>
                    <a:ext uri="{FF2B5EF4-FFF2-40B4-BE49-F238E27FC236}">
                      <a16:creationId xmlns:a16="http://schemas.microsoft.com/office/drawing/2014/main" xmlns="" id="{79693B90-1968-4094-9002-70C19055D0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5" name="Freeform 73">
                  <a:extLst>
                    <a:ext uri="{FF2B5EF4-FFF2-40B4-BE49-F238E27FC236}">
                      <a16:creationId xmlns:a16="http://schemas.microsoft.com/office/drawing/2014/main" xmlns="" id="{952FB23F-A3C8-4B0B-AE72-4502D97480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6" name="Freeform 74">
                  <a:extLst>
                    <a:ext uri="{FF2B5EF4-FFF2-40B4-BE49-F238E27FC236}">
                      <a16:creationId xmlns:a16="http://schemas.microsoft.com/office/drawing/2014/main" xmlns="" id="{7BAB2CEE-6732-4BEC-A1F2-DD62F6F139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7" name="Freeform 75">
                  <a:extLst>
                    <a:ext uri="{FF2B5EF4-FFF2-40B4-BE49-F238E27FC236}">
                      <a16:creationId xmlns:a16="http://schemas.microsoft.com/office/drawing/2014/main" xmlns="" id="{CB73F6AF-E526-4669-823C-63724410B4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8" name="Freeform 76">
                  <a:extLst>
                    <a:ext uri="{FF2B5EF4-FFF2-40B4-BE49-F238E27FC236}">
                      <a16:creationId xmlns:a16="http://schemas.microsoft.com/office/drawing/2014/main" xmlns="" id="{CC1D03F3-BEF9-4077-BBCE-CBD9C76FBF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9" name="Freeform 77">
                  <a:extLst>
                    <a:ext uri="{FF2B5EF4-FFF2-40B4-BE49-F238E27FC236}">
                      <a16:creationId xmlns:a16="http://schemas.microsoft.com/office/drawing/2014/main" xmlns="" id="{52BC8BEB-BE3D-4F96-9814-C045EFB0B9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0" name="Freeform 78">
                  <a:extLst>
                    <a:ext uri="{FF2B5EF4-FFF2-40B4-BE49-F238E27FC236}">
                      <a16:creationId xmlns:a16="http://schemas.microsoft.com/office/drawing/2014/main" xmlns="" id="{776C7955-D3E9-4F0C-A41E-0B9D547ACA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1" name="Freeform 79">
                  <a:extLst>
                    <a:ext uri="{FF2B5EF4-FFF2-40B4-BE49-F238E27FC236}">
                      <a16:creationId xmlns:a16="http://schemas.microsoft.com/office/drawing/2014/main" xmlns="" id="{D773AA94-1572-4DE6-A566-406E8C799A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2" name="Freeform 80">
                  <a:extLst>
                    <a:ext uri="{FF2B5EF4-FFF2-40B4-BE49-F238E27FC236}">
                      <a16:creationId xmlns:a16="http://schemas.microsoft.com/office/drawing/2014/main" xmlns="" id="{8C3E7823-F63F-4D23-A6BC-AC17F65D3F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3" name="Freeform 81">
                  <a:extLst>
                    <a:ext uri="{FF2B5EF4-FFF2-40B4-BE49-F238E27FC236}">
                      <a16:creationId xmlns:a16="http://schemas.microsoft.com/office/drawing/2014/main" xmlns="" id="{3D19BFBD-198B-4D79-BF73-783FB62E14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4" name="Freeform 82">
                  <a:extLst>
                    <a:ext uri="{FF2B5EF4-FFF2-40B4-BE49-F238E27FC236}">
                      <a16:creationId xmlns:a16="http://schemas.microsoft.com/office/drawing/2014/main" xmlns="" id="{81D71F91-D53D-4803-B59B-EDD90C1A0E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5" name="Freeform 83">
                  <a:extLst>
                    <a:ext uri="{FF2B5EF4-FFF2-40B4-BE49-F238E27FC236}">
                      <a16:creationId xmlns:a16="http://schemas.microsoft.com/office/drawing/2014/main" xmlns="" id="{6EF76958-5286-40C5-972F-69A6D4A123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454" name="Freeform 877">
                <a:extLst>
                  <a:ext uri="{FF2B5EF4-FFF2-40B4-BE49-F238E27FC236}">
                    <a16:creationId xmlns:a16="http://schemas.microsoft.com/office/drawing/2014/main" xmlns="" id="{965A11BE-2AEB-40C1-A69C-A66A83E31E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146882" flipH="1">
                <a:off x="10958071" y="4353587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455" name="直接箭头连接符 454">
                <a:extLst>
                  <a:ext uri="{FF2B5EF4-FFF2-40B4-BE49-F238E27FC236}">
                    <a16:creationId xmlns:a16="http://schemas.microsoft.com/office/drawing/2014/main" xmlns="" id="{7E99D73F-AB2C-4640-ABD7-AEBB8EB93F85}"/>
                  </a:ext>
                </a:extLst>
              </p:cNvPr>
              <p:cNvCxnSpPr>
                <a:stCxn id="456" idx="11"/>
              </p:cNvCxnSpPr>
              <p:nvPr/>
            </p:nvCxnSpPr>
            <p:spPr>
              <a:xfrm flipH="1">
                <a:off x="11098564" y="3444470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456" name="任意多边形 128">
                <a:extLst>
                  <a:ext uri="{FF2B5EF4-FFF2-40B4-BE49-F238E27FC236}">
                    <a16:creationId xmlns:a16="http://schemas.microsoft.com/office/drawing/2014/main" xmlns="" id="{EB80AF12-9CD0-4F98-9328-CDFA49CF7A87}"/>
                  </a:ext>
                </a:extLst>
              </p:cNvPr>
              <p:cNvSpPr/>
              <p:nvPr/>
            </p:nvSpPr>
            <p:spPr>
              <a:xfrm rot="17296053" flipH="1">
                <a:off x="11105877" y="3287386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457" name="组合 456">
                <a:extLst>
                  <a:ext uri="{FF2B5EF4-FFF2-40B4-BE49-F238E27FC236}">
                    <a16:creationId xmlns:a16="http://schemas.microsoft.com/office/drawing/2014/main" xmlns="" id="{78A85907-2EA6-4D61-87BF-B6C0A1240494}"/>
                  </a:ext>
                </a:extLst>
              </p:cNvPr>
              <p:cNvGrpSpPr/>
              <p:nvPr/>
            </p:nvGrpSpPr>
            <p:grpSpPr>
              <a:xfrm flipH="1">
                <a:off x="11272838" y="3271021"/>
                <a:ext cx="643014" cy="1331994"/>
                <a:chOff x="3600245" y="690385"/>
                <a:chExt cx="227161" cy="1323511"/>
              </a:xfrm>
            </p:grpSpPr>
            <p:sp>
              <p:nvSpPr>
                <p:cNvPr id="474" name="Freeform 68">
                  <a:extLst>
                    <a:ext uri="{FF2B5EF4-FFF2-40B4-BE49-F238E27FC236}">
                      <a16:creationId xmlns:a16="http://schemas.microsoft.com/office/drawing/2014/main" xmlns="" id="{958D555A-45EB-46F0-8035-DC1633677F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75" name="Freeform 69">
                  <a:extLst>
                    <a:ext uri="{FF2B5EF4-FFF2-40B4-BE49-F238E27FC236}">
                      <a16:creationId xmlns:a16="http://schemas.microsoft.com/office/drawing/2014/main" xmlns="" id="{9A98B7FB-D85D-49D6-832D-03C04D69EE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76" name="Freeform 70">
                  <a:extLst>
                    <a:ext uri="{FF2B5EF4-FFF2-40B4-BE49-F238E27FC236}">
                      <a16:creationId xmlns:a16="http://schemas.microsoft.com/office/drawing/2014/main" xmlns="" id="{044857DC-D407-41E1-8A6D-E4533518BD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77" name="Freeform 71">
                  <a:extLst>
                    <a:ext uri="{FF2B5EF4-FFF2-40B4-BE49-F238E27FC236}">
                      <a16:creationId xmlns:a16="http://schemas.microsoft.com/office/drawing/2014/main" xmlns="" id="{99DBA07E-A068-4F33-82C9-52568E9261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78" name="Freeform 72">
                  <a:extLst>
                    <a:ext uri="{FF2B5EF4-FFF2-40B4-BE49-F238E27FC236}">
                      <a16:creationId xmlns:a16="http://schemas.microsoft.com/office/drawing/2014/main" xmlns="" id="{A5D35D84-302A-465A-8C9E-DE54601436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79" name="Freeform 73">
                  <a:extLst>
                    <a:ext uri="{FF2B5EF4-FFF2-40B4-BE49-F238E27FC236}">
                      <a16:creationId xmlns:a16="http://schemas.microsoft.com/office/drawing/2014/main" xmlns="" id="{0C1E6AA5-AA38-4CB0-97D5-6254C291FF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0" name="Freeform 74">
                  <a:extLst>
                    <a:ext uri="{FF2B5EF4-FFF2-40B4-BE49-F238E27FC236}">
                      <a16:creationId xmlns:a16="http://schemas.microsoft.com/office/drawing/2014/main" xmlns="" id="{75F3E96C-4394-4DAD-A9F4-38E1B91507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1" name="Freeform 75">
                  <a:extLst>
                    <a:ext uri="{FF2B5EF4-FFF2-40B4-BE49-F238E27FC236}">
                      <a16:creationId xmlns:a16="http://schemas.microsoft.com/office/drawing/2014/main" xmlns="" id="{3517D609-B896-4ACC-93DC-E16507BF74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2" name="Freeform 76">
                  <a:extLst>
                    <a:ext uri="{FF2B5EF4-FFF2-40B4-BE49-F238E27FC236}">
                      <a16:creationId xmlns:a16="http://schemas.microsoft.com/office/drawing/2014/main" xmlns="" id="{7BC1A93D-9EFD-4E0F-9526-7CEEB2E8D5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3" name="Freeform 77">
                  <a:extLst>
                    <a:ext uri="{FF2B5EF4-FFF2-40B4-BE49-F238E27FC236}">
                      <a16:creationId xmlns:a16="http://schemas.microsoft.com/office/drawing/2014/main" xmlns="" id="{E8A5AD34-53F0-456A-9584-F1E5DF1E87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4" name="Freeform 78">
                  <a:extLst>
                    <a:ext uri="{FF2B5EF4-FFF2-40B4-BE49-F238E27FC236}">
                      <a16:creationId xmlns:a16="http://schemas.microsoft.com/office/drawing/2014/main" xmlns="" id="{670A1BA5-CF69-4D41-8A75-68D2B74C0E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5" name="Freeform 79">
                  <a:extLst>
                    <a:ext uri="{FF2B5EF4-FFF2-40B4-BE49-F238E27FC236}">
                      <a16:creationId xmlns:a16="http://schemas.microsoft.com/office/drawing/2014/main" xmlns="" id="{C5775525-1B9A-49EC-BAD9-5129487170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6" name="Freeform 80">
                  <a:extLst>
                    <a:ext uri="{FF2B5EF4-FFF2-40B4-BE49-F238E27FC236}">
                      <a16:creationId xmlns:a16="http://schemas.microsoft.com/office/drawing/2014/main" xmlns="" id="{002C5ED8-9230-483B-BD18-F217B74E34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7" name="Freeform 81">
                  <a:extLst>
                    <a:ext uri="{FF2B5EF4-FFF2-40B4-BE49-F238E27FC236}">
                      <a16:creationId xmlns:a16="http://schemas.microsoft.com/office/drawing/2014/main" xmlns="" id="{00C5F4B0-806D-4AFF-9286-D93B0CB6CF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8" name="Freeform 82">
                  <a:extLst>
                    <a:ext uri="{FF2B5EF4-FFF2-40B4-BE49-F238E27FC236}">
                      <a16:creationId xmlns:a16="http://schemas.microsoft.com/office/drawing/2014/main" xmlns="" id="{C1E0794C-1B85-4C32-8375-1D129D48DA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9" name="Freeform 83">
                  <a:extLst>
                    <a:ext uri="{FF2B5EF4-FFF2-40B4-BE49-F238E27FC236}">
                      <a16:creationId xmlns:a16="http://schemas.microsoft.com/office/drawing/2014/main" xmlns="" id="{6431ACD5-BABE-44FC-8F6F-ACCA14571A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458" name="Freeform 877">
                <a:extLst>
                  <a:ext uri="{FF2B5EF4-FFF2-40B4-BE49-F238E27FC236}">
                    <a16:creationId xmlns:a16="http://schemas.microsoft.com/office/drawing/2014/main" xmlns="" id="{FBAEF19C-6AA3-4D7A-88D2-90343008C8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9686505" y="4186193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9" name="椭圆 458">
                <a:extLst>
                  <a:ext uri="{FF2B5EF4-FFF2-40B4-BE49-F238E27FC236}">
                    <a16:creationId xmlns:a16="http://schemas.microsoft.com/office/drawing/2014/main" xmlns="" id="{9BC1B4EE-03D8-4C99-B3FB-B9F82F5FDEB9}"/>
                  </a:ext>
                </a:extLst>
              </p:cNvPr>
              <p:cNvSpPr/>
              <p:nvPr/>
            </p:nvSpPr>
            <p:spPr>
              <a:xfrm rot="19571521">
                <a:off x="8974463" y="3714825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60" name="椭圆 459">
                <a:extLst>
                  <a:ext uri="{FF2B5EF4-FFF2-40B4-BE49-F238E27FC236}">
                    <a16:creationId xmlns:a16="http://schemas.microsoft.com/office/drawing/2014/main" xmlns="" id="{CBEF12EB-62CF-4160-8E94-FD9B42E63966}"/>
                  </a:ext>
                </a:extLst>
              </p:cNvPr>
              <p:cNvSpPr/>
              <p:nvPr/>
            </p:nvSpPr>
            <p:spPr>
              <a:xfrm rot="19571521">
                <a:off x="10033722" y="3861852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61" name="Freeform 877">
                <a:extLst>
                  <a:ext uri="{FF2B5EF4-FFF2-40B4-BE49-F238E27FC236}">
                    <a16:creationId xmlns:a16="http://schemas.microsoft.com/office/drawing/2014/main" xmlns="" id="{69AA6AED-43E8-4F2B-83E7-9D15DEB2C3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146882" flipH="1">
                <a:off x="10211385" y="4342455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462" name="直接箭头连接符 461">
                <a:extLst>
                  <a:ext uri="{FF2B5EF4-FFF2-40B4-BE49-F238E27FC236}">
                    <a16:creationId xmlns:a16="http://schemas.microsoft.com/office/drawing/2014/main" xmlns="" id="{A5F631ED-E7AF-49D5-A8FD-EB0AB33132FD}"/>
                  </a:ext>
                </a:extLst>
              </p:cNvPr>
              <p:cNvCxnSpPr/>
              <p:nvPr/>
            </p:nvCxnSpPr>
            <p:spPr>
              <a:xfrm flipV="1">
                <a:off x="10331531" y="3691952"/>
                <a:ext cx="793454" cy="638775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463" name="直接箭头连接符 462">
                <a:extLst>
                  <a:ext uri="{FF2B5EF4-FFF2-40B4-BE49-F238E27FC236}">
                    <a16:creationId xmlns:a16="http://schemas.microsoft.com/office/drawing/2014/main" xmlns="" id="{D9ED3748-5A2F-47B1-A5ED-CE9BB4C96A7C}"/>
                  </a:ext>
                </a:extLst>
              </p:cNvPr>
              <p:cNvCxnSpPr/>
              <p:nvPr/>
            </p:nvCxnSpPr>
            <p:spPr>
              <a:xfrm>
                <a:off x="9166586" y="3628363"/>
                <a:ext cx="505021" cy="580065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headEnd type="stealth"/>
                <a:tailEnd type="none"/>
              </a:ln>
              <a:effectLst/>
            </p:spPr>
          </p:cxnSp>
          <p:cxnSp>
            <p:nvCxnSpPr>
              <p:cNvPr id="464" name="直接箭头连接符 463">
                <a:extLst>
                  <a:ext uri="{FF2B5EF4-FFF2-40B4-BE49-F238E27FC236}">
                    <a16:creationId xmlns:a16="http://schemas.microsoft.com/office/drawing/2014/main" xmlns="" id="{BFA248BD-1247-4120-BC8B-A15AE0959BA5}"/>
                  </a:ext>
                </a:extLst>
              </p:cNvPr>
              <p:cNvCxnSpPr/>
              <p:nvPr/>
            </p:nvCxnSpPr>
            <p:spPr>
              <a:xfrm flipV="1">
                <a:off x="9361118" y="3586736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stealth" w="med" len="med"/>
                <a:tailEnd type="none" w="med" len="med"/>
              </a:ln>
              <a:effectLst/>
            </p:spPr>
          </p:cxnSp>
          <p:cxnSp>
            <p:nvCxnSpPr>
              <p:cNvPr id="465" name="直接箭头连接符 464">
                <a:extLst>
                  <a:ext uri="{FF2B5EF4-FFF2-40B4-BE49-F238E27FC236}">
                    <a16:creationId xmlns:a16="http://schemas.microsoft.com/office/drawing/2014/main" xmlns="" id="{9487A0B9-096F-47FD-A617-28549C9947CE}"/>
                  </a:ext>
                </a:extLst>
              </p:cNvPr>
              <p:cNvCxnSpPr/>
              <p:nvPr/>
            </p:nvCxnSpPr>
            <p:spPr>
              <a:xfrm flipV="1">
                <a:off x="9361118" y="3433770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none" w="med" len="med"/>
                <a:tailEnd type="stealth" w="med" len="med"/>
              </a:ln>
              <a:effectLst/>
            </p:spPr>
          </p:cxnSp>
          <p:cxnSp>
            <p:nvCxnSpPr>
              <p:cNvPr id="466" name="直接箭头连接符 465">
                <a:extLst>
                  <a:ext uri="{FF2B5EF4-FFF2-40B4-BE49-F238E27FC236}">
                    <a16:creationId xmlns:a16="http://schemas.microsoft.com/office/drawing/2014/main" xmlns="" id="{88DB322C-E176-4976-8BC4-819A644FB530}"/>
                  </a:ext>
                </a:extLst>
              </p:cNvPr>
              <p:cNvCxnSpPr>
                <a:endCxn id="450" idx="3"/>
              </p:cNvCxnSpPr>
              <p:nvPr/>
            </p:nvCxnSpPr>
            <p:spPr>
              <a:xfrm flipH="1">
                <a:off x="9429076" y="4376906"/>
                <a:ext cx="754171" cy="2391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467" name="直接箭头连接符 466">
                <a:extLst>
                  <a:ext uri="{FF2B5EF4-FFF2-40B4-BE49-F238E27FC236}">
                    <a16:creationId xmlns:a16="http://schemas.microsoft.com/office/drawing/2014/main" xmlns="" id="{2ADD57FD-A293-4D42-A2F9-47ACC3BBC3D1}"/>
                  </a:ext>
                </a:extLst>
              </p:cNvPr>
              <p:cNvCxnSpPr>
                <a:stCxn id="452" idx="3"/>
              </p:cNvCxnSpPr>
              <p:nvPr/>
            </p:nvCxnSpPr>
            <p:spPr>
              <a:xfrm>
                <a:off x="9142663" y="3533202"/>
                <a:ext cx="1853903" cy="808196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468" name="直接箭头连接符 467">
                <a:extLst>
                  <a:ext uri="{FF2B5EF4-FFF2-40B4-BE49-F238E27FC236}">
                    <a16:creationId xmlns:a16="http://schemas.microsoft.com/office/drawing/2014/main" xmlns="" id="{04AB7306-1C2A-4733-A08E-44A23894B419}"/>
                  </a:ext>
                </a:extLst>
              </p:cNvPr>
              <p:cNvCxnSpPr>
                <a:stCxn id="460" idx="1"/>
                <a:endCxn id="452" idx="5"/>
              </p:cNvCxnSpPr>
              <p:nvPr/>
            </p:nvCxnSpPr>
            <p:spPr>
              <a:xfrm flipH="1" flipV="1">
                <a:off x="9231534" y="3639864"/>
                <a:ext cx="959170" cy="663901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469" name="直接箭头连接符 468">
                <a:extLst>
                  <a:ext uri="{FF2B5EF4-FFF2-40B4-BE49-F238E27FC236}">
                    <a16:creationId xmlns:a16="http://schemas.microsoft.com/office/drawing/2014/main" xmlns="" id="{9EB89002-7A40-42FB-ADAE-CCEDC29D8E9D}"/>
                  </a:ext>
                </a:extLst>
              </p:cNvPr>
              <p:cNvCxnSpPr/>
              <p:nvPr/>
            </p:nvCxnSpPr>
            <p:spPr>
              <a:xfrm flipV="1">
                <a:off x="9361118" y="3462345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C00000"/>
                </a:solidFill>
                <a:prstDash val="dash"/>
                <a:round/>
                <a:headEnd type="none" w="med" len="med"/>
                <a:tailEnd type="stealth" w="med" len="med"/>
              </a:ln>
              <a:effectLst/>
            </p:spPr>
          </p:cxnSp>
          <p:cxnSp>
            <p:nvCxnSpPr>
              <p:cNvPr id="470" name="直接箭头连接符 469">
                <a:extLst>
                  <a:ext uri="{FF2B5EF4-FFF2-40B4-BE49-F238E27FC236}">
                    <a16:creationId xmlns:a16="http://schemas.microsoft.com/office/drawing/2014/main" xmlns="" id="{93B13FCF-A068-4979-B93A-FF9BEC3CF9D2}"/>
                  </a:ext>
                </a:extLst>
              </p:cNvPr>
              <p:cNvCxnSpPr/>
              <p:nvPr/>
            </p:nvCxnSpPr>
            <p:spPr>
              <a:xfrm flipV="1">
                <a:off x="9370643" y="3614745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C00000"/>
                </a:solidFill>
                <a:prstDash val="dash"/>
                <a:round/>
                <a:headEnd type="stealth" w="med" len="med"/>
                <a:tailEnd type="none" w="med" len="med"/>
              </a:ln>
              <a:effectLst/>
            </p:spPr>
          </p:cxnSp>
          <p:cxnSp>
            <p:nvCxnSpPr>
              <p:cNvPr id="471" name="直接箭头连接符 470">
                <a:extLst>
                  <a:ext uri="{FF2B5EF4-FFF2-40B4-BE49-F238E27FC236}">
                    <a16:creationId xmlns:a16="http://schemas.microsoft.com/office/drawing/2014/main" xmlns="" id="{C60FE888-F588-4302-B996-53BD4EF1D1FA}"/>
                  </a:ext>
                </a:extLst>
              </p:cNvPr>
              <p:cNvCxnSpPr/>
              <p:nvPr/>
            </p:nvCxnSpPr>
            <p:spPr>
              <a:xfrm flipH="1">
                <a:off x="9420015" y="4424312"/>
                <a:ext cx="754171" cy="2391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472" name="直接箭头连接符 471">
                <a:extLst>
                  <a:ext uri="{FF2B5EF4-FFF2-40B4-BE49-F238E27FC236}">
                    <a16:creationId xmlns:a16="http://schemas.microsoft.com/office/drawing/2014/main" xmlns="" id="{068A586F-3F7E-4D95-A667-5BDB9BFB1045}"/>
                  </a:ext>
                </a:extLst>
              </p:cNvPr>
              <p:cNvCxnSpPr/>
              <p:nvPr/>
            </p:nvCxnSpPr>
            <p:spPr>
              <a:xfrm flipV="1">
                <a:off x="10319727" y="4401426"/>
                <a:ext cx="587059" cy="740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473" name="直接箭头连接符 472">
                <a:extLst>
                  <a:ext uri="{FF2B5EF4-FFF2-40B4-BE49-F238E27FC236}">
                    <a16:creationId xmlns:a16="http://schemas.microsoft.com/office/drawing/2014/main" xmlns="" id="{55369DCB-C4BB-47E1-9695-8CBDE7CBD094}"/>
                  </a:ext>
                </a:extLst>
              </p:cNvPr>
              <p:cNvCxnSpPr/>
              <p:nvPr/>
            </p:nvCxnSpPr>
            <p:spPr>
              <a:xfrm flipV="1">
                <a:off x="10319727" y="4354104"/>
                <a:ext cx="587059" cy="740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</p:grpSp>
        <p:grpSp>
          <p:nvGrpSpPr>
            <p:cNvPr id="422" name="组合 421">
              <a:extLst>
                <a:ext uri="{FF2B5EF4-FFF2-40B4-BE49-F238E27FC236}">
                  <a16:creationId xmlns:a16="http://schemas.microsoft.com/office/drawing/2014/main" xmlns="" id="{A9806789-745D-4890-9CF6-2D43A43FA636}"/>
                </a:ext>
              </a:extLst>
            </p:cNvPr>
            <p:cNvGrpSpPr/>
            <p:nvPr/>
          </p:nvGrpSpPr>
          <p:grpSpPr>
            <a:xfrm>
              <a:off x="11121429" y="3141452"/>
              <a:ext cx="782973" cy="238679"/>
              <a:chOff x="5132682" y="3672203"/>
              <a:chExt cx="791483" cy="238584"/>
            </a:xfrm>
          </p:grpSpPr>
          <p:sp>
            <p:nvSpPr>
              <p:cNvPr id="439" name="矩形 438">
                <a:extLst>
                  <a:ext uri="{FF2B5EF4-FFF2-40B4-BE49-F238E27FC236}">
                    <a16:creationId xmlns:a16="http://schemas.microsoft.com/office/drawing/2014/main" xmlns="" id="{59177D80-52AA-447C-9BB7-73CB992BC8AB}"/>
                  </a:ext>
                </a:extLst>
              </p:cNvPr>
              <p:cNvSpPr/>
              <p:nvPr/>
            </p:nvSpPr>
            <p:spPr>
              <a:xfrm>
                <a:off x="5132682" y="3672203"/>
                <a:ext cx="148768" cy="83587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0" name="矩形 439">
                <a:extLst>
                  <a:ext uri="{FF2B5EF4-FFF2-40B4-BE49-F238E27FC236}">
                    <a16:creationId xmlns:a16="http://schemas.microsoft.com/office/drawing/2014/main" xmlns="" id="{E075A38C-8157-4534-8C15-3892D2256D0F}"/>
                  </a:ext>
                </a:extLst>
              </p:cNvPr>
              <p:cNvSpPr/>
              <p:nvPr/>
            </p:nvSpPr>
            <p:spPr>
              <a:xfrm>
                <a:off x="5293401" y="3672203"/>
                <a:ext cx="148768" cy="83587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1" name="矩形 440">
                <a:extLst>
                  <a:ext uri="{FF2B5EF4-FFF2-40B4-BE49-F238E27FC236}">
                    <a16:creationId xmlns:a16="http://schemas.microsoft.com/office/drawing/2014/main" xmlns="" id="{880498B5-173A-4F48-A998-BB00DA90D20A}"/>
                  </a:ext>
                </a:extLst>
              </p:cNvPr>
              <p:cNvSpPr/>
              <p:nvPr/>
            </p:nvSpPr>
            <p:spPr>
              <a:xfrm>
                <a:off x="5454066" y="3672203"/>
                <a:ext cx="148768" cy="83587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2" name="矩形 441">
                <a:extLst>
                  <a:ext uri="{FF2B5EF4-FFF2-40B4-BE49-F238E27FC236}">
                    <a16:creationId xmlns:a16="http://schemas.microsoft.com/office/drawing/2014/main" xmlns="" id="{82D13EED-D59C-4C93-AC1A-636D46AC1B42}"/>
                  </a:ext>
                </a:extLst>
              </p:cNvPr>
              <p:cNvSpPr/>
              <p:nvPr/>
            </p:nvSpPr>
            <p:spPr>
              <a:xfrm>
                <a:off x="5775397" y="3672203"/>
                <a:ext cx="148768" cy="23858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3" name="矩形 442">
                <a:extLst>
                  <a:ext uri="{FF2B5EF4-FFF2-40B4-BE49-F238E27FC236}">
                    <a16:creationId xmlns:a16="http://schemas.microsoft.com/office/drawing/2014/main" xmlns="" id="{732AEA87-D883-4B7B-85CA-A0733529EA3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132682" y="3765825"/>
                <a:ext cx="148768" cy="142087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4" name="矩形 443">
                <a:extLst>
                  <a:ext uri="{FF2B5EF4-FFF2-40B4-BE49-F238E27FC236}">
                    <a16:creationId xmlns:a16="http://schemas.microsoft.com/office/drawing/2014/main" xmlns="" id="{DCECF710-D2D8-426A-A9AC-65C6CE35CB3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93293" y="3765825"/>
                <a:ext cx="148768" cy="142087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5" name="矩形 444">
                <a:extLst>
                  <a:ext uri="{FF2B5EF4-FFF2-40B4-BE49-F238E27FC236}">
                    <a16:creationId xmlns:a16="http://schemas.microsoft.com/office/drawing/2014/main" xmlns="" id="{67B6AB2B-3F3E-459D-9BF8-6829EE8F234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3958" y="3765825"/>
                <a:ext cx="148768" cy="142087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6" name="矩形 445">
                <a:extLst>
                  <a:ext uri="{FF2B5EF4-FFF2-40B4-BE49-F238E27FC236}">
                    <a16:creationId xmlns:a16="http://schemas.microsoft.com/office/drawing/2014/main" xmlns="" id="{8BDC4C77-8B20-4CCC-BFC1-4E8408F189D1}"/>
                  </a:ext>
                </a:extLst>
              </p:cNvPr>
              <p:cNvSpPr/>
              <p:nvPr/>
            </p:nvSpPr>
            <p:spPr>
              <a:xfrm>
                <a:off x="5614677" y="3672203"/>
                <a:ext cx="148768" cy="83587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7" name="矩形 446">
                <a:extLst>
                  <a:ext uri="{FF2B5EF4-FFF2-40B4-BE49-F238E27FC236}">
                    <a16:creationId xmlns:a16="http://schemas.microsoft.com/office/drawing/2014/main" xmlns="" id="{F834FE69-9FFF-4E25-813A-AEBF149EE7D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614623" y="3765825"/>
                <a:ext cx="148768" cy="142087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3" name="组合 422">
              <a:extLst>
                <a:ext uri="{FF2B5EF4-FFF2-40B4-BE49-F238E27FC236}">
                  <a16:creationId xmlns:a16="http://schemas.microsoft.com/office/drawing/2014/main" xmlns="" id="{1422058E-62D5-4359-AC61-A4ED2268FC39}"/>
                </a:ext>
              </a:extLst>
            </p:cNvPr>
            <p:cNvGrpSpPr/>
            <p:nvPr/>
          </p:nvGrpSpPr>
          <p:grpSpPr>
            <a:xfrm>
              <a:off x="9276803" y="3141452"/>
              <a:ext cx="770597" cy="234907"/>
              <a:chOff x="257790" y="3672203"/>
              <a:chExt cx="778972" cy="234813"/>
            </a:xfrm>
          </p:grpSpPr>
          <p:sp>
            <p:nvSpPr>
              <p:cNvPr id="426" name="矩形 425">
                <a:extLst>
                  <a:ext uri="{FF2B5EF4-FFF2-40B4-BE49-F238E27FC236}">
                    <a16:creationId xmlns:a16="http://schemas.microsoft.com/office/drawing/2014/main" xmlns="" id="{6474A330-0719-4F53-A2CD-36C8D4895FDF}"/>
                  </a:ext>
                </a:extLst>
              </p:cNvPr>
              <p:cNvSpPr/>
              <p:nvPr/>
            </p:nvSpPr>
            <p:spPr>
              <a:xfrm>
                <a:off x="257790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7" name="矩形 426">
                <a:extLst>
                  <a:ext uri="{FF2B5EF4-FFF2-40B4-BE49-F238E27FC236}">
                    <a16:creationId xmlns:a16="http://schemas.microsoft.com/office/drawing/2014/main" xmlns="" id="{DBED214F-16B5-43E9-A979-B05139CC5F97}"/>
                  </a:ext>
                </a:extLst>
              </p:cNvPr>
              <p:cNvSpPr/>
              <p:nvPr/>
            </p:nvSpPr>
            <p:spPr>
              <a:xfrm>
                <a:off x="415969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8" name="矩形 427">
                <a:extLst>
                  <a:ext uri="{FF2B5EF4-FFF2-40B4-BE49-F238E27FC236}">
                    <a16:creationId xmlns:a16="http://schemas.microsoft.com/office/drawing/2014/main" xmlns="" id="{15A02796-56DB-4B64-BB63-4B58C2D26C4F}"/>
                  </a:ext>
                </a:extLst>
              </p:cNvPr>
              <p:cNvSpPr/>
              <p:nvPr/>
            </p:nvSpPr>
            <p:spPr>
              <a:xfrm>
                <a:off x="574094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9" name="矩形 428">
                <a:extLst>
                  <a:ext uri="{FF2B5EF4-FFF2-40B4-BE49-F238E27FC236}">
                    <a16:creationId xmlns:a16="http://schemas.microsoft.com/office/drawing/2014/main" xmlns="" id="{522600F1-1184-4D1D-896F-87297405D593}"/>
                  </a:ext>
                </a:extLst>
              </p:cNvPr>
              <p:cNvSpPr/>
              <p:nvPr/>
            </p:nvSpPr>
            <p:spPr>
              <a:xfrm>
                <a:off x="890345" y="3672203"/>
                <a:ext cx="146417" cy="234813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0" name="矩形 429">
                <a:extLst>
                  <a:ext uri="{FF2B5EF4-FFF2-40B4-BE49-F238E27FC236}">
                    <a16:creationId xmlns:a16="http://schemas.microsoft.com/office/drawing/2014/main" xmlns="" id="{22ADC7F4-79F0-4F91-9036-9C800331B83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7790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1" name="矩形 430">
                <a:extLst>
                  <a:ext uri="{FF2B5EF4-FFF2-40B4-BE49-F238E27FC236}">
                    <a16:creationId xmlns:a16="http://schemas.microsoft.com/office/drawing/2014/main" xmlns="" id="{22DF4DE6-B3AE-4DAE-9628-15B948577E8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1586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2" name="矩形 431">
                <a:extLst>
                  <a:ext uri="{FF2B5EF4-FFF2-40B4-BE49-F238E27FC236}">
                    <a16:creationId xmlns:a16="http://schemas.microsoft.com/office/drawing/2014/main" xmlns="" id="{40E8147A-BD00-475E-B9CF-54D5DA38BD9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3987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3" name="矩形 432">
                <a:extLst>
                  <a:ext uri="{FF2B5EF4-FFF2-40B4-BE49-F238E27FC236}">
                    <a16:creationId xmlns:a16="http://schemas.microsoft.com/office/drawing/2014/main" xmlns="" id="{9F7E6A04-A606-495B-95BE-D5393E4FD230}"/>
                  </a:ext>
                </a:extLst>
              </p:cNvPr>
              <p:cNvSpPr/>
              <p:nvPr/>
            </p:nvSpPr>
            <p:spPr>
              <a:xfrm>
                <a:off x="257790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4" name="矩形 433">
                <a:extLst>
                  <a:ext uri="{FF2B5EF4-FFF2-40B4-BE49-F238E27FC236}">
                    <a16:creationId xmlns:a16="http://schemas.microsoft.com/office/drawing/2014/main" xmlns="" id="{D85FC1F0-8332-471A-ABC0-A87AFDA056EF}"/>
                  </a:ext>
                </a:extLst>
              </p:cNvPr>
              <p:cNvSpPr/>
              <p:nvPr/>
            </p:nvSpPr>
            <p:spPr>
              <a:xfrm>
                <a:off x="415969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5" name="矩形 434">
                <a:extLst>
                  <a:ext uri="{FF2B5EF4-FFF2-40B4-BE49-F238E27FC236}">
                    <a16:creationId xmlns:a16="http://schemas.microsoft.com/office/drawing/2014/main" xmlns="" id="{5B9242C6-A32B-4938-A2CF-35DD57054CFE}"/>
                  </a:ext>
                </a:extLst>
              </p:cNvPr>
              <p:cNvSpPr/>
              <p:nvPr/>
            </p:nvSpPr>
            <p:spPr>
              <a:xfrm>
                <a:off x="574094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6" name="矩形 435">
                <a:extLst>
                  <a:ext uri="{FF2B5EF4-FFF2-40B4-BE49-F238E27FC236}">
                    <a16:creationId xmlns:a16="http://schemas.microsoft.com/office/drawing/2014/main" xmlns="" id="{F58CDFC6-5E65-4380-925B-930DE32FF7C6}"/>
                  </a:ext>
                </a:extLst>
              </p:cNvPr>
              <p:cNvSpPr/>
              <p:nvPr/>
            </p:nvSpPr>
            <p:spPr>
              <a:xfrm>
                <a:off x="732167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7" name="矩形 436">
                <a:extLst>
                  <a:ext uri="{FF2B5EF4-FFF2-40B4-BE49-F238E27FC236}">
                    <a16:creationId xmlns:a16="http://schemas.microsoft.com/office/drawing/2014/main" xmlns="" id="{A9D568D5-EBC8-4F64-9991-45AA7349DEF1}"/>
                  </a:ext>
                </a:extLst>
              </p:cNvPr>
              <p:cNvSpPr/>
              <p:nvPr/>
            </p:nvSpPr>
            <p:spPr>
              <a:xfrm>
                <a:off x="732167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8" name="矩形 437">
                <a:extLst>
                  <a:ext uri="{FF2B5EF4-FFF2-40B4-BE49-F238E27FC236}">
                    <a16:creationId xmlns:a16="http://schemas.microsoft.com/office/drawing/2014/main" xmlns="" id="{96B748F2-C7F5-49DF-B688-7ABC3EFEB1A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11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24" name="矩形: 圆角 423">
              <a:extLst>
                <a:ext uri="{FF2B5EF4-FFF2-40B4-BE49-F238E27FC236}">
                  <a16:creationId xmlns:a16="http://schemas.microsoft.com/office/drawing/2014/main" xmlns="" id="{6AB2724F-8E41-49CC-AAE4-8E035768E88E}"/>
                </a:ext>
              </a:extLst>
            </p:cNvPr>
            <p:cNvSpPr/>
            <p:nvPr/>
          </p:nvSpPr>
          <p:spPr>
            <a:xfrm>
              <a:off x="9156669" y="1714940"/>
              <a:ext cx="2951998" cy="1808438"/>
            </a:xfrm>
            <a:prstGeom prst="roundRect">
              <a:avLst>
                <a:gd name="adj" fmla="val 8464"/>
              </a:avLst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25" name="矩形 424">
              <a:extLst>
                <a:ext uri="{FF2B5EF4-FFF2-40B4-BE49-F238E27FC236}">
                  <a16:creationId xmlns:a16="http://schemas.microsoft.com/office/drawing/2014/main" xmlns="" id="{06C67CE6-8D4F-4687-A9B3-7494A8762B89}"/>
                </a:ext>
              </a:extLst>
            </p:cNvPr>
            <p:cNvSpPr/>
            <p:nvPr/>
          </p:nvSpPr>
          <p:spPr>
            <a:xfrm>
              <a:off x="9295518" y="1497231"/>
              <a:ext cx="2622649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Deployment case 2: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Single operator with different SBFD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subband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configurations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06" name="组合 505">
            <a:extLst>
              <a:ext uri="{FF2B5EF4-FFF2-40B4-BE49-F238E27FC236}">
                <a16:creationId xmlns:a16="http://schemas.microsoft.com/office/drawing/2014/main" xmlns="" id="{E4C50DC8-0DF3-4FA1-B316-62B1635A5296}"/>
              </a:ext>
            </a:extLst>
          </p:cNvPr>
          <p:cNvGrpSpPr/>
          <p:nvPr/>
        </p:nvGrpSpPr>
        <p:grpSpPr>
          <a:xfrm>
            <a:off x="9044525" y="3077556"/>
            <a:ext cx="2951617" cy="2046776"/>
            <a:chOff x="9156669" y="3837827"/>
            <a:chExt cx="2952001" cy="2047042"/>
          </a:xfrm>
        </p:grpSpPr>
        <p:grpSp>
          <p:nvGrpSpPr>
            <p:cNvPr id="507" name="组合 506">
              <a:extLst>
                <a:ext uri="{FF2B5EF4-FFF2-40B4-BE49-F238E27FC236}">
                  <a16:creationId xmlns:a16="http://schemas.microsoft.com/office/drawing/2014/main" xmlns="" id="{8EF6BB46-2ECF-4E20-842D-46EF04095D1A}"/>
                </a:ext>
              </a:extLst>
            </p:cNvPr>
            <p:cNvGrpSpPr/>
            <p:nvPr/>
          </p:nvGrpSpPr>
          <p:grpSpPr>
            <a:xfrm>
              <a:off x="9395417" y="4268779"/>
              <a:ext cx="2300452" cy="1060396"/>
              <a:chOff x="8474142" y="5093882"/>
              <a:chExt cx="3445638" cy="1556992"/>
            </a:xfrm>
          </p:grpSpPr>
          <p:sp>
            <p:nvSpPr>
              <p:cNvPr id="532" name="任意多边形 255">
                <a:extLst>
                  <a:ext uri="{FF2B5EF4-FFF2-40B4-BE49-F238E27FC236}">
                    <a16:creationId xmlns:a16="http://schemas.microsoft.com/office/drawing/2014/main" xmlns="" id="{CBB1212E-EAE8-4326-A16F-9587380DE617}"/>
                  </a:ext>
                </a:extLst>
              </p:cNvPr>
              <p:cNvSpPr/>
              <p:nvPr/>
            </p:nvSpPr>
            <p:spPr bwMode="auto">
              <a:xfrm rot="19769897">
                <a:off x="8599107" y="5093882"/>
                <a:ext cx="335476" cy="329255"/>
              </a:xfrm>
              <a:custGeom>
                <a:avLst/>
                <a:gdLst>
                  <a:gd name="connsiteX0" fmla="*/ 0 w 3028484"/>
                  <a:gd name="connsiteY0" fmla="*/ 1688956 h 2919550"/>
                  <a:gd name="connsiteX1" fmla="*/ 145278 w 3028484"/>
                  <a:gd name="connsiteY1" fmla="*/ 851468 h 2919550"/>
                  <a:gd name="connsiteX2" fmla="*/ 538385 w 3028484"/>
                  <a:gd name="connsiteY2" fmla="*/ 347266 h 2919550"/>
                  <a:gd name="connsiteX3" fmla="*/ 1076770 w 3028484"/>
                  <a:gd name="connsiteY3" fmla="*/ 56709 h 2919550"/>
                  <a:gd name="connsiteX4" fmla="*/ 1589517 w 3028484"/>
                  <a:gd name="connsiteY4" fmla="*/ 5434 h 2919550"/>
                  <a:gd name="connsiteX5" fmla="*/ 2127902 w 3028484"/>
                  <a:gd name="connsiteY5" fmla="*/ 133621 h 2919550"/>
                  <a:gd name="connsiteX6" fmla="*/ 2717562 w 3028484"/>
                  <a:gd name="connsiteY6" fmla="*/ 595094 h 2919550"/>
                  <a:gd name="connsiteX7" fmla="*/ 2991028 w 3028484"/>
                  <a:gd name="connsiteY7" fmla="*/ 1150571 h 2919550"/>
                  <a:gd name="connsiteX8" fmla="*/ 2991028 w 3028484"/>
                  <a:gd name="connsiteY8" fmla="*/ 1817143 h 2919550"/>
                  <a:gd name="connsiteX9" fmla="*/ 2666288 w 3028484"/>
                  <a:gd name="connsiteY9" fmla="*/ 2509352 h 2919550"/>
                  <a:gd name="connsiteX10" fmla="*/ 2093719 w 3028484"/>
                  <a:gd name="connsiteY10" fmla="*/ 2919550 h 2919550"/>
                  <a:gd name="connsiteX0" fmla="*/ 0 w 3028484"/>
                  <a:gd name="connsiteY0" fmla="*/ 1688956 h 2919550"/>
                  <a:gd name="connsiteX1" fmla="*/ 31632 w 3028484"/>
                  <a:gd name="connsiteY1" fmla="*/ 1303121 h 2919550"/>
                  <a:gd name="connsiteX2" fmla="*/ 145278 w 3028484"/>
                  <a:gd name="connsiteY2" fmla="*/ 851468 h 2919550"/>
                  <a:gd name="connsiteX3" fmla="*/ 538385 w 3028484"/>
                  <a:gd name="connsiteY3" fmla="*/ 347266 h 2919550"/>
                  <a:gd name="connsiteX4" fmla="*/ 1076770 w 3028484"/>
                  <a:gd name="connsiteY4" fmla="*/ 56709 h 2919550"/>
                  <a:gd name="connsiteX5" fmla="*/ 1589517 w 3028484"/>
                  <a:gd name="connsiteY5" fmla="*/ 5434 h 2919550"/>
                  <a:gd name="connsiteX6" fmla="*/ 2127902 w 3028484"/>
                  <a:gd name="connsiteY6" fmla="*/ 133621 h 2919550"/>
                  <a:gd name="connsiteX7" fmla="*/ 2717562 w 3028484"/>
                  <a:gd name="connsiteY7" fmla="*/ 595094 h 2919550"/>
                  <a:gd name="connsiteX8" fmla="*/ 2991028 w 3028484"/>
                  <a:gd name="connsiteY8" fmla="*/ 1150571 h 2919550"/>
                  <a:gd name="connsiteX9" fmla="*/ 2991028 w 3028484"/>
                  <a:gd name="connsiteY9" fmla="*/ 1817143 h 2919550"/>
                  <a:gd name="connsiteX10" fmla="*/ 2666288 w 3028484"/>
                  <a:gd name="connsiteY10" fmla="*/ 2509352 h 2919550"/>
                  <a:gd name="connsiteX11" fmla="*/ 2093719 w 3028484"/>
                  <a:gd name="connsiteY11" fmla="*/ 2919550 h 2919550"/>
                  <a:gd name="connsiteX0" fmla="*/ 8597 w 3037081"/>
                  <a:gd name="connsiteY0" fmla="*/ 1688956 h 2919550"/>
                  <a:gd name="connsiteX1" fmla="*/ 9990 w 3037081"/>
                  <a:gd name="connsiteY1" fmla="*/ 1309034 h 2919550"/>
                  <a:gd name="connsiteX2" fmla="*/ 153875 w 3037081"/>
                  <a:gd name="connsiteY2" fmla="*/ 851468 h 2919550"/>
                  <a:gd name="connsiteX3" fmla="*/ 546982 w 3037081"/>
                  <a:gd name="connsiteY3" fmla="*/ 347266 h 2919550"/>
                  <a:gd name="connsiteX4" fmla="*/ 1085367 w 3037081"/>
                  <a:gd name="connsiteY4" fmla="*/ 56709 h 2919550"/>
                  <a:gd name="connsiteX5" fmla="*/ 1598114 w 3037081"/>
                  <a:gd name="connsiteY5" fmla="*/ 5434 h 2919550"/>
                  <a:gd name="connsiteX6" fmla="*/ 2136499 w 3037081"/>
                  <a:gd name="connsiteY6" fmla="*/ 133621 h 2919550"/>
                  <a:gd name="connsiteX7" fmla="*/ 2726159 w 3037081"/>
                  <a:gd name="connsiteY7" fmla="*/ 595094 h 2919550"/>
                  <a:gd name="connsiteX8" fmla="*/ 2999625 w 3037081"/>
                  <a:gd name="connsiteY8" fmla="*/ 1150571 h 2919550"/>
                  <a:gd name="connsiteX9" fmla="*/ 2999625 w 3037081"/>
                  <a:gd name="connsiteY9" fmla="*/ 1817143 h 2919550"/>
                  <a:gd name="connsiteX10" fmla="*/ 2674885 w 3037081"/>
                  <a:gd name="connsiteY10" fmla="*/ 2509352 h 2919550"/>
                  <a:gd name="connsiteX11" fmla="*/ 2102316 w 3037081"/>
                  <a:gd name="connsiteY11" fmla="*/ 2919550 h 291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37081" h="2919550">
                    <a:moveTo>
                      <a:pt x="8597" y="1688956"/>
                    </a:moveTo>
                    <a:cubicBezTo>
                      <a:pt x="13869" y="1624650"/>
                      <a:pt x="-14223" y="1448615"/>
                      <a:pt x="9990" y="1309034"/>
                    </a:cubicBezTo>
                    <a:cubicBezTo>
                      <a:pt x="34203" y="1169453"/>
                      <a:pt x="64376" y="1011763"/>
                      <a:pt x="153875" y="851468"/>
                    </a:cubicBezTo>
                    <a:cubicBezTo>
                      <a:pt x="243374" y="691173"/>
                      <a:pt x="391733" y="479726"/>
                      <a:pt x="546982" y="347266"/>
                    </a:cubicBezTo>
                    <a:cubicBezTo>
                      <a:pt x="702231" y="214806"/>
                      <a:pt x="910178" y="113681"/>
                      <a:pt x="1085367" y="56709"/>
                    </a:cubicBezTo>
                    <a:cubicBezTo>
                      <a:pt x="1260556" y="-263"/>
                      <a:pt x="1422925" y="-7385"/>
                      <a:pt x="1598114" y="5434"/>
                    </a:cubicBezTo>
                    <a:cubicBezTo>
                      <a:pt x="1773303" y="18253"/>
                      <a:pt x="1948492" y="35344"/>
                      <a:pt x="2136499" y="133621"/>
                    </a:cubicBezTo>
                    <a:cubicBezTo>
                      <a:pt x="2324506" y="231898"/>
                      <a:pt x="2582305" y="425602"/>
                      <a:pt x="2726159" y="595094"/>
                    </a:cubicBezTo>
                    <a:cubicBezTo>
                      <a:pt x="2870013" y="764586"/>
                      <a:pt x="2954047" y="946896"/>
                      <a:pt x="2999625" y="1150571"/>
                    </a:cubicBezTo>
                    <a:cubicBezTo>
                      <a:pt x="3045203" y="1354246"/>
                      <a:pt x="3053748" y="1590680"/>
                      <a:pt x="2999625" y="1817143"/>
                    </a:cubicBezTo>
                    <a:cubicBezTo>
                      <a:pt x="2945502" y="2043606"/>
                      <a:pt x="2824437" y="2325618"/>
                      <a:pt x="2674885" y="2509352"/>
                    </a:cubicBezTo>
                    <a:cubicBezTo>
                      <a:pt x="2525334" y="2693087"/>
                      <a:pt x="2313825" y="2806318"/>
                      <a:pt x="2102316" y="291955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28" tIns="45714" rIns="91428" bIns="45714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charset="0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33" name="Freeform 877">
                <a:extLst>
                  <a:ext uri="{FF2B5EF4-FFF2-40B4-BE49-F238E27FC236}">
                    <a16:creationId xmlns:a16="http://schemas.microsoft.com/office/drawing/2014/main" xmlns="" id="{184F7B46-BD7C-4E8A-A5C8-6C127579FC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9311813" y="6400837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534" name="直接箭头连接符 533">
                <a:extLst>
                  <a:ext uri="{FF2B5EF4-FFF2-40B4-BE49-F238E27FC236}">
                    <a16:creationId xmlns:a16="http://schemas.microsoft.com/office/drawing/2014/main" xmlns="" id="{BB5D6748-FC97-469E-904F-9A6D0E63D54F}"/>
                  </a:ext>
                </a:extLst>
              </p:cNvPr>
              <p:cNvCxnSpPr>
                <a:stCxn id="535" idx="11"/>
              </p:cNvCxnSpPr>
              <p:nvPr/>
            </p:nvCxnSpPr>
            <p:spPr>
              <a:xfrm>
                <a:off x="8902641" y="5491720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535" name="任意多边形 124">
                <a:extLst>
                  <a:ext uri="{FF2B5EF4-FFF2-40B4-BE49-F238E27FC236}">
                    <a16:creationId xmlns:a16="http://schemas.microsoft.com/office/drawing/2014/main" xmlns="" id="{457BA66B-78FA-44FC-8892-38AD0AE5AF21}"/>
                  </a:ext>
                </a:extLst>
              </p:cNvPr>
              <p:cNvSpPr/>
              <p:nvPr/>
            </p:nvSpPr>
            <p:spPr>
              <a:xfrm rot="4303947">
                <a:off x="8995765" y="5334636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536" name="组合 535">
                <a:extLst>
                  <a:ext uri="{FF2B5EF4-FFF2-40B4-BE49-F238E27FC236}">
                    <a16:creationId xmlns:a16="http://schemas.microsoft.com/office/drawing/2014/main" xmlns="" id="{66421D65-C813-4B2B-8872-5FF3CAEA6AF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474142" y="5318271"/>
                <a:ext cx="629750" cy="1331994"/>
                <a:chOff x="3600245" y="690385"/>
                <a:chExt cx="227161" cy="1323511"/>
              </a:xfrm>
            </p:grpSpPr>
            <p:sp>
              <p:nvSpPr>
                <p:cNvPr id="565" name="Freeform 68">
                  <a:extLst>
                    <a:ext uri="{FF2B5EF4-FFF2-40B4-BE49-F238E27FC236}">
                      <a16:creationId xmlns:a16="http://schemas.microsoft.com/office/drawing/2014/main" xmlns="" id="{569BC0F2-40D8-41CB-8436-A6A517852E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6" name="Freeform 69">
                  <a:extLst>
                    <a:ext uri="{FF2B5EF4-FFF2-40B4-BE49-F238E27FC236}">
                      <a16:creationId xmlns:a16="http://schemas.microsoft.com/office/drawing/2014/main" xmlns="" id="{FADAAD06-3CBF-4295-9F0C-32DB165605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7" name="Freeform 70">
                  <a:extLst>
                    <a:ext uri="{FF2B5EF4-FFF2-40B4-BE49-F238E27FC236}">
                      <a16:creationId xmlns:a16="http://schemas.microsoft.com/office/drawing/2014/main" xmlns="" id="{F8F28B8E-122B-40B2-A119-23BA9D04FB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8" name="Freeform 71">
                  <a:extLst>
                    <a:ext uri="{FF2B5EF4-FFF2-40B4-BE49-F238E27FC236}">
                      <a16:creationId xmlns:a16="http://schemas.microsoft.com/office/drawing/2014/main" xmlns="" id="{D09A91C0-2C85-4A87-AB41-E1B2F0EAE7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9" name="Freeform 72">
                  <a:extLst>
                    <a:ext uri="{FF2B5EF4-FFF2-40B4-BE49-F238E27FC236}">
                      <a16:creationId xmlns:a16="http://schemas.microsoft.com/office/drawing/2014/main" xmlns="" id="{E552908E-B949-4EEC-9FF9-D9A2A06A7D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0" name="Freeform 73">
                  <a:extLst>
                    <a:ext uri="{FF2B5EF4-FFF2-40B4-BE49-F238E27FC236}">
                      <a16:creationId xmlns:a16="http://schemas.microsoft.com/office/drawing/2014/main" xmlns="" id="{45D147EA-3A6E-48D4-B22D-FD0395124B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1" name="Freeform 74">
                  <a:extLst>
                    <a:ext uri="{FF2B5EF4-FFF2-40B4-BE49-F238E27FC236}">
                      <a16:creationId xmlns:a16="http://schemas.microsoft.com/office/drawing/2014/main" xmlns="" id="{B3D157EA-FF06-46E9-B141-0A37452982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2" name="Freeform 75">
                  <a:extLst>
                    <a:ext uri="{FF2B5EF4-FFF2-40B4-BE49-F238E27FC236}">
                      <a16:creationId xmlns:a16="http://schemas.microsoft.com/office/drawing/2014/main" xmlns="" id="{FB58EBB9-59BE-493B-9498-0BBCDA251F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3" name="Freeform 76">
                  <a:extLst>
                    <a:ext uri="{FF2B5EF4-FFF2-40B4-BE49-F238E27FC236}">
                      <a16:creationId xmlns:a16="http://schemas.microsoft.com/office/drawing/2014/main" xmlns="" id="{80462B07-8E2B-4ACB-930C-963B24F911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4" name="Freeform 77">
                  <a:extLst>
                    <a:ext uri="{FF2B5EF4-FFF2-40B4-BE49-F238E27FC236}">
                      <a16:creationId xmlns:a16="http://schemas.microsoft.com/office/drawing/2014/main" xmlns="" id="{8EB6E044-6B01-46B5-BC04-F1DAA92E70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5" name="Freeform 78">
                  <a:extLst>
                    <a:ext uri="{FF2B5EF4-FFF2-40B4-BE49-F238E27FC236}">
                      <a16:creationId xmlns:a16="http://schemas.microsoft.com/office/drawing/2014/main" xmlns="" id="{08DDF69C-D192-42B9-B86B-25EAAB2C34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6" name="Freeform 79">
                  <a:extLst>
                    <a:ext uri="{FF2B5EF4-FFF2-40B4-BE49-F238E27FC236}">
                      <a16:creationId xmlns:a16="http://schemas.microsoft.com/office/drawing/2014/main" xmlns="" id="{E6B1856E-CC44-4F63-B424-0C4138ED25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7" name="Freeform 80">
                  <a:extLst>
                    <a:ext uri="{FF2B5EF4-FFF2-40B4-BE49-F238E27FC236}">
                      <a16:creationId xmlns:a16="http://schemas.microsoft.com/office/drawing/2014/main" xmlns="" id="{88E0ABEB-1844-49CC-B6F2-8C54F0EC51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8" name="Freeform 81">
                  <a:extLst>
                    <a:ext uri="{FF2B5EF4-FFF2-40B4-BE49-F238E27FC236}">
                      <a16:creationId xmlns:a16="http://schemas.microsoft.com/office/drawing/2014/main" xmlns="" id="{5E3C4994-B9AB-42C2-B265-680277BF42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9" name="Freeform 82">
                  <a:extLst>
                    <a:ext uri="{FF2B5EF4-FFF2-40B4-BE49-F238E27FC236}">
                      <a16:creationId xmlns:a16="http://schemas.microsoft.com/office/drawing/2014/main" xmlns="" id="{EACA6378-14D3-4E95-A913-C75FBD222C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80" name="Freeform 83">
                  <a:extLst>
                    <a:ext uri="{FF2B5EF4-FFF2-40B4-BE49-F238E27FC236}">
                      <a16:creationId xmlns:a16="http://schemas.microsoft.com/office/drawing/2014/main" xmlns="" id="{1D12C2B0-9D2A-4E91-B2CC-EEE059C282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537" name="Freeform 877">
                <a:extLst>
                  <a:ext uri="{FF2B5EF4-FFF2-40B4-BE49-F238E27FC236}">
                    <a16:creationId xmlns:a16="http://schemas.microsoft.com/office/drawing/2014/main" xmlns="" id="{244AE604-47AA-4887-BFD8-DDD865BCE0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146882" flipH="1">
                <a:off x="10961999" y="6400837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538" name="直接箭头连接符 537">
                <a:extLst>
                  <a:ext uri="{FF2B5EF4-FFF2-40B4-BE49-F238E27FC236}">
                    <a16:creationId xmlns:a16="http://schemas.microsoft.com/office/drawing/2014/main" xmlns="" id="{BE1E4990-B8A8-40D3-B630-BA5C1669C59B}"/>
                  </a:ext>
                </a:extLst>
              </p:cNvPr>
              <p:cNvCxnSpPr>
                <a:stCxn id="539" idx="11"/>
              </p:cNvCxnSpPr>
              <p:nvPr/>
            </p:nvCxnSpPr>
            <p:spPr>
              <a:xfrm flipH="1">
                <a:off x="11102492" y="5491720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539" name="任意多边形 128">
                <a:extLst>
                  <a:ext uri="{FF2B5EF4-FFF2-40B4-BE49-F238E27FC236}">
                    <a16:creationId xmlns:a16="http://schemas.microsoft.com/office/drawing/2014/main" xmlns="" id="{5E9F2E8C-7016-4C74-8AB9-9F7BAFEF9F83}"/>
                  </a:ext>
                </a:extLst>
              </p:cNvPr>
              <p:cNvSpPr/>
              <p:nvPr/>
            </p:nvSpPr>
            <p:spPr>
              <a:xfrm rot="17296053" flipH="1">
                <a:off x="11109805" y="5334636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540" name="组合 539">
                <a:extLst>
                  <a:ext uri="{FF2B5EF4-FFF2-40B4-BE49-F238E27FC236}">
                    <a16:creationId xmlns:a16="http://schemas.microsoft.com/office/drawing/2014/main" xmlns="" id="{DBFFD874-8467-498C-84BC-6D2E70CBE5FF}"/>
                  </a:ext>
                </a:extLst>
              </p:cNvPr>
              <p:cNvGrpSpPr/>
              <p:nvPr/>
            </p:nvGrpSpPr>
            <p:grpSpPr>
              <a:xfrm flipH="1">
                <a:off x="11276766" y="5318271"/>
                <a:ext cx="643014" cy="1331994"/>
                <a:chOff x="3600245" y="690385"/>
                <a:chExt cx="227161" cy="1323511"/>
              </a:xfrm>
            </p:grpSpPr>
            <p:sp>
              <p:nvSpPr>
                <p:cNvPr id="549" name="Freeform 68">
                  <a:extLst>
                    <a:ext uri="{FF2B5EF4-FFF2-40B4-BE49-F238E27FC236}">
                      <a16:creationId xmlns:a16="http://schemas.microsoft.com/office/drawing/2014/main" xmlns="" id="{B9FA916B-6731-47B8-88EF-A74DC91085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0" name="Freeform 69">
                  <a:extLst>
                    <a:ext uri="{FF2B5EF4-FFF2-40B4-BE49-F238E27FC236}">
                      <a16:creationId xmlns:a16="http://schemas.microsoft.com/office/drawing/2014/main" xmlns="" id="{B97A9C6C-13F4-45E8-B477-B01BC976A4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1" name="Freeform 70">
                  <a:extLst>
                    <a:ext uri="{FF2B5EF4-FFF2-40B4-BE49-F238E27FC236}">
                      <a16:creationId xmlns:a16="http://schemas.microsoft.com/office/drawing/2014/main" xmlns="" id="{4557FBD8-2528-485E-8944-0056CF2C8E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2" name="Freeform 71">
                  <a:extLst>
                    <a:ext uri="{FF2B5EF4-FFF2-40B4-BE49-F238E27FC236}">
                      <a16:creationId xmlns:a16="http://schemas.microsoft.com/office/drawing/2014/main" xmlns="" id="{A75F16D9-AF6F-4857-8353-9AEC210D1D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3" name="Freeform 72">
                  <a:extLst>
                    <a:ext uri="{FF2B5EF4-FFF2-40B4-BE49-F238E27FC236}">
                      <a16:creationId xmlns:a16="http://schemas.microsoft.com/office/drawing/2014/main" xmlns="" id="{BDB8FFE9-EA75-49F8-B4B7-E7A6D4A568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4" name="Freeform 73">
                  <a:extLst>
                    <a:ext uri="{FF2B5EF4-FFF2-40B4-BE49-F238E27FC236}">
                      <a16:creationId xmlns:a16="http://schemas.microsoft.com/office/drawing/2014/main" xmlns="" id="{57298F26-BE97-432E-884C-A1DAE832E6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5" name="Freeform 74">
                  <a:extLst>
                    <a:ext uri="{FF2B5EF4-FFF2-40B4-BE49-F238E27FC236}">
                      <a16:creationId xmlns:a16="http://schemas.microsoft.com/office/drawing/2014/main" xmlns="" id="{DA90D619-C244-4CDA-A54A-161B2F33D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6" name="Freeform 75">
                  <a:extLst>
                    <a:ext uri="{FF2B5EF4-FFF2-40B4-BE49-F238E27FC236}">
                      <a16:creationId xmlns:a16="http://schemas.microsoft.com/office/drawing/2014/main" xmlns="" id="{F69480D3-5586-4417-B17C-8E556EA84F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7" name="Freeform 76">
                  <a:extLst>
                    <a:ext uri="{FF2B5EF4-FFF2-40B4-BE49-F238E27FC236}">
                      <a16:creationId xmlns:a16="http://schemas.microsoft.com/office/drawing/2014/main" xmlns="" id="{46F9A77F-F357-4206-9E13-DC818DB25B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8" name="Freeform 77">
                  <a:extLst>
                    <a:ext uri="{FF2B5EF4-FFF2-40B4-BE49-F238E27FC236}">
                      <a16:creationId xmlns:a16="http://schemas.microsoft.com/office/drawing/2014/main" xmlns="" id="{C79A8953-3101-476F-AF07-89A4B42F5D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9" name="Freeform 78">
                  <a:extLst>
                    <a:ext uri="{FF2B5EF4-FFF2-40B4-BE49-F238E27FC236}">
                      <a16:creationId xmlns:a16="http://schemas.microsoft.com/office/drawing/2014/main" xmlns="" id="{158768B8-8635-4617-AED9-DD4EDEFE4A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0" name="Freeform 79">
                  <a:extLst>
                    <a:ext uri="{FF2B5EF4-FFF2-40B4-BE49-F238E27FC236}">
                      <a16:creationId xmlns:a16="http://schemas.microsoft.com/office/drawing/2014/main" xmlns="" id="{81173299-8E98-4A4E-9A76-36A38B18AD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1" name="Freeform 80">
                  <a:extLst>
                    <a:ext uri="{FF2B5EF4-FFF2-40B4-BE49-F238E27FC236}">
                      <a16:creationId xmlns:a16="http://schemas.microsoft.com/office/drawing/2014/main" xmlns="" id="{CB5DB4CF-95B5-46A4-A6D3-F20AB9F580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2" name="Freeform 81">
                  <a:extLst>
                    <a:ext uri="{FF2B5EF4-FFF2-40B4-BE49-F238E27FC236}">
                      <a16:creationId xmlns:a16="http://schemas.microsoft.com/office/drawing/2014/main" xmlns="" id="{34CCB556-13C8-42FE-A4A1-2381570DCF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3" name="Freeform 82">
                  <a:extLst>
                    <a:ext uri="{FF2B5EF4-FFF2-40B4-BE49-F238E27FC236}">
                      <a16:creationId xmlns:a16="http://schemas.microsoft.com/office/drawing/2014/main" xmlns="" id="{772D3AF3-9FDD-4094-93B0-1DCF55C8F0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4" name="Freeform 83">
                  <a:extLst>
                    <a:ext uri="{FF2B5EF4-FFF2-40B4-BE49-F238E27FC236}">
                      <a16:creationId xmlns:a16="http://schemas.microsoft.com/office/drawing/2014/main" xmlns="" id="{A21288FC-660A-435B-BAA2-356B9BC3ED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541" name="Freeform 877">
                <a:extLst>
                  <a:ext uri="{FF2B5EF4-FFF2-40B4-BE49-F238E27FC236}">
                    <a16:creationId xmlns:a16="http://schemas.microsoft.com/office/drawing/2014/main" xmlns="" id="{7E7BC042-F1E3-4975-8838-88CEF5DD73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9681016" y="6131497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2" name="椭圆 541">
                <a:extLst>
                  <a:ext uri="{FF2B5EF4-FFF2-40B4-BE49-F238E27FC236}">
                    <a16:creationId xmlns:a16="http://schemas.microsoft.com/office/drawing/2014/main" xmlns="" id="{DAADDD31-1837-4A27-9465-547B8AC2C887}"/>
                  </a:ext>
                </a:extLst>
              </p:cNvPr>
              <p:cNvSpPr/>
              <p:nvPr/>
            </p:nvSpPr>
            <p:spPr>
              <a:xfrm rot="19571521">
                <a:off x="8978391" y="5762075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43" name="椭圆 542">
                <a:extLst>
                  <a:ext uri="{FF2B5EF4-FFF2-40B4-BE49-F238E27FC236}">
                    <a16:creationId xmlns:a16="http://schemas.microsoft.com/office/drawing/2014/main" xmlns="" id="{738E502B-C1BD-4CBD-B1D4-ACE211D7756D}"/>
                  </a:ext>
                </a:extLst>
              </p:cNvPr>
              <p:cNvSpPr/>
              <p:nvPr/>
            </p:nvSpPr>
            <p:spPr>
              <a:xfrm rot="19571521">
                <a:off x="10037650" y="5909102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44" name="直接箭头连接符 543">
                <a:extLst>
                  <a:ext uri="{FF2B5EF4-FFF2-40B4-BE49-F238E27FC236}">
                    <a16:creationId xmlns:a16="http://schemas.microsoft.com/office/drawing/2014/main" xmlns="" id="{3F4C5EC7-94D3-4DEF-B0E2-7B1A7E2CFA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70514" y="5675613"/>
                <a:ext cx="498490" cy="434131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headEnd type="stealth"/>
                <a:tailEnd type="none"/>
              </a:ln>
              <a:effectLst/>
            </p:spPr>
          </p:cxnSp>
          <p:cxnSp>
            <p:nvCxnSpPr>
              <p:cNvPr id="545" name="直接箭头连接符 544">
                <a:extLst>
                  <a:ext uri="{FF2B5EF4-FFF2-40B4-BE49-F238E27FC236}">
                    <a16:creationId xmlns:a16="http://schemas.microsoft.com/office/drawing/2014/main" xmlns="" id="{234051C2-F23B-40A2-BF0C-B030FCDDD959}"/>
                  </a:ext>
                </a:extLst>
              </p:cNvPr>
              <p:cNvCxnSpPr/>
              <p:nvPr/>
            </p:nvCxnSpPr>
            <p:spPr>
              <a:xfrm flipV="1">
                <a:off x="9365046" y="5548261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stealth" w="med" len="med"/>
                <a:tailEnd type="none" w="med" len="med"/>
              </a:ln>
              <a:effectLst/>
            </p:spPr>
          </p:cxnSp>
          <p:cxnSp>
            <p:nvCxnSpPr>
              <p:cNvPr id="546" name="直接箭头连接符 545">
                <a:extLst>
                  <a:ext uri="{FF2B5EF4-FFF2-40B4-BE49-F238E27FC236}">
                    <a16:creationId xmlns:a16="http://schemas.microsoft.com/office/drawing/2014/main" xmlns="" id="{668CF843-C294-4ECD-8DA8-D4CBA06DA992}"/>
                  </a:ext>
                </a:extLst>
              </p:cNvPr>
              <p:cNvCxnSpPr>
                <a:cxnSpLocks/>
                <a:stCxn id="541" idx="1"/>
                <a:endCxn id="533" idx="3"/>
              </p:cNvCxnSpPr>
              <p:nvPr/>
            </p:nvCxnSpPr>
            <p:spPr>
              <a:xfrm flipH="1">
                <a:off x="9433004" y="6186445"/>
                <a:ext cx="244773" cy="261624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547" name="直接箭头连接符 546">
                <a:extLst>
                  <a:ext uri="{FF2B5EF4-FFF2-40B4-BE49-F238E27FC236}">
                    <a16:creationId xmlns:a16="http://schemas.microsoft.com/office/drawing/2014/main" xmlns="" id="{4E96DCAC-887D-4A3A-BA5C-A57FB492D0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83018" y="6209713"/>
                <a:ext cx="1027696" cy="238964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548" name="直接箭头连接符 547">
                <a:extLst>
                  <a:ext uri="{FF2B5EF4-FFF2-40B4-BE49-F238E27FC236}">
                    <a16:creationId xmlns:a16="http://schemas.microsoft.com/office/drawing/2014/main" xmlns="" id="{E70E8477-257D-495A-A5BF-5705ED477CAF}"/>
                  </a:ext>
                </a:extLst>
              </p:cNvPr>
              <p:cNvCxnSpPr>
                <a:stCxn id="535" idx="3"/>
              </p:cNvCxnSpPr>
              <p:nvPr/>
            </p:nvCxnSpPr>
            <p:spPr>
              <a:xfrm>
                <a:off x="9146591" y="5580452"/>
                <a:ext cx="1853903" cy="808196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dash"/>
                <a:miter lim="800000"/>
                <a:tailEnd type="triangle"/>
              </a:ln>
              <a:effectLst/>
            </p:spPr>
          </p:cxnSp>
        </p:grpSp>
        <p:grpSp>
          <p:nvGrpSpPr>
            <p:cNvPr id="508" name="组合 507">
              <a:extLst>
                <a:ext uri="{FF2B5EF4-FFF2-40B4-BE49-F238E27FC236}">
                  <a16:creationId xmlns:a16="http://schemas.microsoft.com/office/drawing/2014/main" xmlns="" id="{0F9A5ACD-FB2D-426A-863C-C628B6F66904}"/>
                </a:ext>
              </a:extLst>
            </p:cNvPr>
            <p:cNvGrpSpPr/>
            <p:nvPr/>
          </p:nvGrpSpPr>
          <p:grpSpPr>
            <a:xfrm>
              <a:off x="11038356" y="5595481"/>
              <a:ext cx="823359" cy="253181"/>
              <a:chOff x="6111190" y="6148515"/>
              <a:chExt cx="875924" cy="264040"/>
            </a:xfrm>
          </p:grpSpPr>
          <p:sp>
            <p:nvSpPr>
              <p:cNvPr id="527" name="矩形 526">
                <a:extLst>
                  <a:ext uri="{FF2B5EF4-FFF2-40B4-BE49-F238E27FC236}">
                    <a16:creationId xmlns:a16="http://schemas.microsoft.com/office/drawing/2014/main" xmlns="" id="{77E52AAA-F334-4F54-96CC-AC4ABF7605DB}"/>
                  </a:ext>
                </a:extLst>
              </p:cNvPr>
              <p:cNvSpPr/>
              <p:nvPr/>
            </p:nvSpPr>
            <p:spPr>
              <a:xfrm>
                <a:off x="6111190" y="6148516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8" name="矩形 527">
                <a:extLst>
                  <a:ext uri="{FF2B5EF4-FFF2-40B4-BE49-F238E27FC236}">
                    <a16:creationId xmlns:a16="http://schemas.microsoft.com/office/drawing/2014/main" xmlns="" id="{15B2F022-8E7C-4D6A-85A8-8C8C81BB7E9B}"/>
                  </a:ext>
                </a:extLst>
              </p:cNvPr>
              <p:cNvSpPr/>
              <p:nvPr/>
            </p:nvSpPr>
            <p:spPr>
              <a:xfrm>
                <a:off x="6289056" y="6148515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9" name="矩形 528">
                <a:extLst>
                  <a:ext uri="{FF2B5EF4-FFF2-40B4-BE49-F238E27FC236}">
                    <a16:creationId xmlns:a16="http://schemas.microsoft.com/office/drawing/2014/main" xmlns="" id="{C5D5D68A-DDC6-470E-84DD-12FCE298BFB4}"/>
                  </a:ext>
                </a:extLst>
              </p:cNvPr>
              <p:cNvSpPr/>
              <p:nvPr/>
            </p:nvSpPr>
            <p:spPr>
              <a:xfrm>
                <a:off x="6466861" y="6148515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0" name="矩形 529">
                <a:extLst>
                  <a:ext uri="{FF2B5EF4-FFF2-40B4-BE49-F238E27FC236}">
                    <a16:creationId xmlns:a16="http://schemas.microsoft.com/office/drawing/2014/main" xmlns="" id="{153EA214-2EA4-4108-B457-E765FFC4B259}"/>
                  </a:ext>
                </a:extLst>
              </p:cNvPr>
              <p:cNvSpPr/>
              <p:nvPr/>
            </p:nvSpPr>
            <p:spPr>
              <a:xfrm>
                <a:off x="6822474" y="6148516"/>
                <a:ext cx="164640" cy="264039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1" name="矩形 530">
                <a:extLst>
                  <a:ext uri="{FF2B5EF4-FFF2-40B4-BE49-F238E27FC236}">
                    <a16:creationId xmlns:a16="http://schemas.microsoft.com/office/drawing/2014/main" xmlns="" id="{4AE10CD7-A3FC-4662-A6EE-7B9EF1D6131C}"/>
                  </a:ext>
                </a:extLst>
              </p:cNvPr>
              <p:cNvSpPr/>
              <p:nvPr/>
            </p:nvSpPr>
            <p:spPr>
              <a:xfrm>
                <a:off x="6644608" y="6148516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09" name="组合 508">
              <a:extLst>
                <a:ext uri="{FF2B5EF4-FFF2-40B4-BE49-F238E27FC236}">
                  <a16:creationId xmlns:a16="http://schemas.microsoft.com/office/drawing/2014/main" xmlns="" id="{00226A78-7B10-422F-BE94-7046E64A0036}"/>
                </a:ext>
              </a:extLst>
            </p:cNvPr>
            <p:cNvGrpSpPr/>
            <p:nvPr/>
          </p:nvGrpSpPr>
          <p:grpSpPr>
            <a:xfrm>
              <a:off x="9308378" y="5321161"/>
              <a:ext cx="770597" cy="236955"/>
              <a:chOff x="257790" y="3672203"/>
              <a:chExt cx="778972" cy="234813"/>
            </a:xfrm>
          </p:grpSpPr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13DBCA6C-3506-421B-A6D8-11AE3BE61A37}"/>
                  </a:ext>
                </a:extLst>
              </p:cNvPr>
              <p:cNvSpPr/>
              <p:nvPr/>
            </p:nvSpPr>
            <p:spPr>
              <a:xfrm>
                <a:off x="257790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5" name="矩形 514">
                <a:extLst>
                  <a:ext uri="{FF2B5EF4-FFF2-40B4-BE49-F238E27FC236}">
                    <a16:creationId xmlns:a16="http://schemas.microsoft.com/office/drawing/2014/main" xmlns="" id="{8DB48DD5-E38E-4AE4-BDC6-97F182569C45}"/>
                  </a:ext>
                </a:extLst>
              </p:cNvPr>
              <p:cNvSpPr/>
              <p:nvPr/>
            </p:nvSpPr>
            <p:spPr>
              <a:xfrm>
                <a:off x="415969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BBA4C27A-EF36-47DC-BE6D-8A42A2AA4697}"/>
                  </a:ext>
                </a:extLst>
              </p:cNvPr>
              <p:cNvSpPr/>
              <p:nvPr/>
            </p:nvSpPr>
            <p:spPr>
              <a:xfrm>
                <a:off x="574094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AEFF6176-9A75-4008-8B9E-E77E793B6A86}"/>
                  </a:ext>
                </a:extLst>
              </p:cNvPr>
              <p:cNvSpPr/>
              <p:nvPr/>
            </p:nvSpPr>
            <p:spPr>
              <a:xfrm>
                <a:off x="890345" y="3672203"/>
                <a:ext cx="146417" cy="234813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080E1C1D-583E-4CC9-8D3B-B261CC21DBF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7790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6FF885AD-380E-4D37-B94B-6131806624C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1586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6EABB482-EA0F-492C-A80F-2EF6E9D40C8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3987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1" name="矩形 520">
                <a:extLst>
                  <a:ext uri="{FF2B5EF4-FFF2-40B4-BE49-F238E27FC236}">
                    <a16:creationId xmlns:a16="http://schemas.microsoft.com/office/drawing/2014/main" xmlns="" id="{61CC944A-7798-47E7-8301-8CE15CEBFA86}"/>
                  </a:ext>
                </a:extLst>
              </p:cNvPr>
              <p:cNvSpPr/>
              <p:nvPr/>
            </p:nvSpPr>
            <p:spPr>
              <a:xfrm>
                <a:off x="257790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2" name="矩形 521">
                <a:extLst>
                  <a:ext uri="{FF2B5EF4-FFF2-40B4-BE49-F238E27FC236}">
                    <a16:creationId xmlns:a16="http://schemas.microsoft.com/office/drawing/2014/main" xmlns="" id="{FAC0ECF8-BB3E-4E37-8E37-3574DAB4F864}"/>
                  </a:ext>
                </a:extLst>
              </p:cNvPr>
              <p:cNvSpPr/>
              <p:nvPr/>
            </p:nvSpPr>
            <p:spPr>
              <a:xfrm>
                <a:off x="415969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3" name="矩形 522">
                <a:extLst>
                  <a:ext uri="{FF2B5EF4-FFF2-40B4-BE49-F238E27FC236}">
                    <a16:creationId xmlns:a16="http://schemas.microsoft.com/office/drawing/2014/main" xmlns="" id="{8390DD14-1529-42CD-AF78-AD82C3CE2426}"/>
                  </a:ext>
                </a:extLst>
              </p:cNvPr>
              <p:cNvSpPr/>
              <p:nvPr/>
            </p:nvSpPr>
            <p:spPr>
              <a:xfrm>
                <a:off x="574094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4" name="矩形 523">
                <a:extLst>
                  <a:ext uri="{FF2B5EF4-FFF2-40B4-BE49-F238E27FC236}">
                    <a16:creationId xmlns:a16="http://schemas.microsoft.com/office/drawing/2014/main" xmlns="" id="{3AA225DF-C1CF-429B-9C8C-6A8148687BA7}"/>
                  </a:ext>
                </a:extLst>
              </p:cNvPr>
              <p:cNvSpPr/>
              <p:nvPr/>
            </p:nvSpPr>
            <p:spPr>
              <a:xfrm>
                <a:off x="732167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5" name="矩形 524">
                <a:extLst>
                  <a:ext uri="{FF2B5EF4-FFF2-40B4-BE49-F238E27FC236}">
                    <a16:creationId xmlns:a16="http://schemas.microsoft.com/office/drawing/2014/main" xmlns="" id="{DF34256D-E1A0-4D19-80D4-E88FA5ED99D1}"/>
                  </a:ext>
                </a:extLst>
              </p:cNvPr>
              <p:cNvSpPr/>
              <p:nvPr/>
            </p:nvSpPr>
            <p:spPr>
              <a:xfrm>
                <a:off x="732167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6" name="矩形 525">
                <a:extLst>
                  <a:ext uri="{FF2B5EF4-FFF2-40B4-BE49-F238E27FC236}">
                    <a16:creationId xmlns:a16="http://schemas.microsoft.com/office/drawing/2014/main" xmlns="" id="{BED2842E-264A-4D1D-8AD3-F196C3A86E4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11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10" name="矩形: 圆角 509">
              <a:extLst>
                <a:ext uri="{FF2B5EF4-FFF2-40B4-BE49-F238E27FC236}">
                  <a16:creationId xmlns:a16="http://schemas.microsoft.com/office/drawing/2014/main" xmlns="" id="{4350E6B4-DF68-46E7-8A61-315750B58EFD}"/>
                </a:ext>
              </a:extLst>
            </p:cNvPr>
            <p:cNvSpPr/>
            <p:nvPr/>
          </p:nvSpPr>
          <p:spPr>
            <a:xfrm>
              <a:off x="9156669" y="4035419"/>
              <a:ext cx="2952001" cy="1849450"/>
            </a:xfrm>
            <a:prstGeom prst="roundRect">
              <a:avLst>
                <a:gd name="adj" fmla="val 8464"/>
              </a:avLst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11" name="矩形 510">
              <a:extLst>
                <a:ext uri="{FF2B5EF4-FFF2-40B4-BE49-F238E27FC236}">
                  <a16:creationId xmlns:a16="http://schemas.microsoft.com/office/drawing/2014/main" xmlns="" id="{3D2B5C68-A2F7-4311-9307-F05E51B4F445}"/>
                </a:ext>
              </a:extLst>
            </p:cNvPr>
            <p:cNvSpPr/>
            <p:nvPr/>
          </p:nvSpPr>
          <p:spPr>
            <a:xfrm>
              <a:off x="9444320" y="3837827"/>
              <a:ext cx="2395935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Deployment case 4:</a:t>
              </a: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Adjacent channel co-existence between TDD and SBFD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2" name="文本框 511">
              <a:extLst>
                <a:ext uri="{FF2B5EF4-FFF2-40B4-BE49-F238E27FC236}">
                  <a16:creationId xmlns:a16="http://schemas.microsoft.com/office/drawing/2014/main" xmlns="" id="{8BBCC9D2-6D69-4859-8B9A-A41E930E2F4B}"/>
                </a:ext>
              </a:extLst>
            </p:cNvPr>
            <p:cNvSpPr txBox="1"/>
            <p:nvPr/>
          </p:nvSpPr>
          <p:spPr>
            <a:xfrm>
              <a:off x="9700054" y="4238427"/>
              <a:ext cx="62356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Operator A</a:t>
              </a:r>
              <a:endParaRPr kumimoji="1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3" name="文本框 512">
              <a:extLst>
                <a:ext uri="{FF2B5EF4-FFF2-40B4-BE49-F238E27FC236}">
                  <a16:creationId xmlns:a16="http://schemas.microsoft.com/office/drawing/2014/main" xmlns="" id="{4C9C6E38-43E2-45C7-AC12-F5E7BFEB9FC4}"/>
                </a:ext>
              </a:extLst>
            </p:cNvPr>
            <p:cNvSpPr txBox="1"/>
            <p:nvPr/>
          </p:nvSpPr>
          <p:spPr>
            <a:xfrm>
              <a:off x="11137139" y="4227333"/>
              <a:ext cx="62356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Operator B</a:t>
              </a:r>
              <a:endParaRPr kumimoji="1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1" name="组合 580">
            <a:extLst>
              <a:ext uri="{FF2B5EF4-FFF2-40B4-BE49-F238E27FC236}">
                <a16:creationId xmlns:a16="http://schemas.microsoft.com/office/drawing/2014/main" xmlns="" id="{2B4F45C2-D7A6-4B08-88CA-54063E739286}"/>
              </a:ext>
            </a:extLst>
          </p:cNvPr>
          <p:cNvGrpSpPr/>
          <p:nvPr/>
        </p:nvGrpSpPr>
        <p:grpSpPr>
          <a:xfrm>
            <a:off x="6022118" y="3017968"/>
            <a:ext cx="2951617" cy="2090934"/>
            <a:chOff x="6141141" y="3803441"/>
            <a:chExt cx="2952001" cy="2091206"/>
          </a:xfrm>
        </p:grpSpPr>
        <p:sp>
          <p:nvSpPr>
            <p:cNvPr id="582" name="矩形: 圆角 581">
              <a:extLst>
                <a:ext uri="{FF2B5EF4-FFF2-40B4-BE49-F238E27FC236}">
                  <a16:creationId xmlns:a16="http://schemas.microsoft.com/office/drawing/2014/main" xmlns="" id="{770F1FA2-557D-4D93-B154-0FC1D75EB7B8}"/>
                </a:ext>
              </a:extLst>
            </p:cNvPr>
            <p:cNvSpPr/>
            <p:nvPr/>
          </p:nvSpPr>
          <p:spPr>
            <a:xfrm>
              <a:off x="6141141" y="4045197"/>
              <a:ext cx="2952001" cy="1849450"/>
            </a:xfrm>
            <a:prstGeom prst="roundRect">
              <a:avLst>
                <a:gd name="adj" fmla="val 8464"/>
              </a:avLst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83" name="矩形 582">
              <a:extLst>
                <a:ext uri="{FF2B5EF4-FFF2-40B4-BE49-F238E27FC236}">
                  <a16:creationId xmlns:a16="http://schemas.microsoft.com/office/drawing/2014/main" xmlns="" id="{A3BED98F-1862-4D03-B9B5-32938EE679F2}"/>
                </a:ext>
              </a:extLst>
            </p:cNvPr>
            <p:cNvSpPr/>
            <p:nvPr/>
          </p:nvSpPr>
          <p:spPr>
            <a:xfrm>
              <a:off x="6167869" y="3803441"/>
              <a:ext cx="2859251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Deployment case 3: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Single operator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rPr>
                <a:t>co-channel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co-existence between TDD and SBFD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84" name="文本框 583">
              <a:extLst>
                <a:ext uri="{FF2B5EF4-FFF2-40B4-BE49-F238E27FC236}">
                  <a16:creationId xmlns:a16="http://schemas.microsoft.com/office/drawing/2014/main" xmlns="" id="{BE503DC8-C877-4253-BBD0-C686C91D1A6E}"/>
                </a:ext>
              </a:extLst>
            </p:cNvPr>
            <p:cNvSpPr txBox="1"/>
            <p:nvPr/>
          </p:nvSpPr>
          <p:spPr>
            <a:xfrm>
              <a:off x="6170542" y="4164526"/>
              <a:ext cx="52097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TDD Cell</a:t>
              </a:r>
              <a:endParaRPr kumimoji="1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85" name="组合 584">
              <a:extLst>
                <a:ext uri="{FF2B5EF4-FFF2-40B4-BE49-F238E27FC236}">
                  <a16:creationId xmlns:a16="http://schemas.microsoft.com/office/drawing/2014/main" xmlns="" id="{E61269E2-A191-4A08-BA6E-7111C8548BE2}"/>
                </a:ext>
              </a:extLst>
            </p:cNvPr>
            <p:cNvGrpSpPr/>
            <p:nvPr/>
          </p:nvGrpSpPr>
          <p:grpSpPr>
            <a:xfrm>
              <a:off x="6164375" y="4288510"/>
              <a:ext cx="2876169" cy="1044000"/>
              <a:chOff x="4074482" y="2967408"/>
              <a:chExt cx="3835006" cy="1736745"/>
            </a:xfrm>
          </p:grpSpPr>
          <p:grpSp>
            <p:nvGrpSpPr>
              <p:cNvPr id="607" name="组合 606">
                <a:extLst>
                  <a:ext uri="{FF2B5EF4-FFF2-40B4-BE49-F238E27FC236}">
                    <a16:creationId xmlns:a16="http://schemas.microsoft.com/office/drawing/2014/main" xmlns="" id="{C8BFC72D-AC62-48D8-B15A-D609828DD3E9}"/>
                  </a:ext>
                </a:extLst>
              </p:cNvPr>
              <p:cNvGrpSpPr/>
              <p:nvPr/>
            </p:nvGrpSpPr>
            <p:grpSpPr>
              <a:xfrm>
                <a:off x="4074482" y="2967408"/>
                <a:ext cx="3835006" cy="1736745"/>
                <a:chOff x="4388807" y="3072183"/>
                <a:chExt cx="3835006" cy="1736745"/>
              </a:xfrm>
            </p:grpSpPr>
            <p:grpSp>
              <p:nvGrpSpPr>
                <p:cNvPr id="609" name="组合 608">
                  <a:extLst>
                    <a:ext uri="{FF2B5EF4-FFF2-40B4-BE49-F238E27FC236}">
                      <a16:creationId xmlns:a16="http://schemas.microsoft.com/office/drawing/2014/main" xmlns="" id="{6F1037A4-C05F-4F3A-8640-2B3B3B49BAC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4388807" y="3072183"/>
                  <a:ext cx="3835006" cy="1736745"/>
                  <a:chOff x="7500198" y="1267676"/>
                  <a:chExt cx="4036853" cy="1828154"/>
                </a:xfrm>
              </p:grpSpPr>
              <p:cxnSp>
                <p:nvCxnSpPr>
                  <p:cNvPr id="612" name="直接箭头连接符 611">
                    <a:extLst>
                      <a:ext uri="{FF2B5EF4-FFF2-40B4-BE49-F238E27FC236}">
                        <a16:creationId xmlns:a16="http://schemas.microsoft.com/office/drawing/2014/main" xmlns="" id="{7DA29FB0-EAF5-4C0C-9940-BF07ACBCC89B}"/>
                      </a:ext>
                    </a:extLst>
                  </p:cNvPr>
                  <p:cNvCxnSpPr>
                    <a:stCxn id="620" idx="13"/>
                  </p:cNvCxnSpPr>
                  <p:nvPr/>
                </p:nvCxnSpPr>
                <p:spPr>
                  <a:xfrm>
                    <a:off x="7899384" y="1591865"/>
                    <a:ext cx="427004" cy="899539"/>
                  </a:xfrm>
                  <a:prstGeom prst="straightConnector1">
                    <a:avLst/>
                  </a:prstGeom>
                  <a:noFill/>
                  <a:ln w="28575" cap="rnd" cmpd="sng" algn="ctr">
                    <a:solidFill>
                      <a:srgbClr val="00B0F0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grpSp>
                <p:nvGrpSpPr>
                  <p:cNvPr id="613" name="组合 612">
                    <a:extLst>
                      <a:ext uri="{FF2B5EF4-FFF2-40B4-BE49-F238E27FC236}">
                        <a16:creationId xmlns:a16="http://schemas.microsoft.com/office/drawing/2014/main" xmlns="" id="{F02CE10D-EDB8-4F42-910E-25EFEC12C6DE}"/>
                      </a:ext>
                    </a:extLst>
                  </p:cNvPr>
                  <p:cNvGrpSpPr/>
                  <p:nvPr/>
                </p:nvGrpSpPr>
                <p:grpSpPr>
                  <a:xfrm>
                    <a:off x="9134125" y="1704216"/>
                    <a:ext cx="264633" cy="863020"/>
                    <a:chOff x="7422871" y="2177072"/>
                    <a:chExt cx="264736" cy="863356"/>
                  </a:xfrm>
                </p:grpSpPr>
                <p:sp>
                  <p:nvSpPr>
                    <p:cNvPr id="655" name="矩形 654">
                      <a:extLst>
                        <a:ext uri="{FF2B5EF4-FFF2-40B4-BE49-F238E27FC236}">
                          <a16:creationId xmlns:a16="http://schemas.microsoft.com/office/drawing/2014/main" xmlns="" id="{4EEA47A5-4C14-4108-BF12-0C30587ED9F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9452" y="2177072"/>
                      <a:ext cx="50621" cy="863356"/>
                    </a:xfrm>
                    <a:prstGeom prst="rect">
                      <a:avLst/>
                    </a:prstGeom>
                    <a:solidFill>
                      <a:srgbClr val="FFFFFF">
                        <a:lumMod val="50000"/>
                      </a:srgbClr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6" name="矩形 655">
                      <a:extLst>
                        <a:ext uri="{FF2B5EF4-FFF2-40B4-BE49-F238E27FC236}">
                          <a16:creationId xmlns:a16="http://schemas.microsoft.com/office/drawing/2014/main" xmlns="" id="{E10574D3-D9B5-47DC-A44E-C234AAEF1F8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22871" y="2224992"/>
                      <a:ext cx="56322" cy="218112"/>
                    </a:xfrm>
                    <a:prstGeom prst="rect">
                      <a:avLst/>
                    </a:prstGeom>
                    <a:noFill/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7" name="矩形 656">
                      <a:extLst>
                        <a:ext uri="{FF2B5EF4-FFF2-40B4-BE49-F238E27FC236}">
                          <a16:creationId xmlns:a16="http://schemas.microsoft.com/office/drawing/2014/main" xmlns="" id="{B682FF2F-11E4-4C51-831F-A01889E61B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623687" y="2224992"/>
                      <a:ext cx="63920" cy="218112"/>
                    </a:xfrm>
                    <a:prstGeom prst="rect">
                      <a:avLst/>
                    </a:prstGeom>
                    <a:noFill/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8" name="矩形 657">
                      <a:extLst>
                        <a:ext uri="{FF2B5EF4-FFF2-40B4-BE49-F238E27FC236}">
                          <a16:creationId xmlns:a16="http://schemas.microsoft.com/office/drawing/2014/main" xmlns="" id="{AF0A1100-DF52-48D1-8E1E-7103AB84707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0348" y="2308098"/>
                      <a:ext cx="146557" cy="25950"/>
                    </a:xfrm>
                    <a:prstGeom prst="rect">
                      <a:avLst/>
                    </a:prstGeom>
                    <a:solidFill>
                      <a:srgbClr val="FFFFFF">
                        <a:lumMod val="50000"/>
                      </a:srgbClr>
                    </a:solidFill>
                    <a:ln>
                      <a:noFill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9" name="矩形 658">
                      <a:extLst>
                        <a:ext uri="{FF2B5EF4-FFF2-40B4-BE49-F238E27FC236}">
                          <a16:creationId xmlns:a16="http://schemas.microsoft.com/office/drawing/2014/main" xmlns="" id="{574D81B2-F44E-41DF-ADE4-62CA088E2B3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11433" y="2269428"/>
                      <a:ext cx="88258" cy="21811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</p:grpSp>
              <p:grpSp>
                <p:nvGrpSpPr>
                  <p:cNvPr id="614" name="组合 613">
                    <a:extLst>
                      <a:ext uri="{FF2B5EF4-FFF2-40B4-BE49-F238E27FC236}">
                        <a16:creationId xmlns:a16="http://schemas.microsoft.com/office/drawing/2014/main" xmlns="" id="{44A6A3C6-F071-4148-BB86-7E468DACE999}"/>
                      </a:ext>
                    </a:extLst>
                  </p:cNvPr>
                  <p:cNvGrpSpPr/>
                  <p:nvPr/>
                </p:nvGrpSpPr>
                <p:grpSpPr>
                  <a:xfrm>
                    <a:off x="10818522" y="1724006"/>
                    <a:ext cx="264633" cy="863020"/>
                    <a:chOff x="8578958" y="1536056"/>
                    <a:chExt cx="264736" cy="863356"/>
                  </a:xfrm>
                </p:grpSpPr>
                <p:sp>
                  <p:nvSpPr>
                    <p:cNvPr id="650" name="矩形 649">
                      <a:extLst>
                        <a:ext uri="{FF2B5EF4-FFF2-40B4-BE49-F238E27FC236}">
                          <a16:creationId xmlns:a16="http://schemas.microsoft.com/office/drawing/2014/main" xmlns="" id="{1C08C629-3D56-4F96-AEDE-05E73733E69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685539" y="1536056"/>
                      <a:ext cx="50621" cy="863356"/>
                    </a:xfrm>
                    <a:prstGeom prst="rect">
                      <a:avLst/>
                    </a:prstGeom>
                    <a:solidFill>
                      <a:srgbClr val="FFFFFF">
                        <a:lumMod val="50000"/>
                      </a:srgbClr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1" name="矩形 650">
                      <a:extLst>
                        <a:ext uri="{FF2B5EF4-FFF2-40B4-BE49-F238E27FC236}">
                          <a16:creationId xmlns:a16="http://schemas.microsoft.com/office/drawing/2014/main" xmlns="" id="{50907D1C-A57A-4A66-B75C-3526E528D93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78958" y="1583976"/>
                      <a:ext cx="56322" cy="218112"/>
                    </a:xfrm>
                    <a:prstGeom prst="rect">
                      <a:avLst/>
                    </a:prstGeom>
                    <a:noFill/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2" name="矩形 651">
                      <a:extLst>
                        <a:ext uri="{FF2B5EF4-FFF2-40B4-BE49-F238E27FC236}">
                          <a16:creationId xmlns:a16="http://schemas.microsoft.com/office/drawing/2014/main" xmlns="" id="{A69D5D60-9B21-4DFE-8B0C-6B03CE033F5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779774" y="1583976"/>
                      <a:ext cx="63920" cy="218112"/>
                    </a:xfrm>
                    <a:prstGeom prst="rect">
                      <a:avLst/>
                    </a:prstGeom>
                    <a:noFill/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3" name="矩形 652">
                      <a:extLst>
                        <a:ext uri="{FF2B5EF4-FFF2-40B4-BE49-F238E27FC236}">
                          <a16:creationId xmlns:a16="http://schemas.microsoft.com/office/drawing/2014/main" xmlns="" id="{64FEC11B-4761-409A-8057-9EC109301CE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636435" y="1667082"/>
                      <a:ext cx="146557" cy="25950"/>
                    </a:xfrm>
                    <a:prstGeom prst="rect">
                      <a:avLst/>
                    </a:prstGeom>
                    <a:solidFill>
                      <a:srgbClr val="FFFFFF">
                        <a:lumMod val="50000"/>
                      </a:srgbClr>
                    </a:solidFill>
                    <a:ln>
                      <a:noFill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4" name="矩形 653">
                      <a:extLst>
                        <a:ext uri="{FF2B5EF4-FFF2-40B4-BE49-F238E27FC236}">
                          <a16:creationId xmlns:a16="http://schemas.microsoft.com/office/drawing/2014/main" xmlns="" id="{07E46A24-A4DA-4C13-A839-CE59A82D767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667520" y="1628412"/>
                      <a:ext cx="88258" cy="21811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</p:grpSp>
              <p:sp>
                <p:nvSpPr>
                  <p:cNvPr id="615" name="Freeform 877">
                    <a:extLst>
                      <a:ext uri="{FF2B5EF4-FFF2-40B4-BE49-F238E27FC236}">
                        <a16:creationId xmlns:a16="http://schemas.microsoft.com/office/drawing/2014/main" xmlns="" id="{70615748-6499-42C5-BC16-2DA1CB8CFEF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rot="20453118">
                    <a:off x="9582525" y="2834114"/>
                    <a:ext cx="195862" cy="236158"/>
                  </a:xfrm>
                  <a:custGeom>
                    <a:avLst/>
                    <a:gdLst>
                      <a:gd name="T0" fmla="*/ 59 w 223"/>
                      <a:gd name="T1" fmla="*/ 4 h 149"/>
                      <a:gd name="T2" fmla="*/ 0 w 223"/>
                      <a:gd name="T3" fmla="*/ 47 h 149"/>
                      <a:gd name="T4" fmla="*/ 154 w 223"/>
                      <a:gd name="T5" fmla="*/ 149 h 149"/>
                      <a:gd name="T6" fmla="*/ 223 w 223"/>
                      <a:gd name="T7" fmla="*/ 93 h 149"/>
                      <a:gd name="T8" fmla="*/ 44 w 223"/>
                      <a:gd name="T9" fmla="*/ 28 h 149"/>
                      <a:gd name="T10" fmla="*/ 135 w 223"/>
                      <a:gd name="T11" fmla="*/ 125 h 149"/>
                      <a:gd name="T12" fmla="*/ 85 w 223"/>
                      <a:gd name="T13" fmla="*/ 14 h 149"/>
                      <a:gd name="T14" fmla="*/ 167 w 223"/>
                      <a:gd name="T15" fmla="*/ 138 h 149"/>
                      <a:gd name="T16" fmla="*/ 167 w 223"/>
                      <a:gd name="T17" fmla="*/ 138 h 149"/>
                      <a:gd name="T18" fmla="*/ 169 w 223"/>
                      <a:gd name="T19" fmla="*/ 140 h 149"/>
                      <a:gd name="T20" fmla="*/ 171 w 223"/>
                      <a:gd name="T21" fmla="*/ 136 h 149"/>
                      <a:gd name="T22" fmla="*/ 170 w 223"/>
                      <a:gd name="T23" fmla="*/ 139 h 149"/>
                      <a:gd name="T24" fmla="*/ 172 w 223"/>
                      <a:gd name="T25" fmla="*/ 135 h 149"/>
                      <a:gd name="T26" fmla="*/ 172 w 223"/>
                      <a:gd name="T27" fmla="*/ 135 h 149"/>
                      <a:gd name="T28" fmla="*/ 174 w 223"/>
                      <a:gd name="T29" fmla="*/ 136 h 149"/>
                      <a:gd name="T30" fmla="*/ 176 w 223"/>
                      <a:gd name="T31" fmla="*/ 133 h 149"/>
                      <a:gd name="T32" fmla="*/ 174 w 223"/>
                      <a:gd name="T33" fmla="*/ 135 h 149"/>
                      <a:gd name="T34" fmla="*/ 176 w 223"/>
                      <a:gd name="T35" fmla="*/ 131 h 149"/>
                      <a:gd name="T36" fmla="*/ 176 w 223"/>
                      <a:gd name="T37" fmla="*/ 131 h 149"/>
                      <a:gd name="T38" fmla="*/ 178 w 223"/>
                      <a:gd name="T39" fmla="*/ 133 h 149"/>
                      <a:gd name="T40" fmla="*/ 180 w 223"/>
                      <a:gd name="T41" fmla="*/ 129 h 149"/>
                      <a:gd name="T42" fmla="*/ 179 w 223"/>
                      <a:gd name="T43" fmla="*/ 132 h 149"/>
                      <a:gd name="T44" fmla="*/ 181 w 223"/>
                      <a:gd name="T45" fmla="*/ 128 h 149"/>
                      <a:gd name="T46" fmla="*/ 181 w 223"/>
                      <a:gd name="T47" fmla="*/ 128 h 149"/>
                      <a:gd name="T48" fmla="*/ 182 w 223"/>
                      <a:gd name="T49" fmla="*/ 130 h 149"/>
                      <a:gd name="T50" fmla="*/ 182 w 223"/>
                      <a:gd name="T51" fmla="*/ 114 h 149"/>
                      <a:gd name="T52" fmla="*/ 180 w 223"/>
                      <a:gd name="T53" fmla="*/ 114 h 149"/>
                      <a:gd name="T54" fmla="*/ 178 w 223"/>
                      <a:gd name="T55" fmla="*/ 114 h 149"/>
                      <a:gd name="T56" fmla="*/ 174 w 223"/>
                      <a:gd name="T57" fmla="*/ 112 h 149"/>
                      <a:gd name="T58" fmla="*/ 172 w 223"/>
                      <a:gd name="T59" fmla="*/ 108 h 149"/>
                      <a:gd name="T60" fmla="*/ 174 w 223"/>
                      <a:gd name="T61" fmla="*/ 106 h 149"/>
                      <a:gd name="T62" fmla="*/ 177 w 223"/>
                      <a:gd name="T63" fmla="*/ 104 h 149"/>
                      <a:gd name="T64" fmla="*/ 180 w 223"/>
                      <a:gd name="T65" fmla="*/ 104 h 149"/>
                      <a:gd name="T66" fmla="*/ 183 w 223"/>
                      <a:gd name="T67" fmla="*/ 104 h 149"/>
                      <a:gd name="T68" fmla="*/ 187 w 223"/>
                      <a:gd name="T69" fmla="*/ 106 h 149"/>
                      <a:gd name="T70" fmla="*/ 188 w 223"/>
                      <a:gd name="T71" fmla="*/ 109 h 149"/>
                      <a:gd name="T72" fmla="*/ 187 w 223"/>
                      <a:gd name="T73" fmla="*/ 112 h 149"/>
                      <a:gd name="T74" fmla="*/ 184 w 223"/>
                      <a:gd name="T75" fmla="*/ 114 h 149"/>
                      <a:gd name="T76" fmla="*/ 185 w 223"/>
                      <a:gd name="T77" fmla="*/ 128 h 149"/>
                      <a:gd name="T78" fmla="*/ 201 w 223"/>
                      <a:gd name="T79" fmla="*/ 118 h 149"/>
                      <a:gd name="T80" fmla="*/ 205 w 223"/>
                      <a:gd name="T81" fmla="*/ 112 h 149"/>
                      <a:gd name="T82" fmla="*/ 205 w 223"/>
                      <a:gd name="T83" fmla="*/ 113 h 149"/>
                      <a:gd name="T84" fmla="*/ 207 w 223"/>
                      <a:gd name="T85" fmla="*/ 109 h 149"/>
                      <a:gd name="T86" fmla="*/ 207 w 223"/>
                      <a:gd name="T87" fmla="*/ 113 h 149"/>
                      <a:gd name="T88" fmla="*/ 207 w 223"/>
                      <a:gd name="T89" fmla="*/ 113 h 149"/>
                      <a:gd name="T90" fmla="*/ 209 w 223"/>
                      <a:gd name="T91" fmla="*/ 109 h 149"/>
                      <a:gd name="T92" fmla="*/ 210 w 223"/>
                      <a:gd name="T93" fmla="*/ 110 h 149"/>
                      <a:gd name="T94" fmla="*/ 211 w 223"/>
                      <a:gd name="T95" fmla="*/ 106 h 149"/>
                      <a:gd name="T96" fmla="*/ 211 w 223"/>
                      <a:gd name="T97" fmla="*/ 110 h 149"/>
                      <a:gd name="T98" fmla="*/ 211 w 223"/>
                      <a:gd name="T99" fmla="*/ 110 h 149"/>
                      <a:gd name="T100" fmla="*/ 213 w 223"/>
                      <a:gd name="T101" fmla="*/ 106 h 149"/>
                      <a:gd name="T102" fmla="*/ 213 w 223"/>
                      <a:gd name="T103" fmla="*/ 107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23" h="149">
                        <a:moveTo>
                          <a:pt x="221" y="88"/>
                        </a:moveTo>
                        <a:cubicBezTo>
                          <a:pt x="219" y="85"/>
                          <a:pt x="215" y="83"/>
                          <a:pt x="215" y="83"/>
                        </a:cubicBezTo>
                        <a:cubicBezTo>
                          <a:pt x="76" y="4"/>
                          <a:pt x="76" y="4"/>
                          <a:pt x="76" y="4"/>
                        </a:cubicBezTo>
                        <a:cubicBezTo>
                          <a:pt x="76" y="4"/>
                          <a:pt x="68" y="0"/>
                          <a:pt x="59" y="4"/>
                        </a:cubicBezTo>
                        <a:cubicBezTo>
                          <a:pt x="59" y="4"/>
                          <a:pt x="51" y="9"/>
                          <a:pt x="49" y="10"/>
                        </a:cubicBezTo>
                        <a:cubicBezTo>
                          <a:pt x="48" y="11"/>
                          <a:pt x="5" y="36"/>
                          <a:pt x="4" y="37"/>
                        </a:cubicBezTo>
                        <a:cubicBezTo>
                          <a:pt x="1" y="38"/>
                          <a:pt x="0" y="40"/>
                          <a:pt x="0" y="42"/>
                        </a:cubicBezTo>
                        <a:cubicBezTo>
                          <a:pt x="0" y="44"/>
                          <a:pt x="0" y="47"/>
                          <a:pt x="0" y="47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0" y="51"/>
                          <a:pt x="0" y="54"/>
                          <a:pt x="3" y="56"/>
                        </a:cubicBezTo>
                        <a:cubicBezTo>
                          <a:pt x="5" y="58"/>
                          <a:pt x="139" y="144"/>
                          <a:pt x="139" y="144"/>
                        </a:cubicBezTo>
                        <a:cubicBezTo>
                          <a:pt x="139" y="144"/>
                          <a:pt x="146" y="149"/>
                          <a:pt x="154" y="149"/>
                        </a:cubicBezTo>
                        <a:cubicBezTo>
                          <a:pt x="162" y="149"/>
                          <a:pt x="167" y="145"/>
                          <a:pt x="170" y="143"/>
                        </a:cubicBezTo>
                        <a:cubicBezTo>
                          <a:pt x="172" y="141"/>
                          <a:pt x="219" y="109"/>
                          <a:pt x="219" y="109"/>
                        </a:cubicBezTo>
                        <a:cubicBezTo>
                          <a:pt x="219" y="109"/>
                          <a:pt x="223" y="106"/>
                          <a:pt x="223" y="102"/>
                        </a:cubicBezTo>
                        <a:cubicBezTo>
                          <a:pt x="223" y="93"/>
                          <a:pt x="223" y="93"/>
                          <a:pt x="223" y="93"/>
                        </a:cubicBezTo>
                        <a:cubicBezTo>
                          <a:pt x="223" y="93"/>
                          <a:pt x="223" y="90"/>
                          <a:pt x="221" y="88"/>
                        </a:cubicBezTo>
                        <a:close/>
                        <a:moveTo>
                          <a:pt x="39" y="26"/>
                        </a:moveTo>
                        <a:cubicBezTo>
                          <a:pt x="40" y="25"/>
                          <a:pt x="43" y="25"/>
                          <a:pt x="44" y="26"/>
                        </a:cubicBezTo>
                        <a:cubicBezTo>
                          <a:pt x="46" y="26"/>
                          <a:pt x="45" y="27"/>
                          <a:pt x="44" y="28"/>
                        </a:cubicBezTo>
                        <a:cubicBezTo>
                          <a:pt x="42" y="29"/>
                          <a:pt x="40" y="30"/>
                          <a:pt x="38" y="29"/>
                        </a:cubicBezTo>
                        <a:cubicBezTo>
                          <a:pt x="37" y="28"/>
                          <a:pt x="37" y="27"/>
                          <a:pt x="39" y="26"/>
                        </a:cubicBezTo>
                        <a:close/>
                        <a:moveTo>
                          <a:pt x="137" y="125"/>
                        </a:moveTo>
                        <a:cubicBezTo>
                          <a:pt x="137" y="126"/>
                          <a:pt x="136" y="126"/>
                          <a:pt x="135" y="125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19" y="52"/>
                          <a:pt x="19" y="51"/>
                          <a:pt x="20" y="51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3" y="13"/>
                          <a:pt x="84" y="13"/>
                          <a:pt x="85" y="14"/>
                        </a:cubicBezTo>
                        <a:cubicBezTo>
                          <a:pt x="200" y="80"/>
                          <a:pt x="200" y="80"/>
                          <a:pt x="200" y="80"/>
                        </a:cubicBezTo>
                        <a:cubicBezTo>
                          <a:pt x="201" y="80"/>
                          <a:pt x="201" y="81"/>
                          <a:pt x="200" y="81"/>
                        </a:cubicBezTo>
                        <a:lnTo>
                          <a:pt x="137" y="125"/>
                        </a:lnTo>
                        <a:close/>
                        <a:moveTo>
                          <a:pt x="167" y="138"/>
                        </a:moveTo>
                        <a:cubicBezTo>
                          <a:pt x="167" y="137"/>
                          <a:pt x="168" y="137"/>
                          <a:pt x="168" y="137"/>
                        </a:cubicBezTo>
                        <a:cubicBezTo>
                          <a:pt x="168" y="137"/>
                          <a:pt x="169" y="137"/>
                          <a:pt x="169" y="137"/>
                        </a:cubicBezTo>
                        <a:cubicBezTo>
                          <a:pt x="169" y="138"/>
                          <a:pt x="168" y="138"/>
                          <a:pt x="168" y="138"/>
                        </a:cubicBezTo>
                        <a:cubicBezTo>
                          <a:pt x="168" y="139"/>
                          <a:pt x="167" y="138"/>
                          <a:pt x="167" y="138"/>
                        </a:cubicBezTo>
                        <a:close/>
                        <a:moveTo>
                          <a:pt x="168" y="141"/>
                        </a:moveTo>
                        <a:cubicBezTo>
                          <a:pt x="168" y="141"/>
                          <a:pt x="167" y="141"/>
                          <a:pt x="167" y="140"/>
                        </a:cubicBezTo>
                        <a:cubicBezTo>
                          <a:pt x="167" y="140"/>
                          <a:pt x="168" y="139"/>
                          <a:pt x="168" y="139"/>
                        </a:cubicBezTo>
                        <a:cubicBezTo>
                          <a:pt x="169" y="139"/>
                          <a:pt x="169" y="139"/>
                          <a:pt x="169" y="140"/>
                        </a:cubicBezTo>
                        <a:cubicBezTo>
                          <a:pt x="169" y="140"/>
                          <a:pt x="169" y="141"/>
                          <a:pt x="168" y="141"/>
                        </a:cubicBezTo>
                        <a:close/>
                        <a:moveTo>
                          <a:pt x="170" y="136"/>
                        </a:moveTo>
                        <a:cubicBezTo>
                          <a:pt x="170" y="136"/>
                          <a:pt x="170" y="135"/>
                          <a:pt x="170" y="135"/>
                        </a:cubicBezTo>
                        <a:cubicBezTo>
                          <a:pt x="171" y="135"/>
                          <a:pt x="171" y="135"/>
                          <a:pt x="171" y="136"/>
                        </a:cubicBezTo>
                        <a:cubicBezTo>
                          <a:pt x="171" y="136"/>
                          <a:pt x="171" y="137"/>
                          <a:pt x="170" y="137"/>
                        </a:cubicBezTo>
                        <a:cubicBezTo>
                          <a:pt x="170" y="137"/>
                          <a:pt x="170" y="137"/>
                          <a:pt x="170" y="136"/>
                        </a:cubicBezTo>
                        <a:close/>
                        <a:moveTo>
                          <a:pt x="171" y="139"/>
                        </a:moveTo>
                        <a:cubicBezTo>
                          <a:pt x="170" y="139"/>
                          <a:pt x="170" y="139"/>
                          <a:pt x="170" y="139"/>
                        </a:cubicBezTo>
                        <a:cubicBezTo>
                          <a:pt x="170" y="138"/>
                          <a:pt x="170" y="138"/>
                          <a:pt x="171" y="138"/>
                        </a:cubicBezTo>
                        <a:cubicBezTo>
                          <a:pt x="171" y="137"/>
                          <a:pt x="171" y="138"/>
                          <a:pt x="171" y="138"/>
                        </a:cubicBezTo>
                        <a:cubicBezTo>
                          <a:pt x="171" y="139"/>
                          <a:pt x="171" y="139"/>
                          <a:pt x="171" y="139"/>
                        </a:cubicBezTo>
                        <a:close/>
                        <a:moveTo>
                          <a:pt x="172" y="135"/>
                        </a:moveTo>
                        <a:cubicBezTo>
                          <a:pt x="172" y="134"/>
                          <a:pt x="172" y="134"/>
                          <a:pt x="173" y="134"/>
                        </a:cubicBezTo>
                        <a:cubicBezTo>
                          <a:pt x="173" y="133"/>
                          <a:pt x="173" y="134"/>
                          <a:pt x="173" y="134"/>
                        </a:cubicBezTo>
                        <a:cubicBezTo>
                          <a:pt x="173" y="134"/>
                          <a:pt x="173" y="135"/>
                          <a:pt x="173" y="135"/>
                        </a:cubicBezTo>
                        <a:cubicBezTo>
                          <a:pt x="172" y="135"/>
                          <a:pt x="172" y="135"/>
                          <a:pt x="172" y="135"/>
                        </a:cubicBezTo>
                        <a:close/>
                        <a:moveTo>
                          <a:pt x="173" y="137"/>
                        </a:moveTo>
                        <a:cubicBezTo>
                          <a:pt x="172" y="138"/>
                          <a:pt x="172" y="137"/>
                          <a:pt x="172" y="137"/>
                        </a:cubicBezTo>
                        <a:cubicBezTo>
                          <a:pt x="172" y="136"/>
                          <a:pt x="172" y="136"/>
                          <a:pt x="173" y="136"/>
                        </a:cubicBezTo>
                        <a:cubicBezTo>
                          <a:pt x="173" y="136"/>
                          <a:pt x="174" y="136"/>
                          <a:pt x="174" y="136"/>
                        </a:cubicBezTo>
                        <a:cubicBezTo>
                          <a:pt x="174" y="137"/>
                          <a:pt x="173" y="137"/>
                          <a:pt x="173" y="137"/>
                        </a:cubicBezTo>
                        <a:close/>
                        <a:moveTo>
                          <a:pt x="174" y="133"/>
                        </a:moveTo>
                        <a:cubicBezTo>
                          <a:pt x="174" y="133"/>
                          <a:pt x="174" y="132"/>
                          <a:pt x="175" y="132"/>
                        </a:cubicBezTo>
                        <a:cubicBezTo>
                          <a:pt x="175" y="132"/>
                          <a:pt x="176" y="132"/>
                          <a:pt x="176" y="133"/>
                        </a:cubicBezTo>
                        <a:cubicBezTo>
                          <a:pt x="176" y="133"/>
                          <a:pt x="175" y="133"/>
                          <a:pt x="175" y="134"/>
                        </a:cubicBezTo>
                        <a:cubicBezTo>
                          <a:pt x="174" y="134"/>
                          <a:pt x="174" y="133"/>
                          <a:pt x="174" y="133"/>
                        </a:cubicBezTo>
                        <a:close/>
                        <a:moveTo>
                          <a:pt x="175" y="136"/>
                        </a:moveTo>
                        <a:cubicBezTo>
                          <a:pt x="175" y="136"/>
                          <a:pt x="174" y="136"/>
                          <a:pt x="174" y="135"/>
                        </a:cubicBezTo>
                        <a:cubicBezTo>
                          <a:pt x="174" y="135"/>
                          <a:pt x="175" y="134"/>
                          <a:pt x="175" y="134"/>
                        </a:cubicBezTo>
                        <a:cubicBezTo>
                          <a:pt x="175" y="134"/>
                          <a:pt x="176" y="134"/>
                          <a:pt x="176" y="135"/>
                        </a:cubicBezTo>
                        <a:cubicBezTo>
                          <a:pt x="176" y="135"/>
                          <a:pt x="175" y="136"/>
                          <a:pt x="175" y="136"/>
                        </a:cubicBezTo>
                        <a:close/>
                        <a:moveTo>
                          <a:pt x="176" y="131"/>
                        </a:moveTo>
                        <a:cubicBezTo>
                          <a:pt x="176" y="131"/>
                          <a:pt x="177" y="130"/>
                          <a:pt x="177" y="130"/>
                        </a:cubicBezTo>
                        <a:cubicBezTo>
                          <a:pt x="177" y="130"/>
                          <a:pt x="178" y="130"/>
                          <a:pt x="178" y="131"/>
                        </a:cubicBezTo>
                        <a:cubicBezTo>
                          <a:pt x="178" y="131"/>
                          <a:pt x="177" y="132"/>
                          <a:pt x="177" y="132"/>
                        </a:cubicBezTo>
                        <a:cubicBezTo>
                          <a:pt x="177" y="132"/>
                          <a:pt x="176" y="132"/>
                          <a:pt x="176" y="131"/>
                        </a:cubicBezTo>
                        <a:close/>
                        <a:moveTo>
                          <a:pt x="177" y="134"/>
                        </a:moveTo>
                        <a:cubicBezTo>
                          <a:pt x="177" y="134"/>
                          <a:pt x="177" y="134"/>
                          <a:pt x="177" y="134"/>
                        </a:cubicBezTo>
                        <a:cubicBezTo>
                          <a:pt x="177" y="133"/>
                          <a:pt x="177" y="133"/>
                          <a:pt x="177" y="133"/>
                        </a:cubicBezTo>
                        <a:cubicBezTo>
                          <a:pt x="178" y="133"/>
                          <a:pt x="178" y="133"/>
                          <a:pt x="178" y="133"/>
                        </a:cubicBezTo>
                        <a:cubicBezTo>
                          <a:pt x="178" y="134"/>
                          <a:pt x="178" y="134"/>
                          <a:pt x="177" y="134"/>
                        </a:cubicBezTo>
                        <a:close/>
                        <a:moveTo>
                          <a:pt x="179" y="130"/>
                        </a:moveTo>
                        <a:cubicBezTo>
                          <a:pt x="179" y="129"/>
                          <a:pt x="179" y="129"/>
                          <a:pt x="179" y="129"/>
                        </a:cubicBezTo>
                        <a:cubicBezTo>
                          <a:pt x="180" y="129"/>
                          <a:pt x="180" y="129"/>
                          <a:pt x="180" y="129"/>
                        </a:cubicBezTo>
                        <a:cubicBezTo>
                          <a:pt x="180" y="130"/>
                          <a:pt x="180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lose/>
                        <a:moveTo>
                          <a:pt x="179" y="133"/>
                        </a:moveTo>
                        <a:cubicBezTo>
                          <a:pt x="179" y="133"/>
                          <a:pt x="179" y="132"/>
                          <a:pt x="179" y="132"/>
                        </a:cubicBezTo>
                        <a:cubicBezTo>
                          <a:pt x="179" y="132"/>
                          <a:pt x="179" y="131"/>
                          <a:pt x="179" y="131"/>
                        </a:cubicBezTo>
                        <a:cubicBezTo>
                          <a:pt x="180" y="131"/>
                          <a:pt x="180" y="131"/>
                          <a:pt x="180" y="132"/>
                        </a:cubicBezTo>
                        <a:cubicBezTo>
                          <a:pt x="180" y="132"/>
                          <a:pt x="180" y="132"/>
                          <a:pt x="179" y="133"/>
                        </a:cubicBezTo>
                        <a:close/>
                        <a:moveTo>
                          <a:pt x="181" y="128"/>
                        </a:moveTo>
                        <a:cubicBezTo>
                          <a:pt x="181" y="128"/>
                          <a:pt x="181" y="127"/>
                          <a:pt x="181" y="127"/>
                        </a:cubicBezTo>
                        <a:cubicBezTo>
                          <a:pt x="182" y="127"/>
                          <a:pt x="182" y="127"/>
                          <a:pt x="182" y="128"/>
                        </a:cubicBezTo>
                        <a:cubicBezTo>
                          <a:pt x="182" y="128"/>
                          <a:pt x="182" y="128"/>
                          <a:pt x="181" y="129"/>
                        </a:cubicBezTo>
                        <a:cubicBezTo>
                          <a:pt x="181" y="129"/>
                          <a:pt x="181" y="128"/>
                          <a:pt x="181" y="128"/>
                        </a:cubicBezTo>
                        <a:close/>
                        <a:moveTo>
                          <a:pt x="182" y="131"/>
                        </a:moveTo>
                        <a:cubicBezTo>
                          <a:pt x="181" y="131"/>
                          <a:pt x="181" y="131"/>
                          <a:pt x="181" y="130"/>
                        </a:cubicBezTo>
                        <a:cubicBezTo>
                          <a:pt x="181" y="130"/>
                          <a:pt x="181" y="129"/>
                          <a:pt x="182" y="129"/>
                        </a:cubicBezTo>
                        <a:cubicBezTo>
                          <a:pt x="182" y="129"/>
                          <a:pt x="182" y="129"/>
                          <a:pt x="182" y="130"/>
                        </a:cubicBezTo>
                        <a:cubicBezTo>
                          <a:pt x="182" y="130"/>
                          <a:pt x="182" y="131"/>
                          <a:pt x="182" y="131"/>
                        </a:cubicBezTo>
                        <a:close/>
                        <a:moveTo>
                          <a:pt x="183" y="114"/>
                        </a:move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79" y="114"/>
                          <a:pt x="179" y="114"/>
                          <a:pt x="179" y="114"/>
                        </a:cubicBezTo>
                        <a:cubicBezTo>
                          <a:pt x="178" y="114"/>
                          <a:pt x="178" y="114"/>
                          <a:pt x="178" y="114"/>
                        </a:cubicBezTo>
                        <a:cubicBezTo>
                          <a:pt x="178" y="114"/>
                          <a:pt x="177" y="114"/>
                          <a:pt x="177" y="114"/>
                        </a:cubicBezTo>
                        <a:cubicBezTo>
                          <a:pt x="176" y="114"/>
                          <a:pt x="176" y="114"/>
                          <a:pt x="176" y="113"/>
                        </a:cubicBezTo>
                        <a:cubicBezTo>
                          <a:pt x="175" y="113"/>
                          <a:pt x="175" y="113"/>
                          <a:pt x="175" y="113"/>
                        </a:cubicBezTo>
                        <a:cubicBezTo>
                          <a:pt x="174" y="112"/>
                          <a:pt x="174" y="112"/>
                          <a:pt x="174" y="112"/>
                        </a:cubicBezTo>
                        <a:cubicBezTo>
                          <a:pt x="173" y="112"/>
                          <a:pt x="173" y="112"/>
                          <a:pt x="173" y="112"/>
                        </a:cubicBezTo>
                        <a:cubicBezTo>
                          <a:pt x="173" y="111"/>
                          <a:pt x="173" y="111"/>
                          <a:pt x="173" y="110"/>
                        </a:cubicBezTo>
                        <a:cubicBezTo>
                          <a:pt x="172" y="110"/>
                          <a:pt x="172" y="110"/>
                          <a:pt x="172" y="109"/>
                        </a:cubicBezTo>
                        <a:cubicBezTo>
                          <a:pt x="172" y="108"/>
                          <a:pt x="172" y="108"/>
                          <a:pt x="172" y="108"/>
                        </a:cubicBezTo>
                        <a:cubicBezTo>
                          <a:pt x="173" y="108"/>
                          <a:pt x="173" y="108"/>
                          <a:pt x="173" y="108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4" y="106"/>
                          <a:pt x="174" y="106"/>
                          <a:pt x="174" y="106"/>
                        </a:cubicBezTo>
                        <a:cubicBezTo>
                          <a:pt x="174" y="106"/>
                          <a:pt x="175" y="105"/>
                          <a:pt x="175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7" y="104"/>
                          <a:pt x="177" y="104"/>
                          <a:pt x="177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2" y="104"/>
                          <a:pt x="182" y="104"/>
                          <a:pt x="182" y="104"/>
                        </a:cubicBezTo>
                        <a:cubicBezTo>
                          <a:pt x="183" y="104"/>
                          <a:pt x="183" y="104"/>
                          <a:pt x="183" y="104"/>
                        </a:cubicBezTo>
                        <a:cubicBezTo>
                          <a:pt x="184" y="105"/>
                          <a:pt x="184" y="105"/>
                          <a:pt x="184" y="105"/>
                        </a:cubicBezTo>
                        <a:cubicBezTo>
                          <a:pt x="184" y="105"/>
                          <a:pt x="184" y="105"/>
                          <a:pt x="185" y="105"/>
                        </a:cubicBezTo>
                        <a:cubicBezTo>
                          <a:pt x="185" y="105"/>
                          <a:pt x="186" y="106"/>
                          <a:pt x="186" y="106"/>
                        </a:cubicBezTo>
                        <a:cubicBezTo>
                          <a:pt x="187" y="106"/>
                          <a:pt x="187" y="106"/>
                          <a:pt x="187" y="106"/>
                        </a:cubicBezTo>
                        <a:cubicBezTo>
                          <a:pt x="187" y="107"/>
                          <a:pt x="187" y="107"/>
                          <a:pt x="187" y="107"/>
                        </a:cubicBezTo>
                        <a:cubicBezTo>
                          <a:pt x="188" y="107"/>
                          <a:pt x="188" y="107"/>
                          <a:pt x="188" y="107"/>
                        </a:cubicBezTo>
                        <a:cubicBezTo>
                          <a:pt x="188" y="108"/>
                          <a:pt x="188" y="108"/>
                          <a:pt x="188" y="108"/>
                        </a:cubicBezTo>
                        <a:cubicBezTo>
                          <a:pt x="188" y="109"/>
                          <a:pt x="188" y="109"/>
                          <a:pt x="188" y="109"/>
                        </a:cubicBezTo>
                        <a:cubicBezTo>
                          <a:pt x="188" y="110"/>
                          <a:pt x="188" y="110"/>
                          <a:pt x="188" y="110"/>
                        </a:cubicBezTo>
                        <a:cubicBezTo>
                          <a:pt x="188" y="111"/>
                          <a:pt x="188" y="111"/>
                          <a:pt x="188" y="111"/>
                        </a:cubicBezTo>
                        <a:cubicBezTo>
                          <a:pt x="188" y="111"/>
                          <a:pt x="188" y="111"/>
                          <a:pt x="187" y="112"/>
                        </a:cubicBezTo>
                        <a:cubicBezTo>
                          <a:pt x="187" y="112"/>
                          <a:pt x="187" y="112"/>
                          <a:pt x="187" y="112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5" y="114"/>
                          <a:pt x="185" y="114"/>
                          <a:pt x="185" y="114"/>
                        </a:cubicBezTo>
                        <a:cubicBezTo>
                          <a:pt x="184" y="114"/>
                          <a:pt x="184" y="114"/>
                          <a:pt x="184" y="114"/>
                        </a:cubicBezTo>
                        <a:lnTo>
                          <a:pt x="183" y="114"/>
                        </a:lnTo>
                        <a:close/>
                        <a:moveTo>
                          <a:pt x="201" y="118"/>
                        </a:moveTo>
                        <a:cubicBezTo>
                          <a:pt x="201" y="118"/>
                          <a:pt x="191" y="126"/>
                          <a:pt x="188" y="128"/>
                        </a:cubicBezTo>
                        <a:cubicBezTo>
                          <a:pt x="186" y="130"/>
                          <a:pt x="185" y="128"/>
                          <a:pt x="185" y="128"/>
                        </a:cubicBezTo>
                        <a:cubicBezTo>
                          <a:pt x="184" y="125"/>
                          <a:pt x="187" y="123"/>
                          <a:pt x="187" y="123"/>
                        </a:cubicBezTo>
                        <a:cubicBezTo>
                          <a:pt x="187" y="123"/>
                          <a:pt x="198" y="115"/>
                          <a:pt x="200" y="114"/>
                        </a:cubicBezTo>
                        <a:cubicBezTo>
                          <a:pt x="202" y="113"/>
                          <a:pt x="202" y="115"/>
                          <a:pt x="202" y="115"/>
                        </a:cubicBezTo>
                        <a:cubicBezTo>
                          <a:pt x="202" y="117"/>
                          <a:pt x="201" y="118"/>
                          <a:pt x="201" y="118"/>
                        </a:cubicBezTo>
                        <a:close/>
                        <a:moveTo>
                          <a:pt x="205" y="112"/>
                        </a:moveTo>
                        <a:cubicBezTo>
                          <a:pt x="205" y="111"/>
                          <a:pt x="205" y="111"/>
                          <a:pt x="205" y="111"/>
                        </a:cubicBezTo>
                        <a:cubicBezTo>
                          <a:pt x="206" y="111"/>
                          <a:pt x="206" y="111"/>
                          <a:pt x="206" y="111"/>
                        </a:cubicBezTo>
                        <a:cubicBezTo>
                          <a:pt x="206" y="112"/>
                          <a:pt x="206" y="112"/>
                          <a:pt x="205" y="112"/>
                        </a:cubicBezTo>
                        <a:cubicBezTo>
                          <a:pt x="205" y="113"/>
                          <a:pt x="205" y="112"/>
                          <a:pt x="205" y="112"/>
                        </a:cubicBezTo>
                        <a:close/>
                        <a:moveTo>
                          <a:pt x="205" y="115"/>
                        </a:moveTo>
                        <a:cubicBezTo>
                          <a:pt x="205" y="115"/>
                          <a:pt x="205" y="115"/>
                          <a:pt x="205" y="114"/>
                        </a:cubicBezTo>
                        <a:cubicBezTo>
                          <a:pt x="205" y="114"/>
                          <a:pt x="205" y="113"/>
                          <a:pt x="205" y="113"/>
                        </a:cubicBezTo>
                        <a:cubicBezTo>
                          <a:pt x="206" y="113"/>
                          <a:pt x="206" y="113"/>
                          <a:pt x="206" y="114"/>
                        </a:cubicBezTo>
                        <a:cubicBezTo>
                          <a:pt x="206" y="114"/>
                          <a:pt x="206" y="115"/>
                          <a:pt x="205" y="115"/>
                        </a:cubicBezTo>
                        <a:close/>
                        <a:moveTo>
                          <a:pt x="207" y="110"/>
                        </a:moveTo>
                        <a:cubicBezTo>
                          <a:pt x="207" y="110"/>
                          <a:pt x="207" y="109"/>
                          <a:pt x="207" y="109"/>
                        </a:cubicBezTo>
                        <a:cubicBezTo>
                          <a:pt x="208" y="109"/>
                          <a:pt x="208" y="109"/>
                          <a:pt x="208" y="110"/>
                        </a:cubicBezTo>
                        <a:cubicBezTo>
                          <a:pt x="208" y="110"/>
                          <a:pt x="208" y="111"/>
                          <a:pt x="207" y="111"/>
                        </a:cubicBezTo>
                        <a:cubicBezTo>
                          <a:pt x="207" y="111"/>
                          <a:pt x="207" y="111"/>
                          <a:pt x="207" y="110"/>
                        </a:cubicBezTo>
                        <a:close/>
                        <a:moveTo>
                          <a:pt x="207" y="113"/>
                        </a:moveTo>
                        <a:cubicBezTo>
                          <a:pt x="207" y="113"/>
                          <a:pt x="207" y="113"/>
                          <a:pt x="207" y="113"/>
                        </a:cubicBezTo>
                        <a:cubicBezTo>
                          <a:pt x="207" y="112"/>
                          <a:pt x="207" y="112"/>
                          <a:pt x="207" y="112"/>
                        </a:cubicBezTo>
                        <a:cubicBezTo>
                          <a:pt x="208" y="111"/>
                          <a:pt x="208" y="112"/>
                          <a:pt x="208" y="112"/>
                        </a:cubicBezTo>
                        <a:cubicBezTo>
                          <a:pt x="208" y="113"/>
                          <a:pt x="208" y="113"/>
                          <a:pt x="207" y="113"/>
                        </a:cubicBezTo>
                        <a:close/>
                        <a:moveTo>
                          <a:pt x="209" y="109"/>
                        </a:moveTo>
                        <a:cubicBezTo>
                          <a:pt x="209" y="108"/>
                          <a:pt x="209" y="108"/>
                          <a:pt x="209" y="108"/>
                        </a:cubicBezTo>
                        <a:cubicBezTo>
                          <a:pt x="210" y="107"/>
                          <a:pt x="210" y="108"/>
                          <a:pt x="210" y="108"/>
                        </a:cubicBezTo>
                        <a:cubicBezTo>
                          <a:pt x="210" y="109"/>
                          <a:pt x="210" y="109"/>
                          <a:pt x="209" y="109"/>
                        </a:cubicBezTo>
                        <a:cubicBezTo>
                          <a:pt x="209" y="109"/>
                          <a:pt x="209" y="109"/>
                          <a:pt x="209" y="109"/>
                        </a:cubicBezTo>
                        <a:close/>
                        <a:moveTo>
                          <a:pt x="209" y="112"/>
                        </a:moveTo>
                        <a:cubicBezTo>
                          <a:pt x="209" y="112"/>
                          <a:pt x="209" y="111"/>
                          <a:pt x="209" y="111"/>
                        </a:cubicBezTo>
                        <a:cubicBezTo>
                          <a:pt x="209" y="111"/>
                          <a:pt x="209" y="110"/>
                          <a:pt x="210" y="110"/>
                        </a:cubicBezTo>
                        <a:cubicBezTo>
                          <a:pt x="210" y="110"/>
                          <a:pt x="210" y="110"/>
                          <a:pt x="210" y="111"/>
                        </a:cubicBezTo>
                        <a:cubicBezTo>
                          <a:pt x="210" y="111"/>
                          <a:pt x="210" y="111"/>
                          <a:pt x="209" y="112"/>
                        </a:cubicBezTo>
                        <a:close/>
                        <a:moveTo>
                          <a:pt x="210" y="107"/>
                        </a:moveTo>
                        <a:cubicBezTo>
                          <a:pt x="210" y="107"/>
                          <a:pt x="211" y="106"/>
                          <a:pt x="211" y="106"/>
                        </a:cubicBezTo>
                        <a:cubicBezTo>
                          <a:pt x="212" y="106"/>
                          <a:pt x="212" y="106"/>
                          <a:pt x="212" y="107"/>
                        </a:cubicBezTo>
                        <a:cubicBezTo>
                          <a:pt x="212" y="107"/>
                          <a:pt x="212" y="108"/>
                          <a:pt x="211" y="108"/>
                        </a:cubicBezTo>
                        <a:cubicBezTo>
                          <a:pt x="211" y="108"/>
                          <a:pt x="210" y="108"/>
                          <a:pt x="210" y="107"/>
                        </a:cubicBezTo>
                        <a:close/>
                        <a:moveTo>
                          <a:pt x="211" y="110"/>
                        </a:moveTo>
                        <a:cubicBezTo>
                          <a:pt x="211" y="110"/>
                          <a:pt x="211" y="110"/>
                          <a:pt x="211" y="110"/>
                        </a:cubicBezTo>
                        <a:cubicBezTo>
                          <a:pt x="211" y="109"/>
                          <a:pt x="211" y="109"/>
                          <a:pt x="211" y="109"/>
                        </a:cubicBezTo>
                        <a:cubicBezTo>
                          <a:pt x="212" y="108"/>
                          <a:pt x="212" y="109"/>
                          <a:pt x="212" y="109"/>
                        </a:cubicBezTo>
                        <a:cubicBezTo>
                          <a:pt x="212" y="110"/>
                          <a:pt x="212" y="110"/>
                          <a:pt x="211" y="110"/>
                        </a:cubicBezTo>
                        <a:close/>
                        <a:moveTo>
                          <a:pt x="212" y="106"/>
                        </a:moveTo>
                        <a:cubicBezTo>
                          <a:pt x="212" y="105"/>
                          <a:pt x="213" y="105"/>
                          <a:pt x="213" y="105"/>
                        </a:cubicBezTo>
                        <a:cubicBezTo>
                          <a:pt x="214" y="105"/>
                          <a:pt x="214" y="105"/>
                          <a:pt x="214" y="105"/>
                        </a:cubicBezTo>
                        <a:cubicBezTo>
                          <a:pt x="214" y="106"/>
                          <a:pt x="214" y="106"/>
                          <a:pt x="213" y="106"/>
                        </a:cubicBezTo>
                        <a:cubicBezTo>
                          <a:pt x="213" y="106"/>
                          <a:pt x="212" y="106"/>
                          <a:pt x="212" y="106"/>
                        </a:cubicBezTo>
                        <a:close/>
                        <a:moveTo>
                          <a:pt x="213" y="109"/>
                        </a:moveTo>
                        <a:cubicBezTo>
                          <a:pt x="213" y="109"/>
                          <a:pt x="213" y="109"/>
                          <a:pt x="213" y="108"/>
                        </a:cubicBezTo>
                        <a:cubicBezTo>
                          <a:pt x="213" y="108"/>
                          <a:pt x="213" y="107"/>
                          <a:pt x="213" y="107"/>
                        </a:cubicBezTo>
                        <a:cubicBezTo>
                          <a:pt x="214" y="107"/>
                          <a:pt x="214" y="107"/>
                          <a:pt x="214" y="108"/>
                        </a:cubicBezTo>
                        <a:cubicBezTo>
                          <a:pt x="214" y="108"/>
                          <a:pt x="214" y="108"/>
                          <a:pt x="213" y="10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7030A0"/>
                    </a:solidFill>
                  </a:ln>
                </p:spPr>
                <p:txBody>
                  <a:bodyPr vert="horz" wrap="square" lIns="91392" tIns="45696" rIns="91392" bIns="4569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0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FrutigerNext LT Medium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16" name="Freeform 877">
                    <a:extLst>
                      <a:ext uri="{FF2B5EF4-FFF2-40B4-BE49-F238E27FC236}">
                        <a16:creationId xmlns:a16="http://schemas.microsoft.com/office/drawing/2014/main" xmlns="" id="{E92D127C-4994-46E7-BB0D-000E7FF7365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rot="20453118">
                    <a:off x="10442235" y="2472852"/>
                    <a:ext cx="171201" cy="206423"/>
                  </a:xfrm>
                  <a:custGeom>
                    <a:avLst/>
                    <a:gdLst>
                      <a:gd name="T0" fmla="*/ 59 w 223"/>
                      <a:gd name="T1" fmla="*/ 4 h 149"/>
                      <a:gd name="T2" fmla="*/ 0 w 223"/>
                      <a:gd name="T3" fmla="*/ 47 h 149"/>
                      <a:gd name="T4" fmla="*/ 154 w 223"/>
                      <a:gd name="T5" fmla="*/ 149 h 149"/>
                      <a:gd name="T6" fmla="*/ 223 w 223"/>
                      <a:gd name="T7" fmla="*/ 93 h 149"/>
                      <a:gd name="T8" fmla="*/ 44 w 223"/>
                      <a:gd name="T9" fmla="*/ 28 h 149"/>
                      <a:gd name="T10" fmla="*/ 135 w 223"/>
                      <a:gd name="T11" fmla="*/ 125 h 149"/>
                      <a:gd name="T12" fmla="*/ 85 w 223"/>
                      <a:gd name="T13" fmla="*/ 14 h 149"/>
                      <a:gd name="T14" fmla="*/ 167 w 223"/>
                      <a:gd name="T15" fmla="*/ 138 h 149"/>
                      <a:gd name="T16" fmla="*/ 167 w 223"/>
                      <a:gd name="T17" fmla="*/ 138 h 149"/>
                      <a:gd name="T18" fmla="*/ 169 w 223"/>
                      <a:gd name="T19" fmla="*/ 140 h 149"/>
                      <a:gd name="T20" fmla="*/ 171 w 223"/>
                      <a:gd name="T21" fmla="*/ 136 h 149"/>
                      <a:gd name="T22" fmla="*/ 170 w 223"/>
                      <a:gd name="T23" fmla="*/ 139 h 149"/>
                      <a:gd name="T24" fmla="*/ 172 w 223"/>
                      <a:gd name="T25" fmla="*/ 135 h 149"/>
                      <a:gd name="T26" fmla="*/ 172 w 223"/>
                      <a:gd name="T27" fmla="*/ 135 h 149"/>
                      <a:gd name="T28" fmla="*/ 174 w 223"/>
                      <a:gd name="T29" fmla="*/ 136 h 149"/>
                      <a:gd name="T30" fmla="*/ 176 w 223"/>
                      <a:gd name="T31" fmla="*/ 133 h 149"/>
                      <a:gd name="T32" fmla="*/ 174 w 223"/>
                      <a:gd name="T33" fmla="*/ 135 h 149"/>
                      <a:gd name="T34" fmla="*/ 176 w 223"/>
                      <a:gd name="T35" fmla="*/ 131 h 149"/>
                      <a:gd name="T36" fmla="*/ 176 w 223"/>
                      <a:gd name="T37" fmla="*/ 131 h 149"/>
                      <a:gd name="T38" fmla="*/ 178 w 223"/>
                      <a:gd name="T39" fmla="*/ 133 h 149"/>
                      <a:gd name="T40" fmla="*/ 180 w 223"/>
                      <a:gd name="T41" fmla="*/ 129 h 149"/>
                      <a:gd name="T42" fmla="*/ 179 w 223"/>
                      <a:gd name="T43" fmla="*/ 132 h 149"/>
                      <a:gd name="T44" fmla="*/ 181 w 223"/>
                      <a:gd name="T45" fmla="*/ 128 h 149"/>
                      <a:gd name="T46" fmla="*/ 181 w 223"/>
                      <a:gd name="T47" fmla="*/ 128 h 149"/>
                      <a:gd name="T48" fmla="*/ 182 w 223"/>
                      <a:gd name="T49" fmla="*/ 130 h 149"/>
                      <a:gd name="T50" fmla="*/ 182 w 223"/>
                      <a:gd name="T51" fmla="*/ 114 h 149"/>
                      <a:gd name="T52" fmla="*/ 180 w 223"/>
                      <a:gd name="T53" fmla="*/ 114 h 149"/>
                      <a:gd name="T54" fmla="*/ 178 w 223"/>
                      <a:gd name="T55" fmla="*/ 114 h 149"/>
                      <a:gd name="T56" fmla="*/ 174 w 223"/>
                      <a:gd name="T57" fmla="*/ 112 h 149"/>
                      <a:gd name="T58" fmla="*/ 172 w 223"/>
                      <a:gd name="T59" fmla="*/ 108 h 149"/>
                      <a:gd name="T60" fmla="*/ 174 w 223"/>
                      <a:gd name="T61" fmla="*/ 106 h 149"/>
                      <a:gd name="T62" fmla="*/ 177 w 223"/>
                      <a:gd name="T63" fmla="*/ 104 h 149"/>
                      <a:gd name="T64" fmla="*/ 180 w 223"/>
                      <a:gd name="T65" fmla="*/ 104 h 149"/>
                      <a:gd name="T66" fmla="*/ 183 w 223"/>
                      <a:gd name="T67" fmla="*/ 104 h 149"/>
                      <a:gd name="T68" fmla="*/ 187 w 223"/>
                      <a:gd name="T69" fmla="*/ 106 h 149"/>
                      <a:gd name="T70" fmla="*/ 188 w 223"/>
                      <a:gd name="T71" fmla="*/ 109 h 149"/>
                      <a:gd name="T72" fmla="*/ 187 w 223"/>
                      <a:gd name="T73" fmla="*/ 112 h 149"/>
                      <a:gd name="T74" fmla="*/ 184 w 223"/>
                      <a:gd name="T75" fmla="*/ 114 h 149"/>
                      <a:gd name="T76" fmla="*/ 185 w 223"/>
                      <a:gd name="T77" fmla="*/ 128 h 149"/>
                      <a:gd name="T78" fmla="*/ 201 w 223"/>
                      <a:gd name="T79" fmla="*/ 118 h 149"/>
                      <a:gd name="T80" fmla="*/ 205 w 223"/>
                      <a:gd name="T81" fmla="*/ 112 h 149"/>
                      <a:gd name="T82" fmla="*/ 205 w 223"/>
                      <a:gd name="T83" fmla="*/ 113 h 149"/>
                      <a:gd name="T84" fmla="*/ 207 w 223"/>
                      <a:gd name="T85" fmla="*/ 109 h 149"/>
                      <a:gd name="T86" fmla="*/ 207 w 223"/>
                      <a:gd name="T87" fmla="*/ 113 h 149"/>
                      <a:gd name="T88" fmla="*/ 207 w 223"/>
                      <a:gd name="T89" fmla="*/ 113 h 149"/>
                      <a:gd name="T90" fmla="*/ 209 w 223"/>
                      <a:gd name="T91" fmla="*/ 109 h 149"/>
                      <a:gd name="T92" fmla="*/ 210 w 223"/>
                      <a:gd name="T93" fmla="*/ 110 h 149"/>
                      <a:gd name="T94" fmla="*/ 211 w 223"/>
                      <a:gd name="T95" fmla="*/ 106 h 149"/>
                      <a:gd name="T96" fmla="*/ 211 w 223"/>
                      <a:gd name="T97" fmla="*/ 110 h 149"/>
                      <a:gd name="T98" fmla="*/ 211 w 223"/>
                      <a:gd name="T99" fmla="*/ 110 h 149"/>
                      <a:gd name="T100" fmla="*/ 213 w 223"/>
                      <a:gd name="T101" fmla="*/ 106 h 149"/>
                      <a:gd name="T102" fmla="*/ 213 w 223"/>
                      <a:gd name="T103" fmla="*/ 107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23" h="149">
                        <a:moveTo>
                          <a:pt x="221" y="88"/>
                        </a:moveTo>
                        <a:cubicBezTo>
                          <a:pt x="219" y="85"/>
                          <a:pt x="215" y="83"/>
                          <a:pt x="215" y="83"/>
                        </a:cubicBezTo>
                        <a:cubicBezTo>
                          <a:pt x="76" y="4"/>
                          <a:pt x="76" y="4"/>
                          <a:pt x="76" y="4"/>
                        </a:cubicBezTo>
                        <a:cubicBezTo>
                          <a:pt x="76" y="4"/>
                          <a:pt x="68" y="0"/>
                          <a:pt x="59" y="4"/>
                        </a:cubicBezTo>
                        <a:cubicBezTo>
                          <a:pt x="59" y="4"/>
                          <a:pt x="51" y="9"/>
                          <a:pt x="49" y="10"/>
                        </a:cubicBezTo>
                        <a:cubicBezTo>
                          <a:pt x="48" y="11"/>
                          <a:pt x="5" y="36"/>
                          <a:pt x="4" y="37"/>
                        </a:cubicBezTo>
                        <a:cubicBezTo>
                          <a:pt x="1" y="38"/>
                          <a:pt x="0" y="40"/>
                          <a:pt x="0" y="42"/>
                        </a:cubicBezTo>
                        <a:cubicBezTo>
                          <a:pt x="0" y="44"/>
                          <a:pt x="0" y="47"/>
                          <a:pt x="0" y="47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0" y="51"/>
                          <a:pt x="0" y="54"/>
                          <a:pt x="3" y="56"/>
                        </a:cubicBezTo>
                        <a:cubicBezTo>
                          <a:pt x="5" y="58"/>
                          <a:pt x="139" y="144"/>
                          <a:pt x="139" y="144"/>
                        </a:cubicBezTo>
                        <a:cubicBezTo>
                          <a:pt x="139" y="144"/>
                          <a:pt x="146" y="149"/>
                          <a:pt x="154" y="149"/>
                        </a:cubicBezTo>
                        <a:cubicBezTo>
                          <a:pt x="162" y="149"/>
                          <a:pt x="167" y="145"/>
                          <a:pt x="170" y="143"/>
                        </a:cubicBezTo>
                        <a:cubicBezTo>
                          <a:pt x="172" y="141"/>
                          <a:pt x="219" y="109"/>
                          <a:pt x="219" y="109"/>
                        </a:cubicBezTo>
                        <a:cubicBezTo>
                          <a:pt x="219" y="109"/>
                          <a:pt x="223" y="106"/>
                          <a:pt x="223" y="102"/>
                        </a:cubicBezTo>
                        <a:cubicBezTo>
                          <a:pt x="223" y="93"/>
                          <a:pt x="223" y="93"/>
                          <a:pt x="223" y="93"/>
                        </a:cubicBezTo>
                        <a:cubicBezTo>
                          <a:pt x="223" y="93"/>
                          <a:pt x="223" y="90"/>
                          <a:pt x="221" y="88"/>
                        </a:cubicBezTo>
                        <a:close/>
                        <a:moveTo>
                          <a:pt x="39" y="26"/>
                        </a:moveTo>
                        <a:cubicBezTo>
                          <a:pt x="40" y="25"/>
                          <a:pt x="43" y="25"/>
                          <a:pt x="44" y="26"/>
                        </a:cubicBezTo>
                        <a:cubicBezTo>
                          <a:pt x="46" y="26"/>
                          <a:pt x="45" y="27"/>
                          <a:pt x="44" y="28"/>
                        </a:cubicBezTo>
                        <a:cubicBezTo>
                          <a:pt x="42" y="29"/>
                          <a:pt x="40" y="30"/>
                          <a:pt x="38" y="29"/>
                        </a:cubicBezTo>
                        <a:cubicBezTo>
                          <a:pt x="37" y="28"/>
                          <a:pt x="37" y="27"/>
                          <a:pt x="39" y="26"/>
                        </a:cubicBezTo>
                        <a:close/>
                        <a:moveTo>
                          <a:pt x="137" y="125"/>
                        </a:moveTo>
                        <a:cubicBezTo>
                          <a:pt x="137" y="126"/>
                          <a:pt x="136" y="126"/>
                          <a:pt x="135" y="125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19" y="52"/>
                          <a:pt x="19" y="51"/>
                          <a:pt x="20" y="51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3" y="13"/>
                          <a:pt x="84" y="13"/>
                          <a:pt x="85" y="14"/>
                        </a:cubicBezTo>
                        <a:cubicBezTo>
                          <a:pt x="200" y="80"/>
                          <a:pt x="200" y="80"/>
                          <a:pt x="200" y="80"/>
                        </a:cubicBezTo>
                        <a:cubicBezTo>
                          <a:pt x="201" y="80"/>
                          <a:pt x="201" y="81"/>
                          <a:pt x="200" y="81"/>
                        </a:cubicBezTo>
                        <a:lnTo>
                          <a:pt x="137" y="125"/>
                        </a:lnTo>
                        <a:close/>
                        <a:moveTo>
                          <a:pt x="167" y="138"/>
                        </a:moveTo>
                        <a:cubicBezTo>
                          <a:pt x="167" y="137"/>
                          <a:pt x="168" y="137"/>
                          <a:pt x="168" y="137"/>
                        </a:cubicBezTo>
                        <a:cubicBezTo>
                          <a:pt x="168" y="137"/>
                          <a:pt x="169" y="137"/>
                          <a:pt x="169" y="137"/>
                        </a:cubicBezTo>
                        <a:cubicBezTo>
                          <a:pt x="169" y="138"/>
                          <a:pt x="168" y="138"/>
                          <a:pt x="168" y="138"/>
                        </a:cubicBezTo>
                        <a:cubicBezTo>
                          <a:pt x="168" y="139"/>
                          <a:pt x="167" y="138"/>
                          <a:pt x="167" y="138"/>
                        </a:cubicBezTo>
                        <a:close/>
                        <a:moveTo>
                          <a:pt x="168" y="141"/>
                        </a:moveTo>
                        <a:cubicBezTo>
                          <a:pt x="168" y="141"/>
                          <a:pt x="167" y="141"/>
                          <a:pt x="167" y="140"/>
                        </a:cubicBezTo>
                        <a:cubicBezTo>
                          <a:pt x="167" y="140"/>
                          <a:pt x="168" y="139"/>
                          <a:pt x="168" y="139"/>
                        </a:cubicBezTo>
                        <a:cubicBezTo>
                          <a:pt x="169" y="139"/>
                          <a:pt x="169" y="139"/>
                          <a:pt x="169" y="140"/>
                        </a:cubicBezTo>
                        <a:cubicBezTo>
                          <a:pt x="169" y="140"/>
                          <a:pt x="169" y="141"/>
                          <a:pt x="168" y="141"/>
                        </a:cubicBezTo>
                        <a:close/>
                        <a:moveTo>
                          <a:pt x="170" y="136"/>
                        </a:moveTo>
                        <a:cubicBezTo>
                          <a:pt x="170" y="136"/>
                          <a:pt x="170" y="135"/>
                          <a:pt x="170" y="135"/>
                        </a:cubicBezTo>
                        <a:cubicBezTo>
                          <a:pt x="171" y="135"/>
                          <a:pt x="171" y="135"/>
                          <a:pt x="171" y="136"/>
                        </a:cubicBezTo>
                        <a:cubicBezTo>
                          <a:pt x="171" y="136"/>
                          <a:pt x="171" y="137"/>
                          <a:pt x="170" y="137"/>
                        </a:cubicBezTo>
                        <a:cubicBezTo>
                          <a:pt x="170" y="137"/>
                          <a:pt x="170" y="137"/>
                          <a:pt x="170" y="136"/>
                        </a:cubicBezTo>
                        <a:close/>
                        <a:moveTo>
                          <a:pt x="171" y="139"/>
                        </a:moveTo>
                        <a:cubicBezTo>
                          <a:pt x="170" y="139"/>
                          <a:pt x="170" y="139"/>
                          <a:pt x="170" y="139"/>
                        </a:cubicBezTo>
                        <a:cubicBezTo>
                          <a:pt x="170" y="138"/>
                          <a:pt x="170" y="138"/>
                          <a:pt x="171" y="138"/>
                        </a:cubicBezTo>
                        <a:cubicBezTo>
                          <a:pt x="171" y="137"/>
                          <a:pt x="171" y="138"/>
                          <a:pt x="171" y="138"/>
                        </a:cubicBezTo>
                        <a:cubicBezTo>
                          <a:pt x="171" y="139"/>
                          <a:pt x="171" y="139"/>
                          <a:pt x="171" y="139"/>
                        </a:cubicBezTo>
                        <a:close/>
                        <a:moveTo>
                          <a:pt x="172" y="135"/>
                        </a:moveTo>
                        <a:cubicBezTo>
                          <a:pt x="172" y="134"/>
                          <a:pt x="172" y="134"/>
                          <a:pt x="173" y="134"/>
                        </a:cubicBezTo>
                        <a:cubicBezTo>
                          <a:pt x="173" y="133"/>
                          <a:pt x="173" y="134"/>
                          <a:pt x="173" y="134"/>
                        </a:cubicBezTo>
                        <a:cubicBezTo>
                          <a:pt x="173" y="134"/>
                          <a:pt x="173" y="135"/>
                          <a:pt x="173" y="135"/>
                        </a:cubicBezTo>
                        <a:cubicBezTo>
                          <a:pt x="172" y="135"/>
                          <a:pt x="172" y="135"/>
                          <a:pt x="172" y="135"/>
                        </a:cubicBezTo>
                        <a:close/>
                        <a:moveTo>
                          <a:pt x="173" y="137"/>
                        </a:moveTo>
                        <a:cubicBezTo>
                          <a:pt x="172" y="138"/>
                          <a:pt x="172" y="137"/>
                          <a:pt x="172" y="137"/>
                        </a:cubicBezTo>
                        <a:cubicBezTo>
                          <a:pt x="172" y="136"/>
                          <a:pt x="172" y="136"/>
                          <a:pt x="173" y="136"/>
                        </a:cubicBezTo>
                        <a:cubicBezTo>
                          <a:pt x="173" y="136"/>
                          <a:pt x="174" y="136"/>
                          <a:pt x="174" y="136"/>
                        </a:cubicBezTo>
                        <a:cubicBezTo>
                          <a:pt x="174" y="137"/>
                          <a:pt x="173" y="137"/>
                          <a:pt x="173" y="137"/>
                        </a:cubicBezTo>
                        <a:close/>
                        <a:moveTo>
                          <a:pt x="174" y="133"/>
                        </a:moveTo>
                        <a:cubicBezTo>
                          <a:pt x="174" y="133"/>
                          <a:pt x="174" y="132"/>
                          <a:pt x="175" y="132"/>
                        </a:cubicBezTo>
                        <a:cubicBezTo>
                          <a:pt x="175" y="132"/>
                          <a:pt x="176" y="132"/>
                          <a:pt x="176" y="133"/>
                        </a:cubicBezTo>
                        <a:cubicBezTo>
                          <a:pt x="176" y="133"/>
                          <a:pt x="175" y="133"/>
                          <a:pt x="175" y="134"/>
                        </a:cubicBezTo>
                        <a:cubicBezTo>
                          <a:pt x="174" y="134"/>
                          <a:pt x="174" y="133"/>
                          <a:pt x="174" y="133"/>
                        </a:cubicBezTo>
                        <a:close/>
                        <a:moveTo>
                          <a:pt x="175" y="136"/>
                        </a:moveTo>
                        <a:cubicBezTo>
                          <a:pt x="175" y="136"/>
                          <a:pt x="174" y="136"/>
                          <a:pt x="174" y="135"/>
                        </a:cubicBezTo>
                        <a:cubicBezTo>
                          <a:pt x="174" y="135"/>
                          <a:pt x="175" y="134"/>
                          <a:pt x="175" y="134"/>
                        </a:cubicBezTo>
                        <a:cubicBezTo>
                          <a:pt x="175" y="134"/>
                          <a:pt x="176" y="134"/>
                          <a:pt x="176" y="135"/>
                        </a:cubicBezTo>
                        <a:cubicBezTo>
                          <a:pt x="176" y="135"/>
                          <a:pt x="175" y="136"/>
                          <a:pt x="175" y="136"/>
                        </a:cubicBezTo>
                        <a:close/>
                        <a:moveTo>
                          <a:pt x="176" y="131"/>
                        </a:moveTo>
                        <a:cubicBezTo>
                          <a:pt x="176" y="131"/>
                          <a:pt x="177" y="130"/>
                          <a:pt x="177" y="130"/>
                        </a:cubicBezTo>
                        <a:cubicBezTo>
                          <a:pt x="177" y="130"/>
                          <a:pt x="178" y="130"/>
                          <a:pt x="178" y="131"/>
                        </a:cubicBezTo>
                        <a:cubicBezTo>
                          <a:pt x="178" y="131"/>
                          <a:pt x="177" y="132"/>
                          <a:pt x="177" y="132"/>
                        </a:cubicBezTo>
                        <a:cubicBezTo>
                          <a:pt x="177" y="132"/>
                          <a:pt x="176" y="132"/>
                          <a:pt x="176" y="131"/>
                        </a:cubicBezTo>
                        <a:close/>
                        <a:moveTo>
                          <a:pt x="177" y="134"/>
                        </a:moveTo>
                        <a:cubicBezTo>
                          <a:pt x="177" y="134"/>
                          <a:pt x="177" y="134"/>
                          <a:pt x="177" y="134"/>
                        </a:cubicBezTo>
                        <a:cubicBezTo>
                          <a:pt x="177" y="133"/>
                          <a:pt x="177" y="133"/>
                          <a:pt x="177" y="133"/>
                        </a:cubicBezTo>
                        <a:cubicBezTo>
                          <a:pt x="178" y="133"/>
                          <a:pt x="178" y="133"/>
                          <a:pt x="178" y="133"/>
                        </a:cubicBezTo>
                        <a:cubicBezTo>
                          <a:pt x="178" y="134"/>
                          <a:pt x="178" y="134"/>
                          <a:pt x="177" y="134"/>
                        </a:cubicBezTo>
                        <a:close/>
                        <a:moveTo>
                          <a:pt x="179" y="130"/>
                        </a:moveTo>
                        <a:cubicBezTo>
                          <a:pt x="179" y="129"/>
                          <a:pt x="179" y="129"/>
                          <a:pt x="179" y="129"/>
                        </a:cubicBezTo>
                        <a:cubicBezTo>
                          <a:pt x="180" y="129"/>
                          <a:pt x="180" y="129"/>
                          <a:pt x="180" y="129"/>
                        </a:cubicBezTo>
                        <a:cubicBezTo>
                          <a:pt x="180" y="130"/>
                          <a:pt x="180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lose/>
                        <a:moveTo>
                          <a:pt x="179" y="133"/>
                        </a:moveTo>
                        <a:cubicBezTo>
                          <a:pt x="179" y="133"/>
                          <a:pt x="179" y="132"/>
                          <a:pt x="179" y="132"/>
                        </a:cubicBezTo>
                        <a:cubicBezTo>
                          <a:pt x="179" y="132"/>
                          <a:pt x="179" y="131"/>
                          <a:pt x="179" y="131"/>
                        </a:cubicBezTo>
                        <a:cubicBezTo>
                          <a:pt x="180" y="131"/>
                          <a:pt x="180" y="131"/>
                          <a:pt x="180" y="132"/>
                        </a:cubicBezTo>
                        <a:cubicBezTo>
                          <a:pt x="180" y="132"/>
                          <a:pt x="180" y="132"/>
                          <a:pt x="179" y="133"/>
                        </a:cubicBezTo>
                        <a:close/>
                        <a:moveTo>
                          <a:pt x="181" y="128"/>
                        </a:moveTo>
                        <a:cubicBezTo>
                          <a:pt x="181" y="128"/>
                          <a:pt x="181" y="127"/>
                          <a:pt x="181" y="127"/>
                        </a:cubicBezTo>
                        <a:cubicBezTo>
                          <a:pt x="182" y="127"/>
                          <a:pt x="182" y="127"/>
                          <a:pt x="182" y="128"/>
                        </a:cubicBezTo>
                        <a:cubicBezTo>
                          <a:pt x="182" y="128"/>
                          <a:pt x="182" y="128"/>
                          <a:pt x="181" y="129"/>
                        </a:cubicBezTo>
                        <a:cubicBezTo>
                          <a:pt x="181" y="129"/>
                          <a:pt x="181" y="128"/>
                          <a:pt x="181" y="128"/>
                        </a:cubicBezTo>
                        <a:close/>
                        <a:moveTo>
                          <a:pt x="182" y="131"/>
                        </a:moveTo>
                        <a:cubicBezTo>
                          <a:pt x="181" y="131"/>
                          <a:pt x="181" y="131"/>
                          <a:pt x="181" y="130"/>
                        </a:cubicBezTo>
                        <a:cubicBezTo>
                          <a:pt x="181" y="130"/>
                          <a:pt x="181" y="129"/>
                          <a:pt x="182" y="129"/>
                        </a:cubicBezTo>
                        <a:cubicBezTo>
                          <a:pt x="182" y="129"/>
                          <a:pt x="182" y="129"/>
                          <a:pt x="182" y="130"/>
                        </a:cubicBezTo>
                        <a:cubicBezTo>
                          <a:pt x="182" y="130"/>
                          <a:pt x="182" y="131"/>
                          <a:pt x="182" y="131"/>
                        </a:cubicBezTo>
                        <a:close/>
                        <a:moveTo>
                          <a:pt x="183" y="114"/>
                        </a:move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79" y="114"/>
                          <a:pt x="179" y="114"/>
                          <a:pt x="179" y="114"/>
                        </a:cubicBezTo>
                        <a:cubicBezTo>
                          <a:pt x="178" y="114"/>
                          <a:pt x="178" y="114"/>
                          <a:pt x="178" y="114"/>
                        </a:cubicBezTo>
                        <a:cubicBezTo>
                          <a:pt x="178" y="114"/>
                          <a:pt x="177" y="114"/>
                          <a:pt x="177" y="114"/>
                        </a:cubicBezTo>
                        <a:cubicBezTo>
                          <a:pt x="176" y="114"/>
                          <a:pt x="176" y="114"/>
                          <a:pt x="176" y="113"/>
                        </a:cubicBezTo>
                        <a:cubicBezTo>
                          <a:pt x="175" y="113"/>
                          <a:pt x="175" y="113"/>
                          <a:pt x="175" y="113"/>
                        </a:cubicBezTo>
                        <a:cubicBezTo>
                          <a:pt x="174" y="112"/>
                          <a:pt x="174" y="112"/>
                          <a:pt x="174" y="112"/>
                        </a:cubicBezTo>
                        <a:cubicBezTo>
                          <a:pt x="173" y="112"/>
                          <a:pt x="173" y="112"/>
                          <a:pt x="173" y="112"/>
                        </a:cubicBezTo>
                        <a:cubicBezTo>
                          <a:pt x="173" y="111"/>
                          <a:pt x="173" y="111"/>
                          <a:pt x="173" y="110"/>
                        </a:cubicBezTo>
                        <a:cubicBezTo>
                          <a:pt x="172" y="110"/>
                          <a:pt x="172" y="110"/>
                          <a:pt x="172" y="109"/>
                        </a:cubicBezTo>
                        <a:cubicBezTo>
                          <a:pt x="172" y="108"/>
                          <a:pt x="172" y="108"/>
                          <a:pt x="172" y="108"/>
                        </a:cubicBezTo>
                        <a:cubicBezTo>
                          <a:pt x="173" y="108"/>
                          <a:pt x="173" y="108"/>
                          <a:pt x="173" y="108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4" y="106"/>
                          <a:pt x="174" y="106"/>
                          <a:pt x="174" y="106"/>
                        </a:cubicBezTo>
                        <a:cubicBezTo>
                          <a:pt x="174" y="106"/>
                          <a:pt x="175" y="105"/>
                          <a:pt x="175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7" y="104"/>
                          <a:pt x="177" y="104"/>
                          <a:pt x="177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2" y="104"/>
                          <a:pt x="182" y="104"/>
                          <a:pt x="182" y="104"/>
                        </a:cubicBezTo>
                        <a:cubicBezTo>
                          <a:pt x="183" y="104"/>
                          <a:pt x="183" y="104"/>
                          <a:pt x="183" y="104"/>
                        </a:cubicBezTo>
                        <a:cubicBezTo>
                          <a:pt x="184" y="105"/>
                          <a:pt x="184" y="105"/>
                          <a:pt x="184" y="105"/>
                        </a:cubicBezTo>
                        <a:cubicBezTo>
                          <a:pt x="184" y="105"/>
                          <a:pt x="184" y="105"/>
                          <a:pt x="185" y="105"/>
                        </a:cubicBezTo>
                        <a:cubicBezTo>
                          <a:pt x="185" y="105"/>
                          <a:pt x="186" y="106"/>
                          <a:pt x="186" y="106"/>
                        </a:cubicBezTo>
                        <a:cubicBezTo>
                          <a:pt x="187" y="106"/>
                          <a:pt x="187" y="106"/>
                          <a:pt x="187" y="106"/>
                        </a:cubicBezTo>
                        <a:cubicBezTo>
                          <a:pt x="187" y="107"/>
                          <a:pt x="187" y="107"/>
                          <a:pt x="187" y="107"/>
                        </a:cubicBezTo>
                        <a:cubicBezTo>
                          <a:pt x="188" y="107"/>
                          <a:pt x="188" y="107"/>
                          <a:pt x="188" y="107"/>
                        </a:cubicBezTo>
                        <a:cubicBezTo>
                          <a:pt x="188" y="108"/>
                          <a:pt x="188" y="108"/>
                          <a:pt x="188" y="108"/>
                        </a:cubicBezTo>
                        <a:cubicBezTo>
                          <a:pt x="188" y="109"/>
                          <a:pt x="188" y="109"/>
                          <a:pt x="188" y="109"/>
                        </a:cubicBezTo>
                        <a:cubicBezTo>
                          <a:pt x="188" y="110"/>
                          <a:pt x="188" y="110"/>
                          <a:pt x="188" y="110"/>
                        </a:cubicBezTo>
                        <a:cubicBezTo>
                          <a:pt x="188" y="111"/>
                          <a:pt x="188" y="111"/>
                          <a:pt x="188" y="111"/>
                        </a:cubicBezTo>
                        <a:cubicBezTo>
                          <a:pt x="188" y="111"/>
                          <a:pt x="188" y="111"/>
                          <a:pt x="187" y="112"/>
                        </a:cubicBezTo>
                        <a:cubicBezTo>
                          <a:pt x="187" y="112"/>
                          <a:pt x="187" y="112"/>
                          <a:pt x="187" y="112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5" y="114"/>
                          <a:pt x="185" y="114"/>
                          <a:pt x="185" y="114"/>
                        </a:cubicBezTo>
                        <a:cubicBezTo>
                          <a:pt x="184" y="114"/>
                          <a:pt x="184" y="114"/>
                          <a:pt x="184" y="114"/>
                        </a:cubicBezTo>
                        <a:lnTo>
                          <a:pt x="183" y="114"/>
                        </a:lnTo>
                        <a:close/>
                        <a:moveTo>
                          <a:pt x="201" y="118"/>
                        </a:moveTo>
                        <a:cubicBezTo>
                          <a:pt x="201" y="118"/>
                          <a:pt x="191" y="126"/>
                          <a:pt x="188" y="128"/>
                        </a:cubicBezTo>
                        <a:cubicBezTo>
                          <a:pt x="186" y="130"/>
                          <a:pt x="185" y="128"/>
                          <a:pt x="185" y="128"/>
                        </a:cubicBezTo>
                        <a:cubicBezTo>
                          <a:pt x="184" y="125"/>
                          <a:pt x="187" y="123"/>
                          <a:pt x="187" y="123"/>
                        </a:cubicBezTo>
                        <a:cubicBezTo>
                          <a:pt x="187" y="123"/>
                          <a:pt x="198" y="115"/>
                          <a:pt x="200" y="114"/>
                        </a:cubicBezTo>
                        <a:cubicBezTo>
                          <a:pt x="202" y="113"/>
                          <a:pt x="202" y="115"/>
                          <a:pt x="202" y="115"/>
                        </a:cubicBezTo>
                        <a:cubicBezTo>
                          <a:pt x="202" y="117"/>
                          <a:pt x="201" y="118"/>
                          <a:pt x="201" y="118"/>
                        </a:cubicBezTo>
                        <a:close/>
                        <a:moveTo>
                          <a:pt x="205" y="112"/>
                        </a:moveTo>
                        <a:cubicBezTo>
                          <a:pt x="205" y="111"/>
                          <a:pt x="205" y="111"/>
                          <a:pt x="205" y="111"/>
                        </a:cubicBezTo>
                        <a:cubicBezTo>
                          <a:pt x="206" y="111"/>
                          <a:pt x="206" y="111"/>
                          <a:pt x="206" y="111"/>
                        </a:cubicBezTo>
                        <a:cubicBezTo>
                          <a:pt x="206" y="112"/>
                          <a:pt x="206" y="112"/>
                          <a:pt x="205" y="112"/>
                        </a:cubicBezTo>
                        <a:cubicBezTo>
                          <a:pt x="205" y="113"/>
                          <a:pt x="205" y="112"/>
                          <a:pt x="205" y="112"/>
                        </a:cubicBezTo>
                        <a:close/>
                        <a:moveTo>
                          <a:pt x="205" y="115"/>
                        </a:moveTo>
                        <a:cubicBezTo>
                          <a:pt x="205" y="115"/>
                          <a:pt x="205" y="115"/>
                          <a:pt x="205" y="114"/>
                        </a:cubicBezTo>
                        <a:cubicBezTo>
                          <a:pt x="205" y="114"/>
                          <a:pt x="205" y="113"/>
                          <a:pt x="205" y="113"/>
                        </a:cubicBezTo>
                        <a:cubicBezTo>
                          <a:pt x="206" y="113"/>
                          <a:pt x="206" y="113"/>
                          <a:pt x="206" y="114"/>
                        </a:cubicBezTo>
                        <a:cubicBezTo>
                          <a:pt x="206" y="114"/>
                          <a:pt x="206" y="115"/>
                          <a:pt x="205" y="115"/>
                        </a:cubicBezTo>
                        <a:close/>
                        <a:moveTo>
                          <a:pt x="207" y="110"/>
                        </a:moveTo>
                        <a:cubicBezTo>
                          <a:pt x="207" y="110"/>
                          <a:pt x="207" y="109"/>
                          <a:pt x="207" y="109"/>
                        </a:cubicBezTo>
                        <a:cubicBezTo>
                          <a:pt x="208" y="109"/>
                          <a:pt x="208" y="109"/>
                          <a:pt x="208" y="110"/>
                        </a:cubicBezTo>
                        <a:cubicBezTo>
                          <a:pt x="208" y="110"/>
                          <a:pt x="208" y="111"/>
                          <a:pt x="207" y="111"/>
                        </a:cubicBezTo>
                        <a:cubicBezTo>
                          <a:pt x="207" y="111"/>
                          <a:pt x="207" y="111"/>
                          <a:pt x="207" y="110"/>
                        </a:cubicBezTo>
                        <a:close/>
                        <a:moveTo>
                          <a:pt x="207" y="113"/>
                        </a:moveTo>
                        <a:cubicBezTo>
                          <a:pt x="207" y="113"/>
                          <a:pt x="207" y="113"/>
                          <a:pt x="207" y="113"/>
                        </a:cubicBezTo>
                        <a:cubicBezTo>
                          <a:pt x="207" y="112"/>
                          <a:pt x="207" y="112"/>
                          <a:pt x="207" y="112"/>
                        </a:cubicBezTo>
                        <a:cubicBezTo>
                          <a:pt x="208" y="111"/>
                          <a:pt x="208" y="112"/>
                          <a:pt x="208" y="112"/>
                        </a:cubicBezTo>
                        <a:cubicBezTo>
                          <a:pt x="208" y="113"/>
                          <a:pt x="208" y="113"/>
                          <a:pt x="207" y="113"/>
                        </a:cubicBezTo>
                        <a:close/>
                        <a:moveTo>
                          <a:pt x="209" y="109"/>
                        </a:moveTo>
                        <a:cubicBezTo>
                          <a:pt x="209" y="108"/>
                          <a:pt x="209" y="108"/>
                          <a:pt x="209" y="108"/>
                        </a:cubicBezTo>
                        <a:cubicBezTo>
                          <a:pt x="210" y="107"/>
                          <a:pt x="210" y="108"/>
                          <a:pt x="210" y="108"/>
                        </a:cubicBezTo>
                        <a:cubicBezTo>
                          <a:pt x="210" y="109"/>
                          <a:pt x="210" y="109"/>
                          <a:pt x="209" y="109"/>
                        </a:cubicBezTo>
                        <a:cubicBezTo>
                          <a:pt x="209" y="109"/>
                          <a:pt x="209" y="109"/>
                          <a:pt x="209" y="109"/>
                        </a:cubicBezTo>
                        <a:close/>
                        <a:moveTo>
                          <a:pt x="209" y="112"/>
                        </a:moveTo>
                        <a:cubicBezTo>
                          <a:pt x="209" y="112"/>
                          <a:pt x="209" y="111"/>
                          <a:pt x="209" y="111"/>
                        </a:cubicBezTo>
                        <a:cubicBezTo>
                          <a:pt x="209" y="111"/>
                          <a:pt x="209" y="110"/>
                          <a:pt x="210" y="110"/>
                        </a:cubicBezTo>
                        <a:cubicBezTo>
                          <a:pt x="210" y="110"/>
                          <a:pt x="210" y="110"/>
                          <a:pt x="210" y="111"/>
                        </a:cubicBezTo>
                        <a:cubicBezTo>
                          <a:pt x="210" y="111"/>
                          <a:pt x="210" y="111"/>
                          <a:pt x="209" y="112"/>
                        </a:cubicBezTo>
                        <a:close/>
                        <a:moveTo>
                          <a:pt x="210" y="107"/>
                        </a:moveTo>
                        <a:cubicBezTo>
                          <a:pt x="210" y="107"/>
                          <a:pt x="211" y="106"/>
                          <a:pt x="211" y="106"/>
                        </a:cubicBezTo>
                        <a:cubicBezTo>
                          <a:pt x="212" y="106"/>
                          <a:pt x="212" y="106"/>
                          <a:pt x="212" y="107"/>
                        </a:cubicBezTo>
                        <a:cubicBezTo>
                          <a:pt x="212" y="107"/>
                          <a:pt x="212" y="108"/>
                          <a:pt x="211" y="108"/>
                        </a:cubicBezTo>
                        <a:cubicBezTo>
                          <a:pt x="211" y="108"/>
                          <a:pt x="210" y="108"/>
                          <a:pt x="210" y="107"/>
                        </a:cubicBezTo>
                        <a:close/>
                        <a:moveTo>
                          <a:pt x="211" y="110"/>
                        </a:moveTo>
                        <a:cubicBezTo>
                          <a:pt x="211" y="110"/>
                          <a:pt x="211" y="110"/>
                          <a:pt x="211" y="110"/>
                        </a:cubicBezTo>
                        <a:cubicBezTo>
                          <a:pt x="211" y="109"/>
                          <a:pt x="211" y="109"/>
                          <a:pt x="211" y="109"/>
                        </a:cubicBezTo>
                        <a:cubicBezTo>
                          <a:pt x="212" y="108"/>
                          <a:pt x="212" y="109"/>
                          <a:pt x="212" y="109"/>
                        </a:cubicBezTo>
                        <a:cubicBezTo>
                          <a:pt x="212" y="110"/>
                          <a:pt x="212" y="110"/>
                          <a:pt x="211" y="110"/>
                        </a:cubicBezTo>
                        <a:close/>
                        <a:moveTo>
                          <a:pt x="212" y="106"/>
                        </a:moveTo>
                        <a:cubicBezTo>
                          <a:pt x="212" y="105"/>
                          <a:pt x="213" y="105"/>
                          <a:pt x="213" y="105"/>
                        </a:cubicBezTo>
                        <a:cubicBezTo>
                          <a:pt x="214" y="105"/>
                          <a:pt x="214" y="105"/>
                          <a:pt x="214" y="105"/>
                        </a:cubicBezTo>
                        <a:cubicBezTo>
                          <a:pt x="214" y="106"/>
                          <a:pt x="214" y="106"/>
                          <a:pt x="213" y="106"/>
                        </a:cubicBezTo>
                        <a:cubicBezTo>
                          <a:pt x="213" y="106"/>
                          <a:pt x="212" y="106"/>
                          <a:pt x="212" y="106"/>
                        </a:cubicBezTo>
                        <a:close/>
                        <a:moveTo>
                          <a:pt x="213" y="109"/>
                        </a:moveTo>
                        <a:cubicBezTo>
                          <a:pt x="213" y="109"/>
                          <a:pt x="213" y="109"/>
                          <a:pt x="213" y="108"/>
                        </a:cubicBezTo>
                        <a:cubicBezTo>
                          <a:pt x="213" y="108"/>
                          <a:pt x="213" y="107"/>
                          <a:pt x="213" y="107"/>
                        </a:cubicBezTo>
                        <a:cubicBezTo>
                          <a:pt x="214" y="107"/>
                          <a:pt x="214" y="107"/>
                          <a:pt x="214" y="108"/>
                        </a:cubicBezTo>
                        <a:cubicBezTo>
                          <a:pt x="214" y="108"/>
                          <a:pt x="214" y="108"/>
                          <a:pt x="213" y="10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00B050"/>
                    </a:solidFill>
                  </a:ln>
                </p:spPr>
                <p:txBody>
                  <a:bodyPr vert="horz" wrap="square" lIns="91392" tIns="45696" rIns="91392" bIns="4569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0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FrutigerNext LT Medium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17" name="Freeform 877">
                    <a:extLst>
                      <a:ext uri="{FF2B5EF4-FFF2-40B4-BE49-F238E27FC236}">
                        <a16:creationId xmlns:a16="http://schemas.microsoft.com/office/drawing/2014/main" xmlns="" id="{553688C2-1A26-4B59-A5EA-E7C74D14ADA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rot="20453118">
                    <a:off x="8938768" y="2755523"/>
                    <a:ext cx="208095" cy="250908"/>
                  </a:xfrm>
                  <a:custGeom>
                    <a:avLst/>
                    <a:gdLst>
                      <a:gd name="T0" fmla="*/ 59 w 223"/>
                      <a:gd name="T1" fmla="*/ 4 h 149"/>
                      <a:gd name="T2" fmla="*/ 0 w 223"/>
                      <a:gd name="T3" fmla="*/ 47 h 149"/>
                      <a:gd name="T4" fmla="*/ 154 w 223"/>
                      <a:gd name="T5" fmla="*/ 149 h 149"/>
                      <a:gd name="T6" fmla="*/ 223 w 223"/>
                      <a:gd name="T7" fmla="*/ 93 h 149"/>
                      <a:gd name="T8" fmla="*/ 44 w 223"/>
                      <a:gd name="T9" fmla="*/ 28 h 149"/>
                      <a:gd name="T10" fmla="*/ 135 w 223"/>
                      <a:gd name="T11" fmla="*/ 125 h 149"/>
                      <a:gd name="T12" fmla="*/ 85 w 223"/>
                      <a:gd name="T13" fmla="*/ 14 h 149"/>
                      <a:gd name="T14" fmla="*/ 167 w 223"/>
                      <a:gd name="T15" fmla="*/ 138 h 149"/>
                      <a:gd name="T16" fmla="*/ 167 w 223"/>
                      <a:gd name="T17" fmla="*/ 138 h 149"/>
                      <a:gd name="T18" fmla="*/ 169 w 223"/>
                      <a:gd name="T19" fmla="*/ 140 h 149"/>
                      <a:gd name="T20" fmla="*/ 171 w 223"/>
                      <a:gd name="T21" fmla="*/ 136 h 149"/>
                      <a:gd name="T22" fmla="*/ 170 w 223"/>
                      <a:gd name="T23" fmla="*/ 139 h 149"/>
                      <a:gd name="T24" fmla="*/ 172 w 223"/>
                      <a:gd name="T25" fmla="*/ 135 h 149"/>
                      <a:gd name="T26" fmla="*/ 172 w 223"/>
                      <a:gd name="T27" fmla="*/ 135 h 149"/>
                      <a:gd name="T28" fmla="*/ 174 w 223"/>
                      <a:gd name="T29" fmla="*/ 136 h 149"/>
                      <a:gd name="T30" fmla="*/ 176 w 223"/>
                      <a:gd name="T31" fmla="*/ 133 h 149"/>
                      <a:gd name="T32" fmla="*/ 174 w 223"/>
                      <a:gd name="T33" fmla="*/ 135 h 149"/>
                      <a:gd name="T34" fmla="*/ 176 w 223"/>
                      <a:gd name="T35" fmla="*/ 131 h 149"/>
                      <a:gd name="T36" fmla="*/ 176 w 223"/>
                      <a:gd name="T37" fmla="*/ 131 h 149"/>
                      <a:gd name="T38" fmla="*/ 178 w 223"/>
                      <a:gd name="T39" fmla="*/ 133 h 149"/>
                      <a:gd name="T40" fmla="*/ 180 w 223"/>
                      <a:gd name="T41" fmla="*/ 129 h 149"/>
                      <a:gd name="T42" fmla="*/ 179 w 223"/>
                      <a:gd name="T43" fmla="*/ 132 h 149"/>
                      <a:gd name="T44" fmla="*/ 181 w 223"/>
                      <a:gd name="T45" fmla="*/ 128 h 149"/>
                      <a:gd name="T46" fmla="*/ 181 w 223"/>
                      <a:gd name="T47" fmla="*/ 128 h 149"/>
                      <a:gd name="T48" fmla="*/ 182 w 223"/>
                      <a:gd name="T49" fmla="*/ 130 h 149"/>
                      <a:gd name="T50" fmla="*/ 182 w 223"/>
                      <a:gd name="T51" fmla="*/ 114 h 149"/>
                      <a:gd name="T52" fmla="*/ 180 w 223"/>
                      <a:gd name="T53" fmla="*/ 114 h 149"/>
                      <a:gd name="T54" fmla="*/ 178 w 223"/>
                      <a:gd name="T55" fmla="*/ 114 h 149"/>
                      <a:gd name="T56" fmla="*/ 174 w 223"/>
                      <a:gd name="T57" fmla="*/ 112 h 149"/>
                      <a:gd name="T58" fmla="*/ 172 w 223"/>
                      <a:gd name="T59" fmla="*/ 108 h 149"/>
                      <a:gd name="T60" fmla="*/ 174 w 223"/>
                      <a:gd name="T61" fmla="*/ 106 h 149"/>
                      <a:gd name="T62" fmla="*/ 177 w 223"/>
                      <a:gd name="T63" fmla="*/ 104 h 149"/>
                      <a:gd name="T64" fmla="*/ 180 w 223"/>
                      <a:gd name="T65" fmla="*/ 104 h 149"/>
                      <a:gd name="T66" fmla="*/ 183 w 223"/>
                      <a:gd name="T67" fmla="*/ 104 h 149"/>
                      <a:gd name="T68" fmla="*/ 187 w 223"/>
                      <a:gd name="T69" fmla="*/ 106 h 149"/>
                      <a:gd name="T70" fmla="*/ 188 w 223"/>
                      <a:gd name="T71" fmla="*/ 109 h 149"/>
                      <a:gd name="T72" fmla="*/ 187 w 223"/>
                      <a:gd name="T73" fmla="*/ 112 h 149"/>
                      <a:gd name="T74" fmla="*/ 184 w 223"/>
                      <a:gd name="T75" fmla="*/ 114 h 149"/>
                      <a:gd name="T76" fmla="*/ 185 w 223"/>
                      <a:gd name="T77" fmla="*/ 128 h 149"/>
                      <a:gd name="T78" fmla="*/ 201 w 223"/>
                      <a:gd name="T79" fmla="*/ 118 h 149"/>
                      <a:gd name="T80" fmla="*/ 205 w 223"/>
                      <a:gd name="T81" fmla="*/ 112 h 149"/>
                      <a:gd name="T82" fmla="*/ 205 w 223"/>
                      <a:gd name="T83" fmla="*/ 113 h 149"/>
                      <a:gd name="T84" fmla="*/ 207 w 223"/>
                      <a:gd name="T85" fmla="*/ 109 h 149"/>
                      <a:gd name="T86" fmla="*/ 207 w 223"/>
                      <a:gd name="T87" fmla="*/ 113 h 149"/>
                      <a:gd name="T88" fmla="*/ 207 w 223"/>
                      <a:gd name="T89" fmla="*/ 113 h 149"/>
                      <a:gd name="T90" fmla="*/ 209 w 223"/>
                      <a:gd name="T91" fmla="*/ 109 h 149"/>
                      <a:gd name="T92" fmla="*/ 210 w 223"/>
                      <a:gd name="T93" fmla="*/ 110 h 149"/>
                      <a:gd name="T94" fmla="*/ 211 w 223"/>
                      <a:gd name="T95" fmla="*/ 106 h 149"/>
                      <a:gd name="T96" fmla="*/ 211 w 223"/>
                      <a:gd name="T97" fmla="*/ 110 h 149"/>
                      <a:gd name="T98" fmla="*/ 211 w 223"/>
                      <a:gd name="T99" fmla="*/ 110 h 149"/>
                      <a:gd name="T100" fmla="*/ 213 w 223"/>
                      <a:gd name="T101" fmla="*/ 106 h 149"/>
                      <a:gd name="T102" fmla="*/ 213 w 223"/>
                      <a:gd name="T103" fmla="*/ 107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23" h="149">
                        <a:moveTo>
                          <a:pt x="221" y="88"/>
                        </a:moveTo>
                        <a:cubicBezTo>
                          <a:pt x="219" y="85"/>
                          <a:pt x="215" y="83"/>
                          <a:pt x="215" y="83"/>
                        </a:cubicBezTo>
                        <a:cubicBezTo>
                          <a:pt x="76" y="4"/>
                          <a:pt x="76" y="4"/>
                          <a:pt x="76" y="4"/>
                        </a:cubicBezTo>
                        <a:cubicBezTo>
                          <a:pt x="76" y="4"/>
                          <a:pt x="68" y="0"/>
                          <a:pt x="59" y="4"/>
                        </a:cubicBezTo>
                        <a:cubicBezTo>
                          <a:pt x="59" y="4"/>
                          <a:pt x="51" y="9"/>
                          <a:pt x="49" y="10"/>
                        </a:cubicBezTo>
                        <a:cubicBezTo>
                          <a:pt x="48" y="11"/>
                          <a:pt x="5" y="36"/>
                          <a:pt x="4" y="37"/>
                        </a:cubicBezTo>
                        <a:cubicBezTo>
                          <a:pt x="1" y="38"/>
                          <a:pt x="0" y="40"/>
                          <a:pt x="0" y="42"/>
                        </a:cubicBezTo>
                        <a:cubicBezTo>
                          <a:pt x="0" y="44"/>
                          <a:pt x="0" y="47"/>
                          <a:pt x="0" y="47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0" y="51"/>
                          <a:pt x="0" y="54"/>
                          <a:pt x="3" y="56"/>
                        </a:cubicBezTo>
                        <a:cubicBezTo>
                          <a:pt x="5" y="58"/>
                          <a:pt x="139" y="144"/>
                          <a:pt x="139" y="144"/>
                        </a:cubicBezTo>
                        <a:cubicBezTo>
                          <a:pt x="139" y="144"/>
                          <a:pt x="146" y="149"/>
                          <a:pt x="154" y="149"/>
                        </a:cubicBezTo>
                        <a:cubicBezTo>
                          <a:pt x="162" y="149"/>
                          <a:pt x="167" y="145"/>
                          <a:pt x="170" y="143"/>
                        </a:cubicBezTo>
                        <a:cubicBezTo>
                          <a:pt x="172" y="141"/>
                          <a:pt x="219" y="109"/>
                          <a:pt x="219" y="109"/>
                        </a:cubicBezTo>
                        <a:cubicBezTo>
                          <a:pt x="219" y="109"/>
                          <a:pt x="223" y="106"/>
                          <a:pt x="223" y="102"/>
                        </a:cubicBezTo>
                        <a:cubicBezTo>
                          <a:pt x="223" y="93"/>
                          <a:pt x="223" y="93"/>
                          <a:pt x="223" y="93"/>
                        </a:cubicBezTo>
                        <a:cubicBezTo>
                          <a:pt x="223" y="93"/>
                          <a:pt x="223" y="90"/>
                          <a:pt x="221" y="88"/>
                        </a:cubicBezTo>
                        <a:close/>
                        <a:moveTo>
                          <a:pt x="39" y="26"/>
                        </a:moveTo>
                        <a:cubicBezTo>
                          <a:pt x="40" y="25"/>
                          <a:pt x="43" y="25"/>
                          <a:pt x="44" y="26"/>
                        </a:cubicBezTo>
                        <a:cubicBezTo>
                          <a:pt x="46" y="26"/>
                          <a:pt x="45" y="27"/>
                          <a:pt x="44" y="28"/>
                        </a:cubicBezTo>
                        <a:cubicBezTo>
                          <a:pt x="42" y="29"/>
                          <a:pt x="40" y="30"/>
                          <a:pt x="38" y="29"/>
                        </a:cubicBezTo>
                        <a:cubicBezTo>
                          <a:pt x="37" y="28"/>
                          <a:pt x="37" y="27"/>
                          <a:pt x="39" y="26"/>
                        </a:cubicBezTo>
                        <a:close/>
                        <a:moveTo>
                          <a:pt x="137" y="125"/>
                        </a:moveTo>
                        <a:cubicBezTo>
                          <a:pt x="137" y="126"/>
                          <a:pt x="136" y="126"/>
                          <a:pt x="135" y="125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19" y="52"/>
                          <a:pt x="19" y="51"/>
                          <a:pt x="20" y="51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3" y="13"/>
                          <a:pt x="84" y="13"/>
                          <a:pt x="85" y="14"/>
                        </a:cubicBezTo>
                        <a:cubicBezTo>
                          <a:pt x="200" y="80"/>
                          <a:pt x="200" y="80"/>
                          <a:pt x="200" y="80"/>
                        </a:cubicBezTo>
                        <a:cubicBezTo>
                          <a:pt x="201" y="80"/>
                          <a:pt x="201" y="81"/>
                          <a:pt x="200" y="81"/>
                        </a:cubicBezTo>
                        <a:lnTo>
                          <a:pt x="137" y="125"/>
                        </a:lnTo>
                        <a:close/>
                        <a:moveTo>
                          <a:pt x="167" y="138"/>
                        </a:moveTo>
                        <a:cubicBezTo>
                          <a:pt x="167" y="137"/>
                          <a:pt x="168" y="137"/>
                          <a:pt x="168" y="137"/>
                        </a:cubicBezTo>
                        <a:cubicBezTo>
                          <a:pt x="168" y="137"/>
                          <a:pt x="169" y="137"/>
                          <a:pt x="169" y="137"/>
                        </a:cubicBezTo>
                        <a:cubicBezTo>
                          <a:pt x="169" y="138"/>
                          <a:pt x="168" y="138"/>
                          <a:pt x="168" y="138"/>
                        </a:cubicBezTo>
                        <a:cubicBezTo>
                          <a:pt x="168" y="139"/>
                          <a:pt x="167" y="138"/>
                          <a:pt x="167" y="138"/>
                        </a:cubicBezTo>
                        <a:close/>
                        <a:moveTo>
                          <a:pt x="168" y="141"/>
                        </a:moveTo>
                        <a:cubicBezTo>
                          <a:pt x="168" y="141"/>
                          <a:pt x="167" y="141"/>
                          <a:pt x="167" y="140"/>
                        </a:cubicBezTo>
                        <a:cubicBezTo>
                          <a:pt x="167" y="140"/>
                          <a:pt x="168" y="139"/>
                          <a:pt x="168" y="139"/>
                        </a:cubicBezTo>
                        <a:cubicBezTo>
                          <a:pt x="169" y="139"/>
                          <a:pt x="169" y="139"/>
                          <a:pt x="169" y="140"/>
                        </a:cubicBezTo>
                        <a:cubicBezTo>
                          <a:pt x="169" y="140"/>
                          <a:pt x="169" y="141"/>
                          <a:pt x="168" y="141"/>
                        </a:cubicBezTo>
                        <a:close/>
                        <a:moveTo>
                          <a:pt x="170" y="136"/>
                        </a:moveTo>
                        <a:cubicBezTo>
                          <a:pt x="170" y="136"/>
                          <a:pt x="170" y="135"/>
                          <a:pt x="170" y="135"/>
                        </a:cubicBezTo>
                        <a:cubicBezTo>
                          <a:pt x="171" y="135"/>
                          <a:pt x="171" y="135"/>
                          <a:pt x="171" y="136"/>
                        </a:cubicBezTo>
                        <a:cubicBezTo>
                          <a:pt x="171" y="136"/>
                          <a:pt x="171" y="137"/>
                          <a:pt x="170" y="137"/>
                        </a:cubicBezTo>
                        <a:cubicBezTo>
                          <a:pt x="170" y="137"/>
                          <a:pt x="170" y="137"/>
                          <a:pt x="170" y="136"/>
                        </a:cubicBezTo>
                        <a:close/>
                        <a:moveTo>
                          <a:pt x="171" y="139"/>
                        </a:moveTo>
                        <a:cubicBezTo>
                          <a:pt x="170" y="139"/>
                          <a:pt x="170" y="139"/>
                          <a:pt x="170" y="139"/>
                        </a:cubicBezTo>
                        <a:cubicBezTo>
                          <a:pt x="170" y="138"/>
                          <a:pt x="170" y="138"/>
                          <a:pt x="171" y="138"/>
                        </a:cubicBezTo>
                        <a:cubicBezTo>
                          <a:pt x="171" y="137"/>
                          <a:pt x="171" y="138"/>
                          <a:pt x="171" y="138"/>
                        </a:cubicBezTo>
                        <a:cubicBezTo>
                          <a:pt x="171" y="139"/>
                          <a:pt x="171" y="139"/>
                          <a:pt x="171" y="139"/>
                        </a:cubicBezTo>
                        <a:close/>
                        <a:moveTo>
                          <a:pt x="172" y="135"/>
                        </a:moveTo>
                        <a:cubicBezTo>
                          <a:pt x="172" y="134"/>
                          <a:pt x="172" y="134"/>
                          <a:pt x="173" y="134"/>
                        </a:cubicBezTo>
                        <a:cubicBezTo>
                          <a:pt x="173" y="133"/>
                          <a:pt x="173" y="134"/>
                          <a:pt x="173" y="134"/>
                        </a:cubicBezTo>
                        <a:cubicBezTo>
                          <a:pt x="173" y="134"/>
                          <a:pt x="173" y="135"/>
                          <a:pt x="173" y="135"/>
                        </a:cubicBezTo>
                        <a:cubicBezTo>
                          <a:pt x="172" y="135"/>
                          <a:pt x="172" y="135"/>
                          <a:pt x="172" y="135"/>
                        </a:cubicBezTo>
                        <a:close/>
                        <a:moveTo>
                          <a:pt x="173" y="137"/>
                        </a:moveTo>
                        <a:cubicBezTo>
                          <a:pt x="172" y="138"/>
                          <a:pt x="172" y="137"/>
                          <a:pt x="172" y="137"/>
                        </a:cubicBezTo>
                        <a:cubicBezTo>
                          <a:pt x="172" y="136"/>
                          <a:pt x="172" y="136"/>
                          <a:pt x="173" y="136"/>
                        </a:cubicBezTo>
                        <a:cubicBezTo>
                          <a:pt x="173" y="136"/>
                          <a:pt x="174" y="136"/>
                          <a:pt x="174" y="136"/>
                        </a:cubicBezTo>
                        <a:cubicBezTo>
                          <a:pt x="174" y="137"/>
                          <a:pt x="173" y="137"/>
                          <a:pt x="173" y="137"/>
                        </a:cubicBezTo>
                        <a:close/>
                        <a:moveTo>
                          <a:pt x="174" y="133"/>
                        </a:moveTo>
                        <a:cubicBezTo>
                          <a:pt x="174" y="133"/>
                          <a:pt x="174" y="132"/>
                          <a:pt x="175" y="132"/>
                        </a:cubicBezTo>
                        <a:cubicBezTo>
                          <a:pt x="175" y="132"/>
                          <a:pt x="176" y="132"/>
                          <a:pt x="176" y="133"/>
                        </a:cubicBezTo>
                        <a:cubicBezTo>
                          <a:pt x="176" y="133"/>
                          <a:pt x="175" y="133"/>
                          <a:pt x="175" y="134"/>
                        </a:cubicBezTo>
                        <a:cubicBezTo>
                          <a:pt x="174" y="134"/>
                          <a:pt x="174" y="133"/>
                          <a:pt x="174" y="133"/>
                        </a:cubicBezTo>
                        <a:close/>
                        <a:moveTo>
                          <a:pt x="175" y="136"/>
                        </a:moveTo>
                        <a:cubicBezTo>
                          <a:pt x="175" y="136"/>
                          <a:pt x="174" y="136"/>
                          <a:pt x="174" y="135"/>
                        </a:cubicBezTo>
                        <a:cubicBezTo>
                          <a:pt x="174" y="135"/>
                          <a:pt x="175" y="134"/>
                          <a:pt x="175" y="134"/>
                        </a:cubicBezTo>
                        <a:cubicBezTo>
                          <a:pt x="175" y="134"/>
                          <a:pt x="176" y="134"/>
                          <a:pt x="176" y="135"/>
                        </a:cubicBezTo>
                        <a:cubicBezTo>
                          <a:pt x="176" y="135"/>
                          <a:pt x="175" y="136"/>
                          <a:pt x="175" y="136"/>
                        </a:cubicBezTo>
                        <a:close/>
                        <a:moveTo>
                          <a:pt x="176" y="131"/>
                        </a:moveTo>
                        <a:cubicBezTo>
                          <a:pt x="176" y="131"/>
                          <a:pt x="177" y="130"/>
                          <a:pt x="177" y="130"/>
                        </a:cubicBezTo>
                        <a:cubicBezTo>
                          <a:pt x="177" y="130"/>
                          <a:pt x="178" y="130"/>
                          <a:pt x="178" y="131"/>
                        </a:cubicBezTo>
                        <a:cubicBezTo>
                          <a:pt x="178" y="131"/>
                          <a:pt x="177" y="132"/>
                          <a:pt x="177" y="132"/>
                        </a:cubicBezTo>
                        <a:cubicBezTo>
                          <a:pt x="177" y="132"/>
                          <a:pt x="176" y="132"/>
                          <a:pt x="176" y="131"/>
                        </a:cubicBezTo>
                        <a:close/>
                        <a:moveTo>
                          <a:pt x="177" y="134"/>
                        </a:moveTo>
                        <a:cubicBezTo>
                          <a:pt x="177" y="134"/>
                          <a:pt x="177" y="134"/>
                          <a:pt x="177" y="134"/>
                        </a:cubicBezTo>
                        <a:cubicBezTo>
                          <a:pt x="177" y="133"/>
                          <a:pt x="177" y="133"/>
                          <a:pt x="177" y="133"/>
                        </a:cubicBezTo>
                        <a:cubicBezTo>
                          <a:pt x="178" y="133"/>
                          <a:pt x="178" y="133"/>
                          <a:pt x="178" y="133"/>
                        </a:cubicBezTo>
                        <a:cubicBezTo>
                          <a:pt x="178" y="134"/>
                          <a:pt x="178" y="134"/>
                          <a:pt x="177" y="134"/>
                        </a:cubicBezTo>
                        <a:close/>
                        <a:moveTo>
                          <a:pt x="179" y="130"/>
                        </a:moveTo>
                        <a:cubicBezTo>
                          <a:pt x="179" y="129"/>
                          <a:pt x="179" y="129"/>
                          <a:pt x="179" y="129"/>
                        </a:cubicBezTo>
                        <a:cubicBezTo>
                          <a:pt x="180" y="129"/>
                          <a:pt x="180" y="129"/>
                          <a:pt x="180" y="129"/>
                        </a:cubicBezTo>
                        <a:cubicBezTo>
                          <a:pt x="180" y="130"/>
                          <a:pt x="180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lose/>
                        <a:moveTo>
                          <a:pt x="179" y="133"/>
                        </a:moveTo>
                        <a:cubicBezTo>
                          <a:pt x="179" y="133"/>
                          <a:pt x="179" y="132"/>
                          <a:pt x="179" y="132"/>
                        </a:cubicBezTo>
                        <a:cubicBezTo>
                          <a:pt x="179" y="132"/>
                          <a:pt x="179" y="131"/>
                          <a:pt x="179" y="131"/>
                        </a:cubicBezTo>
                        <a:cubicBezTo>
                          <a:pt x="180" y="131"/>
                          <a:pt x="180" y="131"/>
                          <a:pt x="180" y="132"/>
                        </a:cubicBezTo>
                        <a:cubicBezTo>
                          <a:pt x="180" y="132"/>
                          <a:pt x="180" y="132"/>
                          <a:pt x="179" y="133"/>
                        </a:cubicBezTo>
                        <a:close/>
                        <a:moveTo>
                          <a:pt x="181" y="128"/>
                        </a:moveTo>
                        <a:cubicBezTo>
                          <a:pt x="181" y="128"/>
                          <a:pt x="181" y="127"/>
                          <a:pt x="181" y="127"/>
                        </a:cubicBezTo>
                        <a:cubicBezTo>
                          <a:pt x="182" y="127"/>
                          <a:pt x="182" y="127"/>
                          <a:pt x="182" y="128"/>
                        </a:cubicBezTo>
                        <a:cubicBezTo>
                          <a:pt x="182" y="128"/>
                          <a:pt x="182" y="128"/>
                          <a:pt x="181" y="129"/>
                        </a:cubicBezTo>
                        <a:cubicBezTo>
                          <a:pt x="181" y="129"/>
                          <a:pt x="181" y="128"/>
                          <a:pt x="181" y="128"/>
                        </a:cubicBezTo>
                        <a:close/>
                        <a:moveTo>
                          <a:pt x="182" y="131"/>
                        </a:moveTo>
                        <a:cubicBezTo>
                          <a:pt x="181" y="131"/>
                          <a:pt x="181" y="131"/>
                          <a:pt x="181" y="130"/>
                        </a:cubicBezTo>
                        <a:cubicBezTo>
                          <a:pt x="181" y="130"/>
                          <a:pt x="181" y="129"/>
                          <a:pt x="182" y="129"/>
                        </a:cubicBezTo>
                        <a:cubicBezTo>
                          <a:pt x="182" y="129"/>
                          <a:pt x="182" y="129"/>
                          <a:pt x="182" y="130"/>
                        </a:cubicBezTo>
                        <a:cubicBezTo>
                          <a:pt x="182" y="130"/>
                          <a:pt x="182" y="131"/>
                          <a:pt x="182" y="131"/>
                        </a:cubicBezTo>
                        <a:close/>
                        <a:moveTo>
                          <a:pt x="183" y="114"/>
                        </a:move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79" y="114"/>
                          <a:pt x="179" y="114"/>
                          <a:pt x="179" y="114"/>
                        </a:cubicBezTo>
                        <a:cubicBezTo>
                          <a:pt x="178" y="114"/>
                          <a:pt x="178" y="114"/>
                          <a:pt x="178" y="114"/>
                        </a:cubicBezTo>
                        <a:cubicBezTo>
                          <a:pt x="178" y="114"/>
                          <a:pt x="177" y="114"/>
                          <a:pt x="177" y="114"/>
                        </a:cubicBezTo>
                        <a:cubicBezTo>
                          <a:pt x="176" y="114"/>
                          <a:pt x="176" y="114"/>
                          <a:pt x="176" y="113"/>
                        </a:cubicBezTo>
                        <a:cubicBezTo>
                          <a:pt x="175" y="113"/>
                          <a:pt x="175" y="113"/>
                          <a:pt x="175" y="113"/>
                        </a:cubicBezTo>
                        <a:cubicBezTo>
                          <a:pt x="174" y="112"/>
                          <a:pt x="174" y="112"/>
                          <a:pt x="174" y="112"/>
                        </a:cubicBezTo>
                        <a:cubicBezTo>
                          <a:pt x="173" y="112"/>
                          <a:pt x="173" y="112"/>
                          <a:pt x="173" y="112"/>
                        </a:cubicBezTo>
                        <a:cubicBezTo>
                          <a:pt x="173" y="111"/>
                          <a:pt x="173" y="111"/>
                          <a:pt x="173" y="110"/>
                        </a:cubicBezTo>
                        <a:cubicBezTo>
                          <a:pt x="172" y="110"/>
                          <a:pt x="172" y="110"/>
                          <a:pt x="172" y="109"/>
                        </a:cubicBezTo>
                        <a:cubicBezTo>
                          <a:pt x="172" y="108"/>
                          <a:pt x="172" y="108"/>
                          <a:pt x="172" y="108"/>
                        </a:cubicBezTo>
                        <a:cubicBezTo>
                          <a:pt x="173" y="108"/>
                          <a:pt x="173" y="108"/>
                          <a:pt x="173" y="108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4" y="106"/>
                          <a:pt x="174" y="106"/>
                          <a:pt x="174" y="106"/>
                        </a:cubicBezTo>
                        <a:cubicBezTo>
                          <a:pt x="174" y="106"/>
                          <a:pt x="175" y="105"/>
                          <a:pt x="175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7" y="104"/>
                          <a:pt x="177" y="104"/>
                          <a:pt x="177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2" y="104"/>
                          <a:pt x="182" y="104"/>
                          <a:pt x="182" y="104"/>
                        </a:cubicBezTo>
                        <a:cubicBezTo>
                          <a:pt x="183" y="104"/>
                          <a:pt x="183" y="104"/>
                          <a:pt x="183" y="104"/>
                        </a:cubicBezTo>
                        <a:cubicBezTo>
                          <a:pt x="184" y="105"/>
                          <a:pt x="184" y="105"/>
                          <a:pt x="184" y="105"/>
                        </a:cubicBezTo>
                        <a:cubicBezTo>
                          <a:pt x="184" y="105"/>
                          <a:pt x="184" y="105"/>
                          <a:pt x="185" y="105"/>
                        </a:cubicBezTo>
                        <a:cubicBezTo>
                          <a:pt x="185" y="105"/>
                          <a:pt x="186" y="106"/>
                          <a:pt x="186" y="106"/>
                        </a:cubicBezTo>
                        <a:cubicBezTo>
                          <a:pt x="187" y="106"/>
                          <a:pt x="187" y="106"/>
                          <a:pt x="187" y="106"/>
                        </a:cubicBezTo>
                        <a:cubicBezTo>
                          <a:pt x="187" y="107"/>
                          <a:pt x="187" y="107"/>
                          <a:pt x="187" y="107"/>
                        </a:cubicBezTo>
                        <a:cubicBezTo>
                          <a:pt x="188" y="107"/>
                          <a:pt x="188" y="107"/>
                          <a:pt x="188" y="107"/>
                        </a:cubicBezTo>
                        <a:cubicBezTo>
                          <a:pt x="188" y="108"/>
                          <a:pt x="188" y="108"/>
                          <a:pt x="188" y="108"/>
                        </a:cubicBezTo>
                        <a:cubicBezTo>
                          <a:pt x="188" y="109"/>
                          <a:pt x="188" y="109"/>
                          <a:pt x="188" y="109"/>
                        </a:cubicBezTo>
                        <a:cubicBezTo>
                          <a:pt x="188" y="110"/>
                          <a:pt x="188" y="110"/>
                          <a:pt x="188" y="110"/>
                        </a:cubicBezTo>
                        <a:cubicBezTo>
                          <a:pt x="188" y="111"/>
                          <a:pt x="188" y="111"/>
                          <a:pt x="188" y="111"/>
                        </a:cubicBezTo>
                        <a:cubicBezTo>
                          <a:pt x="188" y="111"/>
                          <a:pt x="188" y="111"/>
                          <a:pt x="187" y="112"/>
                        </a:cubicBezTo>
                        <a:cubicBezTo>
                          <a:pt x="187" y="112"/>
                          <a:pt x="187" y="112"/>
                          <a:pt x="187" y="112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5" y="114"/>
                          <a:pt x="185" y="114"/>
                          <a:pt x="185" y="114"/>
                        </a:cubicBezTo>
                        <a:cubicBezTo>
                          <a:pt x="184" y="114"/>
                          <a:pt x="184" y="114"/>
                          <a:pt x="184" y="114"/>
                        </a:cubicBezTo>
                        <a:lnTo>
                          <a:pt x="183" y="114"/>
                        </a:lnTo>
                        <a:close/>
                        <a:moveTo>
                          <a:pt x="201" y="118"/>
                        </a:moveTo>
                        <a:cubicBezTo>
                          <a:pt x="201" y="118"/>
                          <a:pt x="191" y="126"/>
                          <a:pt x="188" y="128"/>
                        </a:cubicBezTo>
                        <a:cubicBezTo>
                          <a:pt x="186" y="130"/>
                          <a:pt x="185" y="128"/>
                          <a:pt x="185" y="128"/>
                        </a:cubicBezTo>
                        <a:cubicBezTo>
                          <a:pt x="184" y="125"/>
                          <a:pt x="187" y="123"/>
                          <a:pt x="187" y="123"/>
                        </a:cubicBezTo>
                        <a:cubicBezTo>
                          <a:pt x="187" y="123"/>
                          <a:pt x="198" y="115"/>
                          <a:pt x="200" y="114"/>
                        </a:cubicBezTo>
                        <a:cubicBezTo>
                          <a:pt x="202" y="113"/>
                          <a:pt x="202" y="115"/>
                          <a:pt x="202" y="115"/>
                        </a:cubicBezTo>
                        <a:cubicBezTo>
                          <a:pt x="202" y="117"/>
                          <a:pt x="201" y="118"/>
                          <a:pt x="201" y="118"/>
                        </a:cubicBezTo>
                        <a:close/>
                        <a:moveTo>
                          <a:pt x="205" y="112"/>
                        </a:moveTo>
                        <a:cubicBezTo>
                          <a:pt x="205" y="111"/>
                          <a:pt x="205" y="111"/>
                          <a:pt x="205" y="111"/>
                        </a:cubicBezTo>
                        <a:cubicBezTo>
                          <a:pt x="206" y="111"/>
                          <a:pt x="206" y="111"/>
                          <a:pt x="206" y="111"/>
                        </a:cubicBezTo>
                        <a:cubicBezTo>
                          <a:pt x="206" y="112"/>
                          <a:pt x="206" y="112"/>
                          <a:pt x="205" y="112"/>
                        </a:cubicBezTo>
                        <a:cubicBezTo>
                          <a:pt x="205" y="113"/>
                          <a:pt x="205" y="112"/>
                          <a:pt x="205" y="112"/>
                        </a:cubicBezTo>
                        <a:close/>
                        <a:moveTo>
                          <a:pt x="205" y="115"/>
                        </a:moveTo>
                        <a:cubicBezTo>
                          <a:pt x="205" y="115"/>
                          <a:pt x="205" y="115"/>
                          <a:pt x="205" y="114"/>
                        </a:cubicBezTo>
                        <a:cubicBezTo>
                          <a:pt x="205" y="114"/>
                          <a:pt x="205" y="113"/>
                          <a:pt x="205" y="113"/>
                        </a:cubicBezTo>
                        <a:cubicBezTo>
                          <a:pt x="206" y="113"/>
                          <a:pt x="206" y="113"/>
                          <a:pt x="206" y="114"/>
                        </a:cubicBezTo>
                        <a:cubicBezTo>
                          <a:pt x="206" y="114"/>
                          <a:pt x="206" y="115"/>
                          <a:pt x="205" y="115"/>
                        </a:cubicBezTo>
                        <a:close/>
                        <a:moveTo>
                          <a:pt x="207" y="110"/>
                        </a:moveTo>
                        <a:cubicBezTo>
                          <a:pt x="207" y="110"/>
                          <a:pt x="207" y="109"/>
                          <a:pt x="207" y="109"/>
                        </a:cubicBezTo>
                        <a:cubicBezTo>
                          <a:pt x="208" y="109"/>
                          <a:pt x="208" y="109"/>
                          <a:pt x="208" y="110"/>
                        </a:cubicBezTo>
                        <a:cubicBezTo>
                          <a:pt x="208" y="110"/>
                          <a:pt x="208" y="111"/>
                          <a:pt x="207" y="111"/>
                        </a:cubicBezTo>
                        <a:cubicBezTo>
                          <a:pt x="207" y="111"/>
                          <a:pt x="207" y="111"/>
                          <a:pt x="207" y="110"/>
                        </a:cubicBezTo>
                        <a:close/>
                        <a:moveTo>
                          <a:pt x="207" y="113"/>
                        </a:moveTo>
                        <a:cubicBezTo>
                          <a:pt x="207" y="113"/>
                          <a:pt x="207" y="113"/>
                          <a:pt x="207" y="113"/>
                        </a:cubicBezTo>
                        <a:cubicBezTo>
                          <a:pt x="207" y="112"/>
                          <a:pt x="207" y="112"/>
                          <a:pt x="207" y="112"/>
                        </a:cubicBezTo>
                        <a:cubicBezTo>
                          <a:pt x="208" y="111"/>
                          <a:pt x="208" y="112"/>
                          <a:pt x="208" y="112"/>
                        </a:cubicBezTo>
                        <a:cubicBezTo>
                          <a:pt x="208" y="113"/>
                          <a:pt x="208" y="113"/>
                          <a:pt x="207" y="113"/>
                        </a:cubicBezTo>
                        <a:close/>
                        <a:moveTo>
                          <a:pt x="209" y="109"/>
                        </a:moveTo>
                        <a:cubicBezTo>
                          <a:pt x="209" y="108"/>
                          <a:pt x="209" y="108"/>
                          <a:pt x="209" y="108"/>
                        </a:cubicBezTo>
                        <a:cubicBezTo>
                          <a:pt x="210" y="107"/>
                          <a:pt x="210" y="108"/>
                          <a:pt x="210" y="108"/>
                        </a:cubicBezTo>
                        <a:cubicBezTo>
                          <a:pt x="210" y="109"/>
                          <a:pt x="210" y="109"/>
                          <a:pt x="209" y="109"/>
                        </a:cubicBezTo>
                        <a:cubicBezTo>
                          <a:pt x="209" y="109"/>
                          <a:pt x="209" y="109"/>
                          <a:pt x="209" y="109"/>
                        </a:cubicBezTo>
                        <a:close/>
                        <a:moveTo>
                          <a:pt x="209" y="112"/>
                        </a:moveTo>
                        <a:cubicBezTo>
                          <a:pt x="209" y="112"/>
                          <a:pt x="209" y="111"/>
                          <a:pt x="209" y="111"/>
                        </a:cubicBezTo>
                        <a:cubicBezTo>
                          <a:pt x="209" y="111"/>
                          <a:pt x="209" y="110"/>
                          <a:pt x="210" y="110"/>
                        </a:cubicBezTo>
                        <a:cubicBezTo>
                          <a:pt x="210" y="110"/>
                          <a:pt x="210" y="110"/>
                          <a:pt x="210" y="111"/>
                        </a:cubicBezTo>
                        <a:cubicBezTo>
                          <a:pt x="210" y="111"/>
                          <a:pt x="210" y="111"/>
                          <a:pt x="209" y="112"/>
                        </a:cubicBezTo>
                        <a:close/>
                        <a:moveTo>
                          <a:pt x="210" y="107"/>
                        </a:moveTo>
                        <a:cubicBezTo>
                          <a:pt x="210" y="107"/>
                          <a:pt x="211" y="106"/>
                          <a:pt x="211" y="106"/>
                        </a:cubicBezTo>
                        <a:cubicBezTo>
                          <a:pt x="212" y="106"/>
                          <a:pt x="212" y="106"/>
                          <a:pt x="212" y="107"/>
                        </a:cubicBezTo>
                        <a:cubicBezTo>
                          <a:pt x="212" y="107"/>
                          <a:pt x="212" y="108"/>
                          <a:pt x="211" y="108"/>
                        </a:cubicBezTo>
                        <a:cubicBezTo>
                          <a:pt x="211" y="108"/>
                          <a:pt x="210" y="108"/>
                          <a:pt x="210" y="107"/>
                        </a:cubicBezTo>
                        <a:close/>
                        <a:moveTo>
                          <a:pt x="211" y="110"/>
                        </a:moveTo>
                        <a:cubicBezTo>
                          <a:pt x="211" y="110"/>
                          <a:pt x="211" y="110"/>
                          <a:pt x="211" y="110"/>
                        </a:cubicBezTo>
                        <a:cubicBezTo>
                          <a:pt x="211" y="109"/>
                          <a:pt x="211" y="109"/>
                          <a:pt x="211" y="109"/>
                        </a:cubicBezTo>
                        <a:cubicBezTo>
                          <a:pt x="212" y="108"/>
                          <a:pt x="212" y="109"/>
                          <a:pt x="212" y="109"/>
                        </a:cubicBezTo>
                        <a:cubicBezTo>
                          <a:pt x="212" y="110"/>
                          <a:pt x="212" y="110"/>
                          <a:pt x="211" y="110"/>
                        </a:cubicBezTo>
                        <a:close/>
                        <a:moveTo>
                          <a:pt x="212" y="106"/>
                        </a:moveTo>
                        <a:cubicBezTo>
                          <a:pt x="212" y="105"/>
                          <a:pt x="213" y="105"/>
                          <a:pt x="213" y="105"/>
                        </a:cubicBezTo>
                        <a:cubicBezTo>
                          <a:pt x="214" y="105"/>
                          <a:pt x="214" y="105"/>
                          <a:pt x="214" y="105"/>
                        </a:cubicBezTo>
                        <a:cubicBezTo>
                          <a:pt x="214" y="106"/>
                          <a:pt x="214" y="106"/>
                          <a:pt x="213" y="106"/>
                        </a:cubicBezTo>
                        <a:cubicBezTo>
                          <a:pt x="213" y="106"/>
                          <a:pt x="212" y="106"/>
                          <a:pt x="212" y="106"/>
                        </a:cubicBezTo>
                        <a:close/>
                        <a:moveTo>
                          <a:pt x="213" y="109"/>
                        </a:moveTo>
                        <a:cubicBezTo>
                          <a:pt x="213" y="109"/>
                          <a:pt x="213" y="109"/>
                          <a:pt x="213" y="108"/>
                        </a:cubicBezTo>
                        <a:cubicBezTo>
                          <a:pt x="213" y="108"/>
                          <a:pt x="213" y="107"/>
                          <a:pt x="213" y="107"/>
                        </a:cubicBezTo>
                        <a:cubicBezTo>
                          <a:pt x="214" y="107"/>
                          <a:pt x="214" y="107"/>
                          <a:pt x="214" y="108"/>
                        </a:cubicBezTo>
                        <a:cubicBezTo>
                          <a:pt x="214" y="108"/>
                          <a:pt x="214" y="108"/>
                          <a:pt x="213" y="10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C00000"/>
                    </a:solidFill>
                  </a:ln>
                </p:spPr>
                <p:txBody>
                  <a:bodyPr vert="horz" wrap="square" lIns="91392" tIns="45696" rIns="91392" bIns="4569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0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FrutigerNext LT Medium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cxnSp>
                <p:nvCxnSpPr>
                  <p:cNvPr id="618" name="直接箭头连接符 617">
                    <a:extLst>
                      <a:ext uri="{FF2B5EF4-FFF2-40B4-BE49-F238E27FC236}">
                        <a16:creationId xmlns:a16="http://schemas.microsoft.com/office/drawing/2014/main" xmlns="" id="{00B357A4-F7CA-4E68-854F-090CF82371A7}"/>
                      </a:ext>
                    </a:extLst>
                  </p:cNvPr>
                  <p:cNvCxnSpPr>
                    <a:stCxn id="620" idx="0"/>
                  </p:cNvCxnSpPr>
                  <p:nvPr/>
                </p:nvCxnSpPr>
                <p:spPr>
                  <a:xfrm>
                    <a:off x="8294153" y="1667770"/>
                    <a:ext cx="812229" cy="131743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00B0F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cxnSp>
                <p:nvCxnSpPr>
                  <p:cNvPr id="619" name="直接箭头连接符 618">
                    <a:extLst>
                      <a:ext uri="{FF2B5EF4-FFF2-40B4-BE49-F238E27FC236}">
                        <a16:creationId xmlns:a16="http://schemas.microsoft.com/office/drawing/2014/main" xmlns="" id="{E5C2BD79-A080-4D2B-8406-FFB21D4E60D8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074909" y="2014564"/>
                    <a:ext cx="73031" cy="712681"/>
                  </a:xfrm>
                  <a:prstGeom prst="straightConnector1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sp>
                <p:nvSpPr>
                  <p:cNvPr id="620" name="任意多边形 15">
                    <a:extLst>
                      <a:ext uri="{FF2B5EF4-FFF2-40B4-BE49-F238E27FC236}">
                        <a16:creationId xmlns:a16="http://schemas.microsoft.com/office/drawing/2014/main" xmlns="" id="{FF886F86-547E-4E55-BD29-756236F7700A}"/>
                      </a:ext>
                    </a:extLst>
                  </p:cNvPr>
                  <p:cNvSpPr/>
                  <p:nvPr/>
                </p:nvSpPr>
                <p:spPr>
                  <a:xfrm rot="4303947">
                    <a:off x="7937373" y="1463657"/>
                    <a:ext cx="350589" cy="484803"/>
                  </a:xfrm>
                  <a:custGeom>
                    <a:avLst/>
                    <a:gdLst>
                      <a:gd name="connsiteX0" fmla="*/ 575039 w 1029508"/>
                      <a:gd name="connsiteY0" fmla="*/ 90222 h 753346"/>
                      <a:gd name="connsiteX1" fmla="*/ 800448 w 1029508"/>
                      <a:gd name="connsiteY1" fmla="*/ 8354 h 753346"/>
                      <a:gd name="connsiteX2" fmla="*/ 612621 w 1029508"/>
                      <a:gd name="connsiteY2" fmla="*/ 274484 h 753346"/>
                      <a:gd name="connsiteX3" fmla="*/ 509262 w 1029508"/>
                      <a:gd name="connsiteY3" fmla="*/ 365329 h 753346"/>
                      <a:gd name="connsiteX4" fmla="*/ 646045 w 1029508"/>
                      <a:gd name="connsiteY4" fmla="*/ 318736 h 753346"/>
                      <a:gd name="connsiteX5" fmla="*/ 970368 w 1029508"/>
                      <a:gd name="connsiteY5" fmla="*/ 288436 h 753346"/>
                      <a:gd name="connsiteX6" fmla="*/ 524714 w 1029508"/>
                      <a:gd name="connsiteY6" fmla="*/ 560984 h 753346"/>
                      <a:gd name="connsiteX7" fmla="*/ 518437 w 1029508"/>
                      <a:gd name="connsiteY7" fmla="*/ 563123 h 753346"/>
                      <a:gd name="connsiteX8" fmla="*/ 715794 w 1029508"/>
                      <a:gd name="connsiteY8" fmla="*/ 570505 h 753346"/>
                      <a:gd name="connsiteX9" fmla="*/ 1029508 w 1029508"/>
                      <a:gd name="connsiteY9" fmla="*/ 658186 h 753346"/>
                      <a:gd name="connsiteX10" fmla="*/ 515860 w 1029508"/>
                      <a:gd name="connsiteY10" fmla="*/ 753346 h 753346"/>
                      <a:gd name="connsiteX11" fmla="*/ 2212 w 1029508"/>
                      <a:gd name="connsiteY11" fmla="*/ 658186 h 753346"/>
                      <a:gd name="connsiteX12" fmla="*/ 3692 w 1029508"/>
                      <a:gd name="connsiteY12" fmla="*/ 655466 h 753346"/>
                      <a:gd name="connsiteX13" fmla="*/ 0 w 1029508"/>
                      <a:gd name="connsiteY13" fmla="*/ 635774 h 753346"/>
                      <a:gd name="connsiteX14" fmla="*/ 342129 w 1029508"/>
                      <a:gd name="connsiteY14" fmla="*/ 259020 h 753346"/>
                      <a:gd name="connsiteX15" fmla="*/ 575039 w 1029508"/>
                      <a:gd name="connsiteY15" fmla="*/ 90222 h 753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029508" h="753346">
                        <a:moveTo>
                          <a:pt x="575039" y="90222"/>
                        </a:moveTo>
                        <a:cubicBezTo>
                          <a:pt x="691765" y="17178"/>
                          <a:pt x="779701" y="-17111"/>
                          <a:pt x="800448" y="8354"/>
                        </a:cubicBezTo>
                        <a:cubicBezTo>
                          <a:pt x="825345" y="38912"/>
                          <a:pt x="746421" y="146838"/>
                          <a:pt x="612621" y="274484"/>
                        </a:cubicBezTo>
                        <a:lnTo>
                          <a:pt x="509262" y="365329"/>
                        </a:lnTo>
                        <a:lnTo>
                          <a:pt x="646045" y="318736"/>
                        </a:lnTo>
                        <a:cubicBezTo>
                          <a:pt x="823376" y="266301"/>
                          <a:pt x="956274" y="251626"/>
                          <a:pt x="970368" y="288436"/>
                        </a:cubicBezTo>
                        <a:cubicBezTo>
                          <a:pt x="989162" y="337516"/>
                          <a:pt x="789636" y="459540"/>
                          <a:pt x="524714" y="560984"/>
                        </a:cubicBezTo>
                        <a:lnTo>
                          <a:pt x="518437" y="563123"/>
                        </a:lnTo>
                        <a:lnTo>
                          <a:pt x="715794" y="570505"/>
                        </a:lnTo>
                        <a:cubicBezTo>
                          <a:pt x="900151" y="584950"/>
                          <a:pt x="1029508" y="618770"/>
                          <a:pt x="1029508" y="658186"/>
                        </a:cubicBezTo>
                        <a:cubicBezTo>
                          <a:pt x="1029508" y="710741"/>
                          <a:pt x="799540" y="753346"/>
                          <a:pt x="515860" y="753346"/>
                        </a:cubicBezTo>
                        <a:cubicBezTo>
                          <a:pt x="232180" y="753346"/>
                          <a:pt x="2212" y="710741"/>
                          <a:pt x="2212" y="658186"/>
                        </a:cubicBezTo>
                        <a:lnTo>
                          <a:pt x="3692" y="655466"/>
                        </a:lnTo>
                        <a:lnTo>
                          <a:pt x="0" y="635774"/>
                        </a:lnTo>
                        <a:cubicBezTo>
                          <a:pt x="9742" y="571904"/>
                          <a:pt x="149692" y="415806"/>
                          <a:pt x="342129" y="259020"/>
                        </a:cubicBezTo>
                        <a:cubicBezTo>
                          <a:pt x="424601" y="191827"/>
                          <a:pt x="505002" y="134049"/>
                          <a:pt x="575039" y="90222"/>
                        </a:cubicBezTo>
                        <a:close/>
                      </a:path>
                    </a:pathLst>
                  </a:custGeom>
                  <a:solidFill>
                    <a:srgbClr val="666666">
                      <a:lumMod val="20000"/>
                      <a:lumOff val="80000"/>
                    </a:srgbClr>
                  </a:solidFill>
                  <a:ln w="12700" cap="flat" cmpd="sng" algn="ctr">
                    <a:solidFill>
                      <a:srgbClr val="FF0000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021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Arial" panose="020B0604020202020204"/>
                      <a:ea typeface="黑体" panose="02010609060101010101" pitchFamily="49" charset="-122"/>
                    </a:endParaRPr>
                  </a:p>
                </p:txBody>
              </p:sp>
              <p:grpSp>
                <p:nvGrpSpPr>
                  <p:cNvPr id="621" name="组合 620">
                    <a:extLst>
                      <a:ext uri="{FF2B5EF4-FFF2-40B4-BE49-F238E27FC236}">
                        <a16:creationId xmlns:a16="http://schemas.microsoft.com/office/drawing/2014/main" xmlns="" id="{DD06C64F-0FA1-4FCE-9BD9-E8D4BD1C3C3B}"/>
                      </a:ext>
                    </a:extLst>
                  </p:cNvPr>
                  <p:cNvGrpSpPr/>
                  <p:nvPr/>
                </p:nvGrpSpPr>
                <p:grpSpPr>
                  <a:xfrm>
                    <a:off x="7500198" y="1362576"/>
                    <a:ext cx="587876" cy="1350542"/>
                    <a:chOff x="3600245" y="690385"/>
                    <a:chExt cx="227160" cy="1323511"/>
                  </a:xfrm>
                </p:grpSpPr>
                <p:sp>
                  <p:nvSpPr>
                    <p:cNvPr id="634" name="Freeform 68">
                      <a:extLst>
                        <a:ext uri="{FF2B5EF4-FFF2-40B4-BE49-F238E27FC236}">
                          <a16:creationId xmlns:a16="http://schemas.microsoft.com/office/drawing/2014/main" xmlns="" id="{97A427DF-AAB2-42F2-94F9-3B6C4826CD2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92718" y="948211"/>
                      <a:ext cx="42215" cy="112952"/>
                    </a:xfrm>
                    <a:custGeom>
                      <a:avLst/>
                      <a:gdLst>
                        <a:gd name="T0" fmla="*/ 2147483647 w 21"/>
                        <a:gd name="T1" fmla="*/ 2147483647 h 46"/>
                        <a:gd name="T2" fmla="*/ 2147483647 w 21"/>
                        <a:gd name="T3" fmla="*/ 0 h 46"/>
                        <a:gd name="T4" fmla="*/ 2147483647 w 21"/>
                        <a:gd name="T5" fmla="*/ 2147483647 h 46"/>
                        <a:gd name="T6" fmla="*/ 2147483647 w 21"/>
                        <a:gd name="T7" fmla="*/ 2147483647 h 46"/>
                        <a:gd name="T8" fmla="*/ 2147483647 w 21"/>
                        <a:gd name="T9" fmla="*/ 2147483647 h 46"/>
                        <a:gd name="T10" fmla="*/ 0 w 21"/>
                        <a:gd name="T11" fmla="*/ 2147483647 h 46"/>
                        <a:gd name="T12" fmla="*/ 2147483647 w 21"/>
                        <a:gd name="T13" fmla="*/ 2147483647 h 4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1"/>
                        <a:gd name="T22" fmla="*/ 0 h 46"/>
                        <a:gd name="T23" fmla="*/ 21 w 21"/>
                        <a:gd name="T24" fmla="*/ 46 h 4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1" h="46">
                          <a:moveTo>
                            <a:pt x="4" y="10"/>
                          </a:moveTo>
                          <a:lnTo>
                            <a:pt x="11" y="0"/>
                          </a:lnTo>
                          <a:lnTo>
                            <a:pt x="19" y="10"/>
                          </a:lnTo>
                          <a:lnTo>
                            <a:pt x="21" y="37"/>
                          </a:lnTo>
                          <a:lnTo>
                            <a:pt x="11" y="46"/>
                          </a:lnTo>
                          <a:lnTo>
                            <a:pt x="0" y="37"/>
                          </a:lnTo>
                          <a:lnTo>
                            <a:pt x="4" y="1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35" name="Freeform 69">
                      <a:extLst>
                        <a:ext uri="{FF2B5EF4-FFF2-40B4-BE49-F238E27FC236}">
                          <a16:creationId xmlns:a16="http://schemas.microsoft.com/office/drawing/2014/main" xmlns="" id="{576FC417-BDB9-4386-BA9B-50C47B8E338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00245" y="1829734"/>
                      <a:ext cx="227160" cy="88399"/>
                    </a:xfrm>
                    <a:custGeom>
                      <a:avLst/>
                      <a:gdLst>
                        <a:gd name="T0" fmla="*/ 0 w 113"/>
                        <a:gd name="T1" fmla="*/ 2147483647 h 36"/>
                        <a:gd name="T2" fmla="*/ 2147483647 w 113"/>
                        <a:gd name="T3" fmla="*/ 0 h 36"/>
                        <a:gd name="T4" fmla="*/ 2147483647 w 113"/>
                        <a:gd name="T5" fmla="*/ 2147483647 h 36"/>
                        <a:gd name="T6" fmla="*/ 0 60000 65536"/>
                        <a:gd name="T7" fmla="*/ 0 60000 65536"/>
                        <a:gd name="T8" fmla="*/ 0 60000 65536"/>
                        <a:gd name="T9" fmla="*/ 0 w 113"/>
                        <a:gd name="T10" fmla="*/ 0 h 36"/>
                        <a:gd name="T11" fmla="*/ 113 w 113"/>
                        <a:gd name="T12" fmla="*/ 36 h 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113" h="36">
                          <a:moveTo>
                            <a:pt x="0" y="36"/>
                          </a:moveTo>
                          <a:lnTo>
                            <a:pt x="57" y="0"/>
                          </a:lnTo>
                          <a:lnTo>
                            <a:pt x="113" y="36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36" name="Freeform 70">
                      <a:extLst>
                        <a:ext uri="{FF2B5EF4-FFF2-40B4-BE49-F238E27FC236}">
                          <a16:creationId xmlns:a16="http://schemas.microsoft.com/office/drawing/2014/main" xmlns="" id="{BFEE0ECB-9EFC-4CB4-A704-FEC27014095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00245" y="901558"/>
                      <a:ext cx="227160" cy="1112338"/>
                    </a:xfrm>
                    <a:custGeom>
                      <a:avLst/>
                      <a:gdLst>
                        <a:gd name="T0" fmla="*/ 2147483647 w 113"/>
                        <a:gd name="T1" fmla="*/ 0 h 453"/>
                        <a:gd name="T2" fmla="*/ 2147483647 w 113"/>
                        <a:gd name="T3" fmla="*/ 2147483647 h 453"/>
                        <a:gd name="T4" fmla="*/ 0 w 113"/>
                        <a:gd name="T5" fmla="*/ 2147483647 h 453"/>
                        <a:gd name="T6" fmla="*/ 2147483647 w 113"/>
                        <a:gd name="T7" fmla="*/ 0 h 453"/>
                        <a:gd name="T8" fmla="*/ 2147483647 w 113"/>
                        <a:gd name="T9" fmla="*/ 2147483647 h 453"/>
                        <a:gd name="T10" fmla="*/ 2147483647 w 113"/>
                        <a:gd name="T11" fmla="*/ 2147483647 h 453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3"/>
                        <a:gd name="T19" fmla="*/ 0 h 453"/>
                        <a:gd name="T20" fmla="*/ 113 w 113"/>
                        <a:gd name="T21" fmla="*/ 453 h 453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3" h="453">
                          <a:moveTo>
                            <a:pt x="57" y="0"/>
                          </a:moveTo>
                          <a:lnTo>
                            <a:pt x="57" y="453"/>
                          </a:lnTo>
                          <a:lnTo>
                            <a:pt x="0" y="414"/>
                          </a:lnTo>
                          <a:lnTo>
                            <a:pt x="57" y="0"/>
                          </a:lnTo>
                          <a:lnTo>
                            <a:pt x="113" y="414"/>
                          </a:lnTo>
                          <a:lnTo>
                            <a:pt x="57" y="453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37" name="Freeform 71">
                      <a:extLst>
                        <a:ext uri="{FF2B5EF4-FFF2-40B4-BE49-F238E27FC236}">
                          <a16:creationId xmlns:a16="http://schemas.microsoft.com/office/drawing/2014/main" xmlns="" id="{060BE4E4-373C-43EB-9675-8E73360B247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88697" y="1156928"/>
                      <a:ext cx="54277" cy="22099"/>
                    </a:xfrm>
                    <a:custGeom>
                      <a:avLst/>
                      <a:gdLst>
                        <a:gd name="T0" fmla="*/ 0 w 27"/>
                        <a:gd name="T1" fmla="*/ 0 h 9"/>
                        <a:gd name="T2" fmla="*/ 2147483647 w 27"/>
                        <a:gd name="T3" fmla="*/ 2147483647 h 9"/>
                        <a:gd name="T4" fmla="*/ 2147483647 w 27"/>
                        <a:gd name="T5" fmla="*/ 0 h 9"/>
                        <a:gd name="T6" fmla="*/ 0 60000 65536"/>
                        <a:gd name="T7" fmla="*/ 0 60000 65536"/>
                        <a:gd name="T8" fmla="*/ 0 60000 65536"/>
                        <a:gd name="T9" fmla="*/ 0 w 27"/>
                        <a:gd name="T10" fmla="*/ 0 h 9"/>
                        <a:gd name="T11" fmla="*/ 27 w 27"/>
                        <a:gd name="T12" fmla="*/ 9 h 9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" h="9">
                          <a:moveTo>
                            <a:pt x="0" y="0"/>
                          </a:moveTo>
                          <a:lnTo>
                            <a:pt x="13" y="9"/>
                          </a:lnTo>
                          <a:lnTo>
                            <a:pt x="2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38" name="Freeform 72">
                      <a:extLst>
                        <a:ext uri="{FF2B5EF4-FFF2-40B4-BE49-F238E27FC236}">
                          <a16:creationId xmlns:a16="http://schemas.microsoft.com/office/drawing/2014/main" xmlns="" id="{987895F9-34BC-40E7-98F8-F26A82D9A8E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76635" y="1240415"/>
                      <a:ext cx="78401" cy="34377"/>
                    </a:xfrm>
                    <a:custGeom>
                      <a:avLst/>
                      <a:gdLst>
                        <a:gd name="T0" fmla="*/ 0 w 39"/>
                        <a:gd name="T1" fmla="*/ 0 h 14"/>
                        <a:gd name="T2" fmla="*/ 2147483647 w 39"/>
                        <a:gd name="T3" fmla="*/ 2147483647 h 14"/>
                        <a:gd name="T4" fmla="*/ 2147483647 w 39"/>
                        <a:gd name="T5" fmla="*/ 0 h 14"/>
                        <a:gd name="T6" fmla="*/ 0 60000 65536"/>
                        <a:gd name="T7" fmla="*/ 0 60000 65536"/>
                        <a:gd name="T8" fmla="*/ 0 60000 65536"/>
                        <a:gd name="T9" fmla="*/ 0 w 39"/>
                        <a:gd name="T10" fmla="*/ 0 h 14"/>
                        <a:gd name="T11" fmla="*/ 39 w 39"/>
                        <a:gd name="T12" fmla="*/ 14 h 14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39" h="14">
                          <a:moveTo>
                            <a:pt x="0" y="0"/>
                          </a:moveTo>
                          <a:lnTo>
                            <a:pt x="19" y="14"/>
                          </a:lnTo>
                          <a:lnTo>
                            <a:pt x="39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39" name="Freeform 73">
                      <a:extLst>
                        <a:ext uri="{FF2B5EF4-FFF2-40B4-BE49-F238E27FC236}">
                          <a16:creationId xmlns:a16="http://schemas.microsoft.com/office/drawing/2014/main" xmlns="" id="{4FDB23FB-42FC-4203-BD0D-83E4A40CC54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68594" y="1326357"/>
                      <a:ext cx="94482" cy="36833"/>
                    </a:xfrm>
                    <a:custGeom>
                      <a:avLst/>
                      <a:gdLst>
                        <a:gd name="T0" fmla="*/ 0 w 47"/>
                        <a:gd name="T1" fmla="*/ 0 h 15"/>
                        <a:gd name="T2" fmla="*/ 2147483647 w 47"/>
                        <a:gd name="T3" fmla="*/ 2147483647 h 15"/>
                        <a:gd name="T4" fmla="*/ 2147483647 w 47"/>
                        <a:gd name="T5" fmla="*/ 0 h 15"/>
                        <a:gd name="T6" fmla="*/ 0 60000 65536"/>
                        <a:gd name="T7" fmla="*/ 0 60000 65536"/>
                        <a:gd name="T8" fmla="*/ 0 60000 65536"/>
                        <a:gd name="T9" fmla="*/ 0 w 47"/>
                        <a:gd name="T10" fmla="*/ 0 h 15"/>
                        <a:gd name="T11" fmla="*/ 47 w 47"/>
                        <a:gd name="T12" fmla="*/ 15 h 15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47" h="15">
                          <a:moveTo>
                            <a:pt x="0" y="0"/>
                          </a:moveTo>
                          <a:lnTo>
                            <a:pt x="23" y="15"/>
                          </a:lnTo>
                          <a:lnTo>
                            <a:pt x="4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0" name="Freeform 74">
                      <a:extLst>
                        <a:ext uri="{FF2B5EF4-FFF2-40B4-BE49-F238E27FC236}">
                          <a16:creationId xmlns:a16="http://schemas.microsoft.com/office/drawing/2014/main" xmlns="" id="{FAC0FD57-4BF7-42D8-B1F8-CAAD7BD924E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58543" y="1409845"/>
                      <a:ext cx="114585" cy="46655"/>
                    </a:xfrm>
                    <a:custGeom>
                      <a:avLst/>
                      <a:gdLst>
                        <a:gd name="T0" fmla="*/ 0 w 57"/>
                        <a:gd name="T1" fmla="*/ 0 h 19"/>
                        <a:gd name="T2" fmla="*/ 2147483647 w 57"/>
                        <a:gd name="T3" fmla="*/ 2147483647 h 19"/>
                        <a:gd name="T4" fmla="*/ 2147483647 w 57"/>
                        <a:gd name="T5" fmla="*/ 0 h 19"/>
                        <a:gd name="T6" fmla="*/ 0 60000 65536"/>
                        <a:gd name="T7" fmla="*/ 0 60000 65536"/>
                        <a:gd name="T8" fmla="*/ 0 60000 65536"/>
                        <a:gd name="T9" fmla="*/ 0 w 57"/>
                        <a:gd name="T10" fmla="*/ 0 h 19"/>
                        <a:gd name="T11" fmla="*/ 57 w 57"/>
                        <a:gd name="T12" fmla="*/ 19 h 19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57" h="19">
                          <a:moveTo>
                            <a:pt x="0" y="0"/>
                          </a:moveTo>
                          <a:lnTo>
                            <a:pt x="28" y="19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1" name="Freeform 75">
                      <a:extLst>
                        <a:ext uri="{FF2B5EF4-FFF2-40B4-BE49-F238E27FC236}">
                          <a16:creationId xmlns:a16="http://schemas.microsoft.com/office/drawing/2014/main" xmlns="" id="{18A04B1E-8E48-4F7C-B745-4753BD8516D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50502" y="1495787"/>
                      <a:ext cx="130667" cy="56477"/>
                    </a:xfrm>
                    <a:custGeom>
                      <a:avLst/>
                      <a:gdLst>
                        <a:gd name="T0" fmla="*/ 0 w 65"/>
                        <a:gd name="T1" fmla="*/ 0 h 23"/>
                        <a:gd name="T2" fmla="*/ 2147483647 w 65"/>
                        <a:gd name="T3" fmla="*/ 2147483647 h 23"/>
                        <a:gd name="T4" fmla="*/ 2147483647 w 65"/>
                        <a:gd name="T5" fmla="*/ 0 h 23"/>
                        <a:gd name="T6" fmla="*/ 0 60000 65536"/>
                        <a:gd name="T7" fmla="*/ 0 60000 65536"/>
                        <a:gd name="T8" fmla="*/ 0 60000 65536"/>
                        <a:gd name="T9" fmla="*/ 0 w 65"/>
                        <a:gd name="T10" fmla="*/ 0 h 23"/>
                        <a:gd name="T11" fmla="*/ 65 w 65"/>
                        <a:gd name="T12" fmla="*/ 23 h 23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65" h="23">
                          <a:moveTo>
                            <a:pt x="0" y="0"/>
                          </a:moveTo>
                          <a:lnTo>
                            <a:pt x="32" y="23"/>
                          </a:lnTo>
                          <a:lnTo>
                            <a:pt x="6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2" name="Freeform 76">
                      <a:extLst>
                        <a:ext uri="{FF2B5EF4-FFF2-40B4-BE49-F238E27FC236}">
                          <a16:creationId xmlns:a16="http://schemas.microsoft.com/office/drawing/2014/main" xmlns="" id="{932116D6-F96B-402D-A056-3E42E4008FE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38441" y="1579275"/>
                      <a:ext cx="150770" cy="61388"/>
                    </a:xfrm>
                    <a:custGeom>
                      <a:avLst/>
                      <a:gdLst>
                        <a:gd name="T0" fmla="*/ 0 w 75"/>
                        <a:gd name="T1" fmla="*/ 0 h 25"/>
                        <a:gd name="T2" fmla="*/ 2147483647 w 75"/>
                        <a:gd name="T3" fmla="*/ 2147483647 h 25"/>
                        <a:gd name="T4" fmla="*/ 2147483647 w 75"/>
                        <a:gd name="T5" fmla="*/ 0 h 25"/>
                        <a:gd name="T6" fmla="*/ 0 60000 65536"/>
                        <a:gd name="T7" fmla="*/ 0 60000 65536"/>
                        <a:gd name="T8" fmla="*/ 0 60000 65536"/>
                        <a:gd name="T9" fmla="*/ 0 w 75"/>
                        <a:gd name="T10" fmla="*/ 0 h 25"/>
                        <a:gd name="T11" fmla="*/ 75 w 75"/>
                        <a:gd name="T12" fmla="*/ 25 h 25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75" h="25">
                          <a:moveTo>
                            <a:pt x="0" y="0"/>
                          </a:moveTo>
                          <a:lnTo>
                            <a:pt x="38" y="25"/>
                          </a:lnTo>
                          <a:lnTo>
                            <a:pt x="7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3" name="Freeform 77">
                      <a:extLst>
                        <a:ext uri="{FF2B5EF4-FFF2-40B4-BE49-F238E27FC236}">
                          <a16:creationId xmlns:a16="http://schemas.microsoft.com/office/drawing/2014/main" xmlns="" id="{DE6FD1E8-5073-4B1D-B0DF-B038DE58F92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30400" y="1665217"/>
                      <a:ext cx="170873" cy="71209"/>
                    </a:xfrm>
                    <a:custGeom>
                      <a:avLst/>
                      <a:gdLst>
                        <a:gd name="T0" fmla="*/ 0 w 85"/>
                        <a:gd name="T1" fmla="*/ 0 h 29"/>
                        <a:gd name="T2" fmla="*/ 2147483647 w 85"/>
                        <a:gd name="T3" fmla="*/ 2147483647 h 29"/>
                        <a:gd name="T4" fmla="*/ 2147483647 w 85"/>
                        <a:gd name="T5" fmla="*/ 0 h 29"/>
                        <a:gd name="T6" fmla="*/ 0 60000 65536"/>
                        <a:gd name="T7" fmla="*/ 0 60000 65536"/>
                        <a:gd name="T8" fmla="*/ 0 60000 65536"/>
                        <a:gd name="T9" fmla="*/ 0 w 85"/>
                        <a:gd name="T10" fmla="*/ 0 h 29"/>
                        <a:gd name="T11" fmla="*/ 85 w 85"/>
                        <a:gd name="T12" fmla="*/ 29 h 29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85" h="29">
                          <a:moveTo>
                            <a:pt x="0" y="0"/>
                          </a:moveTo>
                          <a:lnTo>
                            <a:pt x="42" y="29"/>
                          </a:lnTo>
                          <a:lnTo>
                            <a:pt x="8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4" name="Freeform 78">
                      <a:extLst>
                        <a:ext uri="{FF2B5EF4-FFF2-40B4-BE49-F238E27FC236}">
                          <a16:creationId xmlns:a16="http://schemas.microsoft.com/office/drawing/2014/main" xmlns="" id="{0AFC5796-E3C3-4186-9C33-BA284DEBAD9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18338" y="1748703"/>
                      <a:ext cx="194995" cy="81031"/>
                    </a:xfrm>
                    <a:custGeom>
                      <a:avLst/>
                      <a:gdLst>
                        <a:gd name="T0" fmla="*/ 0 w 97"/>
                        <a:gd name="T1" fmla="*/ 0 h 33"/>
                        <a:gd name="T2" fmla="*/ 2147483647 w 97"/>
                        <a:gd name="T3" fmla="*/ 2147483647 h 33"/>
                        <a:gd name="T4" fmla="*/ 2147483647 w 97"/>
                        <a:gd name="T5" fmla="*/ 0 h 33"/>
                        <a:gd name="T6" fmla="*/ 0 60000 65536"/>
                        <a:gd name="T7" fmla="*/ 0 60000 65536"/>
                        <a:gd name="T8" fmla="*/ 0 60000 65536"/>
                        <a:gd name="T9" fmla="*/ 0 w 97"/>
                        <a:gd name="T10" fmla="*/ 0 h 33"/>
                        <a:gd name="T11" fmla="*/ 97 w 97"/>
                        <a:gd name="T12" fmla="*/ 33 h 33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97" h="33">
                          <a:moveTo>
                            <a:pt x="0" y="0"/>
                          </a:moveTo>
                          <a:lnTo>
                            <a:pt x="48" y="33"/>
                          </a:lnTo>
                          <a:lnTo>
                            <a:pt x="9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5" name="Freeform 79">
                      <a:extLst>
                        <a:ext uri="{FF2B5EF4-FFF2-40B4-BE49-F238E27FC236}">
                          <a16:creationId xmlns:a16="http://schemas.microsoft.com/office/drawing/2014/main" xmlns="" id="{D54E4106-1320-4DD8-BD65-58BB48A07C6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10297" y="1834645"/>
                      <a:ext cx="209068" cy="83488"/>
                    </a:xfrm>
                    <a:custGeom>
                      <a:avLst/>
                      <a:gdLst>
                        <a:gd name="T0" fmla="*/ 0 w 104"/>
                        <a:gd name="T1" fmla="*/ 0 h 34"/>
                        <a:gd name="T2" fmla="*/ 2147483647 w 104"/>
                        <a:gd name="T3" fmla="*/ 2147483647 h 34"/>
                        <a:gd name="T4" fmla="*/ 2147483647 w 104"/>
                        <a:gd name="T5" fmla="*/ 0 h 34"/>
                        <a:gd name="T6" fmla="*/ 0 60000 65536"/>
                        <a:gd name="T7" fmla="*/ 0 60000 65536"/>
                        <a:gd name="T8" fmla="*/ 0 60000 65536"/>
                        <a:gd name="T9" fmla="*/ 0 w 104"/>
                        <a:gd name="T10" fmla="*/ 0 h 34"/>
                        <a:gd name="T11" fmla="*/ 104 w 104"/>
                        <a:gd name="T12" fmla="*/ 34 h 34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104" h="34">
                          <a:moveTo>
                            <a:pt x="0" y="0"/>
                          </a:moveTo>
                          <a:lnTo>
                            <a:pt x="52" y="34"/>
                          </a:lnTo>
                          <a:lnTo>
                            <a:pt x="104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6" name="Freeform 80">
                      <a:extLst>
                        <a:ext uri="{FF2B5EF4-FFF2-40B4-BE49-F238E27FC236}">
                          <a16:creationId xmlns:a16="http://schemas.microsoft.com/office/drawing/2014/main" xmlns="" id="{58C273DC-4586-4DEE-9E69-1116B3D7DC7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92718" y="948211"/>
                      <a:ext cx="42215" cy="112952"/>
                    </a:xfrm>
                    <a:custGeom>
                      <a:avLst/>
                      <a:gdLst>
                        <a:gd name="T0" fmla="*/ 2147483647 w 21"/>
                        <a:gd name="T1" fmla="*/ 2147483647 h 46"/>
                        <a:gd name="T2" fmla="*/ 2147483647 w 21"/>
                        <a:gd name="T3" fmla="*/ 0 h 46"/>
                        <a:gd name="T4" fmla="*/ 2147483647 w 21"/>
                        <a:gd name="T5" fmla="*/ 2147483647 h 46"/>
                        <a:gd name="T6" fmla="*/ 2147483647 w 21"/>
                        <a:gd name="T7" fmla="*/ 2147483647 h 46"/>
                        <a:gd name="T8" fmla="*/ 2147483647 w 21"/>
                        <a:gd name="T9" fmla="*/ 2147483647 h 46"/>
                        <a:gd name="T10" fmla="*/ 0 w 21"/>
                        <a:gd name="T11" fmla="*/ 2147483647 h 46"/>
                        <a:gd name="T12" fmla="*/ 2147483647 w 21"/>
                        <a:gd name="T13" fmla="*/ 2147483647 h 4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1"/>
                        <a:gd name="T22" fmla="*/ 0 h 46"/>
                        <a:gd name="T23" fmla="*/ 21 w 21"/>
                        <a:gd name="T24" fmla="*/ 46 h 4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1" h="46">
                          <a:moveTo>
                            <a:pt x="4" y="10"/>
                          </a:moveTo>
                          <a:lnTo>
                            <a:pt x="11" y="0"/>
                          </a:lnTo>
                          <a:lnTo>
                            <a:pt x="19" y="10"/>
                          </a:lnTo>
                          <a:lnTo>
                            <a:pt x="21" y="37"/>
                          </a:lnTo>
                          <a:lnTo>
                            <a:pt x="11" y="46"/>
                          </a:lnTo>
                          <a:lnTo>
                            <a:pt x="0" y="37"/>
                          </a:lnTo>
                          <a:lnTo>
                            <a:pt x="4" y="1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7" name="Freeform 81">
                      <a:extLst>
                        <a:ext uri="{FF2B5EF4-FFF2-40B4-BE49-F238E27FC236}">
                          <a16:creationId xmlns:a16="http://schemas.microsoft.com/office/drawing/2014/main" xmlns="" id="{577DDA90-F6F5-487B-B59C-6C6C5628E66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00245" y="854904"/>
                      <a:ext cx="88452" cy="46655"/>
                    </a:xfrm>
                    <a:custGeom>
                      <a:avLst/>
                      <a:gdLst>
                        <a:gd name="T0" fmla="*/ 2147483647 w 44"/>
                        <a:gd name="T1" fmla="*/ 2147483647 h 19"/>
                        <a:gd name="T2" fmla="*/ 2147483647 w 44"/>
                        <a:gd name="T3" fmla="*/ 2147483647 h 19"/>
                        <a:gd name="T4" fmla="*/ 2147483647 w 44"/>
                        <a:gd name="T5" fmla="*/ 2147483647 h 19"/>
                        <a:gd name="T6" fmla="*/ 0 w 44"/>
                        <a:gd name="T7" fmla="*/ 0 h 1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44"/>
                        <a:gd name="T13" fmla="*/ 0 h 19"/>
                        <a:gd name="T14" fmla="*/ 44 w 44"/>
                        <a:gd name="T15" fmla="*/ 19 h 1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44" h="19">
                          <a:moveTo>
                            <a:pt x="44" y="19"/>
                          </a:moveTo>
                          <a:lnTo>
                            <a:pt x="15" y="15"/>
                          </a:lnTo>
                          <a:lnTo>
                            <a:pt x="29" y="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317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8" name="Freeform 82">
                      <a:extLst>
                        <a:ext uri="{FF2B5EF4-FFF2-40B4-BE49-F238E27FC236}">
                          <a16:creationId xmlns:a16="http://schemas.microsoft.com/office/drawing/2014/main" xmlns="" id="{EF38F33E-6295-4DA2-A307-C81D66523B2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730912" y="849992"/>
                      <a:ext cx="96493" cy="56477"/>
                    </a:xfrm>
                    <a:custGeom>
                      <a:avLst/>
                      <a:gdLst>
                        <a:gd name="T0" fmla="*/ 2147483647 w 48"/>
                        <a:gd name="T1" fmla="*/ 2147483647 h 23"/>
                        <a:gd name="T2" fmla="*/ 2147483647 w 48"/>
                        <a:gd name="T3" fmla="*/ 2147483647 h 23"/>
                        <a:gd name="T4" fmla="*/ 2147483647 w 48"/>
                        <a:gd name="T5" fmla="*/ 0 h 23"/>
                        <a:gd name="T6" fmla="*/ 0 w 48"/>
                        <a:gd name="T7" fmla="*/ 2147483647 h 23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48"/>
                        <a:gd name="T13" fmla="*/ 0 h 23"/>
                        <a:gd name="T14" fmla="*/ 48 w 48"/>
                        <a:gd name="T15" fmla="*/ 23 h 23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48" h="23">
                          <a:moveTo>
                            <a:pt x="48" y="2"/>
                          </a:moveTo>
                          <a:lnTo>
                            <a:pt x="19" y="23"/>
                          </a:lnTo>
                          <a:lnTo>
                            <a:pt x="29" y="0"/>
                          </a:lnTo>
                          <a:lnTo>
                            <a:pt x="0" y="21"/>
                          </a:lnTo>
                        </a:path>
                      </a:pathLst>
                    </a:custGeom>
                    <a:noFill/>
                    <a:ln w="317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9" name="Freeform 83">
                      <a:extLst>
                        <a:ext uri="{FF2B5EF4-FFF2-40B4-BE49-F238E27FC236}">
                          <a16:creationId xmlns:a16="http://schemas.microsoft.com/office/drawing/2014/main" xmlns="" id="{ED1DE19F-DEB4-45E3-A212-3F82B472E41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700758" y="690385"/>
                      <a:ext cx="30154" cy="186618"/>
                    </a:xfrm>
                    <a:custGeom>
                      <a:avLst/>
                      <a:gdLst>
                        <a:gd name="T0" fmla="*/ 2147483647 w 15"/>
                        <a:gd name="T1" fmla="*/ 2147483647 h 76"/>
                        <a:gd name="T2" fmla="*/ 0 w 15"/>
                        <a:gd name="T3" fmla="*/ 2147483647 h 76"/>
                        <a:gd name="T4" fmla="*/ 2147483647 w 15"/>
                        <a:gd name="T5" fmla="*/ 2147483647 h 76"/>
                        <a:gd name="T6" fmla="*/ 2147483647 w 15"/>
                        <a:gd name="T7" fmla="*/ 0 h 76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5"/>
                        <a:gd name="T13" fmla="*/ 0 h 76"/>
                        <a:gd name="T14" fmla="*/ 15 w 15"/>
                        <a:gd name="T15" fmla="*/ 76 h 7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5" h="76">
                          <a:moveTo>
                            <a:pt x="7" y="76"/>
                          </a:moveTo>
                          <a:lnTo>
                            <a:pt x="0" y="28"/>
                          </a:lnTo>
                          <a:lnTo>
                            <a:pt x="15" y="48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noFill/>
                    <a:ln w="317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cxnSp>
                <p:nvCxnSpPr>
                  <p:cNvPr id="622" name="直接箭头连接符 621">
                    <a:extLst>
                      <a:ext uri="{FF2B5EF4-FFF2-40B4-BE49-F238E27FC236}">
                        <a16:creationId xmlns:a16="http://schemas.microsoft.com/office/drawing/2014/main" xmlns="" id="{0F4AD2DB-FF07-46BE-9485-6977FBA41581}"/>
                      </a:ext>
                    </a:extLst>
                  </p:cNvPr>
                  <p:cNvCxnSpPr/>
                  <p:nvPr/>
                </p:nvCxnSpPr>
                <p:spPr>
                  <a:xfrm>
                    <a:off x="9387292" y="2014564"/>
                    <a:ext cx="225716" cy="799489"/>
                  </a:xfrm>
                  <a:prstGeom prst="straightConnector1">
                    <a:avLst/>
                  </a:prstGeom>
                  <a:noFill/>
                  <a:ln w="28575" cap="rnd" cmpd="sng" algn="ctr">
                    <a:solidFill>
                      <a:srgbClr val="7030A0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sp>
                <p:nvSpPr>
                  <p:cNvPr id="623" name="Freeform 877">
                    <a:extLst>
                      <a:ext uri="{FF2B5EF4-FFF2-40B4-BE49-F238E27FC236}">
                        <a16:creationId xmlns:a16="http://schemas.microsoft.com/office/drawing/2014/main" xmlns="" id="{8B016A5A-15C0-4389-A44F-24C67C31518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rot="20453118">
                    <a:off x="8317994" y="2500435"/>
                    <a:ext cx="159144" cy="191885"/>
                  </a:xfrm>
                  <a:custGeom>
                    <a:avLst/>
                    <a:gdLst>
                      <a:gd name="T0" fmla="*/ 59 w 223"/>
                      <a:gd name="T1" fmla="*/ 4 h 149"/>
                      <a:gd name="T2" fmla="*/ 0 w 223"/>
                      <a:gd name="T3" fmla="*/ 47 h 149"/>
                      <a:gd name="T4" fmla="*/ 154 w 223"/>
                      <a:gd name="T5" fmla="*/ 149 h 149"/>
                      <a:gd name="T6" fmla="*/ 223 w 223"/>
                      <a:gd name="T7" fmla="*/ 93 h 149"/>
                      <a:gd name="T8" fmla="*/ 44 w 223"/>
                      <a:gd name="T9" fmla="*/ 28 h 149"/>
                      <a:gd name="T10" fmla="*/ 135 w 223"/>
                      <a:gd name="T11" fmla="*/ 125 h 149"/>
                      <a:gd name="T12" fmla="*/ 85 w 223"/>
                      <a:gd name="T13" fmla="*/ 14 h 149"/>
                      <a:gd name="T14" fmla="*/ 167 w 223"/>
                      <a:gd name="T15" fmla="*/ 138 h 149"/>
                      <a:gd name="T16" fmla="*/ 167 w 223"/>
                      <a:gd name="T17" fmla="*/ 138 h 149"/>
                      <a:gd name="T18" fmla="*/ 169 w 223"/>
                      <a:gd name="T19" fmla="*/ 140 h 149"/>
                      <a:gd name="T20" fmla="*/ 171 w 223"/>
                      <a:gd name="T21" fmla="*/ 136 h 149"/>
                      <a:gd name="T22" fmla="*/ 170 w 223"/>
                      <a:gd name="T23" fmla="*/ 139 h 149"/>
                      <a:gd name="T24" fmla="*/ 172 w 223"/>
                      <a:gd name="T25" fmla="*/ 135 h 149"/>
                      <a:gd name="T26" fmla="*/ 172 w 223"/>
                      <a:gd name="T27" fmla="*/ 135 h 149"/>
                      <a:gd name="T28" fmla="*/ 174 w 223"/>
                      <a:gd name="T29" fmla="*/ 136 h 149"/>
                      <a:gd name="T30" fmla="*/ 176 w 223"/>
                      <a:gd name="T31" fmla="*/ 133 h 149"/>
                      <a:gd name="T32" fmla="*/ 174 w 223"/>
                      <a:gd name="T33" fmla="*/ 135 h 149"/>
                      <a:gd name="T34" fmla="*/ 176 w 223"/>
                      <a:gd name="T35" fmla="*/ 131 h 149"/>
                      <a:gd name="T36" fmla="*/ 176 w 223"/>
                      <a:gd name="T37" fmla="*/ 131 h 149"/>
                      <a:gd name="T38" fmla="*/ 178 w 223"/>
                      <a:gd name="T39" fmla="*/ 133 h 149"/>
                      <a:gd name="T40" fmla="*/ 180 w 223"/>
                      <a:gd name="T41" fmla="*/ 129 h 149"/>
                      <a:gd name="T42" fmla="*/ 179 w 223"/>
                      <a:gd name="T43" fmla="*/ 132 h 149"/>
                      <a:gd name="T44" fmla="*/ 181 w 223"/>
                      <a:gd name="T45" fmla="*/ 128 h 149"/>
                      <a:gd name="T46" fmla="*/ 181 w 223"/>
                      <a:gd name="T47" fmla="*/ 128 h 149"/>
                      <a:gd name="T48" fmla="*/ 182 w 223"/>
                      <a:gd name="T49" fmla="*/ 130 h 149"/>
                      <a:gd name="T50" fmla="*/ 182 w 223"/>
                      <a:gd name="T51" fmla="*/ 114 h 149"/>
                      <a:gd name="T52" fmla="*/ 180 w 223"/>
                      <a:gd name="T53" fmla="*/ 114 h 149"/>
                      <a:gd name="T54" fmla="*/ 178 w 223"/>
                      <a:gd name="T55" fmla="*/ 114 h 149"/>
                      <a:gd name="T56" fmla="*/ 174 w 223"/>
                      <a:gd name="T57" fmla="*/ 112 h 149"/>
                      <a:gd name="T58" fmla="*/ 172 w 223"/>
                      <a:gd name="T59" fmla="*/ 108 h 149"/>
                      <a:gd name="T60" fmla="*/ 174 w 223"/>
                      <a:gd name="T61" fmla="*/ 106 h 149"/>
                      <a:gd name="T62" fmla="*/ 177 w 223"/>
                      <a:gd name="T63" fmla="*/ 104 h 149"/>
                      <a:gd name="T64" fmla="*/ 180 w 223"/>
                      <a:gd name="T65" fmla="*/ 104 h 149"/>
                      <a:gd name="T66" fmla="*/ 183 w 223"/>
                      <a:gd name="T67" fmla="*/ 104 h 149"/>
                      <a:gd name="T68" fmla="*/ 187 w 223"/>
                      <a:gd name="T69" fmla="*/ 106 h 149"/>
                      <a:gd name="T70" fmla="*/ 188 w 223"/>
                      <a:gd name="T71" fmla="*/ 109 h 149"/>
                      <a:gd name="T72" fmla="*/ 187 w 223"/>
                      <a:gd name="T73" fmla="*/ 112 h 149"/>
                      <a:gd name="T74" fmla="*/ 184 w 223"/>
                      <a:gd name="T75" fmla="*/ 114 h 149"/>
                      <a:gd name="T76" fmla="*/ 185 w 223"/>
                      <a:gd name="T77" fmla="*/ 128 h 149"/>
                      <a:gd name="T78" fmla="*/ 201 w 223"/>
                      <a:gd name="T79" fmla="*/ 118 h 149"/>
                      <a:gd name="T80" fmla="*/ 205 w 223"/>
                      <a:gd name="T81" fmla="*/ 112 h 149"/>
                      <a:gd name="T82" fmla="*/ 205 w 223"/>
                      <a:gd name="T83" fmla="*/ 113 h 149"/>
                      <a:gd name="T84" fmla="*/ 207 w 223"/>
                      <a:gd name="T85" fmla="*/ 109 h 149"/>
                      <a:gd name="T86" fmla="*/ 207 w 223"/>
                      <a:gd name="T87" fmla="*/ 113 h 149"/>
                      <a:gd name="T88" fmla="*/ 207 w 223"/>
                      <a:gd name="T89" fmla="*/ 113 h 149"/>
                      <a:gd name="T90" fmla="*/ 209 w 223"/>
                      <a:gd name="T91" fmla="*/ 109 h 149"/>
                      <a:gd name="T92" fmla="*/ 210 w 223"/>
                      <a:gd name="T93" fmla="*/ 110 h 149"/>
                      <a:gd name="T94" fmla="*/ 211 w 223"/>
                      <a:gd name="T95" fmla="*/ 106 h 149"/>
                      <a:gd name="T96" fmla="*/ 211 w 223"/>
                      <a:gd name="T97" fmla="*/ 110 h 149"/>
                      <a:gd name="T98" fmla="*/ 211 w 223"/>
                      <a:gd name="T99" fmla="*/ 110 h 149"/>
                      <a:gd name="T100" fmla="*/ 213 w 223"/>
                      <a:gd name="T101" fmla="*/ 106 h 149"/>
                      <a:gd name="T102" fmla="*/ 213 w 223"/>
                      <a:gd name="T103" fmla="*/ 107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23" h="149">
                        <a:moveTo>
                          <a:pt x="221" y="88"/>
                        </a:moveTo>
                        <a:cubicBezTo>
                          <a:pt x="219" y="85"/>
                          <a:pt x="215" y="83"/>
                          <a:pt x="215" y="83"/>
                        </a:cubicBezTo>
                        <a:cubicBezTo>
                          <a:pt x="76" y="4"/>
                          <a:pt x="76" y="4"/>
                          <a:pt x="76" y="4"/>
                        </a:cubicBezTo>
                        <a:cubicBezTo>
                          <a:pt x="76" y="4"/>
                          <a:pt x="68" y="0"/>
                          <a:pt x="59" y="4"/>
                        </a:cubicBezTo>
                        <a:cubicBezTo>
                          <a:pt x="59" y="4"/>
                          <a:pt x="51" y="9"/>
                          <a:pt x="49" y="10"/>
                        </a:cubicBezTo>
                        <a:cubicBezTo>
                          <a:pt x="48" y="11"/>
                          <a:pt x="5" y="36"/>
                          <a:pt x="4" y="37"/>
                        </a:cubicBezTo>
                        <a:cubicBezTo>
                          <a:pt x="1" y="38"/>
                          <a:pt x="0" y="40"/>
                          <a:pt x="0" y="42"/>
                        </a:cubicBezTo>
                        <a:cubicBezTo>
                          <a:pt x="0" y="44"/>
                          <a:pt x="0" y="47"/>
                          <a:pt x="0" y="47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0" y="51"/>
                          <a:pt x="0" y="54"/>
                          <a:pt x="3" y="56"/>
                        </a:cubicBezTo>
                        <a:cubicBezTo>
                          <a:pt x="5" y="58"/>
                          <a:pt x="139" y="144"/>
                          <a:pt x="139" y="144"/>
                        </a:cubicBezTo>
                        <a:cubicBezTo>
                          <a:pt x="139" y="144"/>
                          <a:pt x="146" y="149"/>
                          <a:pt x="154" y="149"/>
                        </a:cubicBezTo>
                        <a:cubicBezTo>
                          <a:pt x="162" y="149"/>
                          <a:pt x="167" y="145"/>
                          <a:pt x="170" y="143"/>
                        </a:cubicBezTo>
                        <a:cubicBezTo>
                          <a:pt x="172" y="141"/>
                          <a:pt x="219" y="109"/>
                          <a:pt x="219" y="109"/>
                        </a:cubicBezTo>
                        <a:cubicBezTo>
                          <a:pt x="219" y="109"/>
                          <a:pt x="223" y="106"/>
                          <a:pt x="223" y="102"/>
                        </a:cubicBezTo>
                        <a:cubicBezTo>
                          <a:pt x="223" y="93"/>
                          <a:pt x="223" y="93"/>
                          <a:pt x="223" y="93"/>
                        </a:cubicBezTo>
                        <a:cubicBezTo>
                          <a:pt x="223" y="93"/>
                          <a:pt x="223" y="90"/>
                          <a:pt x="221" y="88"/>
                        </a:cubicBezTo>
                        <a:close/>
                        <a:moveTo>
                          <a:pt x="39" y="26"/>
                        </a:moveTo>
                        <a:cubicBezTo>
                          <a:pt x="40" y="25"/>
                          <a:pt x="43" y="25"/>
                          <a:pt x="44" y="26"/>
                        </a:cubicBezTo>
                        <a:cubicBezTo>
                          <a:pt x="46" y="26"/>
                          <a:pt x="45" y="27"/>
                          <a:pt x="44" y="28"/>
                        </a:cubicBezTo>
                        <a:cubicBezTo>
                          <a:pt x="42" y="29"/>
                          <a:pt x="40" y="30"/>
                          <a:pt x="38" y="29"/>
                        </a:cubicBezTo>
                        <a:cubicBezTo>
                          <a:pt x="37" y="28"/>
                          <a:pt x="37" y="27"/>
                          <a:pt x="39" y="26"/>
                        </a:cubicBezTo>
                        <a:close/>
                        <a:moveTo>
                          <a:pt x="137" y="125"/>
                        </a:moveTo>
                        <a:cubicBezTo>
                          <a:pt x="137" y="126"/>
                          <a:pt x="136" y="126"/>
                          <a:pt x="135" y="125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19" y="52"/>
                          <a:pt x="19" y="51"/>
                          <a:pt x="20" y="51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3" y="13"/>
                          <a:pt x="84" y="13"/>
                          <a:pt x="85" y="14"/>
                        </a:cubicBezTo>
                        <a:cubicBezTo>
                          <a:pt x="200" y="80"/>
                          <a:pt x="200" y="80"/>
                          <a:pt x="200" y="80"/>
                        </a:cubicBezTo>
                        <a:cubicBezTo>
                          <a:pt x="201" y="80"/>
                          <a:pt x="201" y="81"/>
                          <a:pt x="200" y="81"/>
                        </a:cubicBezTo>
                        <a:lnTo>
                          <a:pt x="137" y="125"/>
                        </a:lnTo>
                        <a:close/>
                        <a:moveTo>
                          <a:pt x="167" y="138"/>
                        </a:moveTo>
                        <a:cubicBezTo>
                          <a:pt x="167" y="137"/>
                          <a:pt x="168" y="137"/>
                          <a:pt x="168" y="137"/>
                        </a:cubicBezTo>
                        <a:cubicBezTo>
                          <a:pt x="168" y="137"/>
                          <a:pt x="169" y="137"/>
                          <a:pt x="169" y="137"/>
                        </a:cubicBezTo>
                        <a:cubicBezTo>
                          <a:pt x="169" y="138"/>
                          <a:pt x="168" y="138"/>
                          <a:pt x="168" y="138"/>
                        </a:cubicBezTo>
                        <a:cubicBezTo>
                          <a:pt x="168" y="139"/>
                          <a:pt x="167" y="138"/>
                          <a:pt x="167" y="138"/>
                        </a:cubicBezTo>
                        <a:close/>
                        <a:moveTo>
                          <a:pt x="168" y="141"/>
                        </a:moveTo>
                        <a:cubicBezTo>
                          <a:pt x="168" y="141"/>
                          <a:pt x="167" y="141"/>
                          <a:pt x="167" y="140"/>
                        </a:cubicBezTo>
                        <a:cubicBezTo>
                          <a:pt x="167" y="140"/>
                          <a:pt x="168" y="139"/>
                          <a:pt x="168" y="139"/>
                        </a:cubicBezTo>
                        <a:cubicBezTo>
                          <a:pt x="169" y="139"/>
                          <a:pt x="169" y="139"/>
                          <a:pt x="169" y="140"/>
                        </a:cubicBezTo>
                        <a:cubicBezTo>
                          <a:pt x="169" y="140"/>
                          <a:pt x="169" y="141"/>
                          <a:pt x="168" y="141"/>
                        </a:cubicBezTo>
                        <a:close/>
                        <a:moveTo>
                          <a:pt x="170" y="136"/>
                        </a:moveTo>
                        <a:cubicBezTo>
                          <a:pt x="170" y="136"/>
                          <a:pt x="170" y="135"/>
                          <a:pt x="170" y="135"/>
                        </a:cubicBezTo>
                        <a:cubicBezTo>
                          <a:pt x="171" y="135"/>
                          <a:pt x="171" y="135"/>
                          <a:pt x="171" y="136"/>
                        </a:cubicBezTo>
                        <a:cubicBezTo>
                          <a:pt x="171" y="136"/>
                          <a:pt x="171" y="137"/>
                          <a:pt x="170" y="137"/>
                        </a:cubicBezTo>
                        <a:cubicBezTo>
                          <a:pt x="170" y="137"/>
                          <a:pt x="170" y="137"/>
                          <a:pt x="170" y="136"/>
                        </a:cubicBezTo>
                        <a:close/>
                        <a:moveTo>
                          <a:pt x="171" y="139"/>
                        </a:moveTo>
                        <a:cubicBezTo>
                          <a:pt x="170" y="139"/>
                          <a:pt x="170" y="139"/>
                          <a:pt x="170" y="139"/>
                        </a:cubicBezTo>
                        <a:cubicBezTo>
                          <a:pt x="170" y="138"/>
                          <a:pt x="170" y="138"/>
                          <a:pt x="171" y="138"/>
                        </a:cubicBezTo>
                        <a:cubicBezTo>
                          <a:pt x="171" y="137"/>
                          <a:pt x="171" y="138"/>
                          <a:pt x="171" y="138"/>
                        </a:cubicBezTo>
                        <a:cubicBezTo>
                          <a:pt x="171" y="139"/>
                          <a:pt x="171" y="139"/>
                          <a:pt x="171" y="139"/>
                        </a:cubicBezTo>
                        <a:close/>
                        <a:moveTo>
                          <a:pt x="172" y="135"/>
                        </a:moveTo>
                        <a:cubicBezTo>
                          <a:pt x="172" y="134"/>
                          <a:pt x="172" y="134"/>
                          <a:pt x="173" y="134"/>
                        </a:cubicBezTo>
                        <a:cubicBezTo>
                          <a:pt x="173" y="133"/>
                          <a:pt x="173" y="134"/>
                          <a:pt x="173" y="134"/>
                        </a:cubicBezTo>
                        <a:cubicBezTo>
                          <a:pt x="173" y="134"/>
                          <a:pt x="173" y="135"/>
                          <a:pt x="173" y="135"/>
                        </a:cubicBezTo>
                        <a:cubicBezTo>
                          <a:pt x="172" y="135"/>
                          <a:pt x="172" y="135"/>
                          <a:pt x="172" y="135"/>
                        </a:cubicBezTo>
                        <a:close/>
                        <a:moveTo>
                          <a:pt x="173" y="137"/>
                        </a:moveTo>
                        <a:cubicBezTo>
                          <a:pt x="172" y="138"/>
                          <a:pt x="172" y="137"/>
                          <a:pt x="172" y="137"/>
                        </a:cubicBezTo>
                        <a:cubicBezTo>
                          <a:pt x="172" y="136"/>
                          <a:pt x="172" y="136"/>
                          <a:pt x="173" y="136"/>
                        </a:cubicBezTo>
                        <a:cubicBezTo>
                          <a:pt x="173" y="136"/>
                          <a:pt x="174" y="136"/>
                          <a:pt x="174" y="136"/>
                        </a:cubicBezTo>
                        <a:cubicBezTo>
                          <a:pt x="174" y="137"/>
                          <a:pt x="173" y="137"/>
                          <a:pt x="173" y="137"/>
                        </a:cubicBezTo>
                        <a:close/>
                        <a:moveTo>
                          <a:pt x="174" y="133"/>
                        </a:moveTo>
                        <a:cubicBezTo>
                          <a:pt x="174" y="133"/>
                          <a:pt x="174" y="132"/>
                          <a:pt x="175" y="132"/>
                        </a:cubicBezTo>
                        <a:cubicBezTo>
                          <a:pt x="175" y="132"/>
                          <a:pt x="176" y="132"/>
                          <a:pt x="176" y="133"/>
                        </a:cubicBezTo>
                        <a:cubicBezTo>
                          <a:pt x="176" y="133"/>
                          <a:pt x="175" y="133"/>
                          <a:pt x="175" y="134"/>
                        </a:cubicBezTo>
                        <a:cubicBezTo>
                          <a:pt x="174" y="134"/>
                          <a:pt x="174" y="133"/>
                          <a:pt x="174" y="133"/>
                        </a:cubicBezTo>
                        <a:close/>
                        <a:moveTo>
                          <a:pt x="175" y="136"/>
                        </a:moveTo>
                        <a:cubicBezTo>
                          <a:pt x="175" y="136"/>
                          <a:pt x="174" y="136"/>
                          <a:pt x="174" y="135"/>
                        </a:cubicBezTo>
                        <a:cubicBezTo>
                          <a:pt x="174" y="135"/>
                          <a:pt x="175" y="134"/>
                          <a:pt x="175" y="134"/>
                        </a:cubicBezTo>
                        <a:cubicBezTo>
                          <a:pt x="175" y="134"/>
                          <a:pt x="176" y="134"/>
                          <a:pt x="176" y="135"/>
                        </a:cubicBezTo>
                        <a:cubicBezTo>
                          <a:pt x="176" y="135"/>
                          <a:pt x="175" y="136"/>
                          <a:pt x="175" y="136"/>
                        </a:cubicBezTo>
                        <a:close/>
                        <a:moveTo>
                          <a:pt x="176" y="131"/>
                        </a:moveTo>
                        <a:cubicBezTo>
                          <a:pt x="176" y="131"/>
                          <a:pt x="177" y="130"/>
                          <a:pt x="177" y="130"/>
                        </a:cubicBezTo>
                        <a:cubicBezTo>
                          <a:pt x="177" y="130"/>
                          <a:pt x="178" y="130"/>
                          <a:pt x="178" y="131"/>
                        </a:cubicBezTo>
                        <a:cubicBezTo>
                          <a:pt x="178" y="131"/>
                          <a:pt x="177" y="132"/>
                          <a:pt x="177" y="132"/>
                        </a:cubicBezTo>
                        <a:cubicBezTo>
                          <a:pt x="177" y="132"/>
                          <a:pt x="176" y="132"/>
                          <a:pt x="176" y="131"/>
                        </a:cubicBezTo>
                        <a:close/>
                        <a:moveTo>
                          <a:pt x="177" y="134"/>
                        </a:moveTo>
                        <a:cubicBezTo>
                          <a:pt x="177" y="134"/>
                          <a:pt x="177" y="134"/>
                          <a:pt x="177" y="134"/>
                        </a:cubicBezTo>
                        <a:cubicBezTo>
                          <a:pt x="177" y="133"/>
                          <a:pt x="177" y="133"/>
                          <a:pt x="177" y="133"/>
                        </a:cubicBezTo>
                        <a:cubicBezTo>
                          <a:pt x="178" y="133"/>
                          <a:pt x="178" y="133"/>
                          <a:pt x="178" y="133"/>
                        </a:cubicBezTo>
                        <a:cubicBezTo>
                          <a:pt x="178" y="134"/>
                          <a:pt x="178" y="134"/>
                          <a:pt x="177" y="134"/>
                        </a:cubicBezTo>
                        <a:close/>
                        <a:moveTo>
                          <a:pt x="179" y="130"/>
                        </a:moveTo>
                        <a:cubicBezTo>
                          <a:pt x="179" y="129"/>
                          <a:pt x="179" y="129"/>
                          <a:pt x="179" y="129"/>
                        </a:cubicBezTo>
                        <a:cubicBezTo>
                          <a:pt x="180" y="129"/>
                          <a:pt x="180" y="129"/>
                          <a:pt x="180" y="129"/>
                        </a:cubicBezTo>
                        <a:cubicBezTo>
                          <a:pt x="180" y="130"/>
                          <a:pt x="180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lose/>
                        <a:moveTo>
                          <a:pt x="179" y="133"/>
                        </a:moveTo>
                        <a:cubicBezTo>
                          <a:pt x="179" y="133"/>
                          <a:pt x="179" y="132"/>
                          <a:pt x="179" y="132"/>
                        </a:cubicBezTo>
                        <a:cubicBezTo>
                          <a:pt x="179" y="132"/>
                          <a:pt x="179" y="131"/>
                          <a:pt x="179" y="131"/>
                        </a:cubicBezTo>
                        <a:cubicBezTo>
                          <a:pt x="180" y="131"/>
                          <a:pt x="180" y="131"/>
                          <a:pt x="180" y="132"/>
                        </a:cubicBezTo>
                        <a:cubicBezTo>
                          <a:pt x="180" y="132"/>
                          <a:pt x="180" y="132"/>
                          <a:pt x="179" y="133"/>
                        </a:cubicBezTo>
                        <a:close/>
                        <a:moveTo>
                          <a:pt x="181" y="128"/>
                        </a:moveTo>
                        <a:cubicBezTo>
                          <a:pt x="181" y="128"/>
                          <a:pt x="181" y="127"/>
                          <a:pt x="181" y="127"/>
                        </a:cubicBezTo>
                        <a:cubicBezTo>
                          <a:pt x="182" y="127"/>
                          <a:pt x="182" y="127"/>
                          <a:pt x="182" y="128"/>
                        </a:cubicBezTo>
                        <a:cubicBezTo>
                          <a:pt x="182" y="128"/>
                          <a:pt x="182" y="128"/>
                          <a:pt x="181" y="129"/>
                        </a:cubicBezTo>
                        <a:cubicBezTo>
                          <a:pt x="181" y="129"/>
                          <a:pt x="181" y="128"/>
                          <a:pt x="181" y="128"/>
                        </a:cubicBezTo>
                        <a:close/>
                        <a:moveTo>
                          <a:pt x="182" y="131"/>
                        </a:moveTo>
                        <a:cubicBezTo>
                          <a:pt x="181" y="131"/>
                          <a:pt x="181" y="131"/>
                          <a:pt x="181" y="130"/>
                        </a:cubicBezTo>
                        <a:cubicBezTo>
                          <a:pt x="181" y="130"/>
                          <a:pt x="181" y="129"/>
                          <a:pt x="182" y="129"/>
                        </a:cubicBezTo>
                        <a:cubicBezTo>
                          <a:pt x="182" y="129"/>
                          <a:pt x="182" y="129"/>
                          <a:pt x="182" y="130"/>
                        </a:cubicBezTo>
                        <a:cubicBezTo>
                          <a:pt x="182" y="130"/>
                          <a:pt x="182" y="131"/>
                          <a:pt x="182" y="131"/>
                        </a:cubicBezTo>
                        <a:close/>
                        <a:moveTo>
                          <a:pt x="183" y="114"/>
                        </a:move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79" y="114"/>
                          <a:pt x="179" y="114"/>
                          <a:pt x="179" y="114"/>
                        </a:cubicBezTo>
                        <a:cubicBezTo>
                          <a:pt x="178" y="114"/>
                          <a:pt x="178" y="114"/>
                          <a:pt x="178" y="114"/>
                        </a:cubicBezTo>
                        <a:cubicBezTo>
                          <a:pt x="178" y="114"/>
                          <a:pt x="177" y="114"/>
                          <a:pt x="177" y="114"/>
                        </a:cubicBezTo>
                        <a:cubicBezTo>
                          <a:pt x="176" y="114"/>
                          <a:pt x="176" y="114"/>
                          <a:pt x="176" y="113"/>
                        </a:cubicBezTo>
                        <a:cubicBezTo>
                          <a:pt x="175" y="113"/>
                          <a:pt x="175" y="113"/>
                          <a:pt x="175" y="113"/>
                        </a:cubicBezTo>
                        <a:cubicBezTo>
                          <a:pt x="174" y="112"/>
                          <a:pt x="174" y="112"/>
                          <a:pt x="174" y="112"/>
                        </a:cubicBezTo>
                        <a:cubicBezTo>
                          <a:pt x="173" y="112"/>
                          <a:pt x="173" y="112"/>
                          <a:pt x="173" y="112"/>
                        </a:cubicBezTo>
                        <a:cubicBezTo>
                          <a:pt x="173" y="111"/>
                          <a:pt x="173" y="111"/>
                          <a:pt x="173" y="110"/>
                        </a:cubicBezTo>
                        <a:cubicBezTo>
                          <a:pt x="172" y="110"/>
                          <a:pt x="172" y="110"/>
                          <a:pt x="172" y="109"/>
                        </a:cubicBezTo>
                        <a:cubicBezTo>
                          <a:pt x="172" y="108"/>
                          <a:pt x="172" y="108"/>
                          <a:pt x="172" y="108"/>
                        </a:cubicBezTo>
                        <a:cubicBezTo>
                          <a:pt x="173" y="108"/>
                          <a:pt x="173" y="108"/>
                          <a:pt x="173" y="108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4" y="106"/>
                          <a:pt x="174" y="106"/>
                          <a:pt x="174" y="106"/>
                        </a:cubicBezTo>
                        <a:cubicBezTo>
                          <a:pt x="174" y="106"/>
                          <a:pt x="175" y="105"/>
                          <a:pt x="175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7" y="104"/>
                          <a:pt x="177" y="104"/>
                          <a:pt x="177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2" y="104"/>
                          <a:pt x="182" y="104"/>
                          <a:pt x="182" y="104"/>
                        </a:cubicBezTo>
                        <a:cubicBezTo>
                          <a:pt x="183" y="104"/>
                          <a:pt x="183" y="104"/>
                          <a:pt x="183" y="104"/>
                        </a:cubicBezTo>
                        <a:cubicBezTo>
                          <a:pt x="184" y="105"/>
                          <a:pt x="184" y="105"/>
                          <a:pt x="184" y="105"/>
                        </a:cubicBezTo>
                        <a:cubicBezTo>
                          <a:pt x="184" y="105"/>
                          <a:pt x="184" y="105"/>
                          <a:pt x="185" y="105"/>
                        </a:cubicBezTo>
                        <a:cubicBezTo>
                          <a:pt x="185" y="105"/>
                          <a:pt x="186" y="106"/>
                          <a:pt x="186" y="106"/>
                        </a:cubicBezTo>
                        <a:cubicBezTo>
                          <a:pt x="187" y="106"/>
                          <a:pt x="187" y="106"/>
                          <a:pt x="187" y="106"/>
                        </a:cubicBezTo>
                        <a:cubicBezTo>
                          <a:pt x="187" y="107"/>
                          <a:pt x="187" y="107"/>
                          <a:pt x="187" y="107"/>
                        </a:cubicBezTo>
                        <a:cubicBezTo>
                          <a:pt x="188" y="107"/>
                          <a:pt x="188" y="107"/>
                          <a:pt x="188" y="107"/>
                        </a:cubicBezTo>
                        <a:cubicBezTo>
                          <a:pt x="188" y="108"/>
                          <a:pt x="188" y="108"/>
                          <a:pt x="188" y="108"/>
                        </a:cubicBezTo>
                        <a:cubicBezTo>
                          <a:pt x="188" y="109"/>
                          <a:pt x="188" y="109"/>
                          <a:pt x="188" y="109"/>
                        </a:cubicBezTo>
                        <a:cubicBezTo>
                          <a:pt x="188" y="110"/>
                          <a:pt x="188" y="110"/>
                          <a:pt x="188" y="110"/>
                        </a:cubicBezTo>
                        <a:cubicBezTo>
                          <a:pt x="188" y="111"/>
                          <a:pt x="188" y="111"/>
                          <a:pt x="188" y="111"/>
                        </a:cubicBezTo>
                        <a:cubicBezTo>
                          <a:pt x="188" y="111"/>
                          <a:pt x="188" y="111"/>
                          <a:pt x="187" y="112"/>
                        </a:cubicBezTo>
                        <a:cubicBezTo>
                          <a:pt x="187" y="112"/>
                          <a:pt x="187" y="112"/>
                          <a:pt x="187" y="112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5" y="114"/>
                          <a:pt x="185" y="114"/>
                          <a:pt x="185" y="114"/>
                        </a:cubicBezTo>
                        <a:cubicBezTo>
                          <a:pt x="184" y="114"/>
                          <a:pt x="184" y="114"/>
                          <a:pt x="184" y="114"/>
                        </a:cubicBezTo>
                        <a:lnTo>
                          <a:pt x="183" y="114"/>
                        </a:lnTo>
                        <a:close/>
                        <a:moveTo>
                          <a:pt x="201" y="118"/>
                        </a:moveTo>
                        <a:cubicBezTo>
                          <a:pt x="201" y="118"/>
                          <a:pt x="191" y="126"/>
                          <a:pt x="188" y="128"/>
                        </a:cubicBezTo>
                        <a:cubicBezTo>
                          <a:pt x="186" y="130"/>
                          <a:pt x="185" y="128"/>
                          <a:pt x="185" y="128"/>
                        </a:cubicBezTo>
                        <a:cubicBezTo>
                          <a:pt x="184" y="125"/>
                          <a:pt x="187" y="123"/>
                          <a:pt x="187" y="123"/>
                        </a:cubicBezTo>
                        <a:cubicBezTo>
                          <a:pt x="187" y="123"/>
                          <a:pt x="198" y="115"/>
                          <a:pt x="200" y="114"/>
                        </a:cubicBezTo>
                        <a:cubicBezTo>
                          <a:pt x="202" y="113"/>
                          <a:pt x="202" y="115"/>
                          <a:pt x="202" y="115"/>
                        </a:cubicBezTo>
                        <a:cubicBezTo>
                          <a:pt x="202" y="117"/>
                          <a:pt x="201" y="118"/>
                          <a:pt x="201" y="118"/>
                        </a:cubicBezTo>
                        <a:close/>
                        <a:moveTo>
                          <a:pt x="205" y="112"/>
                        </a:moveTo>
                        <a:cubicBezTo>
                          <a:pt x="205" y="111"/>
                          <a:pt x="205" y="111"/>
                          <a:pt x="205" y="111"/>
                        </a:cubicBezTo>
                        <a:cubicBezTo>
                          <a:pt x="206" y="111"/>
                          <a:pt x="206" y="111"/>
                          <a:pt x="206" y="111"/>
                        </a:cubicBezTo>
                        <a:cubicBezTo>
                          <a:pt x="206" y="112"/>
                          <a:pt x="206" y="112"/>
                          <a:pt x="205" y="112"/>
                        </a:cubicBezTo>
                        <a:cubicBezTo>
                          <a:pt x="205" y="113"/>
                          <a:pt x="205" y="112"/>
                          <a:pt x="205" y="112"/>
                        </a:cubicBezTo>
                        <a:close/>
                        <a:moveTo>
                          <a:pt x="205" y="115"/>
                        </a:moveTo>
                        <a:cubicBezTo>
                          <a:pt x="205" y="115"/>
                          <a:pt x="205" y="115"/>
                          <a:pt x="205" y="114"/>
                        </a:cubicBezTo>
                        <a:cubicBezTo>
                          <a:pt x="205" y="114"/>
                          <a:pt x="205" y="113"/>
                          <a:pt x="205" y="113"/>
                        </a:cubicBezTo>
                        <a:cubicBezTo>
                          <a:pt x="206" y="113"/>
                          <a:pt x="206" y="113"/>
                          <a:pt x="206" y="114"/>
                        </a:cubicBezTo>
                        <a:cubicBezTo>
                          <a:pt x="206" y="114"/>
                          <a:pt x="206" y="115"/>
                          <a:pt x="205" y="115"/>
                        </a:cubicBezTo>
                        <a:close/>
                        <a:moveTo>
                          <a:pt x="207" y="110"/>
                        </a:moveTo>
                        <a:cubicBezTo>
                          <a:pt x="207" y="110"/>
                          <a:pt x="207" y="109"/>
                          <a:pt x="207" y="109"/>
                        </a:cubicBezTo>
                        <a:cubicBezTo>
                          <a:pt x="208" y="109"/>
                          <a:pt x="208" y="109"/>
                          <a:pt x="208" y="110"/>
                        </a:cubicBezTo>
                        <a:cubicBezTo>
                          <a:pt x="208" y="110"/>
                          <a:pt x="208" y="111"/>
                          <a:pt x="207" y="111"/>
                        </a:cubicBezTo>
                        <a:cubicBezTo>
                          <a:pt x="207" y="111"/>
                          <a:pt x="207" y="111"/>
                          <a:pt x="207" y="110"/>
                        </a:cubicBezTo>
                        <a:close/>
                        <a:moveTo>
                          <a:pt x="207" y="113"/>
                        </a:moveTo>
                        <a:cubicBezTo>
                          <a:pt x="207" y="113"/>
                          <a:pt x="207" y="113"/>
                          <a:pt x="207" y="113"/>
                        </a:cubicBezTo>
                        <a:cubicBezTo>
                          <a:pt x="207" y="112"/>
                          <a:pt x="207" y="112"/>
                          <a:pt x="207" y="112"/>
                        </a:cubicBezTo>
                        <a:cubicBezTo>
                          <a:pt x="208" y="111"/>
                          <a:pt x="208" y="112"/>
                          <a:pt x="208" y="112"/>
                        </a:cubicBezTo>
                        <a:cubicBezTo>
                          <a:pt x="208" y="113"/>
                          <a:pt x="208" y="113"/>
                          <a:pt x="207" y="113"/>
                        </a:cubicBezTo>
                        <a:close/>
                        <a:moveTo>
                          <a:pt x="209" y="109"/>
                        </a:moveTo>
                        <a:cubicBezTo>
                          <a:pt x="209" y="108"/>
                          <a:pt x="209" y="108"/>
                          <a:pt x="209" y="108"/>
                        </a:cubicBezTo>
                        <a:cubicBezTo>
                          <a:pt x="210" y="107"/>
                          <a:pt x="210" y="108"/>
                          <a:pt x="210" y="108"/>
                        </a:cubicBezTo>
                        <a:cubicBezTo>
                          <a:pt x="210" y="109"/>
                          <a:pt x="210" y="109"/>
                          <a:pt x="209" y="109"/>
                        </a:cubicBezTo>
                        <a:cubicBezTo>
                          <a:pt x="209" y="109"/>
                          <a:pt x="209" y="109"/>
                          <a:pt x="209" y="109"/>
                        </a:cubicBezTo>
                        <a:close/>
                        <a:moveTo>
                          <a:pt x="209" y="112"/>
                        </a:moveTo>
                        <a:cubicBezTo>
                          <a:pt x="209" y="112"/>
                          <a:pt x="209" y="111"/>
                          <a:pt x="209" y="111"/>
                        </a:cubicBezTo>
                        <a:cubicBezTo>
                          <a:pt x="209" y="111"/>
                          <a:pt x="209" y="110"/>
                          <a:pt x="210" y="110"/>
                        </a:cubicBezTo>
                        <a:cubicBezTo>
                          <a:pt x="210" y="110"/>
                          <a:pt x="210" y="110"/>
                          <a:pt x="210" y="111"/>
                        </a:cubicBezTo>
                        <a:cubicBezTo>
                          <a:pt x="210" y="111"/>
                          <a:pt x="210" y="111"/>
                          <a:pt x="209" y="112"/>
                        </a:cubicBezTo>
                        <a:close/>
                        <a:moveTo>
                          <a:pt x="210" y="107"/>
                        </a:moveTo>
                        <a:cubicBezTo>
                          <a:pt x="210" y="107"/>
                          <a:pt x="211" y="106"/>
                          <a:pt x="211" y="106"/>
                        </a:cubicBezTo>
                        <a:cubicBezTo>
                          <a:pt x="212" y="106"/>
                          <a:pt x="212" y="106"/>
                          <a:pt x="212" y="107"/>
                        </a:cubicBezTo>
                        <a:cubicBezTo>
                          <a:pt x="212" y="107"/>
                          <a:pt x="212" y="108"/>
                          <a:pt x="211" y="108"/>
                        </a:cubicBezTo>
                        <a:cubicBezTo>
                          <a:pt x="211" y="108"/>
                          <a:pt x="210" y="108"/>
                          <a:pt x="210" y="107"/>
                        </a:cubicBezTo>
                        <a:close/>
                        <a:moveTo>
                          <a:pt x="211" y="110"/>
                        </a:moveTo>
                        <a:cubicBezTo>
                          <a:pt x="211" y="110"/>
                          <a:pt x="211" y="110"/>
                          <a:pt x="211" y="110"/>
                        </a:cubicBezTo>
                        <a:cubicBezTo>
                          <a:pt x="211" y="109"/>
                          <a:pt x="211" y="109"/>
                          <a:pt x="211" y="109"/>
                        </a:cubicBezTo>
                        <a:cubicBezTo>
                          <a:pt x="212" y="108"/>
                          <a:pt x="212" y="109"/>
                          <a:pt x="212" y="109"/>
                        </a:cubicBezTo>
                        <a:cubicBezTo>
                          <a:pt x="212" y="110"/>
                          <a:pt x="212" y="110"/>
                          <a:pt x="211" y="110"/>
                        </a:cubicBezTo>
                        <a:close/>
                        <a:moveTo>
                          <a:pt x="212" y="106"/>
                        </a:moveTo>
                        <a:cubicBezTo>
                          <a:pt x="212" y="105"/>
                          <a:pt x="213" y="105"/>
                          <a:pt x="213" y="105"/>
                        </a:cubicBezTo>
                        <a:cubicBezTo>
                          <a:pt x="214" y="105"/>
                          <a:pt x="214" y="105"/>
                          <a:pt x="214" y="105"/>
                        </a:cubicBezTo>
                        <a:cubicBezTo>
                          <a:pt x="214" y="106"/>
                          <a:pt x="214" y="106"/>
                          <a:pt x="213" y="106"/>
                        </a:cubicBezTo>
                        <a:cubicBezTo>
                          <a:pt x="213" y="106"/>
                          <a:pt x="212" y="106"/>
                          <a:pt x="212" y="106"/>
                        </a:cubicBezTo>
                        <a:close/>
                        <a:moveTo>
                          <a:pt x="213" y="109"/>
                        </a:moveTo>
                        <a:cubicBezTo>
                          <a:pt x="213" y="109"/>
                          <a:pt x="213" y="109"/>
                          <a:pt x="213" y="108"/>
                        </a:cubicBezTo>
                        <a:cubicBezTo>
                          <a:pt x="213" y="108"/>
                          <a:pt x="213" y="107"/>
                          <a:pt x="213" y="107"/>
                        </a:cubicBezTo>
                        <a:cubicBezTo>
                          <a:pt x="214" y="107"/>
                          <a:pt x="214" y="107"/>
                          <a:pt x="214" y="108"/>
                        </a:cubicBezTo>
                        <a:cubicBezTo>
                          <a:pt x="214" y="108"/>
                          <a:pt x="214" y="108"/>
                          <a:pt x="213" y="10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vert="horz" wrap="square" lIns="91392" tIns="45696" rIns="91392" bIns="4569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0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FrutigerNext LT Medium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cxnSp>
                <p:nvCxnSpPr>
                  <p:cNvPr id="624" name="直接箭头连接符 623">
                    <a:extLst>
                      <a:ext uri="{FF2B5EF4-FFF2-40B4-BE49-F238E27FC236}">
                        <a16:creationId xmlns:a16="http://schemas.microsoft.com/office/drawing/2014/main" xmlns="" id="{6472F2EC-00AB-4D2C-B957-D2F8CA71DD4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10527833" y="2034353"/>
                    <a:ext cx="207403" cy="417563"/>
                  </a:xfrm>
                  <a:prstGeom prst="straightConnector1">
                    <a:avLst/>
                  </a:prstGeom>
                  <a:noFill/>
                  <a:ln w="28575" cap="rnd" cmpd="sng" algn="ctr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cxnSp>
                <p:nvCxnSpPr>
                  <p:cNvPr id="625" name="直接箭头连接符 624">
                    <a:extLst>
                      <a:ext uri="{FF2B5EF4-FFF2-40B4-BE49-F238E27FC236}">
                        <a16:creationId xmlns:a16="http://schemas.microsoft.com/office/drawing/2014/main" xmlns="" id="{640ACF66-4F48-45FB-B09C-752042455740}"/>
                      </a:ext>
                    </a:extLst>
                  </p:cNvPr>
                  <p:cNvCxnSpPr/>
                  <p:nvPr/>
                </p:nvCxnSpPr>
                <p:spPr>
                  <a:xfrm flipH="1" flipV="1">
                    <a:off x="9463073" y="1968282"/>
                    <a:ext cx="901385" cy="483635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00B05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sp>
                <p:nvSpPr>
                  <p:cNvPr id="626" name="椭圆 625">
                    <a:extLst>
                      <a:ext uri="{FF2B5EF4-FFF2-40B4-BE49-F238E27FC236}">
                        <a16:creationId xmlns:a16="http://schemas.microsoft.com/office/drawing/2014/main" xmlns="" id="{B6CF2FBC-282D-4343-92C8-DB4B2480D240}"/>
                      </a:ext>
                    </a:extLst>
                  </p:cNvPr>
                  <p:cNvSpPr/>
                  <p:nvPr/>
                </p:nvSpPr>
                <p:spPr>
                  <a:xfrm>
                    <a:off x="10116381" y="2379133"/>
                    <a:ext cx="1294693" cy="434920"/>
                  </a:xfrm>
                  <a:prstGeom prst="ellipse">
                    <a:avLst/>
                  </a:prstGeom>
                  <a:noFill/>
                  <a:ln w="12700" cap="flat" cmpd="sng" algn="ctr">
                    <a:solidFill>
                      <a:srgbClr val="666666">
                        <a:lumMod val="40000"/>
                        <a:lumOff val="60000"/>
                      </a:srgbClr>
                    </a:solidFill>
                    <a:prstDash val="dashDot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021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Arial" panose="020B0604020202020204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27" name="任意多边形 22">
                    <a:extLst>
                      <a:ext uri="{FF2B5EF4-FFF2-40B4-BE49-F238E27FC236}">
                        <a16:creationId xmlns:a16="http://schemas.microsoft.com/office/drawing/2014/main" xmlns="" id="{3CDCC1D0-3075-4DF5-B85D-FF247598A8EB}"/>
                      </a:ext>
                    </a:extLst>
                  </p:cNvPr>
                  <p:cNvSpPr/>
                  <p:nvPr/>
                </p:nvSpPr>
                <p:spPr>
                  <a:xfrm>
                    <a:off x="8636944" y="2443416"/>
                    <a:ext cx="1688577" cy="541417"/>
                  </a:xfrm>
                  <a:custGeom>
                    <a:avLst/>
                    <a:gdLst>
                      <a:gd name="connsiteX0" fmla="*/ 844288 w 1688576"/>
                      <a:gd name="connsiteY0" fmla="*/ 0 h 541417"/>
                      <a:gd name="connsiteX1" fmla="*/ 1688576 w 1688576"/>
                      <a:gd name="connsiteY1" fmla="*/ 418990 h 541417"/>
                      <a:gd name="connsiteX2" fmla="*/ 1671423 w 1688576"/>
                      <a:gd name="connsiteY2" fmla="*/ 503431 h 541417"/>
                      <a:gd name="connsiteX3" fmla="*/ 1647663 w 1688576"/>
                      <a:gd name="connsiteY3" fmla="*/ 541417 h 541417"/>
                      <a:gd name="connsiteX4" fmla="*/ 40913 w 1688576"/>
                      <a:gd name="connsiteY4" fmla="*/ 541417 h 541417"/>
                      <a:gd name="connsiteX5" fmla="*/ 17153 w 1688576"/>
                      <a:gd name="connsiteY5" fmla="*/ 503431 h 541417"/>
                      <a:gd name="connsiteX6" fmla="*/ 0 w 1688576"/>
                      <a:gd name="connsiteY6" fmla="*/ 418990 h 541417"/>
                      <a:gd name="connsiteX7" fmla="*/ 844288 w 1688576"/>
                      <a:gd name="connsiteY7" fmla="*/ 0 h 541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88576" h="541417">
                        <a:moveTo>
                          <a:pt x="844288" y="0"/>
                        </a:moveTo>
                        <a:cubicBezTo>
                          <a:pt x="1310575" y="0"/>
                          <a:pt x="1688576" y="187588"/>
                          <a:pt x="1688576" y="418990"/>
                        </a:cubicBezTo>
                        <a:cubicBezTo>
                          <a:pt x="1688576" y="447916"/>
                          <a:pt x="1682670" y="476156"/>
                          <a:pt x="1671423" y="503431"/>
                        </a:cubicBezTo>
                        <a:lnTo>
                          <a:pt x="1647663" y="541417"/>
                        </a:lnTo>
                        <a:lnTo>
                          <a:pt x="40913" y="541417"/>
                        </a:lnTo>
                        <a:lnTo>
                          <a:pt x="17153" y="503431"/>
                        </a:lnTo>
                        <a:cubicBezTo>
                          <a:pt x="5906" y="476156"/>
                          <a:pt x="0" y="447916"/>
                          <a:pt x="0" y="418990"/>
                        </a:cubicBezTo>
                        <a:cubicBezTo>
                          <a:pt x="0" y="187588"/>
                          <a:pt x="378001" y="0"/>
                          <a:pt x="844288" y="0"/>
                        </a:cubicBezTo>
                        <a:close/>
                      </a:path>
                    </a:pathLst>
                  </a:custGeom>
                  <a:noFill/>
                  <a:ln w="12700" cap="flat" cmpd="sng" algn="ctr">
                    <a:solidFill>
                      <a:srgbClr val="666666">
                        <a:lumMod val="60000"/>
                        <a:lumOff val="40000"/>
                      </a:srgbClr>
                    </a:solidFill>
                    <a:prstDash val="dashDot"/>
                    <a:miter lim="800000"/>
                  </a:ln>
                  <a:effectLst/>
                </p:spPr>
                <p:txBody>
                  <a:bodyPr wrap="square" rtlCol="0" anchor="ctr">
                    <a:noAutofit/>
                  </a:bodyPr>
                  <a:lstStyle/>
                  <a:p>
                    <a:pPr marL="0" marR="0" lvl="0" indent="0" algn="ctr" defTabSz="914021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Arial" panose="020B0604020202020204"/>
                      <a:ea typeface="黑体" panose="02010609060101010101" pitchFamily="49" charset="-122"/>
                    </a:endParaRPr>
                  </a:p>
                </p:txBody>
              </p:sp>
              <p:cxnSp>
                <p:nvCxnSpPr>
                  <p:cNvPr id="628" name="直接箭头连接符 627">
                    <a:extLst>
                      <a:ext uri="{FF2B5EF4-FFF2-40B4-BE49-F238E27FC236}">
                        <a16:creationId xmlns:a16="http://schemas.microsoft.com/office/drawing/2014/main" xmlns="" id="{07F71210-892C-4346-81AD-1F859F5E06D4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704659" y="2540835"/>
                    <a:ext cx="659800" cy="300280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00B05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cxnSp>
                <p:nvCxnSpPr>
                  <p:cNvPr id="629" name="直接箭头连接符 628">
                    <a:extLst>
                      <a:ext uri="{FF2B5EF4-FFF2-40B4-BE49-F238E27FC236}">
                        <a16:creationId xmlns:a16="http://schemas.microsoft.com/office/drawing/2014/main" xmlns="" id="{128F2909-761F-43DD-89D9-3B3459D3FD28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474209" y="1785060"/>
                    <a:ext cx="1265645" cy="7103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00B0F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sp>
                <p:nvSpPr>
                  <p:cNvPr id="630" name="等腰三角形 629">
                    <a:extLst>
                      <a:ext uri="{FF2B5EF4-FFF2-40B4-BE49-F238E27FC236}">
                        <a16:creationId xmlns:a16="http://schemas.microsoft.com/office/drawing/2014/main" xmlns="" id="{0B800E8D-328F-4B2B-AD1B-7259720549FB}"/>
                      </a:ext>
                    </a:extLst>
                  </p:cNvPr>
                  <p:cNvSpPr/>
                  <p:nvPr/>
                </p:nvSpPr>
                <p:spPr>
                  <a:xfrm>
                    <a:off x="8694210" y="1267676"/>
                    <a:ext cx="2842841" cy="184141"/>
                  </a:xfrm>
                  <a:prstGeom prst="triangle">
                    <a:avLst/>
                  </a:prstGeom>
                  <a:noFill/>
                  <a:ln w="12700" cap="flat" cmpd="sng" algn="ctr">
                    <a:solidFill>
                      <a:srgbClr val="666666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30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Arial" panose="020B0604020202020204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31" name="矩形 630">
                    <a:extLst>
                      <a:ext uri="{FF2B5EF4-FFF2-40B4-BE49-F238E27FC236}">
                        <a16:creationId xmlns:a16="http://schemas.microsoft.com/office/drawing/2014/main" xmlns="" id="{AC7EB56E-2F11-4023-9EBC-371F88F29A95}"/>
                      </a:ext>
                    </a:extLst>
                  </p:cNvPr>
                  <p:cNvSpPr/>
                  <p:nvPr/>
                </p:nvSpPr>
                <p:spPr>
                  <a:xfrm>
                    <a:off x="8675505" y="1458887"/>
                    <a:ext cx="2845652" cy="1636943"/>
                  </a:xfrm>
                  <a:prstGeom prst="rect">
                    <a:avLst/>
                  </a:prstGeom>
                  <a:noFill/>
                  <a:ln w="12700" cap="flat" cmpd="sng" algn="ctr">
                    <a:solidFill>
                      <a:srgbClr val="666666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30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Arial" panose="020B0604020202020204"/>
                      <a:ea typeface="黑体" panose="02010609060101010101" pitchFamily="49" charset="-122"/>
                    </a:endParaRPr>
                  </a:p>
                </p:txBody>
              </p:sp>
              <p:cxnSp>
                <p:nvCxnSpPr>
                  <p:cNvPr id="632" name="直接箭头连接符 631">
                    <a:extLst>
                      <a:ext uri="{FF2B5EF4-FFF2-40B4-BE49-F238E27FC236}">
                        <a16:creationId xmlns:a16="http://schemas.microsoft.com/office/drawing/2014/main" xmlns="" id="{EBE47244-6EE0-4F6D-B1B4-E31C933381F4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430023" y="1856902"/>
                    <a:ext cx="619211" cy="626776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7030A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cxnSp>
                <p:nvCxnSpPr>
                  <p:cNvPr id="633" name="直接箭头连接符 632">
                    <a:extLst>
                      <a:ext uri="{FF2B5EF4-FFF2-40B4-BE49-F238E27FC236}">
                        <a16:creationId xmlns:a16="http://schemas.microsoft.com/office/drawing/2014/main" xmlns="" id="{8627E26B-0DFC-4084-B194-34F0257D8947}"/>
                      </a:ext>
                    </a:extLst>
                  </p:cNvPr>
                  <p:cNvCxnSpPr/>
                  <p:nvPr/>
                </p:nvCxnSpPr>
                <p:spPr>
                  <a:xfrm flipH="1" flipV="1">
                    <a:off x="8532398" y="2651660"/>
                    <a:ext cx="354522" cy="110827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C0000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</p:grpSp>
            <p:sp>
              <p:nvSpPr>
                <p:cNvPr id="610" name="任意多边形 214">
                  <a:extLst>
                    <a:ext uri="{FF2B5EF4-FFF2-40B4-BE49-F238E27FC236}">
                      <a16:creationId xmlns:a16="http://schemas.microsoft.com/office/drawing/2014/main" xmlns="" id="{8E641B3F-9653-4924-98D7-4DAEA3B7A4C8}"/>
                    </a:ext>
                  </a:extLst>
                </p:cNvPr>
                <p:cNvSpPr/>
                <p:nvPr/>
              </p:nvSpPr>
              <p:spPr bwMode="auto">
                <a:xfrm rot="19769897">
                  <a:off x="5880390" y="3268056"/>
                  <a:ext cx="335475" cy="329255"/>
                </a:xfrm>
                <a:custGeom>
                  <a:avLst/>
                  <a:gdLst>
                    <a:gd name="connsiteX0" fmla="*/ 0 w 3028484"/>
                    <a:gd name="connsiteY0" fmla="*/ 1688956 h 2919550"/>
                    <a:gd name="connsiteX1" fmla="*/ 145278 w 3028484"/>
                    <a:gd name="connsiteY1" fmla="*/ 851468 h 2919550"/>
                    <a:gd name="connsiteX2" fmla="*/ 538385 w 3028484"/>
                    <a:gd name="connsiteY2" fmla="*/ 347266 h 2919550"/>
                    <a:gd name="connsiteX3" fmla="*/ 1076770 w 3028484"/>
                    <a:gd name="connsiteY3" fmla="*/ 56709 h 2919550"/>
                    <a:gd name="connsiteX4" fmla="*/ 1589517 w 3028484"/>
                    <a:gd name="connsiteY4" fmla="*/ 5434 h 2919550"/>
                    <a:gd name="connsiteX5" fmla="*/ 2127902 w 3028484"/>
                    <a:gd name="connsiteY5" fmla="*/ 133621 h 2919550"/>
                    <a:gd name="connsiteX6" fmla="*/ 2717562 w 3028484"/>
                    <a:gd name="connsiteY6" fmla="*/ 595094 h 2919550"/>
                    <a:gd name="connsiteX7" fmla="*/ 2991028 w 3028484"/>
                    <a:gd name="connsiteY7" fmla="*/ 1150571 h 2919550"/>
                    <a:gd name="connsiteX8" fmla="*/ 2991028 w 3028484"/>
                    <a:gd name="connsiteY8" fmla="*/ 1817143 h 2919550"/>
                    <a:gd name="connsiteX9" fmla="*/ 2666288 w 3028484"/>
                    <a:gd name="connsiteY9" fmla="*/ 2509352 h 2919550"/>
                    <a:gd name="connsiteX10" fmla="*/ 2093719 w 3028484"/>
                    <a:gd name="connsiteY10" fmla="*/ 2919550 h 2919550"/>
                    <a:gd name="connsiteX0" fmla="*/ 0 w 3028484"/>
                    <a:gd name="connsiteY0" fmla="*/ 1688956 h 2919550"/>
                    <a:gd name="connsiteX1" fmla="*/ 31632 w 3028484"/>
                    <a:gd name="connsiteY1" fmla="*/ 1303121 h 2919550"/>
                    <a:gd name="connsiteX2" fmla="*/ 145278 w 3028484"/>
                    <a:gd name="connsiteY2" fmla="*/ 851468 h 2919550"/>
                    <a:gd name="connsiteX3" fmla="*/ 538385 w 3028484"/>
                    <a:gd name="connsiteY3" fmla="*/ 347266 h 2919550"/>
                    <a:gd name="connsiteX4" fmla="*/ 1076770 w 3028484"/>
                    <a:gd name="connsiteY4" fmla="*/ 56709 h 2919550"/>
                    <a:gd name="connsiteX5" fmla="*/ 1589517 w 3028484"/>
                    <a:gd name="connsiteY5" fmla="*/ 5434 h 2919550"/>
                    <a:gd name="connsiteX6" fmla="*/ 2127902 w 3028484"/>
                    <a:gd name="connsiteY6" fmla="*/ 133621 h 2919550"/>
                    <a:gd name="connsiteX7" fmla="*/ 2717562 w 3028484"/>
                    <a:gd name="connsiteY7" fmla="*/ 595094 h 2919550"/>
                    <a:gd name="connsiteX8" fmla="*/ 2991028 w 3028484"/>
                    <a:gd name="connsiteY8" fmla="*/ 1150571 h 2919550"/>
                    <a:gd name="connsiteX9" fmla="*/ 2991028 w 3028484"/>
                    <a:gd name="connsiteY9" fmla="*/ 1817143 h 2919550"/>
                    <a:gd name="connsiteX10" fmla="*/ 2666288 w 3028484"/>
                    <a:gd name="connsiteY10" fmla="*/ 2509352 h 2919550"/>
                    <a:gd name="connsiteX11" fmla="*/ 2093719 w 3028484"/>
                    <a:gd name="connsiteY11" fmla="*/ 2919550 h 2919550"/>
                    <a:gd name="connsiteX0" fmla="*/ 8597 w 3037081"/>
                    <a:gd name="connsiteY0" fmla="*/ 1688956 h 2919550"/>
                    <a:gd name="connsiteX1" fmla="*/ 9990 w 3037081"/>
                    <a:gd name="connsiteY1" fmla="*/ 1309034 h 2919550"/>
                    <a:gd name="connsiteX2" fmla="*/ 153875 w 3037081"/>
                    <a:gd name="connsiteY2" fmla="*/ 851468 h 2919550"/>
                    <a:gd name="connsiteX3" fmla="*/ 546982 w 3037081"/>
                    <a:gd name="connsiteY3" fmla="*/ 347266 h 2919550"/>
                    <a:gd name="connsiteX4" fmla="*/ 1085367 w 3037081"/>
                    <a:gd name="connsiteY4" fmla="*/ 56709 h 2919550"/>
                    <a:gd name="connsiteX5" fmla="*/ 1598114 w 3037081"/>
                    <a:gd name="connsiteY5" fmla="*/ 5434 h 2919550"/>
                    <a:gd name="connsiteX6" fmla="*/ 2136499 w 3037081"/>
                    <a:gd name="connsiteY6" fmla="*/ 133621 h 2919550"/>
                    <a:gd name="connsiteX7" fmla="*/ 2726159 w 3037081"/>
                    <a:gd name="connsiteY7" fmla="*/ 595094 h 2919550"/>
                    <a:gd name="connsiteX8" fmla="*/ 2999625 w 3037081"/>
                    <a:gd name="connsiteY8" fmla="*/ 1150571 h 2919550"/>
                    <a:gd name="connsiteX9" fmla="*/ 2999625 w 3037081"/>
                    <a:gd name="connsiteY9" fmla="*/ 1817143 h 2919550"/>
                    <a:gd name="connsiteX10" fmla="*/ 2674885 w 3037081"/>
                    <a:gd name="connsiteY10" fmla="*/ 2509352 h 2919550"/>
                    <a:gd name="connsiteX11" fmla="*/ 2102316 w 3037081"/>
                    <a:gd name="connsiteY11" fmla="*/ 2919550 h 291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37081" h="2919550">
                      <a:moveTo>
                        <a:pt x="8597" y="1688956"/>
                      </a:moveTo>
                      <a:cubicBezTo>
                        <a:pt x="13869" y="1624650"/>
                        <a:pt x="-14223" y="1448615"/>
                        <a:pt x="9990" y="1309034"/>
                      </a:cubicBezTo>
                      <a:cubicBezTo>
                        <a:pt x="34203" y="1169453"/>
                        <a:pt x="64376" y="1011763"/>
                        <a:pt x="153875" y="851468"/>
                      </a:cubicBezTo>
                      <a:cubicBezTo>
                        <a:pt x="243374" y="691173"/>
                        <a:pt x="391733" y="479726"/>
                        <a:pt x="546982" y="347266"/>
                      </a:cubicBezTo>
                      <a:cubicBezTo>
                        <a:pt x="702231" y="214806"/>
                        <a:pt x="910178" y="113681"/>
                        <a:pt x="1085367" y="56709"/>
                      </a:cubicBezTo>
                      <a:cubicBezTo>
                        <a:pt x="1260556" y="-263"/>
                        <a:pt x="1422925" y="-7385"/>
                        <a:pt x="1598114" y="5434"/>
                      </a:cubicBezTo>
                      <a:cubicBezTo>
                        <a:pt x="1773303" y="18253"/>
                        <a:pt x="1948492" y="35344"/>
                        <a:pt x="2136499" y="133621"/>
                      </a:cubicBezTo>
                      <a:cubicBezTo>
                        <a:pt x="2324506" y="231898"/>
                        <a:pt x="2582305" y="425602"/>
                        <a:pt x="2726159" y="595094"/>
                      </a:cubicBezTo>
                      <a:cubicBezTo>
                        <a:pt x="2870013" y="764586"/>
                        <a:pt x="2954047" y="946896"/>
                        <a:pt x="2999625" y="1150571"/>
                      </a:cubicBezTo>
                      <a:cubicBezTo>
                        <a:pt x="3045203" y="1354246"/>
                        <a:pt x="3053748" y="1590680"/>
                        <a:pt x="2999625" y="1817143"/>
                      </a:cubicBezTo>
                      <a:cubicBezTo>
                        <a:pt x="2945502" y="2043606"/>
                        <a:pt x="2824437" y="2325618"/>
                        <a:pt x="2674885" y="2509352"/>
                      </a:cubicBezTo>
                      <a:cubicBezTo>
                        <a:pt x="2525334" y="2693087"/>
                        <a:pt x="2313825" y="2806318"/>
                        <a:pt x="2102316" y="2919550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28" tIns="45714" rIns="91428" bIns="45714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09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11" name="任意多边形 217">
                  <a:extLst>
                    <a:ext uri="{FF2B5EF4-FFF2-40B4-BE49-F238E27FC236}">
                      <a16:creationId xmlns:a16="http://schemas.microsoft.com/office/drawing/2014/main" xmlns="" id="{19910CA6-FEAD-444B-B244-F45A54E3197A}"/>
                    </a:ext>
                  </a:extLst>
                </p:cNvPr>
                <p:cNvSpPr/>
                <p:nvPr/>
              </p:nvSpPr>
              <p:spPr bwMode="auto">
                <a:xfrm rot="19769897">
                  <a:off x="7480074" y="3292818"/>
                  <a:ext cx="335475" cy="329255"/>
                </a:xfrm>
                <a:custGeom>
                  <a:avLst/>
                  <a:gdLst>
                    <a:gd name="connsiteX0" fmla="*/ 0 w 3028484"/>
                    <a:gd name="connsiteY0" fmla="*/ 1688956 h 2919550"/>
                    <a:gd name="connsiteX1" fmla="*/ 145278 w 3028484"/>
                    <a:gd name="connsiteY1" fmla="*/ 851468 h 2919550"/>
                    <a:gd name="connsiteX2" fmla="*/ 538385 w 3028484"/>
                    <a:gd name="connsiteY2" fmla="*/ 347266 h 2919550"/>
                    <a:gd name="connsiteX3" fmla="*/ 1076770 w 3028484"/>
                    <a:gd name="connsiteY3" fmla="*/ 56709 h 2919550"/>
                    <a:gd name="connsiteX4" fmla="*/ 1589517 w 3028484"/>
                    <a:gd name="connsiteY4" fmla="*/ 5434 h 2919550"/>
                    <a:gd name="connsiteX5" fmla="*/ 2127902 w 3028484"/>
                    <a:gd name="connsiteY5" fmla="*/ 133621 h 2919550"/>
                    <a:gd name="connsiteX6" fmla="*/ 2717562 w 3028484"/>
                    <a:gd name="connsiteY6" fmla="*/ 595094 h 2919550"/>
                    <a:gd name="connsiteX7" fmla="*/ 2991028 w 3028484"/>
                    <a:gd name="connsiteY7" fmla="*/ 1150571 h 2919550"/>
                    <a:gd name="connsiteX8" fmla="*/ 2991028 w 3028484"/>
                    <a:gd name="connsiteY8" fmla="*/ 1817143 h 2919550"/>
                    <a:gd name="connsiteX9" fmla="*/ 2666288 w 3028484"/>
                    <a:gd name="connsiteY9" fmla="*/ 2509352 h 2919550"/>
                    <a:gd name="connsiteX10" fmla="*/ 2093719 w 3028484"/>
                    <a:gd name="connsiteY10" fmla="*/ 2919550 h 2919550"/>
                    <a:gd name="connsiteX0" fmla="*/ 0 w 3028484"/>
                    <a:gd name="connsiteY0" fmla="*/ 1688956 h 2919550"/>
                    <a:gd name="connsiteX1" fmla="*/ 31632 w 3028484"/>
                    <a:gd name="connsiteY1" fmla="*/ 1303121 h 2919550"/>
                    <a:gd name="connsiteX2" fmla="*/ 145278 w 3028484"/>
                    <a:gd name="connsiteY2" fmla="*/ 851468 h 2919550"/>
                    <a:gd name="connsiteX3" fmla="*/ 538385 w 3028484"/>
                    <a:gd name="connsiteY3" fmla="*/ 347266 h 2919550"/>
                    <a:gd name="connsiteX4" fmla="*/ 1076770 w 3028484"/>
                    <a:gd name="connsiteY4" fmla="*/ 56709 h 2919550"/>
                    <a:gd name="connsiteX5" fmla="*/ 1589517 w 3028484"/>
                    <a:gd name="connsiteY5" fmla="*/ 5434 h 2919550"/>
                    <a:gd name="connsiteX6" fmla="*/ 2127902 w 3028484"/>
                    <a:gd name="connsiteY6" fmla="*/ 133621 h 2919550"/>
                    <a:gd name="connsiteX7" fmla="*/ 2717562 w 3028484"/>
                    <a:gd name="connsiteY7" fmla="*/ 595094 h 2919550"/>
                    <a:gd name="connsiteX8" fmla="*/ 2991028 w 3028484"/>
                    <a:gd name="connsiteY8" fmla="*/ 1150571 h 2919550"/>
                    <a:gd name="connsiteX9" fmla="*/ 2991028 w 3028484"/>
                    <a:gd name="connsiteY9" fmla="*/ 1817143 h 2919550"/>
                    <a:gd name="connsiteX10" fmla="*/ 2666288 w 3028484"/>
                    <a:gd name="connsiteY10" fmla="*/ 2509352 h 2919550"/>
                    <a:gd name="connsiteX11" fmla="*/ 2093719 w 3028484"/>
                    <a:gd name="connsiteY11" fmla="*/ 2919550 h 2919550"/>
                    <a:gd name="connsiteX0" fmla="*/ 8597 w 3037081"/>
                    <a:gd name="connsiteY0" fmla="*/ 1688956 h 2919550"/>
                    <a:gd name="connsiteX1" fmla="*/ 9990 w 3037081"/>
                    <a:gd name="connsiteY1" fmla="*/ 1309034 h 2919550"/>
                    <a:gd name="connsiteX2" fmla="*/ 153875 w 3037081"/>
                    <a:gd name="connsiteY2" fmla="*/ 851468 h 2919550"/>
                    <a:gd name="connsiteX3" fmla="*/ 546982 w 3037081"/>
                    <a:gd name="connsiteY3" fmla="*/ 347266 h 2919550"/>
                    <a:gd name="connsiteX4" fmla="*/ 1085367 w 3037081"/>
                    <a:gd name="connsiteY4" fmla="*/ 56709 h 2919550"/>
                    <a:gd name="connsiteX5" fmla="*/ 1598114 w 3037081"/>
                    <a:gd name="connsiteY5" fmla="*/ 5434 h 2919550"/>
                    <a:gd name="connsiteX6" fmla="*/ 2136499 w 3037081"/>
                    <a:gd name="connsiteY6" fmla="*/ 133621 h 2919550"/>
                    <a:gd name="connsiteX7" fmla="*/ 2726159 w 3037081"/>
                    <a:gd name="connsiteY7" fmla="*/ 595094 h 2919550"/>
                    <a:gd name="connsiteX8" fmla="*/ 2999625 w 3037081"/>
                    <a:gd name="connsiteY8" fmla="*/ 1150571 h 2919550"/>
                    <a:gd name="connsiteX9" fmla="*/ 2999625 w 3037081"/>
                    <a:gd name="connsiteY9" fmla="*/ 1817143 h 2919550"/>
                    <a:gd name="connsiteX10" fmla="*/ 2674885 w 3037081"/>
                    <a:gd name="connsiteY10" fmla="*/ 2509352 h 2919550"/>
                    <a:gd name="connsiteX11" fmla="*/ 2102316 w 3037081"/>
                    <a:gd name="connsiteY11" fmla="*/ 2919550 h 291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37081" h="2919550">
                      <a:moveTo>
                        <a:pt x="8597" y="1688956"/>
                      </a:moveTo>
                      <a:cubicBezTo>
                        <a:pt x="13869" y="1624650"/>
                        <a:pt x="-14223" y="1448615"/>
                        <a:pt x="9990" y="1309034"/>
                      </a:cubicBezTo>
                      <a:cubicBezTo>
                        <a:pt x="34203" y="1169453"/>
                        <a:pt x="64376" y="1011763"/>
                        <a:pt x="153875" y="851468"/>
                      </a:cubicBezTo>
                      <a:cubicBezTo>
                        <a:pt x="243374" y="691173"/>
                        <a:pt x="391733" y="479726"/>
                        <a:pt x="546982" y="347266"/>
                      </a:cubicBezTo>
                      <a:cubicBezTo>
                        <a:pt x="702231" y="214806"/>
                        <a:pt x="910178" y="113681"/>
                        <a:pt x="1085367" y="56709"/>
                      </a:cubicBezTo>
                      <a:cubicBezTo>
                        <a:pt x="1260556" y="-263"/>
                        <a:pt x="1422925" y="-7385"/>
                        <a:pt x="1598114" y="5434"/>
                      </a:cubicBezTo>
                      <a:cubicBezTo>
                        <a:pt x="1773303" y="18253"/>
                        <a:pt x="1948492" y="35344"/>
                        <a:pt x="2136499" y="133621"/>
                      </a:cubicBezTo>
                      <a:cubicBezTo>
                        <a:pt x="2324506" y="231898"/>
                        <a:pt x="2582305" y="425602"/>
                        <a:pt x="2726159" y="595094"/>
                      </a:cubicBezTo>
                      <a:cubicBezTo>
                        <a:pt x="2870013" y="764586"/>
                        <a:pt x="2954047" y="946896"/>
                        <a:pt x="2999625" y="1150571"/>
                      </a:cubicBezTo>
                      <a:cubicBezTo>
                        <a:pt x="3045203" y="1354246"/>
                        <a:pt x="3053748" y="1590680"/>
                        <a:pt x="2999625" y="1817143"/>
                      </a:cubicBezTo>
                      <a:cubicBezTo>
                        <a:pt x="2945502" y="2043606"/>
                        <a:pt x="2824437" y="2325618"/>
                        <a:pt x="2674885" y="2509352"/>
                      </a:cubicBezTo>
                      <a:cubicBezTo>
                        <a:pt x="2525334" y="2693087"/>
                        <a:pt x="2313825" y="2806318"/>
                        <a:pt x="2102316" y="2919550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28" tIns="45714" rIns="91428" bIns="45714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09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</p:grpSp>
          <p:cxnSp>
            <p:nvCxnSpPr>
              <p:cNvPr id="608" name="直接箭头连接符 607">
                <a:extLst>
                  <a:ext uri="{FF2B5EF4-FFF2-40B4-BE49-F238E27FC236}">
                    <a16:creationId xmlns:a16="http://schemas.microsoft.com/office/drawing/2014/main" xmlns="" id="{0C084455-F3C0-4D98-B021-4D0E1216DEF7}"/>
                  </a:ext>
                </a:extLst>
              </p:cNvPr>
              <p:cNvCxnSpPr/>
              <p:nvPr/>
            </p:nvCxnSpPr>
            <p:spPr>
              <a:xfrm flipV="1">
                <a:off x="5950297" y="3563055"/>
                <a:ext cx="1202361" cy="6748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stealth" w="med" len="med"/>
                <a:tailEnd type="none" w="med" len="med"/>
              </a:ln>
              <a:effectLst/>
            </p:spPr>
          </p:cxnSp>
        </p:grpSp>
        <p:grpSp>
          <p:nvGrpSpPr>
            <p:cNvPr id="586" name="组合 585">
              <a:extLst>
                <a:ext uri="{FF2B5EF4-FFF2-40B4-BE49-F238E27FC236}">
                  <a16:creationId xmlns:a16="http://schemas.microsoft.com/office/drawing/2014/main" xmlns="" id="{ED9363C1-6618-4A69-924E-9325B99DFBAD}"/>
                </a:ext>
              </a:extLst>
            </p:cNvPr>
            <p:cNvGrpSpPr/>
            <p:nvPr/>
          </p:nvGrpSpPr>
          <p:grpSpPr>
            <a:xfrm>
              <a:off x="8183830" y="5483567"/>
              <a:ext cx="770597" cy="236955"/>
              <a:chOff x="257790" y="3672203"/>
              <a:chExt cx="778972" cy="234813"/>
            </a:xfrm>
          </p:grpSpPr>
          <p:sp>
            <p:nvSpPr>
              <p:cNvPr id="594" name="矩形 593">
                <a:extLst>
                  <a:ext uri="{FF2B5EF4-FFF2-40B4-BE49-F238E27FC236}">
                    <a16:creationId xmlns:a16="http://schemas.microsoft.com/office/drawing/2014/main" xmlns="" id="{9C190F77-4857-4346-8B1C-AA530F8FC98D}"/>
                  </a:ext>
                </a:extLst>
              </p:cNvPr>
              <p:cNvSpPr/>
              <p:nvPr/>
            </p:nvSpPr>
            <p:spPr>
              <a:xfrm>
                <a:off x="257790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5" name="矩形 594">
                <a:extLst>
                  <a:ext uri="{FF2B5EF4-FFF2-40B4-BE49-F238E27FC236}">
                    <a16:creationId xmlns:a16="http://schemas.microsoft.com/office/drawing/2014/main" xmlns="" id="{4B6271D1-69A4-48F5-ACBB-AE3F1FFF9465}"/>
                  </a:ext>
                </a:extLst>
              </p:cNvPr>
              <p:cNvSpPr/>
              <p:nvPr/>
            </p:nvSpPr>
            <p:spPr>
              <a:xfrm>
                <a:off x="415969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6" name="矩形 595">
                <a:extLst>
                  <a:ext uri="{FF2B5EF4-FFF2-40B4-BE49-F238E27FC236}">
                    <a16:creationId xmlns:a16="http://schemas.microsoft.com/office/drawing/2014/main" xmlns="" id="{31B8687F-2A8B-4A71-AF28-9C69640B5384}"/>
                  </a:ext>
                </a:extLst>
              </p:cNvPr>
              <p:cNvSpPr/>
              <p:nvPr/>
            </p:nvSpPr>
            <p:spPr>
              <a:xfrm>
                <a:off x="574094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7" name="矩形 596">
                <a:extLst>
                  <a:ext uri="{FF2B5EF4-FFF2-40B4-BE49-F238E27FC236}">
                    <a16:creationId xmlns:a16="http://schemas.microsoft.com/office/drawing/2014/main" xmlns="" id="{249F4961-BCD2-48DF-AE73-F9F314041BA3}"/>
                  </a:ext>
                </a:extLst>
              </p:cNvPr>
              <p:cNvSpPr/>
              <p:nvPr/>
            </p:nvSpPr>
            <p:spPr>
              <a:xfrm>
                <a:off x="890345" y="3672203"/>
                <a:ext cx="146417" cy="234813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8" name="矩形 597">
                <a:extLst>
                  <a:ext uri="{FF2B5EF4-FFF2-40B4-BE49-F238E27FC236}">
                    <a16:creationId xmlns:a16="http://schemas.microsoft.com/office/drawing/2014/main" xmlns="" id="{3BD5C4FD-AD1D-4755-AF02-47BFAB23573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7790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9" name="矩形 598">
                <a:extLst>
                  <a:ext uri="{FF2B5EF4-FFF2-40B4-BE49-F238E27FC236}">
                    <a16:creationId xmlns:a16="http://schemas.microsoft.com/office/drawing/2014/main" xmlns="" id="{E986591D-AB9E-47B1-8B38-B83CE05CA61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1586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0" name="矩形 599">
                <a:extLst>
                  <a:ext uri="{FF2B5EF4-FFF2-40B4-BE49-F238E27FC236}">
                    <a16:creationId xmlns:a16="http://schemas.microsoft.com/office/drawing/2014/main" xmlns="" id="{C8AAB2B8-CC6A-4B56-8E6B-605695BA3BF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3987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1" name="矩形 600">
                <a:extLst>
                  <a:ext uri="{FF2B5EF4-FFF2-40B4-BE49-F238E27FC236}">
                    <a16:creationId xmlns:a16="http://schemas.microsoft.com/office/drawing/2014/main" xmlns="" id="{F7260794-BF2A-440C-8E17-6C1AFF4F5449}"/>
                  </a:ext>
                </a:extLst>
              </p:cNvPr>
              <p:cNvSpPr/>
              <p:nvPr/>
            </p:nvSpPr>
            <p:spPr>
              <a:xfrm>
                <a:off x="257790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2" name="矩形 601">
                <a:extLst>
                  <a:ext uri="{FF2B5EF4-FFF2-40B4-BE49-F238E27FC236}">
                    <a16:creationId xmlns:a16="http://schemas.microsoft.com/office/drawing/2014/main" xmlns="" id="{A9F942A0-1FB8-4678-AB3D-FAD3D7C2A6CA}"/>
                  </a:ext>
                </a:extLst>
              </p:cNvPr>
              <p:cNvSpPr/>
              <p:nvPr/>
            </p:nvSpPr>
            <p:spPr>
              <a:xfrm>
                <a:off x="415969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3" name="矩形 602">
                <a:extLst>
                  <a:ext uri="{FF2B5EF4-FFF2-40B4-BE49-F238E27FC236}">
                    <a16:creationId xmlns:a16="http://schemas.microsoft.com/office/drawing/2014/main" xmlns="" id="{E725684C-E9B9-4288-AF23-AC962B8DFF05}"/>
                  </a:ext>
                </a:extLst>
              </p:cNvPr>
              <p:cNvSpPr/>
              <p:nvPr/>
            </p:nvSpPr>
            <p:spPr>
              <a:xfrm>
                <a:off x="574094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4" name="矩形 603">
                <a:extLst>
                  <a:ext uri="{FF2B5EF4-FFF2-40B4-BE49-F238E27FC236}">
                    <a16:creationId xmlns:a16="http://schemas.microsoft.com/office/drawing/2014/main" xmlns="" id="{C5B0F453-5833-4EC3-BCF6-E33AA5E62E09}"/>
                  </a:ext>
                </a:extLst>
              </p:cNvPr>
              <p:cNvSpPr/>
              <p:nvPr/>
            </p:nvSpPr>
            <p:spPr>
              <a:xfrm>
                <a:off x="732167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5" name="矩形 604">
                <a:extLst>
                  <a:ext uri="{FF2B5EF4-FFF2-40B4-BE49-F238E27FC236}">
                    <a16:creationId xmlns:a16="http://schemas.microsoft.com/office/drawing/2014/main" xmlns="" id="{F39673BD-9416-4A1E-9547-C0528C966B78}"/>
                  </a:ext>
                </a:extLst>
              </p:cNvPr>
              <p:cNvSpPr/>
              <p:nvPr/>
            </p:nvSpPr>
            <p:spPr>
              <a:xfrm>
                <a:off x="732167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6" name="矩形 605">
                <a:extLst>
                  <a:ext uri="{FF2B5EF4-FFF2-40B4-BE49-F238E27FC236}">
                    <a16:creationId xmlns:a16="http://schemas.microsoft.com/office/drawing/2014/main" xmlns="" id="{0D09D486-1FC4-49B2-A224-EEAE1BD25BC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11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87" name="组合 586">
              <a:extLst>
                <a:ext uri="{FF2B5EF4-FFF2-40B4-BE49-F238E27FC236}">
                  <a16:creationId xmlns:a16="http://schemas.microsoft.com/office/drawing/2014/main" xmlns="" id="{12DCD582-F8AC-493C-A73C-579DB5DD1CAC}"/>
                </a:ext>
              </a:extLst>
            </p:cNvPr>
            <p:cNvGrpSpPr/>
            <p:nvPr/>
          </p:nvGrpSpPr>
          <p:grpSpPr>
            <a:xfrm>
              <a:off x="6209077" y="5464462"/>
              <a:ext cx="823359" cy="253181"/>
              <a:chOff x="6111190" y="6148515"/>
              <a:chExt cx="875924" cy="264040"/>
            </a:xfrm>
          </p:grpSpPr>
          <p:sp>
            <p:nvSpPr>
              <p:cNvPr id="589" name="矩形 588">
                <a:extLst>
                  <a:ext uri="{FF2B5EF4-FFF2-40B4-BE49-F238E27FC236}">
                    <a16:creationId xmlns:a16="http://schemas.microsoft.com/office/drawing/2014/main" xmlns="" id="{3B091ED0-4B1B-459C-951A-5A2519FA6FB3}"/>
                  </a:ext>
                </a:extLst>
              </p:cNvPr>
              <p:cNvSpPr/>
              <p:nvPr/>
            </p:nvSpPr>
            <p:spPr>
              <a:xfrm>
                <a:off x="6111190" y="6148516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0" name="矩形 589">
                <a:extLst>
                  <a:ext uri="{FF2B5EF4-FFF2-40B4-BE49-F238E27FC236}">
                    <a16:creationId xmlns:a16="http://schemas.microsoft.com/office/drawing/2014/main" xmlns="" id="{F2945FF0-B56F-4B9E-8ADB-1C885859E084}"/>
                  </a:ext>
                </a:extLst>
              </p:cNvPr>
              <p:cNvSpPr/>
              <p:nvPr/>
            </p:nvSpPr>
            <p:spPr>
              <a:xfrm>
                <a:off x="6289056" y="6148515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1" name="矩形 590">
                <a:extLst>
                  <a:ext uri="{FF2B5EF4-FFF2-40B4-BE49-F238E27FC236}">
                    <a16:creationId xmlns:a16="http://schemas.microsoft.com/office/drawing/2014/main" xmlns="" id="{18F038E1-B330-4D69-AAAF-3ED65A4B4493}"/>
                  </a:ext>
                </a:extLst>
              </p:cNvPr>
              <p:cNvSpPr/>
              <p:nvPr/>
            </p:nvSpPr>
            <p:spPr>
              <a:xfrm>
                <a:off x="6466861" y="6148515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2" name="矩形 591">
                <a:extLst>
                  <a:ext uri="{FF2B5EF4-FFF2-40B4-BE49-F238E27FC236}">
                    <a16:creationId xmlns:a16="http://schemas.microsoft.com/office/drawing/2014/main" xmlns="" id="{4C899566-10A4-49B1-9C66-E6B32FA6E7EA}"/>
                  </a:ext>
                </a:extLst>
              </p:cNvPr>
              <p:cNvSpPr/>
              <p:nvPr/>
            </p:nvSpPr>
            <p:spPr>
              <a:xfrm>
                <a:off x="6822474" y="6148516"/>
                <a:ext cx="164640" cy="264039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3" name="矩形 592">
                <a:extLst>
                  <a:ext uri="{FF2B5EF4-FFF2-40B4-BE49-F238E27FC236}">
                    <a16:creationId xmlns:a16="http://schemas.microsoft.com/office/drawing/2014/main" xmlns="" id="{4F157069-698B-45DD-BC9B-43B441AA301A}"/>
                  </a:ext>
                </a:extLst>
              </p:cNvPr>
              <p:cNvSpPr/>
              <p:nvPr/>
            </p:nvSpPr>
            <p:spPr>
              <a:xfrm>
                <a:off x="6644608" y="6148516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88" name="文本框 587">
              <a:extLst>
                <a:ext uri="{FF2B5EF4-FFF2-40B4-BE49-F238E27FC236}">
                  <a16:creationId xmlns:a16="http://schemas.microsoft.com/office/drawing/2014/main" xmlns="" id="{20591A43-F2ED-4DE9-9776-B07F003F0B1F}"/>
                </a:ext>
              </a:extLst>
            </p:cNvPr>
            <p:cNvSpPr txBox="1"/>
            <p:nvPr/>
          </p:nvSpPr>
          <p:spPr>
            <a:xfrm>
              <a:off x="7675946" y="4397180"/>
              <a:ext cx="74860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SBFD Cell(s)</a:t>
              </a:r>
              <a:endParaRPr kumimoji="1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61" name="文本框 660">
            <a:extLst>
              <a:ext uri="{FF2B5EF4-FFF2-40B4-BE49-F238E27FC236}">
                <a16:creationId xmlns:a16="http://schemas.microsoft.com/office/drawing/2014/main" xmlns="" id="{B7E512E4-550D-4AB1-B649-BB5C9655D9C6}"/>
              </a:ext>
            </a:extLst>
          </p:cNvPr>
          <p:cNvSpPr txBox="1"/>
          <p:nvPr/>
        </p:nvSpPr>
        <p:spPr>
          <a:xfrm>
            <a:off x="215350" y="5329021"/>
            <a:ext cx="1108947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45" indent="-285750" defTabSz="914387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Motivation for Rel-20 SBFD Phase II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Facilitate practical SBFD deployments (deployment case 3) and accommodate varying DL/UL traffic demands (dynamic SBFD and deployment case 2) via support of dynamic SBFD and intra-</a:t>
            </a:r>
            <a:r>
              <a:rPr kumimoji="1" lang="en-US" altLang="zh-CN" sz="1600" dirty="0" err="1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subband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CLI enhancement</a:t>
            </a:r>
          </a:p>
        </p:txBody>
      </p:sp>
    </p:spTree>
    <p:extLst>
      <p:ext uri="{BB962C8B-B14F-4D97-AF65-F5344CB8AC3E}">
        <p14:creationId xmlns:p14="http://schemas.microsoft.com/office/powerpoint/2010/main" val="1193744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1860CD8-F324-340D-7A7E-0EC916673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374F47-2D6C-775E-E671-9959000A3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224" y="90805"/>
            <a:ext cx="11648636" cy="594995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Outcome of RAN#107</a:t>
            </a:r>
            <a:endParaRPr lang="en-US" sz="3200" dirty="0"/>
          </a:p>
        </p:txBody>
      </p:sp>
      <p:sp>
        <p:nvSpPr>
          <p:cNvPr id="333" name="文本框 332">
            <a:extLst>
              <a:ext uri="{FF2B5EF4-FFF2-40B4-BE49-F238E27FC236}">
                <a16:creationId xmlns:a16="http://schemas.microsoft.com/office/drawing/2014/main" xmlns="" id="{23BDF5CF-442D-3F97-4C85-B6678C281FC9}"/>
              </a:ext>
            </a:extLst>
          </p:cNvPr>
          <p:cNvSpPr txBox="1"/>
          <p:nvPr/>
        </p:nvSpPr>
        <p:spPr>
          <a:xfrm>
            <a:off x="116135" y="938075"/>
            <a:ext cx="5797351" cy="41985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0327" indent="-360327" defTabSz="914387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Decisions</a:t>
            </a:r>
            <a:r>
              <a:rPr kumimoji="1" lang="ko-KR" altLang="en-US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from</a:t>
            </a:r>
            <a:r>
              <a:rPr kumimoji="1" lang="ko-KR" altLang="en-US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the</a:t>
            </a:r>
            <a:r>
              <a:rPr kumimoji="1" lang="ko-KR" altLang="en-US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last</a:t>
            </a:r>
            <a:r>
              <a:rPr kumimoji="1" lang="ko-KR" altLang="en-US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RAN Plenary</a:t>
            </a:r>
            <a:endParaRPr kumimoji="1" lang="en-US" altLang="zh-CN" sz="1600" dirty="0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</a:endParaRP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SBFD was endorsed with limited scope in slide #21 (RP-250040)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Yet, no TU had been allocated for SBFD</a:t>
            </a:r>
            <a:endParaRPr kumimoji="1" lang="en-US" altLang="zh-CN" sz="1600" dirty="0">
              <a:solidFill>
                <a:srgbClr val="FF0000"/>
              </a:solidFill>
              <a:latin typeface="Arial" panose="020B0604020202020204"/>
              <a:ea typeface="Microsoft YaHei" panose="020B0503020204020204" pitchFamily="34" charset="-122"/>
            </a:endParaRPr>
          </a:p>
          <a:p>
            <a:pPr marL="360327" indent="-360327" defTabSz="914387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Discussions on SBFD Phase 2 scope (RP-250797)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DL power reduction(power back-off) seems to have no objection on as specification impact can be kept minimum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Dynamic SBFD still has a lot of interest, however some concerns on specification impact considering workload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Intra-</a:t>
            </a:r>
            <a:r>
              <a:rPr kumimoji="1" lang="en-US" altLang="zh-CN" sz="1600" dirty="0" err="1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subband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CLI support also had a lot of interests, however some concerns on specification impact considering workload</a:t>
            </a:r>
            <a:endParaRPr kumimoji="1" lang="zh-CN" altLang="en-US" sz="1600" dirty="0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661" name="文本框 660">
            <a:extLst>
              <a:ext uri="{FF2B5EF4-FFF2-40B4-BE49-F238E27FC236}">
                <a16:creationId xmlns:a16="http://schemas.microsoft.com/office/drawing/2014/main" xmlns="" id="{0D80093C-2A01-830A-591A-A0B8014D075F}"/>
              </a:ext>
            </a:extLst>
          </p:cNvPr>
          <p:cNvSpPr txBox="1"/>
          <p:nvPr/>
        </p:nvSpPr>
        <p:spPr>
          <a:xfrm>
            <a:off x="215350" y="5329021"/>
            <a:ext cx="11089476" cy="1282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45" indent="-285750" defTabSz="914387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Motivation for Rel-20 SBFD Phase II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Specify </a:t>
            </a:r>
            <a:r>
              <a:rPr kumimoji="1" lang="en-US" altLang="zh-CN" sz="1600" dirty="0" err="1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subband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-level DL power back off including corresponding enhancements in CSI measurement and report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Specify signaling support of dynamic transition between SBFD symbols and non-SBFD symbols for small cell deployment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51F6384-E3D2-B88B-2F8F-91D8844E3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41928"/>
            <a:ext cx="5865084" cy="268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222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" y="212725"/>
            <a:ext cx="11658600" cy="602615"/>
          </a:xfrm>
        </p:spPr>
        <p:txBody>
          <a:bodyPr>
            <a:normAutofit/>
          </a:bodyPr>
          <a:lstStyle/>
          <a:p>
            <a:r>
              <a:rPr lang="en-US" sz="3600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" y="1211453"/>
            <a:ext cx="11735647" cy="4351338"/>
          </a:xfrm>
        </p:spPr>
        <p:txBody>
          <a:bodyPr>
            <a:normAutofit lnSpcReduction="10000"/>
          </a:bodyPr>
          <a:lstStyle/>
          <a:p>
            <a:pPr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2400" dirty="0"/>
              <a:t>Proposal 1: to support a new Rel-20 work item for NR SBFD Phase II </a:t>
            </a:r>
          </a:p>
          <a:p>
            <a:pPr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endParaRPr lang="en-US" altLang="zh-CN" sz="2400" dirty="0"/>
          </a:p>
          <a:p>
            <a:pPr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2400" dirty="0"/>
              <a:t>Proposal 2: NR SBFD Phase II includes:</a:t>
            </a:r>
          </a:p>
          <a:p>
            <a:pPr lvl="1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2000" dirty="0"/>
              <a:t>Specify </a:t>
            </a:r>
            <a:r>
              <a:rPr lang="en-US" altLang="zh-CN" sz="2000" dirty="0" err="1"/>
              <a:t>subband</a:t>
            </a:r>
            <a:r>
              <a:rPr lang="en-US" altLang="zh-CN" sz="2000" dirty="0"/>
              <a:t>-level downlink power back off including corresponding enhancements in CSI measurement and report [RAN1, RAN4]</a:t>
            </a:r>
          </a:p>
          <a:p>
            <a:pPr lvl="2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1600" dirty="0"/>
              <a:t>Support frequency-dependent PDSCH EPRE to CSI-RS EPRE ratio for CSI derivation</a:t>
            </a:r>
          </a:p>
          <a:p>
            <a:pPr lvl="2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1600" dirty="0"/>
              <a:t>Extend </a:t>
            </a:r>
            <a:r>
              <a:rPr lang="en-US" altLang="zh-CN" sz="1600" dirty="0" err="1"/>
              <a:t>gNB</a:t>
            </a:r>
            <a:r>
              <a:rPr lang="en-US" altLang="zh-CN" sz="1600" dirty="0"/>
              <a:t> RE power control dynamic range as needed</a:t>
            </a:r>
            <a:endParaRPr lang="en-US" altLang="zh-CN" sz="2000" dirty="0"/>
          </a:p>
          <a:p>
            <a:pPr lvl="1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2000" dirty="0"/>
              <a:t>Specify signaling support of dynamic transition between SBFD symbols and non-SBFD symbols for small cell deployment [RAN1,</a:t>
            </a:r>
            <a:r>
              <a:rPr lang="zh-CN" altLang="en-US" sz="2000" dirty="0"/>
              <a:t> </a:t>
            </a:r>
            <a:r>
              <a:rPr lang="en-US" altLang="zh-CN" sz="2000" dirty="0"/>
              <a:t>RAN2]</a:t>
            </a:r>
          </a:p>
          <a:p>
            <a:pPr lvl="2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1600" dirty="0"/>
              <a:t>Note: the detailed schemes are to be down-selected from those in TR38.858</a:t>
            </a:r>
          </a:p>
          <a:p>
            <a:pPr lvl="2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endParaRPr lang="en-US" altLang="zh-CN" sz="1600" dirty="0"/>
          </a:p>
          <a:p>
            <a:pPr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2400" dirty="0"/>
              <a:t>Proposal 3: Add 0.5 TU for the new Rel-20 NR SBFD Phase II work item</a:t>
            </a:r>
          </a:p>
          <a:p>
            <a:pPr marL="914400" lvl="2" indent="0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10001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e6c9ec09-8430-4a99-bf15-242bc089b409}" enabled="0" method="" siteId="{e6c9ec09-8430-4a99-bf15-242bc089b409}" actionId="{e6661b6e-5f5e-4cee-9c1d-44426ecbd01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604</Words>
  <Application>Microsoft Macintosh PowerPoint</Application>
  <PresentationFormat>Custom</PresentationFormat>
  <Paragraphs>132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NR SBFD Phase II in Release-20</vt:lpstr>
      <vt:lpstr>Background and Motivation</vt:lpstr>
      <vt:lpstr>Outcome of RAN#107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 on SSB for NR NTN</dc:title>
  <dc:creator>Jiansong;Chungwoo Hwang</dc:creator>
  <cp:lastModifiedBy>Chungwoo Hwang</cp:lastModifiedBy>
  <cp:revision>135</cp:revision>
  <dcterms:created xsi:type="dcterms:W3CDTF">2024-05-09T13:39:29Z</dcterms:created>
  <dcterms:modified xsi:type="dcterms:W3CDTF">2025-06-02T12:34:40Z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(3)5zuuytRcxgfR7OFkYiJ+Jn6HO5BSXGXRo4gVFlKCM+HfxXWNyaA2MbQGiGBVjqH6zorslZTg
Jv9qFnAVBczJERiKm1MvZhiKIo6gOD64IBjBsrhlbN6qJ5ky6P7zuIYRr6kCGAUwkvRPaLvZ
+t9meuJKTRE90WMWBCLzaGCvYvppfeENDnPtS+zrY/lxGcInfFzjBPlX50K7+aWIf6tS6kcJ
rOqkR4dn3Ut/4NhFcY</vt:lpwstr>
  </property>
  <property fmtid="{D5CDD505-2E9C-101B-9397-08002B2CF9AE}" pid="3" name="_2015_ms_pID_7253431">
    <vt:lpwstr>BXIDFP6Dhn0OjQBxOJdkfvwwMWMsH4fmxC0E6Xt4QsRazgDiWLeA9M
8/x3AKWeAh5Ek4u4PtQ5Yo2wsXONooHWVNBxnW0f00MsMmmhGvq2n7YNx9hFvFsAvg4CbNJN
7fhol5VzV8rod6UfeWN+2atpAGo3mlVb+votDaW8n32bZg/vtquwaoWYXIo29SWV+/0Sst19
QVuHz7doRm7iTiUO1sBo5WnwjDzK+3NJnKzB</vt:lpwstr>
  </property>
  <property fmtid="{D5CDD505-2E9C-101B-9397-08002B2CF9AE}" pid="4" name="_2015_ms_pID_7253432">
    <vt:lpwstr>5w==</vt:lpwstr>
  </property>
  <property fmtid="{D5CDD505-2E9C-101B-9397-08002B2CF9AE}" pid="5" name="MSIP_Label_b367c47c-7c04-4ffb-b460-0af27cc1564d_SiteId">
    <vt:lpwstr>e6c9ec09-8430-4a99-bf15-242bc089b409</vt:lpwstr>
  </property>
  <property fmtid="{D5CDD505-2E9C-101B-9397-08002B2CF9AE}" pid="6" name="MSIP_Label_b367c47c-7c04-4ffb-b460-0af27cc1564d_SetDate">
    <vt:lpwstr>2025-06-02T08:04:39Z</vt:lpwstr>
  </property>
  <property fmtid="{D5CDD505-2E9C-101B-9397-08002B2CF9AE}" pid="7" name="MSIP_Label_b367c47c-7c04-4ffb-b460-0af27cc1564d_Name">
    <vt:lpwstr>KT</vt:lpwstr>
  </property>
  <property fmtid="{D5CDD505-2E9C-101B-9397-08002B2CF9AE}" pid="8" name="MSIP_Label_b367c47c-7c04-4ffb-b460-0af27cc1564d_Method">
    <vt:lpwstr>Privileged</vt:lpwstr>
  </property>
  <property fmtid="{D5CDD505-2E9C-101B-9397-08002B2CF9AE}" pid="9" name="MSIP_Label_b367c47c-7c04-4ffb-b460-0af27cc1564d_Enabled">
    <vt:lpwstr>true</vt:lpwstr>
  </property>
  <property fmtid="{D5CDD505-2E9C-101B-9397-08002B2CF9AE}" pid="10" name="MSIP_Label_b367c47c-7c04-4ffb-b460-0af27cc1564d_ContentBits">
    <vt:lpwstr>8</vt:lpwstr>
  </property>
</Properties>
</file>